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41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46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notesSlides/notesSlide13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124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Default Extension="emf" ContentType="image/x-emf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129.xml" ContentType="application/vnd.openxmlformats-officedocument.presentationml.notesSlide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notesSlides/notesSlide118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43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110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37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126.xml" ContentType="application/vnd.openxmlformats-officedocument.presentationml.notesSlide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notesSlides/notesSlide48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40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notesSlides/notesSlide37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38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notesSlides/notesSlide89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45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34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139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notesSlides/notesSlide128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97.xml" ContentType="application/vnd.openxmlformats-officedocument.presentationml.notesSlide+xml"/>
  <Override PartName="/ppt/notesSlides/notesSlide142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31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148.xml" ContentType="application/vnd.openxmlformats-officedocument.presentationml.slide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125.xml" ContentType="application/vnd.openxmlformats-officedocument.presentationml.notesSlide+xml"/>
  <Override PartName="/ppt/notesSlides/notesSlide136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theme/theme3.xml" ContentType="application/vnd.openxmlformats-officedocument.them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slides/slide167.xml" ContentType="application/vnd.openxmlformats-officedocument.presentationml.slide+xml"/>
  <Override PartName="/ppt/notesSlides/notesSlide50.xml" ContentType="application/vnd.openxmlformats-officedocument.presentationml.notes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44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notesSlides/notesSlide88.xml" ContentType="application/vnd.openxmlformats-officedocument.presentationml.notesSlide+xml"/>
  <Override PartName="/ppt/notesSlides/notesSlide13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122.xml" ContentType="application/vnd.openxmlformats-officedocument.presentationml.notesSlide+xml"/>
  <Override PartName="/ppt/slides/slide53.xml" ContentType="application/vnd.openxmlformats-officedocument.presentationml.slide+xml"/>
  <Default Extension="jpeg" ContentType="image/jpeg"/>
  <Override PartName="/ppt/notesSlides/notesSlide55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74"/>
  </p:notesMasterIdLst>
  <p:handoutMasterIdLst>
    <p:handoutMasterId r:id="rId175"/>
  </p:handoutMasterIdLst>
  <p:sldIdLst>
    <p:sldId id="1095" r:id="rId2"/>
    <p:sldId id="1154" r:id="rId3"/>
    <p:sldId id="1167" r:id="rId4"/>
    <p:sldId id="1094" r:id="rId5"/>
    <p:sldId id="1096" r:id="rId6"/>
    <p:sldId id="1099" r:id="rId7"/>
    <p:sldId id="1104" r:id="rId8"/>
    <p:sldId id="1100" r:id="rId9"/>
    <p:sldId id="1101" r:id="rId10"/>
    <p:sldId id="1105" r:id="rId11"/>
    <p:sldId id="1106" r:id="rId12"/>
    <p:sldId id="1107" r:id="rId13"/>
    <p:sldId id="1108" r:id="rId14"/>
    <p:sldId id="1109" r:id="rId15"/>
    <p:sldId id="1111" r:id="rId16"/>
    <p:sldId id="1112" r:id="rId17"/>
    <p:sldId id="1110" r:id="rId18"/>
    <p:sldId id="1113" r:id="rId19"/>
    <p:sldId id="1114" r:id="rId20"/>
    <p:sldId id="1115" r:id="rId21"/>
    <p:sldId id="1117" r:id="rId22"/>
    <p:sldId id="1118" r:id="rId23"/>
    <p:sldId id="1119" r:id="rId24"/>
    <p:sldId id="1147" r:id="rId25"/>
    <p:sldId id="1143" r:id="rId26"/>
    <p:sldId id="1144" r:id="rId27"/>
    <p:sldId id="1145" r:id="rId28"/>
    <p:sldId id="1146" r:id="rId29"/>
    <p:sldId id="1132" r:id="rId30"/>
    <p:sldId id="1133" r:id="rId31"/>
    <p:sldId id="1120" r:id="rId32"/>
    <p:sldId id="1121" r:id="rId33"/>
    <p:sldId id="1148" r:id="rId34"/>
    <p:sldId id="1134" r:id="rId35"/>
    <p:sldId id="1122" r:id="rId36"/>
    <p:sldId id="1123" r:id="rId37"/>
    <p:sldId id="1124" r:id="rId38"/>
    <p:sldId id="1125" r:id="rId39"/>
    <p:sldId id="1126" r:id="rId40"/>
    <p:sldId id="1129" r:id="rId41"/>
    <p:sldId id="1135" r:id="rId42"/>
    <p:sldId id="1139" r:id="rId43"/>
    <p:sldId id="1140" r:id="rId44"/>
    <p:sldId id="1141" r:id="rId45"/>
    <p:sldId id="1149" r:id="rId46"/>
    <p:sldId id="1137" r:id="rId47"/>
    <p:sldId id="1007" r:id="rId48"/>
    <p:sldId id="1047" r:id="rId49"/>
    <p:sldId id="1053" r:id="rId50"/>
    <p:sldId id="1054" r:id="rId51"/>
    <p:sldId id="985" r:id="rId52"/>
    <p:sldId id="1064" r:id="rId53"/>
    <p:sldId id="824" r:id="rId54"/>
    <p:sldId id="1150" r:id="rId55"/>
    <p:sldId id="1168" r:id="rId56"/>
    <p:sldId id="994" r:id="rId57"/>
    <p:sldId id="826" r:id="rId58"/>
    <p:sldId id="827" r:id="rId59"/>
    <p:sldId id="828" r:id="rId60"/>
    <p:sldId id="865" r:id="rId61"/>
    <p:sldId id="866" r:id="rId62"/>
    <p:sldId id="867" r:id="rId63"/>
    <p:sldId id="868" r:id="rId64"/>
    <p:sldId id="692" r:id="rId65"/>
    <p:sldId id="830" r:id="rId66"/>
    <p:sldId id="693" r:id="rId67"/>
    <p:sldId id="694" r:id="rId68"/>
    <p:sldId id="695" r:id="rId69"/>
    <p:sldId id="696" r:id="rId70"/>
    <p:sldId id="697" r:id="rId71"/>
    <p:sldId id="698" r:id="rId72"/>
    <p:sldId id="699" r:id="rId73"/>
    <p:sldId id="700" r:id="rId74"/>
    <p:sldId id="701" r:id="rId75"/>
    <p:sldId id="790" r:id="rId76"/>
    <p:sldId id="791" r:id="rId77"/>
    <p:sldId id="792" r:id="rId78"/>
    <p:sldId id="793" r:id="rId79"/>
    <p:sldId id="794" r:id="rId80"/>
    <p:sldId id="795" r:id="rId81"/>
    <p:sldId id="796" r:id="rId82"/>
    <p:sldId id="797" r:id="rId83"/>
    <p:sldId id="798" r:id="rId84"/>
    <p:sldId id="799" r:id="rId85"/>
    <p:sldId id="800" r:id="rId86"/>
    <p:sldId id="801" r:id="rId87"/>
    <p:sldId id="802" r:id="rId88"/>
    <p:sldId id="703" r:id="rId89"/>
    <p:sldId id="704" r:id="rId90"/>
    <p:sldId id="705" r:id="rId91"/>
    <p:sldId id="706" r:id="rId92"/>
    <p:sldId id="707" r:id="rId93"/>
    <p:sldId id="708" r:id="rId94"/>
    <p:sldId id="709" r:id="rId95"/>
    <p:sldId id="710" r:id="rId96"/>
    <p:sldId id="711" r:id="rId97"/>
    <p:sldId id="712" r:id="rId98"/>
    <p:sldId id="713" r:id="rId99"/>
    <p:sldId id="714" r:id="rId100"/>
    <p:sldId id="815" r:id="rId101"/>
    <p:sldId id="816" r:id="rId102"/>
    <p:sldId id="817" r:id="rId103"/>
    <p:sldId id="818" r:id="rId104"/>
    <p:sldId id="819" r:id="rId105"/>
    <p:sldId id="820" r:id="rId106"/>
    <p:sldId id="821" r:id="rId107"/>
    <p:sldId id="822" r:id="rId108"/>
    <p:sldId id="823" r:id="rId109"/>
    <p:sldId id="715" r:id="rId110"/>
    <p:sldId id="716" r:id="rId111"/>
    <p:sldId id="717" r:id="rId112"/>
    <p:sldId id="718" r:id="rId113"/>
    <p:sldId id="719" r:id="rId114"/>
    <p:sldId id="996" r:id="rId115"/>
    <p:sldId id="870" r:id="rId116"/>
    <p:sldId id="936" r:id="rId117"/>
    <p:sldId id="956" r:id="rId118"/>
    <p:sldId id="957" r:id="rId119"/>
    <p:sldId id="958" r:id="rId120"/>
    <p:sldId id="959" r:id="rId121"/>
    <p:sldId id="1079" r:id="rId122"/>
    <p:sldId id="941" r:id="rId123"/>
    <p:sldId id="1004" r:id="rId124"/>
    <p:sldId id="948" r:id="rId125"/>
    <p:sldId id="949" r:id="rId126"/>
    <p:sldId id="950" r:id="rId127"/>
    <p:sldId id="963" r:id="rId128"/>
    <p:sldId id="964" r:id="rId129"/>
    <p:sldId id="965" r:id="rId130"/>
    <p:sldId id="966" r:id="rId131"/>
    <p:sldId id="967" r:id="rId132"/>
    <p:sldId id="1088" r:id="rId133"/>
    <p:sldId id="1089" r:id="rId134"/>
    <p:sldId id="942" r:id="rId135"/>
    <p:sldId id="890" r:id="rId136"/>
    <p:sldId id="884" r:id="rId137"/>
    <p:sldId id="1056" r:id="rId138"/>
    <p:sldId id="885" r:id="rId139"/>
    <p:sldId id="1057" r:id="rId140"/>
    <p:sldId id="891" r:id="rId141"/>
    <p:sldId id="888" r:id="rId142"/>
    <p:sldId id="974" r:id="rId143"/>
    <p:sldId id="889" r:id="rId144"/>
    <p:sldId id="877" r:id="rId145"/>
    <p:sldId id="878" r:id="rId146"/>
    <p:sldId id="879" r:id="rId147"/>
    <p:sldId id="880" r:id="rId148"/>
    <p:sldId id="897" r:id="rId149"/>
    <p:sldId id="898" r:id="rId150"/>
    <p:sldId id="899" r:id="rId151"/>
    <p:sldId id="900" r:id="rId152"/>
    <p:sldId id="901" r:id="rId153"/>
    <p:sldId id="902" r:id="rId154"/>
    <p:sldId id="903" r:id="rId155"/>
    <p:sldId id="972" r:id="rId156"/>
    <p:sldId id="904" r:id="rId157"/>
    <p:sldId id="905" r:id="rId158"/>
    <p:sldId id="907" r:id="rId159"/>
    <p:sldId id="908" r:id="rId160"/>
    <p:sldId id="997" r:id="rId161"/>
    <p:sldId id="910" r:id="rId162"/>
    <p:sldId id="911" r:id="rId163"/>
    <p:sldId id="912" r:id="rId164"/>
    <p:sldId id="913" r:id="rId165"/>
    <p:sldId id="914" r:id="rId166"/>
    <p:sldId id="915" r:id="rId167"/>
    <p:sldId id="916" r:id="rId168"/>
    <p:sldId id="917" r:id="rId169"/>
    <p:sldId id="918" r:id="rId170"/>
    <p:sldId id="919" r:id="rId171"/>
    <p:sldId id="998" r:id="rId172"/>
    <p:sldId id="1093" r:id="rId173"/>
  </p:sldIdLst>
  <p:sldSz cx="9144000" cy="6858000" type="screen4x3"/>
  <p:notesSz cx="9918700" cy="6794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64AAC700-C8DF-4575-BCDE-3B7E4316CD60}">
          <p14:sldIdLst>
            <p14:sldId id="1095"/>
            <p14:sldId id="1154"/>
            <p14:sldId id="1167"/>
            <p14:sldId id="1094"/>
            <p14:sldId id="1096"/>
            <p14:sldId id="1099"/>
            <p14:sldId id="1104"/>
            <p14:sldId id="1100"/>
            <p14:sldId id="1101"/>
            <p14:sldId id="1105"/>
            <p14:sldId id="1106"/>
            <p14:sldId id="1107"/>
            <p14:sldId id="1108"/>
            <p14:sldId id="1109"/>
            <p14:sldId id="1111"/>
            <p14:sldId id="1112"/>
            <p14:sldId id="1110"/>
            <p14:sldId id="1113"/>
            <p14:sldId id="1114"/>
          </p14:sldIdLst>
        </p14:section>
        <p14:section name="Untitled Section" id="{3BED3FC5-4098-48F0-81F1-5DB869020B0B}">
          <p14:sldIdLst>
            <p14:sldId id="1115"/>
            <p14:sldId id="1117"/>
            <p14:sldId id="1118"/>
            <p14:sldId id="1119"/>
            <p14:sldId id="1147"/>
            <p14:sldId id="1143"/>
            <p14:sldId id="1144"/>
            <p14:sldId id="1145"/>
            <p14:sldId id="1146"/>
            <p14:sldId id="1132"/>
            <p14:sldId id="1133"/>
            <p14:sldId id="1120"/>
            <p14:sldId id="1121"/>
            <p14:sldId id="1148"/>
            <p14:sldId id="1134"/>
            <p14:sldId id="1122"/>
            <p14:sldId id="1123"/>
            <p14:sldId id="1124"/>
            <p14:sldId id="1125"/>
            <p14:sldId id="1126"/>
            <p14:sldId id="1129"/>
            <p14:sldId id="1135"/>
            <p14:sldId id="1139"/>
            <p14:sldId id="1140"/>
            <p14:sldId id="1141"/>
            <p14:sldId id="1149"/>
            <p14:sldId id="1153"/>
            <p14:sldId id="1137"/>
            <p14:sldId id="1007"/>
            <p14:sldId id="1047"/>
            <p14:sldId id="1053"/>
            <p14:sldId id="1054"/>
            <p14:sldId id="985"/>
            <p14:sldId id="1064"/>
            <p14:sldId id="824"/>
            <p14:sldId id="1150"/>
            <p14:sldId id="1168"/>
            <p14:sldId id="994"/>
            <p14:sldId id="826"/>
            <p14:sldId id="827"/>
            <p14:sldId id="828"/>
            <p14:sldId id="865"/>
            <p14:sldId id="866"/>
            <p14:sldId id="867"/>
            <p14:sldId id="868"/>
            <p14:sldId id="692"/>
            <p14:sldId id="830"/>
            <p14:sldId id="693"/>
            <p14:sldId id="694"/>
            <p14:sldId id="695"/>
            <p14:sldId id="696"/>
            <p14:sldId id="697"/>
            <p14:sldId id="698"/>
            <p14:sldId id="699"/>
            <p14:sldId id="700"/>
            <p14:sldId id="701"/>
            <p14:sldId id="790"/>
            <p14:sldId id="791"/>
            <p14:sldId id="792"/>
            <p14:sldId id="793"/>
            <p14:sldId id="794"/>
            <p14:sldId id="795"/>
            <p14:sldId id="796"/>
            <p14:sldId id="797"/>
            <p14:sldId id="798"/>
            <p14:sldId id="799"/>
            <p14:sldId id="800"/>
            <p14:sldId id="801"/>
            <p14:sldId id="802"/>
            <p14:sldId id="703"/>
            <p14:sldId id="704"/>
            <p14:sldId id="705"/>
            <p14:sldId id="706"/>
            <p14:sldId id="707"/>
            <p14:sldId id="708"/>
            <p14:sldId id="709"/>
            <p14:sldId id="710"/>
            <p14:sldId id="711"/>
            <p14:sldId id="712"/>
            <p14:sldId id="713"/>
            <p14:sldId id="714"/>
            <p14:sldId id="815"/>
            <p14:sldId id="816"/>
            <p14:sldId id="817"/>
            <p14:sldId id="818"/>
            <p14:sldId id="819"/>
            <p14:sldId id="820"/>
            <p14:sldId id="821"/>
            <p14:sldId id="822"/>
            <p14:sldId id="823"/>
            <p14:sldId id="715"/>
            <p14:sldId id="716"/>
            <p14:sldId id="717"/>
            <p14:sldId id="718"/>
            <p14:sldId id="719"/>
            <p14:sldId id="996"/>
            <p14:sldId id="870"/>
            <p14:sldId id="936"/>
            <p14:sldId id="956"/>
            <p14:sldId id="957"/>
            <p14:sldId id="958"/>
            <p14:sldId id="959"/>
            <p14:sldId id="1079"/>
            <p14:sldId id="941"/>
            <p14:sldId id="1004"/>
            <p14:sldId id="948"/>
            <p14:sldId id="949"/>
            <p14:sldId id="950"/>
            <p14:sldId id="963"/>
            <p14:sldId id="964"/>
            <p14:sldId id="965"/>
            <p14:sldId id="966"/>
            <p14:sldId id="967"/>
            <p14:sldId id="1088"/>
            <p14:sldId id="1089"/>
            <p14:sldId id="942"/>
            <p14:sldId id="890"/>
            <p14:sldId id="884"/>
            <p14:sldId id="1056"/>
            <p14:sldId id="885"/>
            <p14:sldId id="1057"/>
            <p14:sldId id="891"/>
            <p14:sldId id="888"/>
            <p14:sldId id="974"/>
            <p14:sldId id="889"/>
            <p14:sldId id="877"/>
            <p14:sldId id="878"/>
            <p14:sldId id="879"/>
            <p14:sldId id="880"/>
            <p14:sldId id="897"/>
            <p14:sldId id="898"/>
            <p14:sldId id="899"/>
            <p14:sldId id="900"/>
            <p14:sldId id="901"/>
            <p14:sldId id="902"/>
            <p14:sldId id="903"/>
            <p14:sldId id="972"/>
            <p14:sldId id="904"/>
            <p14:sldId id="905"/>
            <p14:sldId id="907"/>
            <p14:sldId id="908"/>
            <p14:sldId id="997"/>
            <p14:sldId id="910"/>
            <p14:sldId id="911"/>
            <p14:sldId id="912"/>
            <p14:sldId id="913"/>
            <p14:sldId id="914"/>
            <p14:sldId id="915"/>
            <p14:sldId id="916"/>
            <p14:sldId id="917"/>
            <p14:sldId id="918"/>
            <p14:sldId id="919"/>
            <p14:sldId id="998"/>
            <p14:sldId id="1093"/>
            <p14:sldId id="1092"/>
            <p14:sldId id="1091"/>
            <p14:sldId id="1130"/>
            <p14:sldId id="1131"/>
            <p14:sldId id="1155"/>
            <p14:sldId id="1156"/>
            <p14:sldId id="1157"/>
            <p14:sldId id="1158"/>
            <p14:sldId id="1159"/>
            <p14:sldId id="1160"/>
            <p14:sldId id="1161"/>
            <p14:sldId id="1162"/>
            <p14:sldId id="1163"/>
            <p14:sldId id="1164"/>
            <p14:sldId id="1165"/>
            <p14:sldId id="116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  <a:srgbClr val="72FA8C"/>
    <a:srgbClr val="FF2F2F"/>
    <a:srgbClr val="00F01D"/>
    <a:srgbClr val="FFFFFF"/>
    <a:srgbClr val="8FF6FB"/>
    <a:srgbClr val="F0AD00"/>
    <a:srgbClr val="0404EC"/>
    <a:srgbClr val="FFA3A3"/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053" autoAdjust="0"/>
    <p:restoredTop sz="91523" autoAdjust="0"/>
  </p:normalViewPr>
  <p:slideViewPr>
    <p:cSldViewPr>
      <p:cViewPr varScale="1">
        <p:scale>
          <a:sx n="72" d="100"/>
          <a:sy n="72" d="100"/>
        </p:scale>
        <p:origin x="-10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24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handoutMaster" Target="handoutMasters/handoutMaster1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77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notesMaster" Target="notesMasters/notesMaster1.xml"/><Relationship Id="rId179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image" Target="../media/image80.png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image" Target="../media/image95.png"/><Relationship Id="rId4" Type="http://schemas.openxmlformats.org/officeDocument/2006/relationships/image" Target="../media/image98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image" Target="../media/image108.png"/><Relationship Id="rId4" Type="http://schemas.openxmlformats.org/officeDocument/2006/relationships/image" Target="../media/image1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9810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18303" y="0"/>
            <a:ext cx="429810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D5E1B-83DF-470D-8F1A-A93367F289E2}" type="datetimeFigureOut">
              <a:rPr lang="en-US" smtClean="0"/>
              <a:pPr/>
              <a:t>12/17/2010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3596"/>
            <a:ext cx="429810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18303" y="6453596"/>
            <a:ext cx="429810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50D589-95FA-4490-A74A-B541F9A0F08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7278585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9810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18304" y="0"/>
            <a:ext cx="429810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62E78-3329-412A-9710-0316BE56C443}" type="datetimeFigureOut">
              <a:rPr lang="en-US" smtClean="0"/>
              <a:pPr/>
              <a:t>12/17/2010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0725" y="509588"/>
            <a:ext cx="3397250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1870" y="3227389"/>
            <a:ext cx="7934960" cy="305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3597"/>
            <a:ext cx="429810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18304" y="6453597"/>
            <a:ext cx="429810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F9C9E4-B0AE-4BE6-BF52-DA2656203BA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23469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C7C6269-3449-42E9-8317-5D7419E9C923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125</a:t>
            </a:fld>
            <a:endParaRPr lang="en-GB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126</a:t>
            </a:fld>
            <a:endParaRPr lang="en-GB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127</a:t>
            </a:fld>
            <a:endParaRPr lang="en-GB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128</a:t>
            </a:fld>
            <a:endParaRPr lang="en-GB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129</a:t>
            </a:fld>
            <a:endParaRPr lang="en-GB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130</a:t>
            </a:fld>
            <a:endParaRPr lang="en-GB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131</a:t>
            </a:fld>
            <a:endParaRPr lang="en-GB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132</a:t>
            </a:fld>
            <a:endParaRPr lang="en-GB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133</a:t>
            </a:fld>
            <a:endParaRPr lang="en-GB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134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dirty="0" smtClean="0"/>
              <a:t>Make</a:t>
            </a:r>
            <a:r>
              <a:rPr lang="en-GB" baseline="0" dirty="0" smtClean="0"/>
              <a:t> a new slide and explain this better</a:t>
            </a:r>
            <a:endParaRPr lang="en-GB" dirty="0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893BA1-F421-4B08-A2DF-B74411201271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135</a:t>
            </a:fld>
            <a:endParaRPr lang="en-GB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136</a:t>
            </a:fld>
            <a:endParaRPr lang="en-GB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137</a:t>
            </a:fld>
            <a:endParaRPr lang="en-GB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138</a:t>
            </a:fld>
            <a:endParaRPr lang="en-GB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139</a:t>
            </a:fld>
            <a:endParaRPr lang="en-GB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140</a:t>
            </a:fld>
            <a:endParaRPr lang="en-GB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141</a:t>
            </a:fld>
            <a:endParaRPr lang="en-GB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142</a:t>
            </a:fld>
            <a:endParaRPr lang="en-GB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143</a:t>
            </a:fld>
            <a:endParaRPr lang="en-GB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6F4330-B9AB-4969-8426-25B1060D847D}" type="slidenum">
              <a:rPr lang="en-US"/>
              <a:pPr>
                <a:defRPr/>
              </a:pPr>
              <a:t>144</a:t>
            </a:fld>
            <a:endParaRPr lang="en-U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2CA704-86CC-4C47-8202-03EE723A71C7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D5933D-98C6-4EF9-9065-9CA4AF221B6C}" type="slidenum">
              <a:rPr lang="en-US"/>
              <a:pPr>
                <a:defRPr/>
              </a:pPr>
              <a:t>145</a:t>
            </a:fld>
            <a:endParaRPr 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C2F942-519C-490D-B20D-BBEDE1D04AAC}" type="slidenum">
              <a:rPr lang="en-US"/>
              <a:pPr>
                <a:defRPr/>
              </a:pPr>
              <a:t>146</a:t>
            </a:fld>
            <a:endParaRPr lang="en-US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EE3396-4569-4AF6-9A94-11FEB767B9E3}" type="slidenum">
              <a:rPr lang="en-US"/>
              <a:pPr>
                <a:defRPr/>
              </a:pPr>
              <a:t>147</a:t>
            </a:fld>
            <a:endParaRPr lang="en-US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148</a:t>
            </a:fld>
            <a:endParaRPr lang="en-GB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9867CE-9390-418E-9ADC-5F314EAF9D0E}" type="slidenum">
              <a:rPr lang="en-US"/>
              <a:pPr>
                <a:defRPr/>
              </a:pPr>
              <a:t>149</a:t>
            </a:fld>
            <a:endParaRPr lang="en-US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mtClean="0"/>
              <a:t>Chi square </a:t>
            </a: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24DA67-2402-4B91-ACC2-522C4FAD1FD0}" type="slidenum">
              <a:rPr lang="en-US"/>
              <a:pPr>
                <a:defRPr/>
              </a:pPr>
              <a:t>150</a:t>
            </a:fld>
            <a:endParaRPr lang="en-US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9867CE-9390-418E-9ADC-5F314EAF9D0E}" type="slidenum">
              <a:rPr lang="en-US"/>
              <a:pPr>
                <a:defRPr/>
              </a:pPr>
              <a:t>151</a:t>
            </a:fld>
            <a:endParaRPr lang="en-US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mtClean="0"/>
              <a:t>Chi square </a:t>
            </a: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3A733A-34C9-4C40-86B3-A74133CA66A0}" type="slidenum">
              <a:rPr lang="en-US"/>
              <a:pPr>
                <a:defRPr/>
              </a:pPr>
              <a:t>152</a:t>
            </a:fld>
            <a:endParaRPr 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B1C7BA-A13E-409C-9ABA-A13289FDBA92}" type="slidenum">
              <a:rPr lang="en-US"/>
              <a:pPr>
                <a:defRPr/>
              </a:pPr>
              <a:t>153</a:t>
            </a:fld>
            <a:endParaRPr 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3A733A-34C9-4C40-86B3-A74133CA66A0}" type="slidenum">
              <a:rPr lang="en-US"/>
              <a:pPr>
                <a:defRPr/>
              </a:pPr>
              <a:t>154</a:t>
            </a:fld>
            <a:endParaRPr 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2CA704-86CC-4C47-8202-03EE723A71C7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155</a:t>
            </a:fld>
            <a:endParaRPr lang="en-GB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156</a:t>
            </a:fld>
            <a:endParaRPr lang="en-GB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157</a:t>
            </a:fld>
            <a:endParaRPr lang="en-GB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158</a:t>
            </a:fld>
            <a:endParaRPr lang="en-GB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159</a:t>
            </a:fld>
            <a:endParaRPr lang="en-GB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160</a:t>
            </a:fld>
            <a:endParaRPr lang="en-GB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161</a:t>
            </a:fld>
            <a:endParaRPr lang="en-GB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162</a:t>
            </a:fld>
            <a:endParaRPr lang="en-GB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163</a:t>
            </a:fld>
            <a:endParaRPr lang="en-GB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98687D-E385-4F94-9921-335FEE65EA62}" type="slidenum">
              <a:rPr lang="en-US"/>
              <a:pPr/>
              <a:t>164</a:t>
            </a:fld>
            <a:endParaRPr lang="en-US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2CA704-86CC-4C47-8202-03EE723A71C7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98687D-E385-4F94-9921-335FEE65EA62}" type="slidenum">
              <a:rPr lang="en-US"/>
              <a:pPr/>
              <a:t>165</a:t>
            </a:fld>
            <a:endParaRPr lang="en-US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8BDA34-A744-4919-A52C-534706451E5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166</a:t>
            </a:fld>
            <a:endParaRPr lang="en-US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126167-1375-4926-8527-D6C37C79BBB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167</a:t>
            </a:fld>
            <a:endParaRPr 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168</a:t>
            </a:fld>
            <a:endParaRPr lang="en-GB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169</a:t>
            </a:fld>
            <a:endParaRPr lang="en-GB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170</a:t>
            </a:fld>
            <a:endParaRPr lang="en-GB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171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dirty="0" smtClean="0"/>
              <a:t>Mention hard constraints</a:t>
            </a: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C63EF-1849-4AA2-A091-C7B17459C4D9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FAB5E-F0B2-4B3E-8A2B-BF8681D6AC60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205534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33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4D6C02-F0C8-4E56-90C2-E8724B858330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AF75278-E395-40DF-A7E3-42B6DF9E26A5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86E73F-C38C-401E-B82F-ED65BCF37A7D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CD06B5-000D-451F-BCBC-0B1A691E7562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563C8B7-056B-41EF-8685-832C097B6D3F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8F5E6A-6EB7-4477-A78F-D8C2FABEDC3A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48</a:t>
            </a:fld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49</a:t>
            </a:fld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50</a:t>
            </a:fld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51</a:t>
            </a:fld>
            <a:endParaRPr lang="en-GB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52</a:t>
            </a:fld>
            <a:endParaRPr lang="en-GB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53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54</a:t>
            </a:fld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56</a:t>
            </a:fld>
            <a:endParaRPr lang="en-GB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57</a:t>
            </a:fld>
            <a:endParaRPr lang="en-GB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58</a:t>
            </a:fld>
            <a:endParaRPr lang="en-GB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59</a:t>
            </a:fld>
            <a:endParaRPr lang="en-GB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60</a:t>
            </a:fld>
            <a:endParaRPr lang="en-GB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61</a:t>
            </a:fld>
            <a:endParaRPr lang="en-GB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62</a:t>
            </a:fld>
            <a:endParaRPr lang="en-GB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63</a:t>
            </a:fld>
            <a:endParaRPr lang="en-GB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64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65</a:t>
            </a:fld>
            <a:endParaRPr lang="en-GB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66</a:t>
            </a:fld>
            <a:endParaRPr lang="en-GB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67</a:t>
            </a:fld>
            <a:endParaRPr lang="en-GB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68</a:t>
            </a:fld>
            <a:endParaRPr lang="en-GB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69</a:t>
            </a:fld>
            <a:endParaRPr lang="en-GB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70</a:t>
            </a:fld>
            <a:endParaRPr lang="en-GB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71</a:t>
            </a:fld>
            <a:endParaRPr lang="en-GB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72</a:t>
            </a:fld>
            <a:endParaRPr lang="en-GB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73</a:t>
            </a:fld>
            <a:endParaRPr lang="en-GB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74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75</a:t>
            </a:fld>
            <a:endParaRPr lang="en-GB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76</a:t>
            </a:fld>
            <a:endParaRPr lang="en-GB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77</a:t>
            </a:fld>
            <a:endParaRPr lang="en-GB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78</a:t>
            </a:fld>
            <a:endParaRPr lang="en-GB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79</a:t>
            </a:fld>
            <a:endParaRPr lang="en-GB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80</a:t>
            </a:fld>
            <a:endParaRPr lang="en-GB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81</a:t>
            </a:fld>
            <a:endParaRPr lang="en-GB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82</a:t>
            </a:fld>
            <a:endParaRPr lang="en-GB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83</a:t>
            </a:fld>
            <a:endParaRPr lang="en-GB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84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85</a:t>
            </a:fld>
            <a:endParaRPr lang="en-GB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86</a:t>
            </a:fld>
            <a:endParaRPr lang="en-GB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87</a:t>
            </a:fld>
            <a:endParaRPr lang="en-GB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88</a:t>
            </a:fld>
            <a:endParaRPr lang="en-GB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89</a:t>
            </a:fld>
            <a:endParaRPr lang="en-GB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90</a:t>
            </a:fld>
            <a:endParaRPr lang="en-GB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91</a:t>
            </a:fld>
            <a:endParaRPr lang="en-GB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92</a:t>
            </a:fld>
            <a:endParaRPr lang="en-GB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93</a:t>
            </a:fld>
            <a:endParaRPr lang="en-GB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94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95</a:t>
            </a:fld>
            <a:endParaRPr lang="en-GB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96</a:t>
            </a:fld>
            <a:endParaRPr lang="en-GB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97</a:t>
            </a:fld>
            <a:endParaRPr lang="en-GB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98</a:t>
            </a:fld>
            <a:endParaRPr lang="en-GB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99</a:t>
            </a:fld>
            <a:endParaRPr lang="en-GB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100</a:t>
            </a:fld>
            <a:endParaRPr lang="en-GB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101</a:t>
            </a:fld>
            <a:endParaRPr lang="en-GB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102</a:t>
            </a:fld>
            <a:endParaRPr lang="en-GB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103</a:t>
            </a:fld>
            <a:endParaRPr lang="en-GB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104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105</a:t>
            </a:fld>
            <a:endParaRPr lang="en-GB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106</a:t>
            </a:fld>
            <a:endParaRPr lang="en-GB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107</a:t>
            </a:fld>
            <a:endParaRPr lang="en-GB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108</a:t>
            </a:fld>
            <a:endParaRPr lang="en-GB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109</a:t>
            </a:fld>
            <a:endParaRPr lang="en-GB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110</a:t>
            </a:fld>
            <a:endParaRPr lang="en-GB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111</a:t>
            </a:fld>
            <a:endParaRPr lang="en-GB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112</a:t>
            </a:fld>
            <a:endParaRPr lang="en-GB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113</a:t>
            </a:fld>
            <a:endParaRPr lang="en-GB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114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115</a:t>
            </a:fld>
            <a:endParaRPr lang="en-GB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116</a:t>
            </a:fld>
            <a:endParaRPr lang="en-GB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117</a:t>
            </a:fld>
            <a:endParaRPr lang="en-GB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118</a:t>
            </a:fld>
            <a:endParaRPr lang="en-GB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119</a:t>
            </a:fld>
            <a:endParaRPr lang="en-GB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120</a:t>
            </a:fld>
            <a:endParaRPr lang="en-GB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121</a:t>
            </a:fld>
            <a:endParaRPr lang="en-GB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122</a:t>
            </a:fld>
            <a:endParaRPr lang="en-GB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AB5F8B-1686-41F8-8BCB-923741CE4164}" type="slidenum">
              <a:rPr lang="en-US"/>
              <a:pPr/>
              <a:t>123</a:t>
            </a:fld>
            <a:endParaRPr lang="en-US"/>
          </a:p>
        </p:txBody>
      </p:sp>
      <p:sp>
        <p:nvSpPr>
          <p:cNvPr id="71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124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D1FD-4A07-4495-93AA-8C4C744302CF}" type="datetimeFigureOut">
              <a:rPr lang="en-US" smtClean="0"/>
              <a:pPr/>
              <a:t>12/17/2010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CCD5-8A31-4C80-BBE8-AB7538AC6BC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D1FD-4A07-4495-93AA-8C4C744302CF}" type="datetimeFigureOut">
              <a:rPr lang="en-US" smtClean="0"/>
              <a:pPr/>
              <a:t>12/17/2010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CCD5-8A31-4C80-BBE8-AB7538AC6B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D1FD-4A07-4495-93AA-8C4C744302CF}" type="datetimeFigureOut">
              <a:rPr lang="en-US" smtClean="0"/>
              <a:pPr/>
              <a:t>12/17/2010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CCD5-8A31-4C80-BBE8-AB7538AC6B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01784"/>
          </a:xfrm>
        </p:spPr>
        <p:txBody>
          <a:bodyPr/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D1FD-4A07-4495-93AA-8C4C744302CF}" type="datetimeFigureOut">
              <a:rPr lang="en-US" smtClean="0"/>
              <a:pPr/>
              <a:t>12/17/2010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CCD5-8A31-4C80-BBE8-AB7538AC6B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D1FD-4A07-4495-93AA-8C4C744302CF}" type="datetimeFigureOut">
              <a:rPr lang="en-US" smtClean="0"/>
              <a:pPr/>
              <a:t>12/17/2010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CCD5-8A31-4C80-BBE8-AB7538AC6B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D1FD-4A07-4495-93AA-8C4C744302CF}" type="datetimeFigureOut">
              <a:rPr lang="en-US" smtClean="0"/>
              <a:pPr/>
              <a:t>12/17/2010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CCD5-8A31-4C80-BBE8-AB7538AC6B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D1FD-4A07-4495-93AA-8C4C744302CF}" type="datetimeFigureOut">
              <a:rPr lang="en-US" smtClean="0"/>
              <a:pPr/>
              <a:t>12/17/2010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CCD5-8A31-4C80-BBE8-AB7538AC6B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D1FD-4A07-4495-93AA-8C4C744302CF}" type="datetimeFigureOut">
              <a:rPr lang="en-US" smtClean="0"/>
              <a:pPr/>
              <a:t>12/17/2010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CCD5-8A31-4C80-BBE8-AB7538AC6B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D1FD-4A07-4495-93AA-8C4C744302CF}" type="datetimeFigureOut">
              <a:rPr lang="en-US" smtClean="0"/>
              <a:pPr/>
              <a:t>12/17/2010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CCD5-8A31-4C80-BBE8-AB7538AC6B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D1FD-4A07-4495-93AA-8C4C744302CF}" type="datetimeFigureOut">
              <a:rPr lang="en-US" smtClean="0"/>
              <a:pPr/>
              <a:t>12/17/2010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CCD5-8A31-4C80-BBE8-AB7538AC6BC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CEEFD1FD-4A07-4495-93AA-8C4C744302CF}" type="datetimeFigureOut">
              <a:rPr lang="en-US" smtClean="0"/>
              <a:pPr/>
              <a:t>12/17/2010</a:t>
            </a:fld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3807CCD5-8A31-4C80-BBE8-AB7538AC6B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1"/>
            <a:ext cx="9143999" cy="1000108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7627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57299"/>
            <a:ext cx="8229600" cy="5043502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CEEFD1FD-4A07-4495-93AA-8C4C744302CF}" type="datetimeFigureOut">
              <a:rPr lang="en-US" smtClean="0"/>
              <a:pPr/>
              <a:t>12/17/2010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3807CCD5-8A31-4C80-BBE8-AB7538AC6BC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wmf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96.xml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Victor\Desktop\Presentations\cup_prior.avi" TargetMode="Externa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notesSlide" Target="../notesSlides/notesSlide98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5.bin"/><Relationship Id="rId9" Type="http://schemas.openxmlformats.org/officeDocument/2006/relationships/oleObject" Target="../embeddings/oleObject9.bin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6.png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notesSlide" Target="../notesSlides/notesSlide128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5.bin"/><Relationship Id="rId5" Type="http://schemas.openxmlformats.org/officeDocument/2006/relationships/oleObject" Target="../embeddings/oleObject14.bin"/><Relationship Id="rId4" Type="http://schemas.openxmlformats.org/officeDocument/2006/relationships/oleObject" Target="../embeddings/oleObject13.bin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9.xml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9.bin"/><Relationship Id="rId5" Type="http://schemas.openxmlformats.org/officeDocument/2006/relationships/oleObject" Target="../embeddings/oleObject18.bin"/><Relationship Id="rId4" Type="http://schemas.openxmlformats.org/officeDocument/2006/relationships/oleObject" Target="../embeddings/oleObject17.bin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0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pkohli\Desktop\presentations\ICVGIP\cowflow1.mpg" TargetMode="External"/><Relationship Id="rId4" Type="http://schemas.openxmlformats.org/officeDocument/2006/relationships/image" Target="../media/image112.png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jpeg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openxmlformats.org/officeDocument/2006/relationships/image" Target="../media/image29.jpeg"/><Relationship Id="rId9" Type="http://schemas.openxmlformats.org/officeDocument/2006/relationships/image" Target="../media/image3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wmf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46.png"/><Relationship Id="rId4" Type="http://schemas.openxmlformats.org/officeDocument/2006/relationships/hyperlink" Target="http://vision.middlebury.edu/stereo/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4.png"/><Relationship Id="rId4" Type="http://schemas.openxmlformats.org/officeDocument/2006/relationships/oleObject" Target="../embeddings/oleObject2.bin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034" y="857232"/>
            <a:ext cx="8077200" cy="2286016"/>
          </a:xfrm>
        </p:spPr>
        <p:txBody>
          <a:bodyPr>
            <a:normAutofit/>
          </a:bodyPr>
          <a:lstStyle/>
          <a:p>
            <a:r>
              <a:rPr lang="en-GB" sz="4400" dirty="0" smtClean="0"/>
              <a:t>MAP Inference in Markov Models in Computer Vision</a:t>
            </a:r>
            <a:br>
              <a:rPr lang="en-GB" sz="4400" dirty="0" smtClean="0"/>
            </a:br>
            <a:endParaRPr lang="en-GB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72" y="3857628"/>
            <a:ext cx="8077200" cy="1928826"/>
          </a:xfrm>
        </p:spPr>
        <p:txBody>
          <a:bodyPr>
            <a:normAutofit/>
          </a:bodyPr>
          <a:lstStyle/>
          <a:p>
            <a:r>
              <a:rPr lang="en-GB" sz="2800" b="1" dirty="0" smtClean="0"/>
              <a:t>Pushmeet Kohli</a:t>
            </a:r>
          </a:p>
          <a:p>
            <a:r>
              <a:rPr lang="en-GB" sz="2800" b="1" dirty="0" smtClean="0"/>
              <a:t>M Pawan Kumar</a:t>
            </a:r>
          </a:p>
          <a:p>
            <a:endParaRPr lang="en-GB" sz="2800" b="1" dirty="0" smtClean="0"/>
          </a:p>
          <a:p>
            <a:r>
              <a:rPr lang="en-GB" sz="2800" b="1" dirty="0" smtClean="0">
                <a:solidFill>
                  <a:schemeClr val="accent1"/>
                </a:solidFill>
              </a:rPr>
              <a:t>ICVGIP 2010</a:t>
            </a:r>
          </a:p>
        </p:txBody>
      </p:sp>
    </p:spTree>
    <p:extLst>
      <p:ext uri="{BB962C8B-B14F-4D97-AF65-F5344CB8AC3E}">
        <p14:creationId xmlns:p14="http://schemas.microsoft.com/office/powerpoint/2010/main" xmlns="" val="274041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Likelihood</a:t>
            </a:r>
            <a:endParaRPr lang="en-GB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357554" y="285728"/>
            <a:ext cx="35557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 dirty="0" smtClean="0">
                <a:latin typeface="Comic Sans MS" pitchFamily="66" charset="0"/>
              </a:rPr>
              <a:t>P(</a:t>
            </a:r>
            <a:r>
              <a:rPr lang="en-GB" sz="2800" b="1" dirty="0" err="1" smtClean="0">
                <a:latin typeface="Comic Sans MS" pitchFamily="66" charset="0"/>
              </a:rPr>
              <a:t>x|z</a:t>
            </a:r>
            <a:r>
              <a:rPr lang="en-GB" sz="2800" b="1" dirty="0" smtClean="0">
                <a:latin typeface="Comic Sans MS" pitchFamily="66" charset="0"/>
              </a:rPr>
              <a:t>) ~ </a:t>
            </a:r>
            <a:r>
              <a:rPr lang="en-GB" sz="2800" b="1" dirty="0" smtClean="0">
                <a:solidFill>
                  <a:srgbClr val="F0AD00"/>
                </a:solidFill>
                <a:latin typeface="Comic Sans MS" pitchFamily="66" charset="0"/>
              </a:rPr>
              <a:t>P(</a:t>
            </a:r>
            <a:r>
              <a:rPr lang="en-GB" sz="2800" b="1" dirty="0" err="1" smtClean="0">
                <a:solidFill>
                  <a:srgbClr val="F0AD00"/>
                </a:solidFill>
                <a:latin typeface="Comic Sans MS" pitchFamily="66" charset="0"/>
              </a:rPr>
              <a:t>z|x</a:t>
            </a:r>
            <a:r>
              <a:rPr lang="en-GB" sz="2800" b="1" dirty="0" smtClean="0">
                <a:solidFill>
                  <a:srgbClr val="F0AD00"/>
                </a:solidFill>
                <a:latin typeface="Comic Sans MS" pitchFamily="66" charset="0"/>
              </a:rPr>
              <a:t>) </a:t>
            </a:r>
            <a:r>
              <a:rPr lang="en-GB" sz="2800" b="1" dirty="0" smtClean="0">
                <a:latin typeface="Comic Sans MS" pitchFamily="66" charset="0"/>
              </a:rPr>
              <a:t>P(x)</a:t>
            </a:r>
            <a:endParaRPr lang="en-GB" sz="2800" dirty="0"/>
          </a:p>
        </p:txBody>
      </p:sp>
      <p:pic>
        <p:nvPicPr>
          <p:cNvPr id="1552385" name="Picture 1" descr="C:\Documents and Settings\carrot\Desktop\Clipboa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748" y="3619272"/>
            <a:ext cx="7542227" cy="281586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320583" y="6413852"/>
            <a:ext cx="142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Red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126062" y="4534252"/>
            <a:ext cx="142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B050"/>
                </a:solidFill>
              </a:rPr>
              <a:t>Green</a:t>
            </a:r>
            <a:endParaRPr lang="en-GB" sz="2800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1943" y="6434172"/>
            <a:ext cx="142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Red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4122961" y="4571473"/>
            <a:ext cx="142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B050"/>
                </a:solidFill>
              </a:rPr>
              <a:t>Green</a:t>
            </a:r>
            <a:endParaRPr lang="en-GB" sz="2800" b="1" dirty="0">
              <a:solidFill>
                <a:srgbClr val="00B050"/>
              </a:solidFill>
            </a:endParaRPr>
          </a:p>
        </p:txBody>
      </p:sp>
      <p:pic>
        <p:nvPicPr>
          <p:cNvPr id="16" name="Picture 3" descr="C:\Projects_local\MATLAB\ExampleCode\Excersise\Task3\data\starfishUser2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7746" y="1147890"/>
            <a:ext cx="2285237" cy="180863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993061" y="1745762"/>
            <a:ext cx="36118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0AD00"/>
                </a:solidFill>
                <a:latin typeface="Comic Sans MS" pitchFamily="66" charset="0"/>
              </a:rPr>
              <a:t>P(</a:t>
            </a:r>
            <a:r>
              <a:rPr lang="en-GB" sz="2800" b="1" dirty="0" err="1">
                <a:solidFill>
                  <a:srgbClr val="F0AD00"/>
                </a:solidFill>
                <a:latin typeface="Comic Sans MS" pitchFamily="66" charset="0"/>
              </a:rPr>
              <a:t>z|x</a:t>
            </a:r>
            <a:r>
              <a:rPr lang="en-GB" sz="2800" b="1" dirty="0" smtClean="0">
                <a:solidFill>
                  <a:srgbClr val="F0AD00"/>
                </a:solidFill>
                <a:latin typeface="Comic Sans MS" pitchFamily="66" charset="0"/>
              </a:rPr>
              <a:t>) = F</a:t>
            </a:r>
            <a:r>
              <a:rPr lang="en-GB" sz="2800" b="1" baseline="-25000" dirty="0" smtClean="0">
                <a:solidFill>
                  <a:srgbClr val="F0AD00"/>
                </a:solidFill>
                <a:latin typeface="Comic Sans MS" pitchFamily="66" charset="0"/>
              </a:rPr>
              <a:t>GMM </a:t>
            </a:r>
            <a:r>
              <a:rPr lang="en-GB" sz="2800" b="1" dirty="0" smtClean="0">
                <a:solidFill>
                  <a:srgbClr val="F0AD00"/>
                </a:solidFill>
                <a:latin typeface="Comic Sans MS" pitchFamily="66" charset="0"/>
              </a:rPr>
              <a:t>(</a:t>
            </a:r>
            <a:r>
              <a:rPr lang="en-GB" sz="2800" b="1" dirty="0" err="1" smtClean="0">
                <a:solidFill>
                  <a:srgbClr val="F0AD00"/>
                </a:solidFill>
                <a:latin typeface="Comic Sans MS" pitchFamily="66" charset="0"/>
              </a:rPr>
              <a:t>z,x</a:t>
            </a:r>
            <a:r>
              <a:rPr lang="en-GB" sz="2800" b="1" dirty="0" smtClean="0">
                <a:solidFill>
                  <a:srgbClr val="F0AD00"/>
                </a:solidFill>
                <a:latin typeface="Comic Sans MS" pitchFamily="66" charset="0"/>
              </a:rPr>
              <a:t>) </a:t>
            </a:r>
            <a:endParaRPr lang="en-GB" sz="28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483768" y="2996952"/>
            <a:ext cx="0" cy="576064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617861" y="3573016"/>
            <a:ext cx="4418635" cy="32849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0737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dirty="0" smtClean="0"/>
              <a:t>History of </a:t>
            </a:r>
            <a:r>
              <a:rPr lang="en-GB" dirty="0" err="1" smtClean="0"/>
              <a:t>Maxflow</a:t>
            </a:r>
            <a:r>
              <a:rPr lang="en-GB" dirty="0" smtClean="0"/>
              <a:t> Algorithms</a:t>
            </a:r>
          </a:p>
        </p:txBody>
      </p:sp>
      <p:sp>
        <p:nvSpPr>
          <p:cNvPr id="23556" name="TextBox 26"/>
          <p:cNvSpPr txBox="1">
            <a:spLocks noChangeArrowheads="1"/>
          </p:cNvSpPr>
          <p:nvPr/>
        </p:nvSpPr>
        <p:spPr bwMode="auto">
          <a:xfrm>
            <a:off x="5500688" y="6500813"/>
            <a:ext cx="3643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Comic Sans MS" pitchFamily="66" charset="0"/>
              </a:rPr>
              <a:t>[Slide credit: Andrew Goldberg]</a:t>
            </a:r>
          </a:p>
        </p:txBody>
      </p:sp>
      <p:sp>
        <p:nvSpPr>
          <p:cNvPr id="23557" name="TextBox 27"/>
          <p:cNvSpPr txBox="1">
            <a:spLocks noChangeArrowheads="1"/>
          </p:cNvSpPr>
          <p:nvPr/>
        </p:nvSpPr>
        <p:spPr bwMode="auto">
          <a:xfrm>
            <a:off x="2357422" y="1071546"/>
            <a:ext cx="4030662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>
                <a:solidFill>
                  <a:srgbClr val="60B5CC"/>
                </a:solidFill>
                <a:latin typeface="Comic Sans MS" pitchFamily="66" charset="0"/>
              </a:rPr>
              <a:t>Augmenting Path </a:t>
            </a:r>
            <a:r>
              <a:rPr lang="en-GB" dirty="0">
                <a:latin typeface="Comic Sans MS" pitchFamily="66" charset="0"/>
              </a:rPr>
              <a:t>and </a:t>
            </a:r>
            <a:r>
              <a:rPr lang="en-GB" dirty="0">
                <a:solidFill>
                  <a:srgbClr val="FFFF00"/>
                </a:solidFill>
                <a:latin typeface="Comic Sans MS" pitchFamily="66" charset="0"/>
              </a:rPr>
              <a:t>Push-</a:t>
            </a:r>
            <a:r>
              <a:rPr lang="en-GB" dirty="0" err="1">
                <a:solidFill>
                  <a:srgbClr val="FFFF00"/>
                </a:solidFill>
                <a:latin typeface="Comic Sans MS" pitchFamily="66" charset="0"/>
              </a:rPr>
              <a:t>Relabel</a:t>
            </a:r>
            <a:endParaRPr lang="en-GB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15206" y="1143000"/>
            <a:ext cx="1928794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b="1" dirty="0">
                <a:latin typeface="+mn-lt"/>
              </a:rPr>
              <a:t>n: </a:t>
            </a:r>
            <a:r>
              <a:rPr lang="en-GB" sz="1400" dirty="0">
                <a:latin typeface="+mn-lt"/>
              </a:rPr>
              <a:t>#</a:t>
            </a:r>
            <a:r>
              <a:rPr lang="en-GB" dirty="0">
                <a:latin typeface="+mn-lt"/>
              </a:rPr>
              <a:t>nodes</a:t>
            </a:r>
          </a:p>
          <a:p>
            <a:pPr>
              <a:defRPr/>
            </a:pPr>
            <a:endParaRPr lang="en-GB" sz="500" b="1" dirty="0">
              <a:latin typeface="+mn-lt"/>
            </a:endParaRPr>
          </a:p>
          <a:p>
            <a:pPr>
              <a:defRPr/>
            </a:pPr>
            <a:r>
              <a:rPr lang="en-GB" b="1" dirty="0">
                <a:latin typeface="+mn-lt"/>
              </a:rPr>
              <a:t>m: </a:t>
            </a:r>
            <a:r>
              <a:rPr lang="en-GB" sz="1400" dirty="0">
                <a:latin typeface="+mn-lt"/>
              </a:rPr>
              <a:t>#</a:t>
            </a:r>
            <a:r>
              <a:rPr lang="en-GB" dirty="0" smtClean="0">
                <a:latin typeface="+mn-lt"/>
              </a:rPr>
              <a:t>edges</a:t>
            </a:r>
          </a:p>
          <a:p>
            <a:pPr>
              <a:defRPr/>
            </a:pPr>
            <a:endParaRPr lang="en-GB" sz="500" dirty="0" smtClean="0">
              <a:latin typeface="+mn-lt"/>
            </a:endParaRPr>
          </a:p>
          <a:p>
            <a:pPr>
              <a:defRPr/>
            </a:pPr>
            <a:r>
              <a:rPr lang="en-GB" b="1" dirty="0" smtClean="0">
                <a:latin typeface="+mn-lt"/>
              </a:rPr>
              <a:t>U: </a:t>
            </a:r>
            <a:r>
              <a:rPr lang="en-GB" dirty="0" smtClean="0">
                <a:latin typeface="+mn-lt"/>
              </a:rPr>
              <a:t>maximum edge weight</a:t>
            </a:r>
            <a:endParaRPr lang="en-GB" dirty="0">
              <a:latin typeface="+mn-lt"/>
            </a:endParaRPr>
          </a:p>
        </p:txBody>
      </p:sp>
      <p:sp>
        <p:nvSpPr>
          <p:cNvPr id="7" name="TextBox 24"/>
          <p:cNvSpPr txBox="1">
            <a:spLocks noChangeArrowheads="1"/>
          </p:cNvSpPr>
          <p:nvPr/>
        </p:nvSpPr>
        <p:spPr bwMode="auto">
          <a:xfrm>
            <a:off x="6929454" y="3143248"/>
            <a:ext cx="200026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Algorithms assume non-negative </a:t>
            </a:r>
            <a:r>
              <a:rPr lang="en-GB" sz="2000" b="1" dirty="0" smtClean="0">
                <a:solidFill>
                  <a:srgbClr val="FF0000"/>
                </a:solidFill>
              </a:rPr>
              <a:t>edge weights</a:t>
            </a:r>
            <a:endParaRPr lang="en-GB" sz="2000" b="1" dirty="0">
              <a:solidFill>
                <a:srgbClr val="FF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lum bright="25000" contrast="36000"/>
          </a:blip>
          <a:srcRect/>
          <a:stretch>
            <a:fillRect/>
          </a:stretch>
        </p:blipFill>
        <p:spPr bwMode="auto">
          <a:xfrm>
            <a:off x="1285852" y="1785926"/>
            <a:ext cx="5019675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lum bright="25000" contrast="36000"/>
          </a:blip>
          <a:srcRect/>
          <a:stretch>
            <a:fillRect/>
          </a:stretch>
        </p:blipFill>
        <p:spPr bwMode="auto">
          <a:xfrm>
            <a:off x="1285852" y="1785926"/>
            <a:ext cx="5019675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dirty="0" smtClean="0"/>
              <a:t>History of </a:t>
            </a:r>
            <a:r>
              <a:rPr lang="en-GB" dirty="0" err="1" smtClean="0"/>
              <a:t>Maxflow</a:t>
            </a:r>
            <a:r>
              <a:rPr lang="en-GB" dirty="0" smtClean="0"/>
              <a:t> Algorithms</a:t>
            </a:r>
          </a:p>
        </p:txBody>
      </p:sp>
      <p:sp>
        <p:nvSpPr>
          <p:cNvPr id="23556" name="TextBox 26"/>
          <p:cNvSpPr txBox="1">
            <a:spLocks noChangeArrowheads="1"/>
          </p:cNvSpPr>
          <p:nvPr/>
        </p:nvSpPr>
        <p:spPr bwMode="auto">
          <a:xfrm>
            <a:off x="5500688" y="6500813"/>
            <a:ext cx="3643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>
                <a:latin typeface="Comic Sans MS" pitchFamily="66" charset="0"/>
              </a:rPr>
              <a:t>[Slide credit: Andrew Goldberg]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6429388" y="2428868"/>
            <a:ext cx="642942" cy="1588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285852" y="2249047"/>
            <a:ext cx="5000660" cy="42862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7215206" y="1143000"/>
            <a:ext cx="1928794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b="1" dirty="0">
                <a:latin typeface="+mn-lt"/>
              </a:rPr>
              <a:t>n: </a:t>
            </a:r>
            <a:r>
              <a:rPr lang="en-GB" sz="1400" dirty="0">
                <a:latin typeface="+mn-lt"/>
              </a:rPr>
              <a:t>#</a:t>
            </a:r>
            <a:r>
              <a:rPr lang="en-GB" dirty="0">
                <a:latin typeface="+mn-lt"/>
              </a:rPr>
              <a:t>nodes</a:t>
            </a:r>
          </a:p>
          <a:p>
            <a:pPr>
              <a:defRPr/>
            </a:pPr>
            <a:endParaRPr lang="en-GB" sz="500" b="1" dirty="0">
              <a:latin typeface="+mn-lt"/>
            </a:endParaRPr>
          </a:p>
          <a:p>
            <a:pPr>
              <a:defRPr/>
            </a:pPr>
            <a:r>
              <a:rPr lang="en-GB" b="1" dirty="0">
                <a:latin typeface="+mn-lt"/>
              </a:rPr>
              <a:t>m: </a:t>
            </a:r>
            <a:r>
              <a:rPr lang="en-GB" sz="1400" dirty="0">
                <a:latin typeface="+mn-lt"/>
              </a:rPr>
              <a:t>#</a:t>
            </a:r>
            <a:r>
              <a:rPr lang="en-GB" dirty="0" smtClean="0">
                <a:latin typeface="+mn-lt"/>
              </a:rPr>
              <a:t>edges</a:t>
            </a:r>
          </a:p>
          <a:p>
            <a:pPr>
              <a:defRPr/>
            </a:pPr>
            <a:endParaRPr lang="en-GB" sz="500" dirty="0" smtClean="0">
              <a:latin typeface="+mn-lt"/>
            </a:endParaRPr>
          </a:p>
          <a:p>
            <a:pPr>
              <a:defRPr/>
            </a:pPr>
            <a:r>
              <a:rPr lang="en-GB" b="1" dirty="0" smtClean="0">
                <a:latin typeface="+mn-lt"/>
              </a:rPr>
              <a:t>U: </a:t>
            </a:r>
            <a:r>
              <a:rPr lang="en-GB" dirty="0" smtClean="0">
                <a:latin typeface="+mn-lt"/>
              </a:rPr>
              <a:t>maximum edge weight</a:t>
            </a:r>
            <a:endParaRPr lang="en-GB" dirty="0">
              <a:latin typeface="+mn-lt"/>
            </a:endParaRPr>
          </a:p>
        </p:txBody>
      </p:sp>
      <p:sp>
        <p:nvSpPr>
          <p:cNvPr id="11" name="TextBox 24"/>
          <p:cNvSpPr txBox="1">
            <a:spLocks noChangeArrowheads="1"/>
          </p:cNvSpPr>
          <p:nvPr/>
        </p:nvSpPr>
        <p:spPr bwMode="auto">
          <a:xfrm>
            <a:off x="6929454" y="3143248"/>
            <a:ext cx="200026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Algorithms assume non-negative </a:t>
            </a:r>
            <a:r>
              <a:rPr lang="en-GB" sz="2000" b="1" dirty="0" smtClean="0">
                <a:solidFill>
                  <a:srgbClr val="FF0000"/>
                </a:solidFill>
              </a:rPr>
              <a:t>edge weights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3" name="TextBox 27"/>
          <p:cNvSpPr txBox="1">
            <a:spLocks noChangeArrowheads="1"/>
          </p:cNvSpPr>
          <p:nvPr/>
        </p:nvSpPr>
        <p:spPr bwMode="auto">
          <a:xfrm>
            <a:off x="2357422" y="1071546"/>
            <a:ext cx="4030662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>
                <a:solidFill>
                  <a:srgbClr val="60B5CC"/>
                </a:solidFill>
                <a:latin typeface="Comic Sans MS" pitchFamily="66" charset="0"/>
              </a:rPr>
              <a:t>Augmenting Path </a:t>
            </a:r>
            <a:r>
              <a:rPr lang="en-GB" dirty="0">
                <a:latin typeface="Comic Sans MS" pitchFamily="66" charset="0"/>
              </a:rPr>
              <a:t>and </a:t>
            </a:r>
            <a:r>
              <a:rPr lang="en-GB" dirty="0">
                <a:solidFill>
                  <a:srgbClr val="FFFF00"/>
                </a:solidFill>
                <a:latin typeface="Comic Sans MS" pitchFamily="66" charset="0"/>
              </a:rPr>
              <a:t>Push-</a:t>
            </a:r>
            <a:r>
              <a:rPr lang="en-GB" dirty="0" err="1">
                <a:solidFill>
                  <a:srgbClr val="FFFF00"/>
                </a:solidFill>
                <a:latin typeface="Comic Sans MS" pitchFamily="66" charset="0"/>
              </a:rPr>
              <a:t>Relabel</a:t>
            </a:r>
            <a:endParaRPr lang="en-GB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274620"/>
            <a:ext cx="8229600" cy="72548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Augmenting Path based Algorithms</a:t>
            </a:r>
            <a:endParaRPr lang="en-GB" dirty="0"/>
          </a:p>
        </p:txBody>
      </p:sp>
      <p:sp>
        <p:nvSpPr>
          <p:cNvPr id="3" name="Oval 4"/>
          <p:cNvSpPr>
            <a:spLocks noChangeAspect="1" noChangeArrowheads="1"/>
          </p:cNvSpPr>
          <p:nvPr/>
        </p:nvSpPr>
        <p:spPr bwMode="auto">
          <a:xfrm>
            <a:off x="4833923" y="3614728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4" name="Oval 5"/>
          <p:cNvSpPr>
            <a:spLocks noChangeAspect="1" noChangeArrowheads="1"/>
          </p:cNvSpPr>
          <p:nvPr/>
        </p:nvSpPr>
        <p:spPr bwMode="auto">
          <a:xfrm>
            <a:off x="2890823" y="3614728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5" name="Rectangle 8"/>
          <p:cNvSpPr>
            <a:spLocks noChangeAspect="1" noChangeArrowheads="1"/>
          </p:cNvSpPr>
          <p:nvPr/>
        </p:nvSpPr>
        <p:spPr bwMode="auto">
          <a:xfrm>
            <a:off x="3868723" y="2284403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200">
              <a:latin typeface="Times New Roman" pitchFamily="18" charset="0"/>
            </a:endParaRPr>
          </a:p>
        </p:txBody>
      </p:sp>
      <p:sp>
        <p:nvSpPr>
          <p:cNvPr id="6" name="Rectangle 9"/>
          <p:cNvSpPr>
            <a:spLocks noChangeAspect="1" noChangeArrowheads="1"/>
          </p:cNvSpPr>
          <p:nvPr/>
        </p:nvSpPr>
        <p:spPr bwMode="auto">
          <a:xfrm>
            <a:off x="3935398" y="5024428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2428860" y="3508366"/>
            <a:ext cx="577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1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5308585" y="3508366"/>
            <a:ext cx="5762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H="1">
            <a:off x="3178160" y="2678103"/>
            <a:ext cx="720725" cy="936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617759" y="2824459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1000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>
            <a:off x="3178160" y="4046528"/>
            <a:ext cx="720725" cy="9350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>
            <a:off x="4264010" y="2687628"/>
            <a:ext cx="714375" cy="927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16" name="Line 20"/>
          <p:cNvSpPr>
            <a:spLocks noChangeShapeType="1"/>
          </p:cNvSpPr>
          <p:nvPr/>
        </p:nvSpPr>
        <p:spPr bwMode="auto">
          <a:xfrm flipH="1">
            <a:off x="4330685" y="4046528"/>
            <a:ext cx="649288" cy="9350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17" name="Line 21"/>
          <p:cNvSpPr>
            <a:spLocks noChangeShapeType="1"/>
          </p:cNvSpPr>
          <p:nvPr/>
        </p:nvSpPr>
        <p:spPr bwMode="auto">
          <a:xfrm flipH="1">
            <a:off x="3286116" y="3643314"/>
            <a:ext cx="1477962" cy="111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3929058" y="3214686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1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4444985" y="5019666"/>
            <a:ext cx="1223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 dirty="0" smtClean="0">
                <a:latin typeface="Comic Sans MS" pitchFamily="66" charset="0"/>
              </a:rPr>
              <a:t>Sink</a:t>
            </a:r>
            <a:endParaRPr lang="en-GB" b="1" i="1" dirty="0">
              <a:latin typeface="Comic Sans MS" pitchFamily="66" charset="0"/>
            </a:endParaRPr>
          </a:p>
        </p:txBody>
      </p:sp>
      <p:sp>
        <p:nvSpPr>
          <p:cNvPr id="22" name="Text Box 26"/>
          <p:cNvSpPr txBox="1">
            <a:spLocks noChangeArrowheads="1"/>
          </p:cNvSpPr>
          <p:nvPr/>
        </p:nvSpPr>
        <p:spPr bwMode="auto">
          <a:xfrm>
            <a:off x="4286235" y="2071678"/>
            <a:ext cx="10278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 smtClean="0">
                <a:latin typeface="Comic Sans MS" pitchFamily="66" charset="0"/>
              </a:rPr>
              <a:t>Source</a:t>
            </a:r>
            <a:endParaRPr lang="en-GB" i="1" dirty="0">
              <a:latin typeface="Times New Roman" pitchFamily="18" charset="0"/>
            </a:endParaRP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4618023" y="2824459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1000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2689197" y="4396095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1000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4689461" y="4396095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1000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26" name="Line 21"/>
          <p:cNvSpPr>
            <a:spLocks noChangeShapeType="1"/>
          </p:cNvSpPr>
          <p:nvPr/>
        </p:nvSpPr>
        <p:spPr bwMode="auto">
          <a:xfrm flipH="1">
            <a:off x="3286116" y="3929066"/>
            <a:ext cx="1477962" cy="111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3929058" y="3967467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0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42976" y="1500174"/>
            <a:ext cx="5929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+mn-lt"/>
              </a:rPr>
              <a:t>Ford Fulkerson: </a:t>
            </a:r>
            <a:r>
              <a:rPr lang="en-GB" sz="2000" dirty="0" smtClean="0">
                <a:latin typeface="+mn-lt"/>
              </a:rPr>
              <a:t>Choose </a:t>
            </a:r>
            <a:r>
              <a:rPr lang="en-GB" sz="2000" b="1" dirty="0" smtClean="0">
                <a:solidFill>
                  <a:srgbClr val="FF0000"/>
                </a:solidFill>
                <a:latin typeface="+mn-lt"/>
              </a:rPr>
              <a:t>any</a:t>
            </a:r>
            <a:r>
              <a:rPr lang="en-GB" sz="2000" dirty="0" smtClean="0">
                <a:latin typeface="+mn-lt"/>
              </a:rPr>
              <a:t> augmenting path </a:t>
            </a:r>
            <a:endParaRPr lang="en-GB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4"/>
          <p:cNvSpPr>
            <a:spLocks noChangeAspect="1" noChangeArrowheads="1"/>
          </p:cNvSpPr>
          <p:nvPr/>
        </p:nvSpPr>
        <p:spPr bwMode="auto">
          <a:xfrm>
            <a:off x="4833923" y="3614728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4" name="Oval 5"/>
          <p:cNvSpPr>
            <a:spLocks noChangeAspect="1" noChangeArrowheads="1"/>
          </p:cNvSpPr>
          <p:nvPr/>
        </p:nvSpPr>
        <p:spPr bwMode="auto">
          <a:xfrm>
            <a:off x="2890823" y="3614728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5" name="Rectangle 8"/>
          <p:cNvSpPr>
            <a:spLocks noChangeAspect="1" noChangeArrowheads="1"/>
          </p:cNvSpPr>
          <p:nvPr/>
        </p:nvSpPr>
        <p:spPr bwMode="auto">
          <a:xfrm>
            <a:off x="3868723" y="2284403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200">
              <a:latin typeface="Times New Roman" pitchFamily="18" charset="0"/>
            </a:endParaRPr>
          </a:p>
        </p:txBody>
      </p:sp>
      <p:sp>
        <p:nvSpPr>
          <p:cNvPr id="6" name="Rectangle 9"/>
          <p:cNvSpPr>
            <a:spLocks noChangeAspect="1" noChangeArrowheads="1"/>
          </p:cNvSpPr>
          <p:nvPr/>
        </p:nvSpPr>
        <p:spPr bwMode="auto">
          <a:xfrm>
            <a:off x="3935398" y="5024428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2428860" y="3508366"/>
            <a:ext cx="577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1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5308585" y="3508366"/>
            <a:ext cx="5762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H="1">
            <a:off x="3178160" y="2678103"/>
            <a:ext cx="720725" cy="9366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617759" y="2824459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1000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>
            <a:off x="3178160" y="4046528"/>
            <a:ext cx="720725" cy="9350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>
            <a:off x="4264010" y="2687628"/>
            <a:ext cx="714375" cy="9271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16" name="Line 20"/>
          <p:cNvSpPr>
            <a:spLocks noChangeShapeType="1"/>
          </p:cNvSpPr>
          <p:nvPr/>
        </p:nvSpPr>
        <p:spPr bwMode="auto">
          <a:xfrm flipH="1">
            <a:off x="4330685" y="4046528"/>
            <a:ext cx="649288" cy="9350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17" name="Line 21"/>
          <p:cNvSpPr>
            <a:spLocks noChangeShapeType="1"/>
          </p:cNvSpPr>
          <p:nvPr/>
        </p:nvSpPr>
        <p:spPr bwMode="auto">
          <a:xfrm flipH="1">
            <a:off x="3286116" y="3643314"/>
            <a:ext cx="1477962" cy="111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3929058" y="3214686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1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4444985" y="5019666"/>
            <a:ext cx="1223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 dirty="0" smtClean="0">
                <a:latin typeface="Comic Sans MS" pitchFamily="66" charset="0"/>
              </a:rPr>
              <a:t>Sink</a:t>
            </a:r>
            <a:endParaRPr lang="en-GB" b="1" i="1" dirty="0">
              <a:latin typeface="Comic Sans MS" pitchFamily="66" charset="0"/>
            </a:endParaRPr>
          </a:p>
        </p:txBody>
      </p:sp>
      <p:sp>
        <p:nvSpPr>
          <p:cNvPr id="22" name="Text Box 26"/>
          <p:cNvSpPr txBox="1">
            <a:spLocks noChangeArrowheads="1"/>
          </p:cNvSpPr>
          <p:nvPr/>
        </p:nvSpPr>
        <p:spPr bwMode="auto">
          <a:xfrm>
            <a:off x="4286235" y="2071678"/>
            <a:ext cx="10278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 smtClean="0">
                <a:latin typeface="Comic Sans MS" pitchFamily="66" charset="0"/>
              </a:rPr>
              <a:t>Source</a:t>
            </a:r>
            <a:endParaRPr lang="en-GB" i="1" dirty="0">
              <a:latin typeface="Times New Roman" pitchFamily="18" charset="0"/>
            </a:endParaRP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4618023" y="2824459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1000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2689197" y="4396095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1000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4689461" y="4396095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1000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26" name="Line 21"/>
          <p:cNvSpPr>
            <a:spLocks noChangeShapeType="1"/>
          </p:cNvSpPr>
          <p:nvPr/>
        </p:nvSpPr>
        <p:spPr bwMode="auto">
          <a:xfrm flipH="1">
            <a:off x="3286116" y="3929066"/>
            <a:ext cx="1477962" cy="111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3929058" y="3967467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0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2643174" y="2428868"/>
            <a:ext cx="731837" cy="2949575"/>
          </a:xfrm>
          <a:custGeom>
            <a:avLst/>
            <a:gdLst>
              <a:gd name="connsiteX0" fmla="*/ 731949 w 731949"/>
              <a:gd name="connsiteY0" fmla="*/ 0 h 2949262"/>
              <a:gd name="connsiteX1" fmla="*/ 10732 w 731949"/>
              <a:gd name="connsiteY1" fmla="*/ 1571222 h 2949262"/>
              <a:gd name="connsiteX2" fmla="*/ 667555 w 731949"/>
              <a:gd name="connsiteY2" fmla="*/ 2949262 h 294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949" h="2949262">
                <a:moveTo>
                  <a:pt x="731949" y="0"/>
                </a:moveTo>
                <a:cubicBezTo>
                  <a:pt x="376706" y="539839"/>
                  <a:pt x="21464" y="1079678"/>
                  <a:pt x="10732" y="1571222"/>
                </a:cubicBezTo>
                <a:cubicBezTo>
                  <a:pt x="0" y="2062766"/>
                  <a:pt x="333777" y="2506014"/>
                  <a:pt x="667555" y="2949262"/>
                </a:cubicBezTo>
              </a:path>
            </a:pathLst>
          </a:custGeom>
          <a:ln w="57150">
            <a:solidFill>
              <a:srgbClr val="00B0F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9" name="Freeform 28"/>
          <p:cNvSpPr/>
          <p:nvPr/>
        </p:nvSpPr>
        <p:spPr>
          <a:xfrm>
            <a:off x="4984736" y="2443155"/>
            <a:ext cx="622300" cy="2897188"/>
          </a:xfrm>
          <a:custGeom>
            <a:avLst/>
            <a:gdLst>
              <a:gd name="connsiteX0" fmla="*/ 0 w 622479"/>
              <a:gd name="connsiteY0" fmla="*/ 0 h 2897746"/>
              <a:gd name="connsiteX1" fmla="*/ 618186 w 622479"/>
              <a:gd name="connsiteY1" fmla="*/ 1635617 h 2897746"/>
              <a:gd name="connsiteX2" fmla="*/ 25758 w 622479"/>
              <a:gd name="connsiteY2" fmla="*/ 2897746 h 289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2479" h="2897746">
                <a:moveTo>
                  <a:pt x="0" y="0"/>
                </a:moveTo>
                <a:cubicBezTo>
                  <a:pt x="306946" y="576329"/>
                  <a:pt x="613893" y="1152659"/>
                  <a:pt x="618186" y="1635617"/>
                </a:cubicBezTo>
                <a:cubicBezTo>
                  <a:pt x="622479" y="2118575"/>
                  <a:pt x="324118" y="2508160"/>
                  <a:pt x="25758" y="2897746"/>
                </a:cubicBezTo>
              </a:path>
            </a:pathLst>
          </a:custGeom>
          <a:ln w="57150">
            <a:solidFill>
              <a:srgbClr val="00B0F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428625" y="274620"/>
            <a:ext cx="8229600" cy="72548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Augmenting Path based Algorithms</a:t>
            </a:r>
            <a:endParaRPr lang="en-GB" dirty="0"/>
          </a:p>
        </p:txBody>
      </p:sp>
      <p:sp>
        <p:nvSpPr>
          <p:cNvPr id="33" name="TextBox 32"/>
          <p:cNvSpPr txBox="1"/>
          <p:nvPr/>
        </p:nvSpPr>
        <p:spPr>
          <a:xfrm>
            <a:off x="6143636" y="3857628"/>
            <a:ext cx="27146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0000"/>
                </a:solidFill>
                <a:latin typeface="+mn-lt"/>
              </a:rPr>
              <a:t>Good </a:t>
            </a:r>
          </a:p>
          <a:p>
            <a:pPr algn="ctr"/>
            <a:r>
              <a:rPr lang="en-GB" sz="2800" b="1" dirty="0" smtClean="0">
                <a:latin typeface="+mn-lt"/>
              </a:rPr>
              <a:t>Augmenting Paths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42976" y="1500174"/>
            <a:ext cx="5929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+mn-lt"/>
              </a:rPr>
              <a:t>Ford Fulkerson: </a:t>
            </a:r>
            <a:r>
              <a:rPr lang="en-GB" sz="2000" dirty="0" smtClean="0">
                <a:latin typeface="+mn-lt"/>
              </a:rPr>
              <a:t>Choose </a:t>
            </a:r>
            <a:r>
              <a:rPr lang="en-GB" sz="2000" b="1" dirty="0" smtClean="0">
                <a:solidFill>
                  <a:srgbClr val="FF0000"/>
                </a:solidFill>
                <a:latin typeface="+mn-lt"/>
              </a:rPr>
              <a:t>any</a:t>
            </a:r>
            <a:r>
              <a:rPr lang="en-GB" sz="2000" dirty="0" smtClean="0">
                <a:latin typeface="+mn-lt"/>
              </a:rPr>
              <a:t> augmenting path </a:t>
            </a:r>
            <a:endParaRPr lang="en-GB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4"/>
          <p:cNvSpPr>
            <a:spLocks noChangeAspect="1" noChangeArrowheads="1"/>
          </p:cNvSpPr>
          <p:nvPr/>
        </p:nvSpPr>
        <p:spPr bwMode="auto">
          <a:xfrm>
            <a:off x="4833923" y="3614728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4" name="Oval 5"/>
          <p:cNvSpPr>
            <a:spLocks noChangeAspect="1" noChangeArrowheads="1"/>
          </p:cNvSpPr>
          <p:nvPr/>
        </p:nvSpPr>
        <p:spPr bwMode="auto">
          <a:xfrm>
            <a:off x="2890823" y="3614728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5" name="Rectangle 8"/>
          <p:cNvSpPr>
            <a:spLocks noChangeAspect="1" noChangeArrowheads="1"/>
          </p:cNvSpPr>
          <p:nvPr/>
        </p:nvSpPr>
        <p:spPr bwMode="auto">
          <a:xfrm>
            <a:off x="3868723" y="2284403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200">
              <a:latin typeface="Times New Roman" pitchFamily="18" charset="0"/>
            </a:endParaRPr>
          </a:p>
        </p:txBody>
      </p:sp>
      <p:sp>
        <p:nvSpPr>
          <p:cNvPr id="6" name="Rectangle 9"/>
          <p:cNvSpPr>
            <a:spLocks noChangeAspect="1" noChangeArrowheads="1"/>
          </p:cNvSpPr>
          <p:nvPr/>
        </p:nvSpPr>
        <p:spPr bwMode="auto">
          <a:xfrm>
            <a:off x="3935398" y="5024428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2428860" y="3508366"/>
            <a:ext cx="577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1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5308585" y="3508366"/>
            <a:ext cx="5762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H="1">
            <a:off x="3178160" y="2678103"/>
            <a:ext cx="720725" cy="9366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617759" y="2824459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1000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>
            <a:off x="3178160" y="4046528"/>
            <a:ext cx="720725" cy="9350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>
            <a:off x="4264010" y="2687628"/>
            <a:ext cx="714375" cy="927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16" name="Line 20"/>
          <p:cNvSpPr>
            <a:spLocks noChangeShapeType="1"/>
          </p:cNvSpPr>
          <p:nvPr/>
        </p:nvSpPr>
        <p:spPr bwMode="auto">
          <a:xfrm flipH="1">
            <a:off x="4330685" y="4046528"/>
            <a:ext cx="649288" cy="9350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17" name="Line 21"/>
          <p:cNvSpPr>
            <a:spLocks noChangeShapeType="1"/>
          </p:cNvSpPr>
          <p:nvPr/>
        </p:nvSpPr>
        <p:spPr bwMode="auto">
          <a:xfrm flipH="1">
            <a:off x="3286116" y="3643314"/>
            <a:ext cx="1477962" cy="1111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3929058" y="3214686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1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4444985" y="5019666"/>
            <a:ext cx="1223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 dirty="0" smtClean="0">
                <a:latin typeface="Comic Sans MS" pitchFamily="66" charset="0"/>
              </a:rPr>
              <a:t>Sink</a:t>
            </a:r>
            <a:endParaRPr lang="en-GB" b="1" i="1" dirty="0">
              <a:latin typeface="Comic Sans MS" pitchFamily="66" charset="0"/>
            </a:endParaRPr>
          </a:p>
        </p:txBody>
      </p:sp>
      <p:sp>
        <p:nvSpPr>
          <p:cNvPr id="22" name="Text Box 26"/>
          <p:cNvSpPr txBox="1">
            <a:spLocks noChangeArrowheads="1"/>
          </p:cNvSpPr>
          <p:nvPr/>
        </p:nvSpPr>
        <p:spPr bwMode="auto">
          <a:xfrm>
            <a:off x="4286235" y="2071678"/>
            <a:ext cx="10278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 smtClean="0">
                <a:latin typeface="Comic Sans MS" pitchFamily="66" charset="0"/>
              </a:rPr>
              <a:t>Source</a:t>
            </a:r>
            <a:endParaRPr lang="en-GB" i="1" dirty="0">
              <a:latin typeface="Times New Roman" pitchFamily="18" charset="0"/>
            </a:endParaRP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4618023" y="2824459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1000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2689197" y="4396095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1000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4689461" y="4396095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1000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26" name="Line 21"/>
          <p:cNvSpPr>
            <a:spLocks noChangeShapeType="1"/>
          </p:cNvSpPr>
          <p:nvPr/>
        </p:nvSpPr>
        <p:spPr bwMode="auto">
          <a:xfrm flipH="1">
            <a:off x="3286116" y="3929066"/>
            <a:ext cx="1477962" cy="111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3929058" y="3967467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0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28" name="Freeform 27"/>
          <p:cNvSpPr/>
          <p:nvPr/>
        </p:nvSpPr>
        <p:spPr>
          <a:xfrm flipH="1">
            <a:off x="3428992" y="2714620"/>
            <a:ext cx="1192227" cy="2147888"/>
          </a:xfrm>
          <a:custGeom>
            <a:avLst/>
            <a:gdLst>
              <a:gd name="connsiteX0" fmla="*/ 384219 w 985233"/>
              <a:gd name="connsiteY0" fmla="*/ 0 h 1996226"/>
              <a:gd name="connsiteX1" fmla="*/ 938010 w 985233"/>
              <a:gd name="connsiteY1" fmla="*/ 759854 h 1996226"/>
              <a:gd name="connsiteX2" fmla="*/ 100884 w 985233"/>
              <a:gd name="connsiteY2" fmla="*/ 1068947 h 1996226"/>
              <a:gd name="connsiteX3" fmla="*/ 332703 w 985233"/>
              <a:gd name="connsiteY3" fmla="*/ 1996226 h 1996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5233" h="1996226">
                <a:moveTo>
                  <a:pt x="384219" y="0"/>
                </a:moveTo>
                <a:cubicBezTo>
                  <a:pt x="684726" y="290848"/>
                  <a:pt x="985233" y="581696"/>
                  <a:pt x="938010" y="759854"/>
                </a:cubicBezTo>
                <a:cubicBezTo>
                  <a:pt x="890788" y="938012"/>
                  <a:pt x="201769" y="862885"/>
                  <a:pt x="100884" y="1068947"/>
                </a:cubicBezTo>
                <a:cubicBezTo>
                  <a:pt x="0" y="1275009"/>
                  <a:pt x="166351" y="1635617"/>
                  <a:pt x="332703" y="1996226"/>
                </a:cubicBezTo>
              </a:path>
            </a:pathLst>
          </a:custGeom>
          <a:ln w="57150">
            <a:solidFill>
              <a:srgbClr val="00B0F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6143636" y="3857628"/>
            <a:ext cx="27146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0000"/>
                </a:solidFill>
                <a:latin typeface="+mn-lt"/>
              </a:rPr>
              <a:t>Bad </a:t>
            </a:r>
            <a:r>
              <a:rPr lang="en-GB" sz="2800" b="1" dirty="0" smtClean="0">
                <a:latin typeface="+mn-lt"/>
              </a:rPr>
              <a:t>Augmenting Path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42976" y="1500174"/>
            <a:ext cx="5929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+mn-lt"/>
              </a:rPr>
              <a:t>Ford Fulkerson: </a:t>
            </a:r>
            <a:r>
              <a:rPr lang="en-GB" sz="2000" dirty="0" smtClean="0">
                <a:latin typeface="+mn-lt"/>
              </a:rPr>
              <a:t>Choose </a:t>
            </a:r>
            <a:r>
              <a:rPr lang="en-GB" sz="2000" b="1" dirty="0" smtClean="0">
                <a:solidFill>
                  <a:srgbClr val="FF0000"/>
                </a:solidFill>
                <a:latin typeface="+mn-lt"/>
              </a:rPr>
              <a:t>any</a:t>
            </a:r>
            <a:r>
              <a:rPr lang="en-GB" sz="2000" dirty="0" smtClean="0">
                <a:latin typeface="+mn-lt"/>
              </a:rPr>
              <a:t> augmenting path </a:t>
            </a:r>
            <a:endParaRPr lang="en-GB" sz="2000" dirty="0">
              <a:latin typeface="+mn-lt"/>
            </a:endParaRP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428625" y="274620"/>
            <a:ext cx="8229600" cy="72548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Augmenting Path based Algorithms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4"/>
          <p:cNvSpPr>
            <a:spLocks noChangeAspect="1" noChangeArrowheads="1"/>
          </p:cNvSpPr>
          <p:nvPr/>
        </p:nvSpPr>
        <p:spPr bwMode="auto">
          <a:xfrm>
            <a:off x="4833923" y="3614728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4" name="Oval 5"/>
          <p:cNvSpPr>
            <a:spLocks noChangeAspect="1" noChangeArrowheads="1"/>
          </p:cNvSpPr>
          <p:nvPr/>
        </p:nvSpPr>
        <p:spPr bwMode="auto">
          <a:xfrm>
            <a:off x="2890823" y="3614728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5" name="Rectangle 8"/>
          <p:cNvSpPr>
            <a:spLocks noChangeAspect="1" noChangeArrowheads="1"/>
          </p:cNvSpPr>
          <p:nvPr/>
        </p:nvSpPr>
        <p:spPr bwMode="auto">
          <a:xfrm>
            <a:off x="3868723" y="2284403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200">
              <a:latin typeface="Times New Roman" pitchFamily="18" charset="0"/>
            </a:endParaRPr>
          </a:p>
        </p:txBody>
      </p:sp>
      <p:sp>
        <p:nvSpPr>
          <p:cNvPr id="6" name="Rectangle 9"/>
          <p:cNvSpPr>
            <a:spLocks noChangeAspect="1" noChangeArrowheads="1"/>
          </p:cNvSpPr>
          <p:nvPr/>
        </p:nvSpPr>
        <p:spPr bwMode="auto">
          <a:xfrm>
            <a:off x="3935398" y="5024428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2428860" y="3508366"/>
            <a:ext cx="577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1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5308585" y="3508366"/>
            <a:ext cx="5762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H="1">
            <a:off x="3178160" y="2678103"/>
            <a:ext cx="720725" cy="9366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617759" y="2824459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999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>
            <a:off x="3178160" y="4046528"/>
            <a:ext cx="720725" cy="9350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>
            <a:off x="4264010" y="2687628"/>
            <a:ext cx="714375" cy="927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16" name="Line 20"/>
          <p:cNvSpPr>
            <a:spLocks noChangeShapeType="1"/>
          </p:cNvSpPr>
          <p:nvPr/>
        </p:nvSpPr>
        <p:spPr bwMode="auto">
          <a:xfrm flipH="1">
            <a:off x="4330685" y="4046528"/>
            <a:ext cx="649288" cy="9350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17" name="Line 21"/>
          <p:cNvSpPr>
            <a:spLocks noChangeShapeType="1"/>
          </p:cNvSpPr>
          <p:nvPr/>
        </p:nvSpPr>
        <p:spPr bwMode="auto">
          <a:xfrm flipH="1">
            <a:off x="3286116" y="3643314"/>
            <a:ext cx="1477962" cy="1111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3929058" y="3214686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0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4444985" y="5019666"/>
            <a:ext cx="1223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 dirty="0" smtClean="0">
                <a:latin typeface="Comic Sans MS" pitchFamily="66" charset="0"/>
              </a:rPr>
              <a:t>Sink</a:t>
            </a:r>
            <a:endParaRPr lang="en-GB" b="1" i="1" dirty="0">
              <a:latin typeface="Comic Sans MS" pitchFamily="66" charset="0"/>
            </a:endParaRPr>
          </a:p>
        </p:txBody>
      </p:sp>
      <p:sp>
        <p:nvSpPr>
          <p:cNvPr id="22" name="Text Box 26"/>
          <p:cNvSpPr txBox="1">
            <a:spLocks noChangeArrowheads="1"/>
          </p:cNvSpPr>
          <p:nvPr/>
        </p:nvSpPr>
        <p:spPr bwMode="auto">
          <a:xfrm>
            <a:off x="4286235" y="2071678"/>
            <a:ext cx="10278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 smtClean="0">
                <a:latin typeface="Comic Sans MS" pitchFamily="66" charset="0"/>
              </a:rPr>
              <a:t>Source</a:t>
            </a:r>
            <a:endParaRPr lang="en-GB" i="1" dirty="0">
              <a:latin typeface="Times New Roman" pitchFamily="18" charset="0"/>
            </a:endParaRP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4618023" y="2824459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1000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2689197" y="4396095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1000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4689461" y="4396095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999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26" name="Line 21"/>
          <p:cNvSpPr>
            <a:spLocks noChangeShapeType="1"/>
          </p:cNvSpPr>
          <p:nvPr/>
        </p:nvSpPr>
        <p:spPr bwMode="auto">
          <a:xfrm flipH="1">
            <a:off x="3286116" y="3929066"/>
            <a:ext cx="1477962" cy="111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3929058" y="3967467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1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28" name="Freeform 27"/>
          <p:cNvSpPr/>
          <p:nvPr/>
        </p:nvSpPr>
        <p:spPr>
          <a:xfrm flipH="1">
            <a:off x="3428992" y="2714620"/>
            <a:ext cx="1192227" cy="2147888"/>
          </a:xfrm>
          <a:custGeom>
            <a:avLst/>
            <a:gdLst>
              <a:gd name="connsiteX0" fmla="*/ 384219 w 985233"/>
              <a:gd name="connsiteY0" fmla="*/ 0 h 1996226"/>
              <a:gd name="connsiteX1" fmla="*/ 938010 w 985233"/>
              <a:gd name="connsiteY1" fmla="*/ 759854 h 1996226"/>
              <a:gd name="connsiteX2" fmla="*/ 100884 w 985233"/>
              <a:gd name="connsiteY2" fmla="*/ 1068947 h 1996226"/>
              <a:gd name="connsiteX3" fmla="*/ 332703 w 985233"/>
              <a:gd name="connsiteY3" fmla="*/ 1996226 h 1996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5233" h="1996226">
                <a:moveTo>
                  <a:pt x="384219" y="0"/>
                </a:moveTo>
                <a:cubicBezTo>
                  <a:pt x="684726" y="290848"/>
                  <a:pt x="985233" y="581696"/>
                  <a:pt x="938010" y="759854"/>
                </a:cubicBezTo>
                <a:cubicBezTo>
                  <a:pt x="890788" y="938012"/>
                  <a:pt x="201769" y="862885"/>
                  <a:pt x="100884" y="1068947"/>
                </a:cubicBezTo>
                <a:cubicBezTo>
                  <a:pt x="0" y="1275009"/>
                  <a:pt x="166351" y="1635617"/>
                  <a:pt x="332703" y="1996226"/>
                </a:cubicBezTo>
              </a:path>
            </a:pathLst>
          </a:custGeom>
          <a:ln w="57150">
            <a:solidFill>
              <a:srgbClr val="00B0F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1142976" y="1500174"/>
            <a:ext cx="5929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+mn-lt"/>
              </a:rPr>
              <a:t>Ford Fulkerson: </a:t>
            </a:r>
            <a:r>
              <a:rPr lang="en-GB" sz="2000" dirty="0" smtClean="0">
                <a:latin typeface="+mn-lt"/>
              </a:rPr>
              <a:t>Choose </a:t>
            </a:r>
            <a:r>
              <a:rPr lang="en-GB" sz="2000" b="1" dirty="0" smtClean="0">
                <a:solidFill>
                  <a:srgbClr val="FF0000"/>
                </a:solidFill>
                <a:latin typeface="+mn-lt"/>
              </a:rPr>
              <a:t>any</a:t>
            </a:r>
            <a:r>
              <a:rPr lang="en-GB" sz="2000" dirty="0" smtClean="0">
                <a:latin typeface="+mn-lt"/>
              </a:rPr>
              <a:t> augmenting path </a:t>
            </a:r>
            <a:endParaRPr lang="en-GB" sz="2000" dirty="0">
              <a:latin typeface="+mn-lt"/>
            </a:endParaRP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428625" y="274620"/>
            <a:ext cx="8229600" cy="72548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Augmenting Path based Algorithms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4"/>
          <p:cNvSpPr>
            <a:spLocks noChangeAspect="1" noChangeArrowheads="1"/>
          </p:cNvSpPr>
          <p:nvPr/>
        </p:nvSpPr>
        <p:spPr bwMode="auto">
          <a:xfrm>
            <a:off x="4833923" y="3614728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4" name="Oval 5"/>
          <p:cNvSpPr>
            <a:spLocks noChangeAspect="1" noChangeArrowheads="1"/>
          </p:cNvSpPr>
          <p:nvPr/>
        </p:nvSpPr>
        <p:spPr bwMode="auto">
          <a:xfrm>
            <a:off x="2890823" y="3614728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5" name="Rectangle 8"/>
          <p:cNvSpPr>
            <a:spLocks noChangeAspect="1" noChangeArrowheads="1"/>
          </p:cNvSpPr>
          <p:nvPr/>
        </p:nvSpPr>
        <p:spPr bwMode="auto">
          <a:xfrm>
            <a:off x="3868723" y="2284403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200">
              <a:latin typeface="Times New Roman" pitchFamily="18" charset="0"/>
            </a:endParaRPr>
          </a:p>
        </p:txBody>
      </p:sp>
      <p:sp>
        <p:nvSpPr>
          <p:cNvPr id="6" name="Rectangle 9"/>
          <p:cNvSpPr>
            <a:spLocks noChangeAspect="1" noChangeArrowheads="1"/>
          </p:cNvSpPr>
          <p:nvPr/>
        </p:nvSpPr>
        <p:spPr bwMode="auto">
          <a:xfrm>
            <a:off x="3935398" y="5024428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2428860" y="3508366"/>
            <a:ext cx="577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1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5308585" y="3508366"/>
            <a:ext cx="5762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H="1">
            <a:off x="3178160" y="2678103"/>
            <a:ext cx="720725" cy="936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617759" y="2824459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999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>
            <a:off x="3178160" y="4046528"/>
            <a:ext cx="720725" cy="9350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>
            <a:off x="4264010" y="2687628"/>
            <a:ext cx="714375" cy="9271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16" name="Line 20"/>
          <p:cNvSpPr>
            <a:spLocks noChangeShapeType="1"/>
          </p:cNvSpPr>
          <p:nvPr/>
        </p:nvSpPr>
        <p:spPr bwMode="auto">
          <a:xfrm flipH="1">
            <a:off x="4330685" y="4046528"/>
            <a:ext cx="649288" cy="9350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17" name="Line 21"/>
          <p:cNvSpPr>
            <a:spLocks noChangeShapeType="1"/>
          </p:cNvSpPr>
          <p:nvPr/>
        </p:nvSpPr>
        <p:spPr bwMode="auto">
          <a:xfrm flipH="1">
            <a:off x="3286116" y="3643314"/>
            <a:ext cx="1477962" cy="111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3929058" y="3214686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0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4444985" y="5019666"/>
            <a:ext cx="1223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 dirty="0" smtClean="0">
                <a:latin typeface="Comic Sans MS" pitchFamily="66" charset="0"/>
              </a:rPr>
              <a:t>Sink</a:t>
            </a:r>
            <a:endParaRPr lang="en-GB" b="1" i="1" dirty="0">
              <a:latin typeface="Comic Sans MS" pitchFamily="66" charset="0"/>
            </a:endParaRPr>
          </a:p>
        </p:txBody>
      </p:sp>
      <p:sp>
        <p:nvSpPr>
          <p:cNvPr id="22" name="Text Box 26"/>
          <p:cNvSpPr txBox="1">
            <a:spLocks noChangeArrowheads="1"/>
          </p:cNvSpPr>
          <p:nvPr/>
        </p:nvSpPr>
        <p:spPr bwMode="auto">
          <a:xfrm>
            <a:off x="4286235" y="2071678"/>
            <a:ext cx="10278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 smtClean="0">
                <a:latin typeface="Comic Sans MS" pitchFamily="66" charset="0"/>
              </a:rPr>
              <a:t>Source</a:t>
            </a:r>
            <a:endParaRPr lang="en-GB" i="1" dirty="0">
              <a:latin typeface="Times New Roman" pitchFamily="18" charset="0"/>
            </a:endParaRP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4618023" y="2824459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1000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2689197" y="4396095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1000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4689461" y="4396095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999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26" name="Line 21"/>
          <p:cNvSpPr>
            <a:spLocks noChangeShapeType="1"/>
          </p:cNvSpPr>
          <p:nvPr/>
        </p:nvSpPr>
        <p:spPr bwMode="auto">
          <a:xfrm flipH="1">
            <a:off x="3286116" y="3929066"/>
            <a:ext cx="1477962" cy="1111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3929058" y="3967467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1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3500430" y="2714620"/>
            <a:ext cx="1236665" cy="2147888"/>
          </a:xfrm>
          <a:custGeom>
            <a:avLst/>
            <a:gdLst>
              <a:gd name="connsiteX0" fmla="*/ 384219 w 985233"/>
              <a:gd name="connsiteY0" fmla="*/ 0 h 1996226"/>
              <a:gd name="connsiteX1" fmla="*/ 938010 w 985233"/>
              <a:gd name="connsiteY1" fmla="*/ 759854 h 1996226"/>
              <a:gd name="connsiteX2" fmla="*/ 100884 w 985233"/>
              <a:gd name="connsiteY2" fmla="*/ 1068947 h 1996226"/>
              <a:gd name="connsiteX3" fmla="*/ 332703 w 985233"/>
              <a:gd name="connsiteY3" fmla="*/ 1996226 h 1996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5233" h="1996226">
                <a:moveTo>
                  <a:pt x="384219" y="0"/>
                </a:moveTo>
                <a:cubicBezTo>
                  <a:pt x="684726" y="290848"/>
                  <a:pt x="985233" y="581696"/>
                  <a:pt x="938010" y="759854"/>
                </a:cubicBezTo>
                <a:cubicBezTo>
                  <a:pt x="890788" y="938012"/>
                  <a:pt x="201769" y="862885"/>
                  <a:pt x="100884" y="1068947"/>
                </a:cubicBezTo>
                <a:cubicBezTo>
                  <a:pt x="0" y="1275009"/>
                  <a:pt x="166351" y="1635617"/>
                  <a:pt x="332703" y="1996226"/>
                </a:cubicBezTo>
              </a:path>
            </a:pathLst>
          </a:custGeom>
          <a:ln w="57150">
            <a:solidFill>
              <a:srgbClr val="00B0F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1142976" y="1500174"/>
            <a:ext cx="5929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+mn-lt"/>
              </a:rPr>
              <a:t>Ford Fulkerson: </a:t>
            </a:r>
            <a:r>
              <a:rPr lang="en-GB" sz="2000" dirty="0" smtClean="0">
                <a:latin typeface="+mn-lt"/>
              </a:rPr>
              <a:t>Choose </a:t>
            </a:r>
            <a:r>
              <a:rPr lang="en-GB" sz="2000" b="1" dirty="0" smtClean="0">
                <a:solidFill>
                  <a:srgbClr val="FF0000"/>
                </a:solidFill>
                <a:latin typeface="+mn-lt"/>
              </a:rPr>
              <a:t>any</a:t>
            </a:r>
            <a:r>
              <a:rPr lang="en-GB" sz="2000" dirty="0" smtClean="0">
                <a:latin typeface="+mn-lt"/>
              </a:rPr>
              <a:t> augmenting path </a:t>
            </a:r>
            <a:endParaRPr lang="en-GB" sz="2000" dirty="0"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43750" y="1143000"/>
            <a:ext cx="1785938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b="1" dirty="0">
                <a:latin typeface="+mn-lt"/>
              </a:rPr>
              <a:t>n: </a:t>
            </a:r>
            <a:r>
              <a:rPr lang="en-GB" sz="1400" dirty="0">
                <a:latin typeface="+mn-lt"/>
              </a:rPr>
              <a:t>#</a:t>
            </a:r>
            <a:r>
              <a:rPr lang="en-GB" dirty="0">
                <a:latin typeface="+mn-lt"/>
              </a:rPr>
              <a:t>nodes</a:t>
            </a:r>
          </a:p>
          <a:p>
            <a:pPr algn="ctr">
              <a:defRPr/>
            </a:pPr>
            <a:endParaRPr lang="en-GB" sz="500" b="1" dirty="0">
              <a:latin typeface="+mn-lt"/>
            </a:endParaRPr>
          </a:p>
          <a:p>
            <a:pPr algn="ctr">
              <a:defRPr/>
            </a:pPr>
            <a:r>
              <a:rPr lang="en-GB" b="1" dirty="0">
                <a:latin typeface="+mn-lt"/>
              </a:rPr>
              <a:t>m: </a:t>
            </a:r>
            <a:r>
              <a:rPr lang="en-GB" sz="1400" dirty="0">
                <a:latin typeface="+mn-lt"/>
              </a:rPr>
              <a:t>#</a:t>
            </a:r>
            <a:r>
              <a:rPr lang="en-GB" dirty="0">
                <a:latin typeface="+mn-lt"/>
              </a:rPr>
              <a:t>edges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57356" y="5572140"/>
            <a:ext cx="528641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+mn-lt"/>
              </a:rPr>
              <a:t>We will have to perform 2000 augmentations!</a:t>
            </a:r>
          </a:p>
          <a:p>
            <a:pPr algn="ctr"/>
            <a:endParaRPr lang="en-GB" sz="1000" dirty="0" smtClean="0">
              <a:latin typeface="+mn-lt"/>
            </a:endParaRPr>
          </a:p>
          <a:p>
            <a:pPr algn="ctr"/>
            <a:r>
              <a:rPr lang="en-GB" b="1" dirty="0" smtClean="0">
                <a:latin typeface="+mn-lt"/>
              </a:rPr>
              <a:t>Worst case complexity: O (m x </a:t>
            </a:r>
            <a:r>
              <a:rPr lang="en-GB" b="1" dirty="0" err="1" smtClean="0">
                <a:latin typeface="+mn-lt"/>
              </a:rPr>
              <a:t>Total_Flow</a:t>
            </a:r>
            <a:r>
              <a:rPr lang="en-GB" b="1" dirty="0" smtClean="0">
                <a:latin typeface="+mn-lt"/>
              </a:rPr>
              <a:t>)</a:t>
            </a:r>
          </a:p>
          <a:p>
            <a:pPr algn="ctr"/>
            <a:r>
              <a:rPr lang="en-GB" dirty="0" smtClean="0">
                <a:latin typeface="+mn-lt"/>
              </a:rPr>
              <a:t>(Pseudo-polynomial bound: depends on flow)</a:t>
            </a:r>
            <a:endParaRPr lang="en-GB" dirty="0">
              <a:latin typeface="+mn-lt"/>
            </a:endParaRPr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428625" y="274620"/>
            <a:ext cx="8229600" cy="72548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Augmenting Path based Algorithms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571604" y="1500174"/>
            <a:ext cx="5500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 smtClean="0">
                <a:latin typeface="+mn-lt"/>
              </a:rPr>
              <a:t>Dinic</a:t>
            </a:r>
            <a:r>
              <a:rPr lang="en-GB" sz="2000" b="1" dirty="0" smtClean="0">
                <a:latin typeface="+mn-lt"/>
              </a:rPr>
              <a:t>: </a:t>
            </a:r>
            <a:r>
              <a:rPr lang="en-GB" sz="2000" dirty="0" smtClean="0">
                <a:latin typeface="+mn-lt"/>
              </a:rPr>
              <a:t>Choose </a:t>
            </a:r>
            <a:r>
              <a:rPr lang="en-GB" sz="2000" b="1" dirty="0" smtClean="0">
                <a:solidFill>
                  <a:srgbClr val="FF0000"/>
                </a:solidFill>
                <a:latin typeface="+mn-lt"/>
              </a:rPr>
              <a:t>shortest</a:t>
            </a:r>
            <a:r>
              <a:rPr lang="en-GB" sz="2000" dirty="0" smtClean="0">
                <a:latin typeface="+mn-lt"/>
              </a:rPr>
              <a:t> augmenting path </a:t>
            </a:r>
            <a:endParaRPr lang="en-GB" sz="2000" dirty="0"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43750" y="1143000"/>
            <a:ext cx="1785938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b="1" dirty="0">
                <a:latin typeface="+mn-lt"/>
              </a:rPr>
              <a:t>n: </a:t>
            </a:r>
            <a:r>
              <a:rPr lang="en-GB" sz="1400" dirty="0">
                <a:latin typeface="+mn-lt"/>
              </a:rPr>
              <a:t>#</a:t>
            </a:r>
            <a:r>
              <a:rPr lang="en-GB" dirty="0">
                <a:latin typeface="+mn-lt"/>
              </a:rPr>
              <a:t>nodes</a:t>
            </a:r>
          </a:p>
          <a:p>
            <a:pPr algn="ctr">
              <a:defRPr/>
            </a:pPr>
            <a:endParaRPr lang="en-GB" sz="500" b="1" dirty="0">
              <a:latin typeface="+mn-lt"/>
            </a:endParaRPr>
          </a:p>
          <a:p>
            <a:pPr algn="ctr">
              <a:defRPr/>
            </a:pPr>
            <a:r>
              <a:rPr lang="en-GB" b="1" dirty="0">
                <a:latin typeface="+mn-lt"/>
              </a:rPr>
              <a:t>m: </a:t>
            </a:r>
            <a:r>
              <a:rPr lang="en-GB" sz="1400" dirty="0">
                <a:latin typeface="+mn-lt"/>
              </a:rPr>
              <a:t>#</a:t>
            </a:r>
            <a:r>
              <a:rPr lang="en-GB" dirty="0">
                <a:latin typeface="+mn-lt"/>
              </a:rPr>
              <a:t>edges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09756" y="5857892"/>
            <a:ext cx="528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+mn-lt"/>
              </a:rPr>
              <a:t>Worst case Complexity: O (m n</a:t>
            </a:r>
            <a:r>
              <a:rPr lang="en-GB" sz="2400" b="1" baseline="30000" dirty="0" smtClean="0">
                <a:latin typeface="+mn-lt"/>
              </a:rPr>
              <a:t>2</a:t>
            </a:r>
            <a:r>
              <a:rPr lang="en-GB" sz="2400" b="1" dirty="0" smtClean="0">
                <a:latin typeface="+mn-lt"/>
              </a:rPr>
              <a:t>)</a:t>
            </a:r>
            <a:endParaRPr lang="en-GB" sz="2400" b="1" dirty="0">
              <a:latin typeface="+mn-lt"/>
            </a:endParaRP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428625" y="274620"/>
            <a:ext cx="8229600" cy="72548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Augmenting Path based Algorithms</a:t>
            </a:r>
            <a:endParaRPr lang="en-GB" dirty="0"/>
          </a:p>
        </p:txBody>
      </p:sp>
      <p:sp>
        <p:nvSpPr>
          <p:cNvPr id="28" name="Oval 4"/>
          <p:cNvSpPr>
            <a:spLocks noChangeAspect="1" noChangeArrowheads="1"/>
          </p:cNvSpPr>
          <p:nvPr/>
        </p:nvSpPr>
        <p:spPr bwMode="auto">
          <a:xfrm>
            <a:off x="4833923" y="3614728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30" name="Oval 5"/>
          <p:cNvSpPr>
            <a:spLocks noChangeAspect="1" noChangeArrowheads="1"/>
          </p:cNvSpPr>
          <p:nvPr/>
        </p:nvSpPr>
        <p:spPr bwMode="auto">
          <a:xfrm>
            <a:off x="2890823" y="3614728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35" name="Rectangle 8"/>
          <p:cNvSpPr>
            <a:spLocks noChangeAspect="1" noChangeArrowheads="1"/>
          </p:cNvSpPr>
          <p:nvPr/>
        </p:nvSpPr>
        <p:spPr bwMode="auto">
          <a:xfrm>
            <a:off x="3868723" y="2284403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200">
              <a:latin typeface="Times New Roman" pitchFamily="18" charset="0"/>
            </a:endParaRPr>
          </a:p>
        </p:txBody>
      </p:sp>
      <p:sp>
        <p:nvSpPr>
          <p:cNvPr id="36" name="Rectangle 9"/>
          <p:cNvSpPr>
            <a:spLocks noChangeAspect="1" noChangeArrowheads="1"/>
          </p:cNvSpPr>
          <p:nvPr/>
        </p:nvSpPr>
        <p:spPr bwMode="auto">
          <a:xfrm>
            <a:off x="3935398" y="5024428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37" name="Rectangle 10"/>
          <p:cNvSpPr>
            <a:spLocks noChangeArrowheads="1"/>
          </p:cNvSpPr>
          <p:nvPr/>
        </p:nvSpPr>
        <p:spPr bwMode="auto">
          <a:xfrm>
            <a:off x="2428860" y="3508366"/>
            <a:ext cx="577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1</a:t>
            </a:r>
          </a:p>
        </p:txBody>
      </p:sp>
      <p:sp>
        <p:nvSpPr>
          <p:cNvPr id="38" name="Rectangle 11"/>
          <p:cNvSpPr>
            <a:spLocks noChangeArrowheads="1"/>
          </p:cNvSpPr>
          <p:nvPr/>
        </p:nvSpPr>
        <p:spPr bwMode="auto">
          <a:xfrm>
            <a:off x="5308585" y="3508366"/>
            <a:ext cx="5762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39" name="Line 13"/>
          <p:cNvSpPr>
            <a:spLocks noChangeShapeType="1"/>
          </p:cNvSpPr>
          <p:nvPr/>
        </p:nvSpPr>
        <p:spPr bwMode="auto">
          <a:xfrm flipH="1">
            <a:off x="3178160" y="2678103"/>
            <a:ext cx="720725" cy="9366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2617759" y="2824459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1000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41" name="Line 15"/>
          <p:cNvSpPr>
            <a:spLocks noChangeShapeType="1"/>
          </p:cNvSpPr>
          <p:nvPr/>
        </p:nvSpPr>
        <p:spPr bwMode="auto">
          <a:xfrm>
            <a:off x="3178160" y="4046528"/>
            <a:ext cx="720725" cy="9350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2" name="Line 19"/>
          <p:cNvSpPr>
            <a:spLocks noChangeShapeType="1"/>
          </p:cNvSpPr>
          <p:nvPr/>
        </p:nvSpPr>
        <p:spPr bwMode="auto">
          <a:xfrm>
            <a:off x="4264010" y="2687628"/>
            <a:ext cx="714375" cy="9271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3" name="Line 20"/>
          <p:cNvSpPr>
            <a:spLocks noChangeShapeType="1"/>
          </p:cNvSpPr>
          <p:nvPr/>
        </p:nvSpPr>
        <p:spPr bwMode="auto">
          <a:xfrm flipH="1">
            <a:off x="4330685" y="4046528"/>
            <a:ext cx="649288" cy="9350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4" name="Line 21"/>
          <p:cNvSpPr>
            <a:spLocks noChangeShapeType="1"/>
          </p:cNvSpPr>
          <p:nvPr/>
        </p:nvSpPr>
        <p:spPr bwMode="auto">
          <a:xfrm flipH="1">
            <a:off x="3286116" y="3643314"/>
            <a:ext cx="1477962" cy="111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45" name="Text Box 22"/>
          <p:cNvSpPr txBox="1">
            <a:spLocks noChangeArrowheads="1"/>
          </p:cNvSpPr>
          <p:nvPr/>
        </p:nvSpPr>
        <p:spPr bwMode="auto">
          <a:xfrm>
            <a:off x="3929058" y="3214686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1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46" name="Text Box 25"/>
          <p:cNvSpPr txBox="1">
            <a:spLocks noChangeArrowheads="1"/>
          </p:cNvSpPr>
          <p:nvPr/>
        </p:nvSpPr>
        <p:spPr bwMode="auto">
          <a:xfrm>
            <a:off x="4444985" y="5019666"/>
            <a:ext cx="1223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 dirty="0" smtClean="0">
                <a:latin typeface="Comic Sans MS" pitchFamily="66" charset="0"/>
              </a:rPr>
              <a:t>Sink</a:t>
            </a:r>
            <a:endParaRPr lang="en-GB" b="1" i="1" dirty="0">
              <a:latin typeface="Comic Sans MS" pitchFamily="66" charset="0"/>
            </a:endParaRPr>
          </a:p>
        </p:txBody>
      </p:sp>
      <p:sp>
        <p:nvSpPr>
          <p:cNvPr id="47" name="Text Box 26"/>
          <p:cNvSpPr txBox="1">
            <a:spLocks noChangeArrowheads="1"/>
          </p:cNvSpPr>
          <p:nvPr/>
        </p:nvSpPr>
        <p:spPr bwMode="auto">
          <a:xfrm>
            <a:off x="4286235" y="2071678"/>
            <a:ext cx="10278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 smtClean="0">
                <a:latin typeface="Comic Sans MS" pitchFamily="66" charset="0"/>
              </a:rPr>
              <a:t>Source</a:t>
            </a:r>
            <a:endParaRPr lang="en-GB" i="1" dirty="0">
              <a:latin typeface="Times New Roman" pitchFamily="18" charset="0"/>
            </a:endParaRPr>
          </a:p>
        </p:txBody>
      </p:sp>
      <p:sp>
        <p:nvSpPr>
          <p:cNvPr id="48" name="Text Box 14"/>
          <p:cNvSpPr txBox="1">
            <a:spLocks noChangeArrowheads="1"/>
          </p:cNvSpPr>
          <p:nvPr/>
        </p:nvSpPr>
        <p:spPr bwMode="auto">
          <a:xfrm>
            <a:off x="4618023" y="2824459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1000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49" name="Text Box 14"/>
          <p:cNvSpPr txBox="1">
            <a:spLocks noChangeArrowheads="1"/>
          </p:cNvSpPr>
          <p:nvPr/>
        </p:nvSpPr>
        <p:spPr bwMode="auto">
          <a:xfrm>
            <a:off x="2689197" y="4396095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1000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50" name="Text Box 14"/>
          <p:cNvSpPr txBox="1">
            <a:spLocks noChangeArrowheads="1"/>
          </p:cNvSpPr>
          <p:nvPr/>
        </p:nvSpPr>
        <p:spPr bwMode="auto">
          <a:xfrm>
            <a:off x="4689461" y="4396095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1000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51" name="Line 21"/>
          <p:cNvSpPr>
            <a:spLocks noChangeShapeType="1"/>
          </p:cNvSpPr>
          <p:nvPr/>
        </p:nvSpPr>
        <p:spPr bwMode="auto">
          <a:xfrm flipH="1">
            <a:off x="3286116" y="3929066"/>
            <a:ext cx="1477962" cy="111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52" name="Text Box 22"/>
          <p:cNvSpPr txBox="1">
            <a:spLocks noChangeArrowheads="1"/>
          </p:cNvSpPr>
          <p:nvPr/>
        </p:nvSpPr>
        <p:spPr bwMode="auto">
          <a:xfrm>
            <a:off x="3929058" y="3967467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0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2643174" y="2428868"/>
            <a:ext cx="731837" cy="2949575"/>
          </a:xfrm>
          <a:custGeom>
            <a:avLst/>
            <a:gdLst>
              <a:gd name="connsiteX0" fmla="*/ 731949 w 731949"/>
              <a:gd name="connsiteY0" fmla="*/ 0 h 2949262"/>
              <a:gd name="connsiteX1" fmla="*/ 10732 w 731949"/>
              <a:gd name="connsiteY1" fmla="*/ 1571222 h 2949262"/>
              <a:gd name="connsiteX2" fmla="*/ 667555 w 731949"/>
              <a:gd name="connsiteY2" fmla="*/ 2949262 h 294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949" h="2949262">
                <a:moveTo>
                  <a:pt x="731949" y="0"/>
                </a:moveTo>
                <a:cubicBezTo>
                  <a:pt x="376706" y="539839"/>
                  <a:pt x="21464" y="1079678"/>
                  <a:pt x="10732" y="1571222"/>
                </a:cubicBezTo>
                <a:cubicBezTo>
                  <a:pt x="0" y="2062766"/>
                  <a:pt x="333777" y="2506014"/>
                  <a:pt x="667555" y="2949262"/>
                </a:cubicBezTo>
              </a:path>
            </a:pathLst>
          </a:custGeom>
          <a:ln w="57150">
            <a:solidFill>
              <a:srgbClr val="00B0F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4" name="Freeform 53"/>
          <p:cNvSpPr/>
          <p:nvPr/>
        </p:nvSpPr>
        <p:spPr>
          <a:xfrm>
            <a:off x="4984736" y="2443155"/>
            <a:ext cx="622300" cy="2897188"/>
          </a:xfrm>
          <a:custGeom>
            <a:avLst/>
            <a:gdLst>
              <a:gd name="connsiteX0" fmla="*/ 0 w 622479"/>
              <a:gd name="connsiteY0" fmla="*/ 0 h 2897746"/>
              <a:gd name="connsiteX1" fmla="*/ 618186 w 622479"/>
              <a:gd name="connsiteY1" fmla="*/ 1635617 h 2897746"/>
              <a:gd name="connsiteX2" fmla="*/ 25758 w 622479"/>
              <a:gd name="connsiteY2" fmla="*/ 2897746 h 289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2479" h="2897746">
                <a:moveTo>
                  <a:pt x="0" y="0"/>
                </a:moveTo>
                <a:cubicBezTo>
                  <a:pt x="306946" y="576329"/>
                  <a:pt x="613893" y="1152659"/>
                  <a:pt x="618186" y="1635617"/>
                </a:cubicBezTo>
                <a:cubicBezTo>
                  <a:pt x="622479" y="2118575"/>
                  <a:pt x="324118" y="2508160"/>
                  <a:pt x="25758" y="2897746"/>
                </a:cubicBezTo>
              </a:path>
            </a:pathLst>
          </a:custGeom>
          <a:ln w="57150">
            <a:solidFill>
              <a:srgbClr val="00B0F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smtClean="0"/>
              <a:t>Maxflow in Computer Vision</a:t>
            </a:r>
          </a:p>
        </p:txBody>
      </p:sp>
      <p:sp>
        <p:nvSpPr>
          <p:cNvPr id="24579" name="Content Placeholder 3"/>
          <p:cNvSpPr>
            <a:spLocks noGrp="1"/>
          </p:cNvSpPr>
          <p:nvPr>
            <p:ph idx="1"/>
          </p:nvPr>
        </p:nvSpPr>
        <p:spPr>
          <a:xfrm>
            <a:off x="285720" y="1117145"/>
            <a:ext cx="7715304" cy="3954929"/>
          </a:xfrm>
        </p:spPr>
        <p:txBody>
          <a:bodyPr wrap="square">
            <a:spAutoFit/>
          </a:bodyPr>
          <a:lstStyle/>
          <a:p>
            <a:pPr eaLnBrk="1" hangingPunct="1"/>
            <a:r>
              <a:rPr lang="en-GB" sz="2400" dirty="0" smtClean="0"/>
              <a:t>Specialized algorithms for vision problems</a:t>
            </a:r>
          </a:p>
          <a:p>
            <a:pPr lvl="1" eaLnBrk="1" hangingPunct="1"/>
            <a:r>
              <a:rPr lang="en-GB" sz="2000" dirty="0" smtClean="0">
                <a:solidFill>
                  <a:schemeClr val="accent1"/>
                </a:solidFill>
              </a:rPr>
              <a:t>Grid graphs </a:t>
            </a:r>
          </a:p>
          <a:p>
            <a:pPr lvl="1" eaLnBrk="1" hangingPunct="1"/>
            <a:r>
              <a:rPr lang="en-GB" sz="2000" dirty="0" smtClean="0">
                <a:solidFill>
                  <a:schemeClr val="accent1"/>
                </a:solidFill>
              </a:rPr>
              <a:t>Low connectivity (m ~ O(n))</a:t>
            </a:r>
          </a:p>
          <a:p>
            <a:pPr eaLnBrk="1" hangingPunct="1"/>
            <a:endParaRPr lang="en-GB" sz="1200" dirty="0" smtClean="0"/>
          </a:p>
          <a:p>
            <a:pPr eaLnBrk="1" hangingPunct="1"/>
            <a:endParaRPr lang="en-GB" sz="1200" dirty="0" smtClean="0"/>
          </a:p>
          <a:p>
            <a:pPr eaLnBrk="1" hangingPunct="1"/>
            <a:endParaRPr lang="en-GB" sz="1200" dirty="0" smtClean="0"/>
          </a:p>
          <a:p>
            <a:pPr eaLnBrk="1" hangingPunct="1"/>
            <a:r>
              <a:rPr lang="en-GB" sz="2400" dirty="0" smtClean="0"/>
              <a:t>Dual search tree augmenting path algorithm</a:t>
            </a:r>
          </a:p>
          <a:p>
            <a:pPr eaLnBrk="1" hangingPunct="1">
              <a:buFont typeface="Arial" charset="0"/>
              <a:buNone/>
            </a:pPr>
            <a:r>
              <a:rPr lang="en-GB" sz="1800" dirty="0" smtClean="0"/>
              <a:t>	</a:t>
            </a:r>
            <a:r>
              <a:rPr lang="en-GB" sz="2000" dirty="0" smtClean="0"/>
              <a:t>[Boykov and Kolmogorov PAMI 2004]</a:t>
            </a:r>
          </a:p>
          <a:p>
            <a:pPr lvl="1" eaLnBrk="1" hangingPunct="1">
              <a:buFont typeface="Arial" charset="0"/>
              <a:buChar char="•"/>
            </a:pPr>
            <a:r>
              <a:rPr lang="en-GB" sz="2000" dirty="0" smtClean="0">
                <a:solidFill>
                  <a:schemeClr val="accent1"/>
                </a:solidFill>
              </a:rPr>
              <a:t>Finds approximate shortest augmenting paths efficiently</a:t>
            </a:r>
          </a:p>
          <a:p>
            <a:pPr lvl="1" eaLnBrk="1" hangingPunct="1">
              <a:buFont typeface="Arial" charset="0"/>
              <a:buChar char="•"/>
            </a:pPr>
            <a:r>
              <a:rPr lang="en-GB" sz="2000" dirty="0" smtClean="0">
                <a:solidFill>
                  <a:schemeClr val="accent1"/>
                </a:solidFill>
              </a:rPr>
              <a:t>High worst-case time complexity</a:t>
            </a:r>
          </a:p>
          <a:p>
            <a:pPr lvl="1" eaLnBrk="1" hangingPunct="1">
              <a:buFont typeface="Arial" charset="0"/>
              <a:buChar char="•"/>
            </a:pPr>
            <a:r>
              <a:rPr lang="en-GB" sz="2000" dirty="0" smtClean="0">
                <a:solidFill>
                  <a:schemeClr val="accent1"/>
                </a:solidFill>
              </a:rPr>
              <a:t>Empirically outperforms other algorithms on vision problems</a:t>
            </a:r>
          </a:p>
          <a:p>
            <a:pPr lvl="1" eaLnBrk="1" hangingPunct="1">
              <a:buFont typeface="Arial" charset="0"/>
              <a:buChar char="•"/>
            </a:pPr>
            <a:endParaRPr lang="en-GB" sz="2000" dirty="0" smtClean="0">
              <a:solidFill>
                <a:schemeClr val="accent1"/>
              </a:solidFill>
            </a:endParaRPr>
          </a:p>
        </p:txBody>
      </p:sp>
      <p:pic>
        <p:nvPicPr>
          <p:cNvPr id="2529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8097" y="4714884"/>
            <a:ext cx="5255903" cy="1663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2931" name="Picture 3"/>
          <p:cNvPicPr>
            <a:picLocks noChangeAspect="1" noChangeArrowheads="1"/>
          </p:cNvPicPr>
          <p:nvPr/>
        </p:nvPicPr>
        <p:blipFill>
          <a:blip r:embed="rId4" cstate="print">
            <a:lum bright="19000" contrast="36000"/>
          </a:blip>
          <a:srcRect/>
          <a:stretch>
            <a:fillRect/>
          </a:stretch>
        </p:blipFill>
        <p:spPr bwMode="auto">
          <a:xfrm>
            <a:off x="6686599" y="1000108"/>
            <a:ext cx="2457401" cy="203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28596" y="5072074"/>
            <a:ext cx="31432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/>
              <a:t>Efficient code available on the web</a:t>
            </a:r>
          </a:p>
        </p:txBody>
      </p:sp>
      <p:sp>
        <p:nvSpPr>
          <p:cNvPr id="7" name="Rectangle 6"/>
          <p:cNvSpPr/>
          <p:nvPr/>
        </p:nvSpPr>
        <p:spPr>
          <a:xfrm>
            <a:off x="142844" y="6357958"/>
            <a:ext cx="72866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http://www.adastral.ucl.ac.uk/~vladkolm/software.html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457200" y="298324"/>
            <a:ext cx="8229600" cy="701784"/>
          </a:xfrm>
        </p:spPr>
        <p:txBody>
          <a:bodyPr>
            <a:noAutofit/>
          </a:bodyPr>
          <a:lstStyle/>
          <a:p>
            <a:r>
              <a:rPr lang="en-GB" sz="4400" dirty="0" smtClean="0"/>
              <a:t>Code for Image Segmentation</a:t>
            </a:r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1214438" y="1357313"/>
            <a:ext cx="52068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 dirty="0">
                <a:latin typeface="Comic Sans MS" pitchFamily="66" charset="0"/>
              </a:rPr>
              <a:t>E(x) = 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∑ </a:t>
            </a:r>
            <a:r>
              <a:rPr lang="en-GB" sz="2800" b="1" dirty="0" err="1">
                <a:latin typeface="Comic Sans MS" pitchFamily="66" charset="0"/>
              </a:rPr>
              <a:t>c</a:t>
            </a:r>
            <a:r>
              <a:rPr lang="en-GB" sz="2800" b="1" baseline="-25000" dirty="0" err="1">
                <a:latin typeface="Comic Sans MS" pitchFamily="66" charset="0"/>
              </a:rPr>
              <a:t>i</a:t>
            </a:r>
            <a:r>
              <a:rPr lang="en-GB" sz="2800" b="1" baseline="-25000" dirty="0">
                <a:latin typeface="Comic Sans MS" pitchFamily="66" charset="0"/>
              </a:rPr>
              <a:t> </a:t>
            </a:r>
            <a:r>
              <a:rPr lang="en-GB" sz="2800" b="1" dirty="0">
                <a:latin typeface="Comic Sans MS" pitchFamily="66" charset="0"/>
              </a:rPr>
              <a:t>x</a:t>
            </a:r>
            <a:r>
              <a:rPr lang="en-GB" sz="2800" b="1" baseline="-25000" dirty="0">
                <a:latin typeface="Comic Sans MS" pitchFamily="66" charset="0"/>
              </a:rPr>
              <a:t>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∑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Comic Sans MS" pitchFamily="66" charset="0"/>
              </a:rPr>
              <a:t>d</a:t>
            </a:r>
            <a:r>
              <a:rPr lang="en-GB" sz="2800" b="1" baseline="-25000" dirty="0" err="1" smtClean="0">
                <a:latin typeface="Comic Sans MS" pitchFamily="66" charset="0"/>
              </a:rPr>
              <a:t>ij</a:t>
            </a:r>
            <a:r>
              <a:rPr lang="en-GB" sz="2800" b="1" baseline="-25000" dirty="0" smtClean="0">
                <a:latin typeface="Comic Sans MS" pitchFamily="66" charset="0"/>
              </a:rPr>
              <a:t> </a:t>
            </a:r>
            <a:r>
              <a:rPr lang="en-GB" sz="2800" b="1" dirty="0" smtClean="0">
                <a:latin typeface="Comic Sans MS" pitchFamily="66" charset="0"/>
              </a:rPr>
              <a:t>|x</a:t>
            </a:r>
            <a:r>
              <a:rPr lang="en-GB" sz="2800" b="1" baseline="-25000" dirty="0" smtClean="0">
                <a:latin typeface="Comic Sans MS" pitchFamily="66" charset="0"/>
              </a:rPr>
              <a:t>i</a:t>
            </a:r>
            <a:r>
              <a:rPr lang="en-GB" sz="2800" b="1" dirty="0" smtClean="0">
                <a:latin typeface="Comic Sans MS" pitchFamily="66" charset="0"/>
              </a:rPr>
              <a:t>-</a:t>
            </a:r>
            <a:r>
              <a:rPr lang="en-GB" sz="2800" b="1" dirty="0" err="1" smtClean="0">
                <a:latin typeface="Comic Sans MS" pitchFamily="66" charset="0"/>
              </a:rPr>
              <a:t>x</a:t>
            </a:r>
            <a:r>
              <a:rPr lang="en-GB" sz="2800" b="1" baseline="-25000" dirty="0" err="1" smtClean="0">
                <a:latin typeface="Comic Sans MS" pitchFamily="66" charset="0"/>
              </a:rPr>
              <a:t>j</a:t>
            </a:r>
            <a:r>
              <a:rPr lang="en-GB" sz="2800" b="1" dirty="0" smtClean="0">
                <a:latin typeface="Comic Sans MS" pitchFamily="66" charset="0"/>
              </a:rPr>
              <a:t>|</a:t>
            </a:r>
            <a:r>
              <a:rPr lang="en-GB" sz="2800" b="1" baseline="-25000" dirty="0" smtClean="0">
                <a:latin typeface="Comic Sans MS" pitchFamily="66" charset="0"/>
              </a:rPr>
              <a:t> </a:t>
            </a:r>
            <a:endParaRPr lang="en-GB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2571750" y="2000250"/>
            <a:ext cx="2857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b="1" dirty="0" err="1">
                <a:latin typeface="+mn-lt"/>
              </a:rPr>
              <a:t>i</a:t>
            </a:r>
            <a:endParaRPr lang="en-GB" b="1" dirty="0"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000500" y="2000250"/>
            <a:ext cx="50006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b="1" dirty="0" err="1">
                <a:latin typeface="+mn-lt"/>
              </a:rPr>
              <a:t>i,j</a:t>
            </a:r>
            <a:endParaRPr lang="en-GB" b="1" dirty="0">
              <a:latin typeface="+mn-lt"/>
            </a:endParaRPr>
          </a:p>
        </p:txBody>
      </p:sp>
      <p:sp>
        <p:nvSpPr>
          <p:cNvPr id="38" name="AutoShape 31"/>
          <p:cNvSpPr>
            <a:spLocks noChangeArrowheads="1"/>
          </p:cNvSpPr>
          <p:nvPr/>
        </p:nvSpPr>
        <p:spPr bwMode="auto">
          <a:xfrm>
            <a:off x="468313" y="5516563"/>
            <a:ext cx="4105275" cy="552450"/>
          </a:xfrm>
          <a:prstGeom prst="roundRect">
            <a:avLst>
              <a:gd name="adj" fmla="val 398"/>
            </a:avLst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0" hangingPunct="0">
              <a:lnSpc>
                <a:spcPct val="93000"/>
              </a:lnSpc>
              <a:buClr>
                <a:srgbClr val="292929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3200" b="1" dirty="0">
                <a:latin typeface="+mn-lt"/>
              </a:rPr>
              <a:t>Global Minimum (x</a:t>
            </a:r>
            <a:r>
              <a:rPr lang="en-GB" sz="2800" b="1" dirty="0">
                <a:latin typeface="+mn-lt"/>
              </a:rPr>
              <a:t>*</a:t>
            </a:r>
            <a:r>
              <a:rPr lang="en-GB" sz="3200" b="1" dirty="0">
                <a:latin typeface="+mn-lt"/>
              </a:rPr>
              <a:t>)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827088" y="3357563"/>
          <a:ext cx="2376487" cy="2117725"/>
        </p:xfrm>
        <a:graphic>
          <a:graphicData uri="http://schemas.openxmlformats.org/presentationml/2006/ole">
            <p:oleObj spid="_x0000_s242707" r:id="rId4" imgW="4695238" imgH="4078348" progId="PBrush">
              <p:embed/>
            </p:oleObj>
          </a:graphicData>
        </a:graphic>
      </p:graphicFrame>
      <p:sp>
        <p:nvSpPr>
          <p:cNvPr id="41" name="Rectangle 36"/>
          <p:cNvSpPr>
            <a:spLocks noChangeArrowheads="1"/>
          </p:cNvSpPr>
          <p:nvPr/>
        </p:nvSpPr>
        <p:spPr bwMode="auto">
          <a:xfrm>
            <a:off x="6429388" y="4048133"/>
            <a:ext cx="2873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latin typeface="+mn-lt"/>
              </a:rPr>
              <a:t>x</a:t>
            </a:r>
          </a:p>
        </p:txBody>
      </p:sp>
      <p:sp>
        <p:nvSpPr>
          <p:cNvPr id="12" name="Text Box 35"/>
          <p:cNvSpPr txBox="1">
            <a:spLocks noChangeArrowheads="1"/>
          </p:cNvSpPr>
          <p:nvPr/>
        </p:nvSpPr>
        <p:spPr bwMode="auto">
          <a:xfrm>
            <a:off x="5072066" y="3619505"/>
            <a:ext cx="3460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latin typeface="+mn-lt"/>
              </a:rPr>
              <a:t>x</a:t>
            </a:r>
            <a:r>
              <a:rPr lang="en-US" sz="2000" b="1" dirty="0">
                <a:latin typeface="+mn-lt"/>
              </a:rPr>
              <a:t>*</a:t>
            </a:r>
            <a:r>
              <a:rPr lang="en-US" sz="2800" b="1" dirty="0">
                <a:latin typeface="+mn-lt"/>
              </a:rPr>
              <a:t> </a:t>
            </a:r>
            <a:r>
              <a:rPr lang="en-US" sz="2400" b="1" dirty="0">
                <a:latin typeface="+mn-lt"/>
              </a:rPr>
              <a:t>= </a:t>
            </a:r>
            <a:r>
              <a:rPr lang="en-US" sz="2800" b="1" dirty="0" err="1">
                <a:latin typeface="+mn-lt"/>
              </a:rPr>
              <a:t>arg</a:t>
            </a:r>
            <a:r>
              <a:rPr lang="en-US" sz="2800" b="1" dirty="0">
                <a:latin typeface="+mn-lt"/>
              </a:rPr>
              <a:t> min </a:t>
            </a:r>
            <a:r>
              <a:rPr lang="en-GB" sz="3200" b="1" dirty="0">
                <a:latin typeface="+mn-lt"/>
              </a:rPr>
              <a:t>E(x)</a:t>
            </a:r>
            <a:r>
              <a:rPr lang="en-GB" sz="4000" b="1" dirty="0">
                <a:latin typeface="+mn-lt"/>
              </a:rPr>
              <a:t> </a:t>
            </a:r>
            <a:endParaRPr lang="en-US" sz="4000" b="1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57686" y="4714884"/>
            <a:ext cx="44291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200" b="1" dirty="0">
                <a:solidFill>
                  <a:srgbClr val="FF0000"/>
                </a:solidFill>
                <a:latin typeface="+mn-lt"/>
              </a:rPr>
              <a:t>How to minimize E(x)?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6929438" y="1487484"/>
            <a:ext cx="18780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2000" b="1" dirty="0">
                <a:latin typeface="Comic Sans MS" pitchFamily="66" charset="0"/>
              </a:rPr>
              <a:t>E: {0,1}</a:t>
            </a:r>
            <a:r>
              <a:rPr lang="en-GB" sz="2000" b="1" baseline="30000" dirty="0">
                <a:latin typeface="Comic Sans MS" pitchFamily="66" charset="0"/>
              </a:rPr>
              <a:t>n</a:t>
            </a:r>
            <a:r>
              <a:rPr lang="en-GB" sz="2000" b="1" dirty="0">
                <a:latin typeface="Comic Sans MS" pitchFamily="66" charset="0"/>
              </a:rPr>
              <a:t> </a:t>
            </a:r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GB" sz="2000" dirty="0">
                <a:latin typeface="Comic Sans MS" pitchFamily="66" charset="0"/>
              </a:rPr>
              <a:t> </a:t>
            </a:r>
            <a:r>
              <a:rPr lang="en-GB" sz="2000" b="1" dirty="0">
                <a:latin typeface="Comic Sans MS" pitchFamily="66" charset="0"/>
              </a:rPr>
              <a:t>R</a:t>
            </a:r>
          </a:p>
          <a:p>
            <a:pPr algn="r"/>
            <a:r>
              <a:rPr lang="en-GB" sz="2000" b="1" dirty="0">
                <a:latin typeface="Comic Sans MS" pitchFamily="66" charset="0"/>
              </a:rPr>
              <a:t>0</a:t>
            </a:r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GB" sz="2000" b="1" dirty="0">
                <a:latin typeface="Comic Sans MS" pitchFamily="66" charset="0"/>
              </a:rPr>
              <a:t>fg</a:t>
            </a:r>
          </a:p>
          <a:p>
            <a:pPr algn="r"/>
            <a:r>
              <a:rPr lang="en-GB" sz="2000" b="1" dirty="0">
                <a:latin typeface="Comic Sans MS" pitchFamily="66" charset="0"/>
              </a:rPr>
              <a:t> 1</a:t>
            </a:r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GB" sz="2000" b="1" dirty="0" err="1">
                <a:latin typeface="Comic Sans MS" pitchFamily="66" charset="0"/>
              </a:rPr>
              <a:t>bg</a:t>
            </a:r>
            <a:endParaRPr lang="en-GB" sz="2000" b="1" dirty="0"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00892" y="2559046"/>
            <a:ext cx="17859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GB" sz="2000" b="1" dirty="0">
                <a:latin typeface="+mn-lt"/>
              </a:rPr>
              <a:t>n = number of pixels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728060" y="4149080"/>
            <a:ext cx="7588356" cy="2448272"/>
          </a:xfrm>
          <a:prstGeom prst="roundRect">
            <a:avLst>
              <a:gd name="adj" fmla="val 4899"/>
            </a:avLst>
          </a:prstGeom>
          <a:solidFill>
            <a:srgbClr val="FA0000">
              <a:alpha val="20000"/>
            </a:srgbClr>
          </a:solidFill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Likelihood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28060" y="4480978"/>
            <a:ext cx="3359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C000"/>
                </a:solidFill>
              </a:rPr>
              <a:t>MAP Solution</a:t>
            </a:r>
            <a:endParaRPr lang="en-GB" sz="2400" b="1" dirty="0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21217" y="5091371"/>
            <a:ext cx="428283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b="1" dirty="0" smtClean="0">
                <a:latin typeface="Comic Sans MS" pitchFamily="66" charset="0"/>
              </a:rPr>
              <a:t>   x* 	= </a:t>
            </a:r>
            <a:r>
              <a:rPr lang="en-GB" sz="2000" b="1" dirty="0" err="1" smtClean="0">
                <a:latin typeface="Comic Sans MS" pitchFamily="66" charset="0"/>
              </a:rPr>
              <a:t>argmax</a:t>
            </a:r>
            <a:r>
              <a:rPr lang="en-GB" sz="2000" b="1" dirty="0" smtClean="0">
                <a:latin typeface="Comic Sans MS" pitchFamily="66" charset="0"/>
              </a:rPr>
              <a:t> P(</a:t>
            </a:r>
            <a:r>
              <a:rPr lang="en-GB" sz="2000" b="1" dirty="0" err="1" smtClean="0">
                <a:latin typeface="Comic Sans MS" pitchFamily="66" charset="0"/>
              </a:rPr>
              <a:t>z|x</a:t>
            </a:r>
            <a:r>
              <a:rPr lang="en-GB" sz="2000" b="1" dirty="0" smtClean="0">
                <a:latin typeface="Comic Sans MS" pitchFamily="66" charset="0"/>
              </a:rPr>
              <a:t>) </a:t>
            </a:r>
          </a:p>
          <a:p>
            <a:endParaRPr lang="en-GB" sz="2000" b="1" dirty="0">
              <a:latin typeface="Comic Sans MS" pitchFamily="66" charset="0"/>
            </a:endParaRPr>
          </a:p>
          <a:p>
            <a:r>
              <a:rPr lang="en-GB" sz="2000" b="1" dirty="0" smtClean="0">
                <a:latin typeface="Comic Sans MS" pitchFamily="66" charset="0"/>
              </a:rPr>
              <a:t>	= </a:t>
            </a:r>
            <a:r>
              <a:rPr lang="en-GB" sz="2000" b="1" dirty="0" err="1" smtClean="0">
                <a:latin typeface="Comic Sans MS" pitchFamily="66" charset="0"/>
              </a:rPr>
              <a:t>argmax</a:t>
            </a:r>
            <a:r>
              <a:rPr lang="en-GB" sz="2000" b="1" dirty="0" smtClean="0">
                <a:latin typeface="Comic Sans MS" pitchFamily="66" charset="0"/>
              </a:rPr>
              <a:t>    P(</a:t>
            </a:r>
            <a:r>
              <a:rPr lang="en-GB" sz="2000" b="1" dirty="0" err="1" smtClean="0">
                <a:latin typeface="Comic Sans MS" pitchFamily="66" charset="0"/>
              </a:rPr>
              <a:t>z</a:t>
            </a:r>
            <a:r>
              <a:rPr lang="en-GB" sz="2000" b="1" baseline="-25000" dirty="0" err="1" smtClean="0">
                <a:latin typeface="Comic Sans MS" pitchFamily="66" charset="0"/>
              </a:rPr>
              <a:t>i</a:t>
            </a:r>
            <a:r>
              <a:rPr lang="en-GB" sz="2000" b="1" dirty="0" err="1" smtClean="0">
                <a:latin typeface="Comic Sans MS" pitchFamily="66" charset="0"/>
              </a:rPr>
              <a:t>|x</a:t>
            </a:r>
            <a:r>
              <a:rPr lang="en-GB" sz="2000" b="1" baseline="-25000" dirty="0" err="1" smtClean="0">
                <a:latin typeface="Comic Sans MS" pitchFamily="66" charset="0"/>
              </a:rPr>
              <a:t>i</a:t>
            </a:r>
            <a:r>
              <a:rPr lang="en-GB" sz="2000" b="1" dirty="0" smtClean="0">
                <a:latin typeface="Comic Sans MS" pitchFamily="66" charset="0"/>
              </a:rPr>
              <a:t>)</a:t>
            </a:r>
            <a:endParaRPr lang="en-GB" sz="2000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360141" y="3354760"/>
            <a:ext cx="18389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FFC000"/>
                </a:solidFill>
                <a:latin typeface="Comic Sans MS" pitchFamily="66" charset="0"/>
              </a:rPr>
              <a:t>Log P(</a:t>
            </a:r>
            <a:r>
              <a:rPr lang="en-GB" sz="2000" b="1" dirty="0" err="1" smtClean="0">
                <a:solidFill>
                  <a:srgbClr val="FFC000"/>
                </a:solidFill>
                <a:latin typeface="Comic Sans MS" pitchFamily="66" charset="0"/>
              </a:rPr>
              <a:t>z</a:t>
            </a:r>
            <a:r>
              <a:rPr lang="en-GB" sz="2000" b="1" baseline="-25000" dirty="0" err="1" smtClean="0">
                <a:solidFill>
                  <a:srgbClr val="FFC000"/>
                </a:solidFill>
                <a:latin typeface="Comic Sans MS" pitchFamily="66" charset="0"/>
              </a:rPr>
              <a:t>i</a:t>
            </a:r>
            <a:r>
              <a:rPr lang="en-GB" sz="2000" b="1" dirty="0" err="1" smtClean="0">
                <a:solidFill>
                  <a:srgbClr val="FFC000"/>
                </a:solidFill>
                <a:latin typeface="Comic Sans MS" pitchFamily="66" charset="0"/>
              </a:rPr>
              <a:t>|x</a:t>
            </a:r>
            <a:r>
              <a:rPr lang="en-GB" sz="2000" b="1" baseline="-25000" dirty="0" err="1" smtClean="0">
                <a:solidFill>
                  <a:srgbClr val="FFC000"/>
                </a:solidFill>
                <a:latin typeface="Comic Sans MS" pitchFamily="66" charset="0"/>
              </a:rPr>
              <a:t>i</a:t>
            </a:r>
            <a:r>
              <a:rPr lang="en-GB" sz="2000" b="1" dirty="0" smtClean="0">
                <a:solidFill>
                  <a:srgbClr val="FFC000"/>
                </a:solidFill>
                <a:latin typeface="Comic Sans MS" pitchFamily="66" charset="0"/>
              </a:rPr>
              <a:t>=0)</a:t>
            </a:r>
            <a:endParaRPr lang="en-GB" sz="2000" dirty="0">
              <a:solidFill>
                <a:srgbClr val="FFC000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850370" y="3352842"/>
            <a:ext cx="13163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FFC000"/>
                </a:solidFill>
                <a:latin typeface="Comic Sans MS" pitchFamily="66" charset="0"/>
              </a:rPr>
              <a:t>P(</a:t>
            </a:r>
            <a:r>
              <a:rPr lang="en-GB" sz="2000" b="1" dirty="0" err="1" smtClean="0">
                <a:solidFill>
                  <a:srgbClr val="FFC000"/>
                </a:solidFill>
                <a:latin typeface="Comic Sans MS" pitchFamily="66" charset="0"/>
              </a:rPr>
              <a:t>z</a:t>
            </a:r>
            <a:r>
              <a:rPr lang="en-GB" sz="2000" b="1" baseline="-25000" dirty="0" err="1" smtClean="0">
                <a:solidFill>
                  <a:srgbClr val="FFC000"/>
                </a:solidFill>
                <a:latin typeface="Comic Sans MS" pitchFamily="66" charset="0"/>
              </a:rPr>
              <a:t>i</a:t>
            </a:r>
            <a:r>
              <a:rPr lang="en-GB" sz="2000" b="1" dirty="0" err="1" smtClean="0">
                <a:solidFill>
                  <a:srgbClr val="FFC000"/>
                </a:solidFill>
                <a:latin typeface="Comic Sans MS" pitchFamily="66" charset="0"/>
              </a:rPr>
              <a:t>|x</a:t>
            </a:r>
            <a:r>
              <a:rPr lang="en-GB" sz="2000" b="1" baseline="-25000" dirty="0" err="1" smtClean="0">
                <a:solidFill>
                  <a:srgbClr val="FFC000"/>
                </a:solidFill>
                <a:latin typeface="Comic Sans MS" pitchFamily="66" charset="0"/>
              </a:rPr>
              <a:t>i</a:t>
            </a:r>
            <a:r>
              <a:rPr lang="en-GB" sz="2000" b="1" dirty="0" smtClean="0">
                <a:solidFill>
                  <a:srgbClr val="FFC000"/>
                </a:solidFill>
                <a:latin typeface="Comic Sans MS" pitchFamily="66" charset="0"/>
              </a:rPr>
              <a:t>=1)</a:t>
            </a:r>
            <a:endParaRPr lang="en-GB" sz="2000" dirty="0">
              <a:solidFill>
                <a:srgbClr val="FFC000"/>
              </a:solidFill>
            </a:endParaRPr>
          </a:p>
        </p:txBody>
      </p:sp>
      <p:pic>
        <p:nvPicPr>
          <p:cNvPr id="1644546" name="Picture 2" descr="C:\Documents and Settings\carrot\Desktop\Clipboa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7496" y="1087615"/>
            <a:ext cx="3720999" cy="2264552"/>
          </a:xfrm>
          <a:prstGeom prst="rect">
            <a:avLst/>
          </a:prstGeom>
          <a:noFill/>
        </p:spPr>
      </p:pic>
      <p:pic>
        <p:nvPicPr>
          <p:cNvPr id="1644547" name="Picture 3" descr="C:\Documents and Settings\carrot\Desktop\Clipboar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2903" y="4328831"/>
            <a:ext cx="2735519" cy="2163480"/>
          </a:xfrm>
          <a:prstGeom prst="rect">
            <a:avLst/>
          </a:prstGeom>
          <a:noFill/>
          <a:ln>
            <a:solidFill>
              <a:srgbClr val="F0AD00"/>
            </a:solidFill>
          </a:ln>
        </p:spPr>
      </p:pic>
      <p:pic>
        <p:nvPicPr>
          <p:cNvPr id="1644548" name="Picture 4" descr="C:\Documents and Settings\carrot\Desktop\Clipboar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106546"/>
            <a:ext cx="3624545" cy="2177004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247505" y="6090504"/>
            <a:ext cx="320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latin typeface="Comic Sans MS" pitchFamily="66" charset="0"/>
              </a:rPr>
              <a:t>x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2884276" y="5634848"/>
            <a:ext cx="5100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prstClr val="white"/>
                </a:solidFill>
                <a:latin typeface="Comic Sans MS" pitchFamily="66" charset="0"/>
                <a:cs typeface="Times New Roman" pitchFamily="18" charset="0"/>
              </a:rPr>
              <a:t>∏</a:t>
            </a:r>
            <a:endParaRPr lang="en-GB" sz="2800" dirty="0">
              <a:latin typeface="Comic Sans MS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54919" y="6090360"/>
            <a:ext cx="3834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latin typeface="Comic Sans MS" pitchFamily="66" charset="0"/>
              </a:rPr>
              <a:t>x</a:t>
            </a:r>
            <a:r>
              <a:rPr lang="en-GB" sz="2000" b="1" baseline="-25000" dirty="0" smtClean="0">
                <a:latin typeface="Comic Sans MS" pitchFamily="66" charset="0"/>
              </a:rPr>
              <a:t>i</a:t>
            </a:r>
            <a:endParaRPr lang="en-GB" sz="2000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3357554" y="285728"/>
            <a:ext cx="35557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 dirty="0" smtClean="0">
                <a:latin typeface="Comic Sans MS" pitchFamily="66" charset="0"/>
              </a:rPr>
              <a:t>P(</a:t>
            </a:r>
            <a:r>
              <a:rPr lang="en-GB" sz="2800" b="1" dirty="0" err="1" smtClean="0">
                <a:latin typeface="Comic Sans MS" pitchFamily="66" charset="0"/>
              </a:rPr>
              <a:t>x|z</a:t>
            </a:r>
            <a:r>
              <a:rPr lang="en-GB" sz="2800" b="1" dirty="0" smtClean="0">
                <a:latin typeface="Comic Sans MS" pitchFamily="66" charset="0"/>
              </a:rPr>
              <a:t>) ~ </a:t>
            </a:r>
            <a:r>
              <a:rPr lang="en-GB" sz="2800" b="1" dirty="0" smtClean="0">
                <a:solidFill>
                  <a:srgbClr val="F0AD00"/>
                </a:solidFill>
                <a:latin typeface="Comic Sans MS" pitchFamily="66" charset="0"/>
              </a:rPr>
              <a:t>P(</a:t>
            </a:r>
            <a:r>
              <a:rPr lang="en-GB" sz="2800" b="1" dirty="0" err="1" smtClean="0">
                <a:solidFill>
                  <a:srgbClr val="F0AD00"/>
                </a:solidFill>
                <a:latin typeface="Comic Sans MS" pitchFamily="66" charset="0"/>
              </a:rPr>
              <a:t>z|x</a:t>
            </a:r>
            <a:r>
              <a:rPr lang="en-GB" sz="2800" b="1" dirty="0" smtClean="0">
                <a:solidFill>
                  <a:srgbClr val="F0AD00"/>
                </a:solidFill>
                <a:latin typeface="Comic Sans MS" pitchFamily="66" charset="0"/>
              </a:rPr>
              <a:t>) </a:t>
            </a:r>
            <a:r>
              <a:rPr lang="en-GB" sz="2800" b="1" dirty="0" smtClean="0">
                <a:latin typeface="Comic Sans MS" pitchFamily="66" charset="0"/>
              </a:rPr>
              <a:t>P(x)</a:t>
            </a:r>
            <a:endParaRPr lang="en-GB" sz="2800" dirty="0"/>
          </a:p>
        </p:txBody>
      </p:sp>
      <p:sp>
        <p:nvSpPr>
          <p:cNvPr id="19" name="Rectangle 18"/>
          <p:cNvSpPr/>
          <p:nvPr/>
        </p:nvSpPr>
        <p:spPr>
          <a:xfrm>
            <a:off x="2339752" y="5338342"/>
            <a:ext cx="320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latin typeface="Comic Sans MS" pitchFamily="66" charset="0"/>
              </a:rPr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24911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/>
      <p:bldP spid="11" grpId="0"/>
      <p:bldP spid="15" grpId="0"/>
      <p:bldP spid="16" grpId="0"/>
      <p:bldP spid="17" grpId="0"/>
      <p:bldP spid="19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How does the code look like?</a:t>
            </a:r>
            <a:endParaRPr lang="en-GB" dirty="0"/>
          </a:p>
        </p:txBody>
      </p:sp>
      <p:sp>
        <p:nvSpPr>
          <p:cNvPr id="8" name="Rectangle 6"/>
          <p:cNvSpPr>
            <a:spLocks noChangeAspect="1" noChangeArrowheads="1"/>
          </p:cNvSpPr>
          <p:nvPr/>
        </p:nvSpPr>
        <p:spPr bwMode="auto">
          <a:xfrm>
            <a:off x="6546860" y="2170113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200">
              <a:latin typeface="Times New Roman" pitchFamily="18" charset="0"/>
            </a:endParaRPr>
          </a:p>
        </p:txBody>
      </p:sp>
      <p:sp>
        <p:nvSpPr>
          <p:cNvPr id="9" name="Rectangle 7"/>
          <p:cNvSpPr>
            <a:spLocks noChangeAspect="1" noChangeArrowheads="1"/>
          </p:cNvSpPr>
          <p:nvPr/>
        </p:nvSpPr>
        <p:spPr bwMode="auto">
          <a:xfrm>
            <a:off x="6613535" y="4910138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7123122" y="4905376"/>
            <a:ext cx="1223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Sink (1)</a:t>
            </a:r>
            <a:endParaRPr lang="en-GB" b="1" i="1">
              <a:latin typeface="Comic Sans MS" pitchFamily="66" charset="0"/>
            </a:endParaRPr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6964372" y="1957388"/>
            <a:ext cx="1489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Source (0)</a:t>
            </a:r>
            <a:r>
              <a:rPr lang="en-GB" sz="2000">
                <a:latin typeface="Times New Roman" pitchFamily="18" charset="0"/>
              </a:rPr>
              <a:t> </a:t>
            </a:r>
            <a:endParaRPr lang="en-GB" i="1">
              <a:latin typeface="Times New Roman" pitchFamily="18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-214346" y="1357298"/>
            <a:ext cx="5429288" cy="4762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Graph *g;</a:t>
            </a: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For all pixels p </a:t>
            </a: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/* Add a node to the graph */</a:t>
            </a: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nodeID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(p) = g-&gt;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add_node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();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/* Set cost of terminal edges */</a:t>
            </a: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set_weights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nodeID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(p), </a:t>
            </a:r>
            <a:r>
              <a:rPr lang="en-GB" sz="16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f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gCost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(p), </a:t>
            </a:r>
            <a:r>
              <a:rPr lang="en-GB" sz="16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b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gCost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(p));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end</a:t>
            </a: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for all adjacent pixels 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p,q</a:t>
            </a: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add_weights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nodeID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(p), 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nodeID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(q),  cost(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p,q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));</a:t>
            </a: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end</a:t>
            </a: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g-&gt;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compute_maxflow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();</a:t>
            </a: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label_p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= g-&gt;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is_connected_to_source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nodeID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(p));	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// is the label of pixel p (0 or 1)</a:t>
            </a:r>
            <a:endParaRPr kumimoji="0" lang="en-GB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 flipV="1">
            <a:off x="214282" y="1357298"/>
            <a:ext cx="4500594" cy="357190"/>
          </a:xfrm>
          <a:prstGeom prst="roundRect">
            <a:avLst>
              <a:gd name="adj" fmla="val 5698"/>
            </a:avLst>
          </a:prstGeom>
          <a:noFill/>
          <a:ln w="317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How does the code look like?</a:t>
            </a:r>
            <a:endParaRPr lang="en-GB" dirty="0"/>
          </a:p>
        </p:txBody>
      </p:sp>
      <p:sp>
        <p:nvSpPr>
          <p:cNvPr id="6" name="Oval 4"/>
          <p:cNvSpPr>
            <a:spLocks noChangeAspect="1" noChangeArrowheads="1"/>
          </p:cNvSpPr>
          <p:nvPr/>
        </p:nvSpPr>
        <p:spPr bwMode="auto">
          <a:xfrm>
            <a:off x="7512060" y="3500438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7" name="Oval 5"/>
          <p:cNvSpPr>
            <a:spLocks noChangeAspect="1" noChangeArrowheads="1"/>
          </p:cNvSpPr>
          <p:nvPr/>
        </p:nvSpPr>
        <p:spPr bwMode="auto">
          <a:xfrm>
            <a:off x="5568960" y="3500438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8" name="Rectangle 6"/>
          <p:cNvSpPr>
            <a:spLocks noChangeAspect="1" noChangeArrowheads="1"/>
          </p:cNvSpPr>
          <p:nvPr/>
        </p:nvSpPr>
        <p:spPr bwMode="auto">
          <a:xfrm>
            <a:off x="6546860" y="2170113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200">
              <a:latin typeface="Times New Roman" pitchFamily="18" charset="0"/>
            </a:endParaRPr>
          </a:p>
        </p:txBody>
      </p:sp>
      <p:sp>
        <p:nvSpPr>
          <p:cNvPr id="9" name="Rectangle 7"/>
          <p:cNvSpPr>
            <a:spLocks noChangeAspect="1" noChangeArrowheads="1"/>
          </p:cNvSpPr>
          <p:nvPr/>
        </p:nvSpPr>
        <p:spPr bwMode="auto">
          <a:xfrm>
            <a:off x="6613535" y="4910138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5106997" y="3394076"/>
            <a:ext cx="577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Comic Sans MS" pitchFamily="66" charset="0"/>
              </a:rPr>
              <a:t>a</a:t>
            </a:r>
            <a:r>
              <a:rPr lang="en-US" b="1" baseline="-25000" dirty="0">
                <a:latin typeface="Comic Sans MS" pitchFamily="66" charset="0"/>
              </a:rPr>
              <a:t>1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7986722" y="3394076"/>
            <a:ext cx="5762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H="1">
            <a:off x="5856297" y="2563813"/>
            <a:ext cx="720725" cy="936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5856297" y="3932238"/>
            <a:ext cx="720725" cy="9350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929190" y="4300538"/>
            <a:ext cx="2000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 smtClean="0">
                <a:latin typeface="Comic Sans MS" pitchFamily="66" charset="0"/>
              </a:rPr>
              <a:t>fgCost</a:t>
            </a:r>
            <a:r>
              <a:rPr lang="en-GB" dirty="0" smtClean="0">
                <a:latin typeface="Comic Sans MS" pitchFamily="66" charset="0"/>
              </a:rPr>
              <a:t>(</a:t>
            </a:r>
            <a:r>
              <a:rPr lang="en-US" dirty="0" smtClean="0">
                <a:latin typeface="Comic Sans MS" pitchFamily="66" charset="0"/>
              </a:rPr>
              <a:t>a</a:t>
            </a:r>
            <a:r>
              <a:rPr lang="en-US" baseline="-25000" dirty="0" smtClean="0">
                <a:latin typeface="Comic Sans MS" pitchFamily="66" charset="0"/>
              </a:rPr>
              <a:t>1</a:t>
            </a:r>
            <a:r>
              <a:rPr lang="en-GB" dirty="0" smtClean="0">
                <a:latin typeface="Comic Sans MS" pitchFamily="66" charset="0"/>
              </a:rPr>
              <a:t>)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6942147" y="2573338"/>
            <a:ext cx="714375" cy="927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H="1">
            <a:off x="7008822" y="3932238"/>
            <a:ext cx="649288" cy="9350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7123122" y="4905376"/>
            <a:ext cx="1223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Sink (1)</a:t>
            </a:r>
            <a:endParaRPr lang="en-GB" b="1" i="1">
              <a:latin typeface="Comic Sans MS" pitchFamily="66" charset="0"/>
            </a:endParaRPr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6964372" y="1957388"/>
            <a:ext cx="1489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Source (0)</a:t>
            </a:r>
            <a:r>
              <a:rPr lang="en-GB" sz="2000">
                <a:latin typeface="Times New Roman" pitchFamily="18" charset="0"/>
              </a:rPr>
              <a:t> </a:t>
            </a:r>
            <a:endParaRPr lang="en-GB" i="1">
              <a:latin typeface="Times New Roman" pitchFamily="18" charset="0"/>
            </a:endParaRPr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7358082" y="4286256"/>
            <a:ext cx="2000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 smtClean="0">
                <a:latin typeface="Comic Sans MS" pitchFamily="66" charset="0"/>
              </a:rPr>
              <a:t>fgCost</a:t>
            </a:r>
            <a:r>
              <a:rPr lang="en-GB" dirty="0" smtClean="0">
                <a:latin typeface="Comic Sans MS" pitchFamily="66" charset="0"/>
              </a:rPr>
              <a:t>(</a:t>
            </a:r>
            <a:r>
              <a:rPr lang="en-US" dirty="0" smtClean="0">
                <a:latin typeface="Comic Sans MS" pitchFamily="66" charset="0"/>
              </a:rPr>
              <a:t>a</a:t>
            </a:r>
            <a:r>
              <a:rPr lang="en-US" baseline="-25000" dirty="0" smtClean="0">
                <a:latin typeface="Comic Sans MS" pitchFamily="66" charset="0"/>
              </a:rPr>
              <a:t>2</a:t>
            </a:r>
            <a:r>
              <a:rPr lang="en-GB" dirty="0" smtClean="0">
                <a:latin typeface="Comic Sans MS" pitchFamily="66" charset="0"/>
              </a:rPr>
              <a:t>)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4929190" y="2702478"/>
            <a:ext cx="2000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 smtClean="0">
                <a:latin typeface="Comic Sans MS" pitchFamily="66" charset="0"/>
              </a:rPr>
              <a:t>bgCost</a:t>
            </a:r>
            <a:r>
              <a:rPr lang="en-GB" dirty="0" smtClean="0">
                <a:latin typeface="Comic Sans MS" pitchFamily="66" charset="0"/>
              </a:rPr>
              <a:t>(</a:t>
            </a:r>
            <a:r>
              <a:rPr lang="en-US" dirty="0" smtClean="0">
                <a:latin typeface="Comic Sans MS" pitchFamily="66" charset="0"/>
              </a:rPr>
              <a:t>a</a:t>
            </a:r>
            <a:r>
              <a:rPr lang="en-US" baseline="-25000" dirty="0" smtClean="0">
                <a:latin typeface="Comic Sans MS" pitchFamily="66" charset="0"/>
              </a:rPr>
              <a:t>1</a:t>
            </a:r>
            <a:r>
              <a:rPr lang="en-GB" dirty="0" smtClean="0">
                <a:latin typeface="Comic Sans MS" pitchFamily="66" charset="0"/>
              </a:rPr>
              <a:t>)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7358082" y="2688196"/>
            <a:ext cx="2000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 smtClean="0">
                <a:latin typeface="Comic Sans MS" pitchFamily="66" charset="0"/>
              </a:rPr>
              <a:t>bgCost</a:t>
            </a:r>
            <a:r>
              <a:rPr lang="en-GB" dirty="0" smtClean="0">
                <a:latin typeface="Comic Sans MS" pitchFamily="66" charset="0"/>
              </a:rPr>
              <a:t>(</a:t>
            </a:r>
            <a:r>
              <a:rPr lang="en-US" dirty="0" smtClean="0">
                <a:latin typeface="Comic Sans MS" pitchFamily="66" charset="0"/>
              </a:rPr>
              <a:t>a</a:t>
            </a:r>
            <a:r>
              <a:rPr lang="en-US" baseline="-25000" dirty="0" smtClean="0">
                <a:latin typeface="Comic Sans MS" pitchFamily="66" charset="0"/>
              </a:rPr>
              <a:t>2</a:t>
            </a:r>
            <a:r>
              <a:rPr lang="en-GB" dirty="0" smtClean="0">
                <a:latin typeface="Comic Sans MS" pitchFamily="66" charset="0"/>
              </a:rPr>
              <a:t>)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-214346" y="1357298"/>
            <a:ext cx="5429288" cy="4762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Graph *g;</a:t>
            </a: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For all pixels p </a:t>
            </a: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/* Add a node to the graph */</a:t>
            </a: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nodeID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(p) = g-&gt;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add_node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();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/* Set cost of terminal edges */</a:t>
            </a: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set_weights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nodeID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(p), </a:t>
            </a:r>
            <a:r>
              <a:rPr lang="en-GB" sz="16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f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gCost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(p), </a:t>
            </a:r>
            <a:r>
              <a:rPr lang="en-GB" sz="16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b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gCost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(p));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end</a:t>
            </a: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for all adjacent pixels 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p,q</a:t>
            </a: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add_weights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nodeID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(p), 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nodeID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(q),  cost(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p,q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));</a:t>
            </a: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end</a:t>
            </a: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g-&gt;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compute_maxflow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();</a:t>
            </a: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label_p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= g-&gt;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is_connected_to_source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nodeID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(p));	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// is the label of pixel p (0 or 1)</a:t>
            </a:r>
            <a:endParaRPr kumimoji="0" lang="en-GB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 flipV="1">
            <a:off x="142844" y="1714488"/>
            <a:ext cx="4500594" cy="2214578"/>
          </a:xfrm>
          <a:prstGeom prst="roundRect">
            <a:avLst>
              <a:gd name="adj" fmla="val 5698"/>
            </a:avLst>
          </a:prstGeom>
          <a:noFill/>
          <a:ln w="317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How does the code look like?</a:t>
            </a:r>
            <a:endParaRPr lang="en-GB" dirty="0"/>
          </a:p>
        </p:txBody>
      </p:sp>
      <p:sp>
        <p:nvSpPr>
          <p:cNvPr id="6" name="Oval 4"/>
          <p:cNvSpPr>
            <a:spLocks noChangeAspect="1" noChangeArrowheads="1"/>
          </p:cNvSpPr>
          <p:nvPr/>
        </p:nvSpPr>
        <p:spPr bwMode="auto">
          <a:xfrm>
            <a:off x="7512060" y="3500438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7" name="Oval 5"/>
          <p:cNvSpPr>
            <a:spLocks noChangeAspect="1" noChangeArrowheads="1"/>
          </p:cNvSpPr>
          <p:nvPr/>
        </p:nvSpPr>
        <p:spPr bwMode="auto">
          <a:xfrm>
            <a:off x="5568960" y="3500438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8" name="Rectangle 6"/>
          <p:cNvSpPr>
            <a:spLocks noChangeAspect="1" noChangeArrowheads="1"/>
          </p:cNvSpPr>
          <p:nvPr/>
        </p:nvSpPr>
        <p:spPr bwMode="auto">
          <a:xfrm>
            <a:off x="6546860" y="2170113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200">
              <a:latin typeface="Times New Roman" pitchFamily="18" charset="0"/>
            </a:endParaRPr>
          </a:p>
        </p:txBody>
      </p:sp>
      <p:sp>
        <p:nvSpPr>
          <p:cNvPr id="9" name="Rectangle 7"/>
          <p:cNvSpPr>
            <a:spLocks noChangeAspect="1" noChangeArrowheads="1"/>
          </p:cNvSpPr>
          <p:nvPr/>
        </p:nvSpPr>
        <p:spPr bwMode="auto">
          <a:xfrm>
            <a:off x="6613535" y="4910138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5106997" y="3394076"/>
            <a:ext cx="577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Comic Sans MS" pitchFamily="66" charset="0"/>
              </a:rPr>
              <a:t>a</a:t>
            </a:r>
            <a:r>
              <a:rPr lang="en-US" b="1" baseline="-25000" dirty="0">
                <a:latin typeface="Comic Sans MS" pitchFamily="66" charset="0"/>
              </a:rPr>
              <a:t>1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7986722" y="3394076"/>
            <a:ext cx="5762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H="1">
            <a:off x="5856297" y="2563813"/>
            <a:ext cx="720725" cy="936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5856297" y="3932238"/>
            <a:ext cx="720725" cy="9350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929190" y="4300538"/>
            <a:ext cx="2000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 smtClean="0">
                <a:latin typeface="Comic Sans MS" pitchFamily="66" charset="0"/>
              </a:rPr>
              <a:t>fgCost</a:t>
            </a:r>
            <a:r>
              <a:rPr lang="en-GB" dirty="0" smtClean="0">
                <a:latin typeface="Comic Sans MS" pitchFamily="66" charset="0"/>
              </a:rPr>
              <a:t>(</a:t>
            </a:r>
            <a:r>
              <a:rPr lang="en-US" dirty="0" smtClean="0">
                <a:latin typeface="Comic Sans MS" pitchFamily="66" charset="0"/>
              </a:rPr>
              <a:t>a</a:t>
            </a:r>
            <a:r>
              <a:rPr lang="en-US" baseline="-25000" dirty="0" smtClean="0">
                <a:latin typeface="Comic Sans MS" pitchFamily="66" charset="0"/>
              </a:rPr>
              <a:t>1</a:t>
            </a:r>
            <a:r>
              <a:rPr lang="en-GB" dirty="0" smtClean="0">
                <a:latin typeface="Comic Sans MS" pitchFamily="66" charset="0"/>
              </a:rPr>
              <a:t>)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6942147" y="2573338"/>
            <a:ext cx="714375" cy="927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H="1">
            <a:off x="7008822" y="3932238"/>
            <a:ext cx="649288" cy="9350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7123122" y="4905376"/>
            <a:ext cx="1223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Sink (1)</a:t>
            </a:r>
            <a:endParaRPr lang="en-GB" b="1" i="1">
              <a:latin typeface="Comic Sans MS" pitchFamily="66" charset="0"/>
            </a:endParaRPr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6964372" y="1957388"/>
            <a:ext cx="1489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Source (0)</a:t>
            </a:r>
            <a:r>
              <a:rPr lang="en-GB" sz="2000">
                <a:latin typeface="Times New Roman" pitchFamily="18" charset="0"/>
              </a:rPr>
              <a:t> </a:t>
            </a:r>
            <a:endParaRPr lang="en-GB" i="1">
              <a:latin typeface="Times New Roman" pitchFamily="18" charset="0"/>
            </a:endParaRPr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7358082" y="4286256"/>
            <a:ext cx="2000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 smtClean="0">
                <a:latin typeface="Comic Sans MS" pitchFamily="66" charset="0"/>
              </a:rPr>
              <a:t>fgCost</a:t>
            </a:r>
            <a:r>
              <a:rPr lang="en-GB" dirty="0" smtClean="0">
                <a:latin typeface="Comic Sans MS" pitchFamily="66" charset="0"/>
              </a:rPr>
              <a:t>(</a:t>
            </a:r>
            <a:r>
              <a:rPr lang="en-US" dirty="0" smtClean="0">
                <a:latin typeface="Comic Sans MS" pitchFamily="66" charset="0"/>
              </a:rPr>
              <a:t>a</a:t>
            </a:r>
            <a:r>
              <a:rPr lang="en-US" baseline="-25000" dirty="0" smtClean="0">
                <a:latin typeface="Comic Sans MS" pitchFamily="66" charset="0"/>
              </a:rPr>
              <a:t>2</a:t>
            </a:r>
            <a:r>
              <a:rPr lang="en-GB" dirty="0" smtClean="0">
                <a:latin typeface="Comic Sans MS" pitchFamily="66" charset="0"/>
              </a:rPr>
              <a:t>)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4929190" y="2702478"/>
            <a:ext cx="2000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 smtClean="0">
                <a:latin typeface="Comic Sans MS" pitchFamily="66" charset="0"/>
              </a:rPr>
              <a:t>bgCost</a:t>
            </a:r>
            <a:r>
              <a:rPr lang="en-GB" dirty="0" smtClean="0">
                <a:latin typeface="Comic Sans MS" pitchFamily="66" charset="0"/>
              </a:rPr>
              <a:t>(</a:t>
            </a:r>
            <a:r>
              <a:rPr lang="en-US" dirty="0" smtClean="0">
                <a:latin typeface="Comic Sans MS" pitchFamily="66" charset="0"/>
              </a:rPr>
              <a:t>a</a:t>
            </a:r>
            <a:r>
              <a:rPr lang="en-US" baseline="-25000" dirty="0" smtClean="0">
                <a:latin typeface="Comic Sans MS" pitchFamily="66" charset="0"/>
              </a:rPr>
              <a:t>1</a:t>
            </a:r>
            <a:r>
              <a:rPr lang="en-GB" dirty="0" smtClean="0">
                <a:latin typeface="Comic Sans MS" pitchFamily="66" charset="0"/>
              </a:rPr>
              <a:t>)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7358082" y="2688196"/>
            <a:ext cx="2000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 smtClean="0">
                <a:latin typeface="Comic Sans MS" pitchFamily="66" charset="0"/>
              </a:rPr>
              <a:t>bgCost</a:t>
            </a:r>
            <a:r>
              <a:rPr lang="en-GB" dirty="0" smtClean="0">
                <a:latin typeface="Comic Sans MS" pitchFamily="66" charset="0"/>
              </a:rPr>
              <a:t>(</a:t>
            </a:r>
            <a:r>
              <a:rPr lang="en-US" dirty="0" smtClean="0">
                <a:latin typeface="Comic Sans MS" pitchFamily="66" charset="0"/>
              </a:rPr>
              <a:t>a</a:t>
            </a:r>
            <a:r>
              <a:rPr lang="en-US" baseline="-25000" dirty="0" smtClean="0">
                <a:latin typeface="Comic Sans MS" pitchFamily="66" charset="0"/>
              </a:rPr>
              <a:t>2</a:t>
            </a:r>
            <a:r>
              <a:rPr lang="en-GB" dirty="0" smtClean="0">
                <a:latin typeface="Comic Sans MS" pitchFamily="66" charset="0"/>
              </a:rPr>
              <a:t>)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6215074" y="3143248"/>
            <a:ext cx="11430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cost(</a:t>
            </a:r>
            <a:r>
              <a:rPr lang="en-GB" dirty="0" err="1" smtClean="0">
                <a:latin typeface="Comic Sans MS" pitchFamily="66" charset="0"/>
              </a:rPr>
              <a:t>p,q</a:t>
            </a:r>
            <a:r>
              <a:rPr lang="en-GB" dirty="0" smtClean="0">
                <a:latin typeface="Comic Sans MS" pitchFamily="66" charset="0"/>
              </a:rPr>
              <a:t>)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34" name="Line 23"/>
          <p:cNvSpPr>
            <a:spLocks noChangeShapeType="1"/>
          </p:cNvSpPr>
          <p:nvPr/>
        </p:nvSpPr>
        <p:spPr bwMode="auto">
          <a:xfrm flipV="1">
            <a:off x="6000760" y="3571876"/>
            <a:ext cx="15113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5" name="Line 23"/>
          <p:cNvSpPr>
            <a:spLocks noChangeShapeType="1"/>
          </p:cNvSpPr>
          <p:nvPr/>
        </p:nvSpPr>
        <p:spPr bwMode="auto">
          <a:xfrm flipV="1">
            <a:off x="6000760" y="3857628"/>
            <a:ext cx="15113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-214346" y="1357298"/>
            <a:ext cx="5429288" cy="4762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Graph *g;</a:t>
            </a: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For all pixels p </a:t>
            </a: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/* Add a node to the graph */</a:t>
            </a: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nodeID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(p) = g-&gt;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add_node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();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/* Set cost of terminal edges */</a:t>
            </a: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set_weights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nodeID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(p), </a:t>
            </a:r>
            <a:r>
              <a:rPr lang="en-GB" sz="16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f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gCost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(p), </a:t>
            </a:r>
            <a:r>
              <a:rPr lang="en-GB" sz="16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b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gCost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(p));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end</a:t>
            </a: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for all adjacent pixels 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p,q</a:t>
            </a: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add_weights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nodeID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(p), 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nodeID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(q),  cost(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p,q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));</a:t>
            </a: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end</a:t>
            </a: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g-&gt;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compute_maxflow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();</a:t>
            </a: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label_p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= g-&gt;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is_connected_to_source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nodeID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(p));	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// is the label of pixel p (0 or 1)</a:t>
            </a:r>
            <a:endParaRPr kumimoji="0" lang="en-GB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 flipV="1">
            <a:off x="214282" y="3929066"/>
            <a:ext cx="4500594" cy="1000132"/>
          </a:xfrm>
          <a:prstGeom prst="roundRect">
            <a:avLst>
              <a:gd name="adj" fmla="val 5698"/>
            </a:avLst>
          </a:prstGeom>
          <a:noFill/>
          <a:ln w="317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1"/>
          <p:cNvSpPr>
            <a:spLocks noChangeArrowheads="1"/>
          </p:cNvSpPr>
          <p:nvPr/>
        </p:nvSpPr>
        <p:spPr bwMode="auto">
          <a:xfrm>
            <a:off x="-214346" y="1357298"/>
            <a:ext cx="5429288" cy="4762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Graph *g;</a:t>
            </a: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For all pixels p </a:t>
            </a: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/* Add a node to the graph */</a:t>
            </a: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nodeID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(p) = g-&gt;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add_node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();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/* Set cost of terminal edges */</a:t>
            </a: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set_weights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nodeID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(p), </a:t>
            </a:r>
            <a:r>
              <a:rPr lang="en-GB" sz="16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f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gCost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(p), </a:t>
            </a:r>
            <a:r>
              <a:rPr lang="en-GB" sz="16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b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gCost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(p));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end</a:t>
            </a: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for all adjacent pixels 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p,q</a:t>
            </a: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add_weights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nodeID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(p), 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nodeID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(q),  cost(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p,q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));</a:t>
            </a: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end</a:t>
            </a: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g-&gt;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compute_maxflow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();</a:t>
            </a:r>
            <a:endParaRPr kumimoji="0" lang="en-GB" sz="105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label_p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= g-&gt;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is_connected_to_source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en-GB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nodeID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(p));	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// is the label of pixel p (0 or 1)</a:t>
            </a:r>
            <a:endParaRPr kumimoji="0" lang="en-GB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How does the code look like?</a:t>
            </a:r>
            <a:endParaRPr lang="en-GB" dirty="0"/>
          </a:p>
        </p:txBody>
      </p:sp>
      <p:sp>
        <p:nvSpPr>
          <p:cNvPr id="6" name="Oval 4"/>
          <p:cNvSpPr>
            <a:spLocks noChangeAspect="1" noChangeArrowheads="1"/>
          </p:cNvSpPr>
          <p:nvPr/>
        </p:nvSpPr>
        <p:spPr bwMode="auto">
          <a:xfrm>
            <a:off x="7512060" y="3500438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7" name="Oval 5"/>
          <p:cNvSpPr>
            <a:spLocks noChangeAspect="1" noChangeArrowheads="1"/>
          </p:cNvSpPr>
          <p:nvPr/>
        </p:nvSpPr>
        <p:spPr bwMode="auto">
          <a:xfrm>
            <a:off x="5568960" y="3500438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8" name="Rectangle 6"/>
          <p:cNvSpPr>
            <a:spLocks noChangeAspect="1" noChangeArrowheads="1"/>
          </p:cNvSpPr>
          <p:nvPr/>
        </p:nvSpPr>
        <p:spPr bwMode="auto">
          <a:xfrm>
            <a:off x="6546860" y="2170113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200">
              <a:latin typeface="Times New Roman" pitchFamily="18" charset="0"/>
            </a:endParaRPr>
          </a:p>
        </p:txBody>
      </p:sp>
      <p:sp>
        <p:nvSpPr>
          <p:cNvPr id="9" name="Rectangle 7"/>
          <p:cNvSpPr>
            <a:spLocks noChangeAspect="1" noChangeArrowheads="1"/>
          </p:cNvSpPr>
          <p:nvPr/>
        </p:nvSpPr>
        <p:spPr bwMode="auto">
          <a:xfrm>
            <a:off x="6613535" y="4910138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5106997" y="3394076"/>
            <a:ext cx="577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Comic Sans MS" pitchFamily="66" charset="0"/>
              </a:rPr>
              <a:t>a</a:t>
            </a:r>
            <a:r>
              <a:rPr lang="en-US" b="1" baseline="-25000" dirty="0">
                <a:latin typeface="Comic Sans MS" pitchFamily="66" charset="0"/>
              </a:rPr>
              <a:t>1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7986722" y="3394076"/>
            <a:ext cx="5762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H="1">
            <a:off x="5856297" y="2563813"/>
            <a:ext cx="720725" cy="936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5856297" y="3932238"/>
            <a:ext cx="720725" cy="9350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929190" y="4300538"/>
            <a:ext cx="2000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 smtClean="0">
                <a:latin typeface="Comic Sans MS" pitchFamily="66" charset="0"/>
              </a:rPr>
              <a:t>fgCost</a:t>
            </a:r>
            <a:r>
              <a:rPr lang="en-GB" dirty="0" smtClean="0">
                <a:latin typeface="Comic Sans MS" pitchFamily="66" charset="0"/>
              </a:rPr>
              <a:t>(</a:t>
            </a:r>
            <a:r>
              <a:rPr lang="en-US" dirty="0" smtClean="0">
                <a:latin typeface="Comic Sans MS" pitchFamily="66" charset="0"/>
              </a:rPr>
              <a:t>a</a:t>
            </a:r>
            <a:r>
              <a:rPr lang="en-US" baseline="-25000" dirty="0" smtClean="0">
                <a:latin typeface="Comic Sans MS" pitchFamily="66" charset="0"/>
              </a:rPr>
              <a:t>1</a:t>
            </a:r>
            <a:r>
              <a:rPr lang="en-GB" dirty="0" smtClean="0">
                <a:latin typeface="Comic Sans MS" pitchFamily="66" charset="0"/>
              </a:rPr>
              <a:t>)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6942147" y="2573338"/>
            <a:ext cx="714375" cy="927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H="1">
            <a:off x="7008822" y="3932238"/>
            <a:ext cx="649288" cy="9350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7123122" y="4905376"/>
            <a:ext cx="1223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Sink (1)</a:t>
            </a:r>
            <a:endParaRPr lang="en-GB" b="1" i="1">
              <a:latin typeface="Comic Sans MS" pitchFamily="66" charset="0"/>
            </a:endParaRPr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6964372" y="1957388"/>
            <a:ext cx="1489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Source (0)</a:t>
            </a:r>
            <a:r>
              <a:rPr lang="en-GB" sz="2000">
                <a:latin typeface="Times New Roman" pitchFamily="18" charset="0"/>
              </a:rPr>
              <a:t> </a:t>
            </a:r>
            <a:endParaRPr lang="en-GB" i="1">
              <a:latin typeface="Times New Roman" pitchFamily="18" charset="0"/>
            </a:endParaRPr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7358082" y="4286256"/>
            <a:ext cx="2000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 smtClean="0">
                <a:latin typeface="Comic Sans MS" pitchFamily="66" charset="0"/>
              </a:rPr>
              <a:t>fgCost</a:t>
            </a:r>
            <a:r>
              <a:rPr lang="en-GB" dirty="0" smtClean="0">
                <a:latin typeface="Comic Sans MS" pitchFamily="66" charset="0"/>
              </a:rPr>
              <a:t>(</a:t>
            </a:r>
            <a:r>
              <a:rPr lang="en-US" dirty="0" smtClean="0">
                <a:latin typeface="Comic Sans MS" pitchFamily="66" charset="0"/>
              </a:rPr>
              <a:t>a</a:t>
            </a:r>
            <a:r>
              <a:rPr lang="en-US" baseline="-25000" dirty="0" smtClean="0">
                <a:latin typeface="Comic Sans MS" pitchFamily="66" charset="0"/>
              </a:rPr>
              <a:t>2</a:t>
            </a:r>
            <a:r>
              <a:rPr lang="en-GB" dirty="0" smtClean="0">
                <a:latin typeface="Comic Sans MS" pitchFamily="66" charset="0"/>
              </a:rPr>
              <a:t>)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4929190" y="2702478"/>
            <a:ext cx="2000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 smtClean="0">
                <a:latin typeface="Comic Sans MS" pitchFamily="66" charset="0"/>
              </a:rPr>
              <a:t>bgCost</a:t>
            </a:r>
            <a:r>
              <a:rPr lang="en-GB" dirty="0" smtClean="0">
                <a:latin typeface="Comic Sans MS" pitchFamily="66" charset="0"/>
              </a:rPr>
              <a:t>(</a:t>
            </a:r>
            <a:r>
              <a:rPr lang="en-US" dirty="0" smtClean="0">
                <a:latin typeface="Comic Sans MS" pitchFamily="66" charset="0"/>
              </a:rPr>
              <a:t>a</a:t>
            </a:r>
            <a:r>
              <a:rPr lang="en-US" baseline="-25000" dirty="0" smtClean="0">
                <a:latin typeface="Comic Sans MS" pitchFamily="66" charset="0"/>
              </a:rPr>
              <a:t>1</a:t>
            </a:r>
            <a:r>
              <a:rPr lang="en-GB" dirty="0" smtClean="0">
                <a:latin typeface="Comic Sans MS" pitchFamily="66" charset="0"/>
              </a:rPr>
              <a:t>)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7358082" y="2688196"/>
            <a:ext cx="2000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 smtClean="0">
                <a:latin typeface="Comic Sans MS" pitchFamily="66" charset="0"/>
              </a:rPr>
              <a:t>bgCost</a:t>
            </a:r>
            <a:r>
              <a:rPr lang="en-GB" dirty="0" smtClean="0">
                <a:latin typeface="Comic Sans MS" pitchFamily="66" charset="0"/>
              </a:rPr>
              <a:t>(</a:t>
            </a:r>
            <a:r>
              <a:rPr lang="en-US" dirty="0" smtClean="0">
                <a:latin typeface="Comic Sans MS" pitchFamily="66" charset="0"/>
              </a:rPr>
              <a:t>a</a:t>
            </a:r>
            <a:r>
              <a:rPr lang="en-US" baseline="-25000" dirty="0" smtClean="0">
                <a:latin typeface="Comic Sans MS" pitchFamily="66" charset="0"/>
              </a:rPr>
              <a:t>2</a:t>
            </a:r>
            <a:r>
              <a:rPr lang="en-GB" dirty="0" smtClean="0">
                <a:latin typeface="Comic Sans MS" pitchFamily="66" charset="0"/>
              </a:rPr>
              <a:t>)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32" name="Line 23"/>
          <p:cNvSpPr>
            <a:spLocks noChangeShapeType="1"/>
          </p:cNvSpPr>
          <p:nvPr/>
        </p:nvSpPr>
        <p:spPr bwMode="auto">
          <a:xfrm flipV="1">
            <a:off x="6000760" y="3571876"/>
            <a:ext cx="15113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6215074" y="3131106"/>
            <a:ext cx="11430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cost(</a:t>
            </a:r>
            <a:r>
              <a:rPr lang="en-GB" dirty="0" err="1" smtClean="0">
                <a:latin typeface="Comic Sans MS" pitchFamily="66" charset="0"/>
              </a:rPr>
              <a:t>p,q</a:t>
            </a:r>
            <a:r>
              <a:rPr lang="en-GB" dirty="0" smtClean="0">
                <a:latin typeface="Comic Sans MS" pitchFamily="66" charset="0"/>
              </a:rPr>
              <a:t>)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23" name="Freeform 28"/>
          <p:cNvSpPr>
            <a:spLocks/>
          </p:cNvSpPr>
          <p:nvPr/>
        </p:nvSpPr>
        <p:spPr bwMode="auto">
          <a:xfrm>
            <a:off x="5695974" y="3000372"/>
            <a:ext cx="2233612" cy="1355725"/>
          </a:xfrm>
          <a:custGeom>
            <a:avLst/>
            <a:gdLst>
              <a:gd name="T0" fmla="*/ 0 w 1407"/>
              <a:gd name="T1" fmla="*/ 2147483647 h 854"/>
              <a:gd name="T2" fmla="*/ 2147483647 w 1407"/>
              <a:gd name="T3" fmla="*/ 2147483647 h 854"/>
              <a:gd name="T4" fmla="*/ 2147483647 w 1407"/>
              <a:gd name="T5" fmla="*/ 2147483647 h 854"/>
              <a:gd name="T6" fmla="*/ 2147483647 w 1407"/>
              <a:gd name="T7" fmla="*/ 2147483647 h 854"/>
              <a:gd name="T8" fmla="*/ 0 60000 65536"/>
              <a:gd name="T9" fmla="*/ 0 60000 65536"/>
              <a:gd name="T10" fmla="*/ 0 60000 65536"/>
              <a:gd name="T11" fmla="*/ 0 60000 65536"/>
              <a:gd name="T12" fmla="*/ 0 w 1407"/>
              <a:gd name="T13" fmla="*/ 0 h 854"/>
              <a:gd name="T14" fmla="*/ 1407 w 1407"/>
              <a:gd name="T15" fmla="*/ 854 h 8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07" h="854">
                <a:moveTo>
                  <a:pt x="0" y="106"/>
                </a:moveTo>
                <a:cubicBezTo>
                  <a:pt x="174" y="53"/>
                  <a:pt x="348" y="0"/>
                  <a:pt x="499" y="106"/>
                </a:cubicBezTo>
                <a:cubicBezTo>
                  <a:pt x="650" y="212"/>
                  <a:pt x="757" y="628"/>
                  <a:pt x="908" y="741"/>
                </a:cubicBezTo>
                <a:cubicBezTo>
                  <a:pt x="1059" y="854"/>
                  <a:pt x="1233" y="820"/>
                  <a:pt x="1407" y="786"/>
                </a:cubicBezTo>
              </a:path>
            </a:pathLst>
          </a:custGeom>
          <a:noFill/>
          <a:ln w="57150">
            <a:solidFill>
              <a:schemeClr val="accent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26" name="Rectangle 29"/>
          <p:cNvSpPr>
            <a:spLocks noChangeArrowheads="1"/>
          </p:cNvSpPr>
          <p:nvPr/>
        </p:nvSpPr>
        <p:spPr bwMode="auto">
          <a:xfrm>
            <a:off x="6000760" y="5743594"/>
            <a:ext cx="2214578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latin typeface="Comic Sans MS" pitchFamily="66" charset="0"/>
              </a:rPr>
              <a:t>a</a:t>
            </a:r>
            <a:r>
              <a:rPr lang="en-US" sz="2000" b="1" baseline="-25000" dirty="0">
                <a:latin typeface="Comic Sans MS" pitchFamily="66" charset="0"/>
              </a:rPr>
              <a:t>1 </a:t>
            </a:r>
            <a:r>
              <a:rPr lang="en-US" sz="2000" b="1" dirty="0">
                <a:latin typeface="Comic Sans MS" pitchFamily="66" charset="0"/>
              </a:rPr>
              <a:t>= </a:t>
            </a:r>
            <a:r>
              <a:rPr lang="en-US" sz="2000" b="1" dirty="0" err="1" smtClean="0">
                <a:latin typeface="Comic Sans MS" pitchFamily="66" charset="0"/>
              </a:rPr>
              <a:t>bg</a:t>
            </a:r>
            <a:r>
              <a:rPr lang="en-US" sz="2000" b="1" dirty="0" smtClean="0">
                <a:latin typeface="Comic Sans MS" pitchFamily="66" charset="0"/>
              </a:rPr>
              <a:t>  </a:t>
            </a:r>
            <a:r>
              <a:rPr lang="en-US" sz="2000" b="1" dirty="0">
                <a:latin typeface="Comic Sans MS" pitchFamily="66" charset="0"/>
              </a:rPr>
              <a:t>a</a:t>
            </a:r>
            <a:r>
              <a:rPr lang="en-US" sz="2000" b="1" baseline="-25000" dirty="0">
                <a:latin typeface="Comic Sans MS" pitchFamily="66" charset="0"/>
              </a:rPr>
              <a:t>2 </a:t>
            </a:r>
            <a:r>
              <a:rPr lang="en-US" sz="2000" b="1" dirty="0">
                <a:latin typeface="Comic Sans MS" pitchFamily="66" charset="0"/>
              </a:rPr>
              <a:t>= </a:t>
            </a:r>
            <a:r>
              <a:rPr lang="en-US" sz="2000" b="1" dirty="0" err="1" smtClean="0">
                <a:latin typeface="Comic Sans MS" pitchFamily="66" charset="0"/>
              </a:rPr>
              <a:t>fg</a:t>
            </a:r>
            <a:endParaRPr lang="en-US" sz="2000" b="1" baseline="-25000" dirty="0">
              <a:latin typeface="Comic Sans MS" pitchFamily="66" charset="0"/>
            </a:endParaRPr>
          </a:p>
        </p:txBody>
      </p:sp>
      <p:sp>
        <p:nvSpPr>
          <p:cNvPr id="30" name="Line 23"/>
          <p:cNvSpPr>
            <a:spLocks noChangeShapeType="1"/>
          </p:cNvSpPr>
          <p:nvPr/>
        </p:nvSpPr>
        <p:spPr bwMode="auto">
          <a:xfrm flipV="1">
            <a:off x="6000760" y="3857628"/>
            <a:ext cx="15113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1" name="Rounded Rectangle 30"/>
          <p:cNvSpPr/>
          <p:nvPr/>
        </p:nvSpPr>
        <p:spPr>
          <a:xfrm flipV="1">
            <a:off x="214282" y="5000636"/>
            <a:ext cx="4500594" cy="1143008"/>
          </a:xfrm>
          <a:prstGeom prst="roundRect">
            <a:avLst>
              <a:gd name="adj" fmla="val 5698"/>
            </a:avLst>
          </a:prstGeom>
          <a:noFill/>
          <a:ln w="317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143108" y="2214554"/>
            <a:ext cx="5072098" cy="785812"/>
          </a:xfrm>
          <a:prstGeom prst="roundRect">
            <a:avLst>
              <a:gd name="adj" fmla="val 5698"/>
            </a:avLst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/>
          </a:p>
        </p:txBody>
      </p:sp>
      <p:sp>
        <p:nvSpPr>
          <p:cNvPr id="10" name="Rounded Rectangle 9"/>
          <p:cNvSpPr/>
          <p:nvPr/>
        </p:nvSpPr>
        <p:spPr>
          <a:xfrm>
            <a:off x="2143108" y="3214686"/>
            <a:ext cx="5072098" cy="785812"/>
          </a:xfrm>
          <a:prstGeom prst="roundRect">
            <a:avLst>
              <a:gd name="adj" fmla="val 5698"/>
            </a:avLst>
          </a:prstGeom>
          <a:solidFill>
            <a:srgbClr val="00B05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/>
          </a:p>
        </p:txBody>
      </p:sp>
      <p:sp>
        <p:nvSpPr>
          <p:cNvPr id="15363" name="Title 1"/>
          <p:cNvSpPr>
            <a:spLocks noGrp="1"/>
          </p:cNvSpPr>
          <p:nvPr>
            <p:ph type="title"/>
          </p:nvPr>
        </p:nvSpPr>
        <p:spPr>
          <a:xfrm>
            <a:off x="457200" y="355138"/>
            <a:ext cx="8229600" cy="70178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dirty="0" smtClean="0"/>
              <a:t>Road Map - Inference</a:t>
            </a:r>
          </a:p>
        </p:txBody>
      </p:sp>
      <p:sp>
        <p:nvSpPr>
          <p:cNvPr id="15366" name="Rectangle 5"/>
          <p:cNvSpPr>
            <a:spLocks noChangeArrowheads="1"/>
          </p:cNvSpPr>
          <p:nvPr/>
        </p:nvSpPr>
        <p:spPr bwMode="auto">
          <a:xfrm>
            <a:off x="2143108" y="3447002"/>
            <a:ext cx="50720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latin typeface="Comic Sans MS" pitchFamily="66" charset="0"/>
              </a:rPr>
              <a:t>Advanced techniques</a:t>
            </a:r>
            <a:endParaRPr lang="en-GB" sz="2000" b="1" dirty="0">
              <a:latin typeface="Comic Sans MS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28860" y="2275476"/>
            <a:ext cx="43577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err="1" smtClean="0">
                <a:latin typeface="Comic Sans MS" pitchFamily="66" charset="0"/>
              </a:rPr>
              <a:t>st-mincut</a:t>
            </a:r>
            <a:r>
              <a:rPr lang="en-GB" sz="2000" b="1" dirty="0" smtClean="0">
                <a:latin typeface="Comic Sans MS" pitchFamily="66" charset="0"/>
              </a:rPr>
              <a:t> and Pseudo-</a:t>
            </a:r>
            <a:r>
              <a:rPr lang="en-GB" sz="2000" b="1" dirty="0" err="1" smtClean="0">
                <a:latin typeface="Comic Sans MS" pitchFamily="66" charset="0"/>
              </a:rPr>
              <a:t>boolean</a:t>
            </a:r>
            <a:r>
              <a:rPr lang="en-GB" sz="2000" b="1" dirty="0" smtClean="0">
                <a:latin typeface="Comic Sans MS" pitchFamily="66" charset="0"/>
              </a:rPr>
              <a:t> optimization</a:t>
            </a:r>
            <a:endParaRPr lang="en-GB" sz="2000" b="1" dirty="0">
              <a:latin typeface="Comic Sans MS" pitchFamily="66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143108" y="4275740"/>
            <a:ext cx="5072098" cy="785812"/>
          </a:xfrm>
          <a:prstGeom prst="roundRect">
            <a:avLst>
              <a:gd name="adj" fmla="val 5698"/>
            </a:avLst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2143109" y="4490052"/>
            <a:ext cx="50720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latin typeface="Comic Sans MS" pitchFamily="66" charset="0"/>
              </a:rPr>
              <a:t>Speed and Efficiency</a:t>
            </a:r>
            <a:endParaRPr lang="en-GB" sz="2000" b="1" dirty="0">
              <a:latin typeface="Comic Sans MS" pitchFamily="66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43108" y="5286388"/>
            <a:ext cx="5072098" cy="785812"/>
          </a:xfrm>
          <a:prstGeom prst="roundRect">
            <a:avLst>
              <a:gd name="adj" fmla="val 5698"/>
            </a:avLst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143109" y="5500700"/>
            <a:ext cx="50720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latin typeface="Comic Sans MS" pitchFamily="66" charset="0"/>
              </a:rPr>
              <a:t>Comparison</a:t>
            </a:r>
            <a:endParaRPr lang="en-GB" sz="2000" b="1" dirty="0">
              <a:latin typeface="Comic Sans MS" pitchFamily="66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143108" y="1285860"/>
            <a:ext cx="5072098" cy="785812"/>
          </a:xfrm>
          <a:prstGeom prst="roundRect">
            <a:avLst>
              <a:gd name="adj" fmla="val 5698"/>
            </a:avLst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/>
          </a:p>
        </p:txBody>
      </p:sp>
      <p:sp>
        <p:nvSpPr>
          <p:cNvPr id="17" name="Rectangle 16"/>
          <p:cNvSpPr/>
          <p:nvPr/>
        </p:nvSpPr>
        <p:spPr>
          <a:xfrm>
            <a:off x="2428860" y="1346782"/>
            <a:ext cx="43577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latin typeface="Comic Sans MS" pitchFamily="66" charset="0"/>
              </a:rPr>
              <a:t>Message Passing &amp; LP relaxation</a:t>
            </a:r>
            <a:endParaRPr lang="en-GB" sz="20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Graph Cuts for Vision Problems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b="1" dirty="0" smtClean="0"/>
              <a:t>Mixed (Real-Integer) Problems</a:t>
            </a:r>
          </a:p>
          <a:p>
            <a:endParaRPr lang="en-GB" sz="2800" b="1" dirty="0" smtClean="0"/>
          </a:p>
          <a:p>
            <a:r>
              <a:rPr lang="en-GB" sz="2800" b="1" dirty="0" smtClean="0"/>
              <a:t>Higher Order Energy Functions</a:t>
            </a:r>
          </a:p>
          <a:p>
            <a:endParaRPr lang="en-GB" sz="2800" b="1" dirty="0" smtClean="0"/>
          </a:p>
          <a:p>
            <a:r>
              <a:rPr lang="en-GB" sz="2800" b="1" dirty="0" smtClean="0"/>
              <a:t>Multi-label Problems</a:t>
            </a:r>
          </a:p>
          <a:p>
            <a:pPr lvl="1"/>
            <a:r>
              <a:rPr lang="en-GB" sz="2400" b="1" dirty="0" smtClean="0"/>
              <a:t>Ordered Labels</a:t>
            </a:r>
          </a:p>
          <a:p>
            <a:pPr lvl="2"/>
            <a:r>
              <a:rPr lang="en-GB" sz="2000" b="1" dirty="0" smtClean="0"/>
              <a:t>Stereo </a:t>
            </a:r>
            <a:r>
              <a:rPr lang="en-GB" sz="2000" b="1" dirty="0" smtClean="0">
                <a:solidFill>
                  <a:schemeClr val="accent1"/>
                </a:solidFill>
              </a:rPr>
              <a:t>(depth labels)</a:t>
            </a:r>
          </a:p>
          <a:p>
            <a:pPr lvl="1"/>
            <a:r>
              <a:rPr lang="en-GB" sz="2400" b="1" dirty="0" smtClean="0"/>
              <a:t>Unordered Labels</a:t>
            </a:r>
          </a:p>
          <a:p>
            <a:pPr lvl="2"/>
            <a:r>
              <a:rPr lang="en-GB" sz="2000" b="1" dirty="0" smtClean="0"/>
              <a:t>Object segmentation </a:t>
            </a:r>
            <a:r>
              <a:rPr lang="en-GB" sz="2000" b="1" dirty="0" smtClean="0">
                <a:solidFill>
                  <a:schemeClr val="accent1"/>
                </a:solidFill>
              </a:rPr>
              <a:t>( ‘car’, `road’, `person’)</a:t>
            </a: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Graph Cuts for Vision Problems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b="1" dirty="0" smtClean="0">
                <a:solidFill>
                  <a:schemeClr val="accent5"/>
                </a:solidFill>
              </a:rPr>
              <a:t>Mixed (Real-Integer) Problems</a:t>
            </a:r>
          </a:p>
          <a:p>
            <a:endParaRPr lang="en-GB" sz="2800" b="1" dirty="0" smtClean="0"/>
          </a:p>
          <a:p>
            <a:r>
              <a:rPr lang="en-GB" sz="2800" b="1" dirty="0" smtClean="0"/>
              <a:t>Higher Order Energy Functions</a:t>
            </a:r>
          </a:p>
          <a:p>
            <a:endParaRPr lang="en-GB" sz="2800" b="1" dirty="0" smtClean="0"/>
          </a:p>
          <a:p>
            <a:r>
              <a:rPr lang="en-GB" sz="2800" b="1" dirty="0" smtClean="0"/>
              <a:t>Multi-label Problems</a:t>
            </a:r>
          </a:p>
          <a:p>
            <a:pPr lvl="1"/>
            <a:r>
              <a:rPr lang="en-GB" sz="2400" b="1" dirty="0" smtClean="0"/>
              <a:t>Ordered Labels</a:t>
            </a:r>
          </a:p>
          <a:p>
            <a:pPr lvl="2"/>
            <a:r>
              <a:rPr lang="en-GB" sz="2000" b="1" dirty="0" smtClean="0"/>
              <a:t>Stereo </a:t>
            </a:r>
            <a:r>
              <a:rPr lang="en-GB" sz="2000" b="1" dirty="0">
                <a:solidFill>
                  <a:schemeClr val="accent1"/>
                </a:solidFill>
              </a:rPr>
              <a:t>(depth labels)</a:t>
            </a:r>
          </a:p>
          <a:p>
            <a:pPr lvl="1"/>
            <a:r>
              <a:rPr lang="en-GB" sz="2400" b="1" dirty="0" smtClean="0"/>
              <a:t>Unordered Labels</a:t>
            </a:r>
          </a:p>
          <a:p>
            <a:pPr lvl="2"/>
            <a:r>
              <a:rPr lang="en-GB" sz="2000" b="1" dirty="0" smtClean="0"/>
              <a:t>Object segmentation </a:t>
            </a:r>
            <a:r>
              <a:rPr lang="en-GB" sz="2000" b="1" dirty="0" smtClean="0">
                <a:solidFill>
                  <a:schemeClr val="accent1"/>
                </a:solidFill>
              </a:rPr>
              <a:t>( ‘car’, `road’, `person’)</a:t>
            </a: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TextBox 4"/>
          <p:cNvSpPr txBox="1">
            <a:spLocks noChangeArrowheads="1"/>
          </p:cNvSpPr>
          <p:nvPr/>
        </p:nvSpPr>
        <p:spPr bwMode="auto">
          <a:xfrm>
            <a:off x="1074766" y="1643050"/>
            <a:ext cx="6283325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>
                <a:latin typeface="Comic Sans MS" pitchFamily="66" charset="0"/>
              </a:rPr>
              <a:t>x</a:t>
            </a:r>
            <a:r>
              <a:rPr lang="en-GB" sz="2000">
                <a:latin typeface="Comic Sans MS" pitchFamily="66" charset="0"/>
              </a:rPr>
              <a:t> – binary image segmentation (x</a:t>
            </a:r>
            <a:r>
              <a:rPr lang="en-GB" sz="2000" baseline="-25000">
                <a:latin typeface="Comic Sans MS" pitchFamily="66" charset="0"/>
              </a:rPr>
              <a:t>i </a:t>
            </a:r>
            <a:r>
              <a:rPr lang="en-GB" sz="2000">
                <a:latin typeface="Comic Sans MS" pitchFamily="66" charset="0"/>
              </a:rPr>
              <a:t>∊ {0,1})</a:t>
            </a:r>
          </a:p>
          <a:p>
            <a:pPr>
              <a:spcAft>
                <a:spcPts val="600"/>
              </a:spcAft>
            </a:pPr>
            <a:r>
              <a:rPr lang="en-GB" sz="2000" b="1">
                <a:latin typeface="Comic Sans MS" pitchFamily="66" charset="0"/>
              </a:rPr>
              <a:t>ω </a:t>
            </a:r>
            <a:r>
              <a:rPr lang="en-GB" sz="2000">
                <a:latin typeface="Comic Sans MS" pitchFamily="66" charset="0"/>
              </a:rPr>
              <a:t>– non-local parameter (lives in some large set </a:t>
            </a:r>
            <a:r>
              <a:rPr lang="el-GR" sz="2000" b="1">
                <a:latin typeface="Comic Sans MS" pitchFamily="66" charset="0"/>
              </a:rPr>
              <a:t>Ω</a:t>
            </a:r>
            <a:r>
              <a:rPr lang="en-GB" sz="2000">
                <a:latin typeface="Comic Sans MS" pitchFamily="66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28904" y="3571863"/>
            <a:ext cx="12176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000" b="1" dirty="0">
                <a:latin typeface="+mn-lt"/>
              </a:rPr>
              <a:t>constant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71966" y="3435338"/>
            <a:ext cx="14287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000" b="1" dirty="0">
                <a:latin typeface="+mn-lt"/>
              </a:rPr>
              <a:t>unary  potentials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43654" y="3435338"/>
            <a:ext cx="14287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000" b="1" dirty="0" err="1">
                <a:latin typeface="+mn-lt"/>
              </a:rPr>
              <a:t>pairwise</a:t>
            </a:r>
            <a:r>
              <a:rPr lang="en-GB" sz="2000" b="1" dirty="0">
                <a:latin typeface="+mn-lt"/>
              </a:rPr>
              <a:t>  potentials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357341" y="2578088"/>
            <a:ext cx="6858000" cy="857250"/>
          </a:xfrm>
          <a:prstGeom prst="roundRect">
            <a:avLst>
              <a:gd name="adj" fmla="val 5698"/>
            </a:avLst>
          </a:prstGeom>
          <a:solidFill>
            <a:srgbClr val="00FF0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928716" y="2578088"/>
            <a:ext cx="7715250" cy="838200"/>
            <a:chOff x="1643042" y="4756390"/>
            <a:chExt cx="7715304" cy="838620"/>
          </a:xfrm>
        </p:grpSpPr>
        <p:sp>
          <p:nvSpPr>
            <p:cNvPr id="93198" name="TextBox 17"/>
            <p:cNvSpPr txBox="1">
              <a:spLocks noChangeArrowheads="1"/>
            </p:cNvSpPr>
            <p:nvPr/>
          </p:nvSpPr>
          <p:spPr bwMode="auto">
            <a:xfrm>
              <a:off x="1643042" y="4756390"/>
              <a:ext cx="771530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2400" b="1">
                  <a:latin typeface="Comic Sans MS" pitchFamily="66" charset="0"/>
                </a:rPr>
                <a:t>E(x,</a:t>
              </a:r>
              <a:r>
                <a:rPr lang="en-GB" sz="2400" b="1"/>
                <a:t>ω</a:t>
              </a:r>
              <a:r>
                <a:rPr lang="en-GB" sz="2400" b="1">
                  <a:latin typeface="Comic Sans MS" pitchFamily="66" charset="0"/>
                </a:rPr>
                <a:t>) = C(</a:t>
              </a:r>
              <a:r>
                <a:rPr lang="en-GB" sz="2400" b="1"/>
                <a:t>ω</a:t>
              </a:r>
              <a:r>
                <a:rPr lang="en-GB" sz="2400" b="1">
                  <a:latin typeface="Comic Sans MS" pitchFamily="66" charset="0"/>
                </a:rPr>
                <a:t>) +</a:t>
              </a:r>
              <a:r>
                <a:rPr lang="en-GB" sz="200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>
                  <a:latin typeface="Times New Roman" pitchFamily="18" charset="0"/>
                  <a:cs typeface="Times New Roman" pitchFamily="18" charset="0"/>
                </a:rPr>
                <a:t>∑</a:t>
              </a:r>
              <a:r>
                <a:rPr lang="en-GB" sz="240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sz="2400" b="1">
                  <a:latin typeface="Comic Sans MS" pitchFamily="66" charset="0"/>
                </a:rPr>
                <a:t>θ</a:t>
              </a:r>
              <a:r>
                <a:rPr lang="en-GB" sz="2400" b="1" baseline="-25000">
                  <a:latin typeface="Comic Sans MS" pitchFamily="66" charset="0"/>
                </a:rPr>
                <a:t>i </a:t>
              </a:r>
              <a:r>
                <a:rPr lang="en-GB" sz="2400" b="1">
                  <a:latin typeface="Comic Sans MS" pitchFamily="66" charset="0"/>
                </a:rPr>
                <a:t>(</a:t>
              </a:r>
              <a:r>
                <a:rPr lang="en-GB" sz="2400" b="1"/>
                <a:t>ω, </a:t>
              </a:r>
              <a:r>
                <a:rPr lang="en-GB" sz="2400" b="1">
                  <a:latin typeface="Comic Sans MS" pitchFamily="66" charset="0"/>
                </a:rPr>
                <a:t>x</a:t>
              </a:r>
              <a:r>
                <a:rPr lang="en-GB" sz="2400" b="1" baseline="-25000">
                  <a:latin typeface="Comic Sans MS" pitchFamily="66" charset="0"/>
                </a:rPr>
                <a:t>i</a:t>
              </a:r>
              <a:r>
                <a:rPr lang="en-GB" sz="2400" b="1">
                  <a:latin typeface="Comic Sans MS" pitchFamily="66" charset="0"/>
                </a:rPr>
                <a:t>) + </a:t>
              </a:r>
              <a:r>
                <a:rPr lang="en-GB" sz="3200">
                  <a:latin typeface="Times New Roman" pitchFamily="18" charset="0"/>
                  <a:cs typeface="Times New Roman" pitchFamily="18" charset="0"/>
                </a:rPr>
                <a:t>∑</a:t>
              </a:r>
              <a:r>
                <a:rPr lang="en-GB" sz="280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sz="2400" b="1">
                  <a:latin typeface="Comic Sans MS" pitchFamily="66" charset="0"/>
                </a:rPr>
                <a:t>θ</a:t>
              </a:r>
              <a:r>
                <a:rPr lang="en-GB" sz="2400" b="1" baseline="-25000">
                  <a:latin typeface="Comic Sans MS" pitchFamily="66" charset="0"/>
                </a:rPr>
                <a:t>ij </a:t>
              </a:r>
              <a:r>
                <a:rPr lang="en-GB" sz="2400" b="1">
                  <a:latin typeface="Comic Sans MS" pitchFamily="66" charset="0"/>
                </a:rPr>
                <a:t>(</a:t>
              </a:r>
              <a:r>
                <a:rPr lang="en-GB" sz="2400" b="1"/>
                <a:t>ω,</a:t>
              </a:r>
              <a:r>
                <a:rPr lang="en-GB" sz="2400" b="1">
                  <a:latin typeface="Comic Sans MS" pitchFamily="66" charset="0"/>
                </a:rPr>
                <a:t>x</a:t>
              </a:r>
              <a:r>
                <a:rPr lang="en-GB" sz="2400" b="1" baseline="-25000">
                  <a:latin typeface="Comic Sans MS" pitchFamily="66" charset="0"/>
                </a:rPr>
                <a:t>i</a:t>
              </a:r>
              <a:r>
                <a:rPr lang="en-GB" sz="2400" b="1">
                  <a:latin typeface="Comic Sans MS" pitchFamily="66" charset="0"/>
                </a:rPr>
                <a:t>,x</a:t>
              </a:r>
              <a:r>
                <a:rPr lang="en-GB" sz="2400" b="1" baseline="-25000">
                  <a:latin typeface="Comic Sans MS" pitchFamily="66" charset="0"/>
                </a:rPr>
                <a:t>j</a:t>
              </a:r>
              <a:r>
                <a:rPr lang="en-GB" sz="2400" b="1">
                  <a:latin typeface="Comic Sans MS" pitchFamily="66" charset="0"/>
                </a:rPr>
                <a:t>)</a:t>
              </a:r>
            </a:p>
          </p:txBody>
        </p:sp>
        <p:sp>
          <p:nvSpPr>
            <p:cNvPr id="93199" name="TextBox 18"/>
            <p:cNvSpPr txBox="1">
              <a:spLocks noChangeArrowheads="1"/>
            </p:cNvSpPr>
            <p:nvPr/>
          </p:nvSpPr>
          <p:spPr bwMode="auto">
            <a:xfrm>
              <a:off x="6715170" y="5256456"/>
              <a:ext cx="50006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600" b="1">
                  <a:latin typeface="Comic Sans MS" pitchFamily="66" charset="0"/>
                </a:rPr>
                <a:t>i,j</a:t>
              </a:r>
            </a:p>
          </p:txBody>
        </p:sp>
        <p:sp>
          <p:nvSpPr>
            <p:cNvPr id="93200" name="TextBox 19"/>
            <p:cNvSpPr txBox="1">
              <a:spLocks noChangeArrowheads="1"/>
            </p:cNvSpPr>
            <p:nvPr/>
          </p:nvSpPr>
          <p:spPr bwMode="auto">
            <a:xfrm>
              <a:off x="4643453" y="5256456"/>
              <a:ext cx="50006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600" b="1">
                  <a:latin typeface="Comic Sans MS" pitchFamily="66" charset="0"/>
                </a:rPr>
                <a:t>i</a:t>
              </a:r>
            </a:p>
          </p:txBody>
        </p:sp>
      </p:grpSp>
      <p:sp>
        <p:nvSpPr>
          <p:cNvPr id="93193" name="Rectangle 14"/>
          <p:cNvSpPr>
            <a:spLocks noChangeArrowheads="1"/>
          </p:cNvSpPr>
          <p:nvPr/>
        </p:nvSpPr>
        <p:spPr bwMode="auto">
          <a:xfrm>
            <a:off x="7500966" y="3484550"/>
            <a:ext cx="6810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/>
              <a:t>≥ 0</a:t>
            </a:r>
          </a:p>
        </p:txBody>
      </p:sp>
      <p:sp>
        <p:nvSpPr>
          <p:cNvPr id="93194" name="Rectangle 24"/>
          <p:cNvSpPr>
            <a:spLocks noChangeArrowheads="1"/>
          </p:cNvSpPr>
          <p:nvPr/>
        </p:nvSpPr>
        <p:spPr bwMode="auto">
          <a:xfrm>
            <a:off x="928716" y="4500570"/>
            <a:ext cx="530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 b="1"/>
              <a:t>ω</a:t>
            </a:r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357216" y="5000636"/>
            <a:ext cx="1643063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ts val="2400"/>
              </a:spcBef>
              <a:spcAft>
                <a:spcPts val="1200"/>
              </a:spcAft>
              <a:defRPr/>
            </a:pPr>
            <a:r>
              <a:rPr lang="en-GB" sz="2000" b="1" dirty="0">
                <a:solidFill>
                  <a:schemeClr val="accent1"/>
                </a:solidFill>
                <a:latin typeface="+mn-lt"/>
                <a:ea typeface="Cambria Math"/>
              </a:rPr>
              <a:t>Template Position Scale Orientation</a:t>
            </a:r>
          </a:p>
        </p:txBody>
      </p:sp>
      <p:pic>
        <p:nvPicPr>
          <p:cNvPr id="931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79" y="4357694"/>
            <a:ext cx="6226175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01784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latin typeface="+mn-lt"/>
              </a:rPr>
              <a:t>Recap: Mixed Problems</a:t>
            </a:r>
            <a:endParaRPr lang="en-GB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596" y="1000108"/>
            <a:ext cx="7000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We have seen several of them in the intro ...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TextBox 4"/>
          <p:cNvSpPr txBox="1">
            <a:spLocks noChangeArrowheads="1"/>
          </p:cNvSpPr>
          <p:nvPr/>
        </p:nvSpPr>
        <p:spPr bwMode="auto">
          <a:xfrm>
            <a:off x="717550" y="1000125"/>
            <a:ext cx="6283325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 dirty="0">
                <a:latin typeface="Comic Sans MS" pitchFamily="66" charset="0"/>
              </a:rPr>
              <a:t>x</a:t>
            </a:r>
            <a:r>
              <a:rPr lang="en-GB" sz="2000" dirty="0">
                <a:latin typeface="Comic Sans MS" pitchFamily="66" charset="0"/>
              </a:rPr>
              <a:t> – binary image segmentation (x</a:t>
            </a:r>
            <a:r>
              <a:rPr lang="en-GB" sz="2000" baseline="-25000" dirty="0">
                <a:latin typeface="Comic Sans MS" pitchFamily="66" charset="0"/>
              </a:rPr>
              <a:t>i </a:t>
            </a:r>
            <a:r>
              <a:rPr lang="en-GB" sz="2000" dirty="0">
                <a:latin typeface="Comic Sans MS" pitchFamily="66" charset="0"/>
              </a:rPr>
              <a:t>∊ {0,1})</a:t>
            </a:r>
          </a:p>
          <a:p>
            <a:pPr>
              <a:spcAft>
                <a:spcPts val="600"/>
              </a:spcAft>
            </a:pPr>
            <a:r>
              <a:rPr lang="en-GB" sz="2000" b="1" dirty="0">
                <a:latin typeface="Comic Sans MS" pitchFamily="66" charset="0"/>
              </a:rPr>
              <a:t>ω </a:t>
            </a:r>
            <a:r>
              <a:rPr lang="en-GB" sz="2000" dirty="0">
                <a:latin typeface="Comic Sans MS" pitchFamily="66" charset="0"/>
              </a:rPr>
              <a:t>– non-local parameter (lives in some large set </a:t>
            </a:r>
            <a:r>
              <a:rPr lang="el-GR" sz="2000" b="1" dirty="0">
                <a:latin typeface="Comic Sans MS" pitchFamily="66" charset="0"/>
              </a:rPr>
              <a:t>Ω</a:t>
            </a:r>
            <a:r>
              <a:rPr lang="en-GB" sz="2000" dirty="0">
                <a:latin typeface="Comic Sans MS" pitchFamily="66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71688" y="2928938"/>
            <a:ext cx="12176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000" b="1" dirty="0">
                <a:latin typeface="+mn-lt"/>
              </a:rPr>
              <a:t>constant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14750" y="2792413"/>
            <a:ext cx="14287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000" b="1" dirty="0">
                <a:latin typeface="+mn-lt"/>
              </a:rPr>
              <a:t>unary  potentials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86438" y="2792413"/>
            <a:ext cx="14287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000" b="1" dirty="0" err="1">
                <a:latin typeface="+mn-lt"/>
              </a:rPr>
              <a:t>pairwise</a:t>
            </a:r>
            <a:r>
              <a:rPr lang="en-GB" sz="2000" b="1" dirty="0">
                <a:latin typeface="+mn-lt"/>
              </a:rPr>
              <a:t>  potentials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00125" y="1935163"/>
            <a:ext cx="6858000" cy="857250"/>
          </a:xfrm>
          <a:prstGeom prst="roundRect">
            <a:avLst>
              <a:gd name="adj" fmla="val 5698"/>
            </a:avLst>
          </a:prstGeom>
          <a:solidFill>
            <a:srgbClr val="00FF0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71500" y="1935163"/>
            <a:ext cx="7715250" cy="838200"/>
            <a:chOff x="1643042" y="4756390"/>
            <a:chExt cx="7715304" cy="838620"/>
          </a:xfrm>
        </p:grpSpPr>
        <p:sp>
          <p:nvSpPr>
            <p:cNvPr id="94223" name="TextBox 17"/>
            <p:cNvSpPr txBox="1">
              <a:spLocks noChangeArrowheads="1"/>
            </p:cNvSpPr>
            <p:nvPr/>
          </p:nvSpPr>
          <p:spPr bwMode="auto">
            <a:xfrm>
              <a:off x="1643042" y="4756390"/>
              <a:ext cx="771530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2400" b="1">
                  <a:latin typeface="Comic Sans MS" pitchFamily="66" charset="0"/>
                </a:rPr>
                <a:t>E(x,</a:t>
              </a:r>
              <a:r>
                <a:rPr lang="en-GB" sz="2400" b="1"/>
                <a:t>ω</a:t>
              </a:r>
              <a:r>
                <a:rPr lang="en-GB" sz="2400" b="1">
                  <a:latin typeface="Comic Sans MS" pitchFamily="66" charset="0"/>
                </a:rPr>
                <a:t>) = C(</a:t>
              </a:r>
              <a:r>
                <a:rPr lang="en-GB" sz="2400" b="1"/>
                <a:t>ω</a:t>
              </a:r>
              <a:r>
                <a:rPr lang="en-GB" sz="2400" b="1">
                  <a:latin typeface="Comic Sans MS" pitchFamily="66" charset="0"/>
                </a:rPr>
                <a:t>) +</a:t>
              </a:r>
              <a:r>
                <a:rPr lang="en-GB" sz="200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>
                  <a:latin typeface="Times New Roman" pitchFamily="18" charset="0"/>
                  <a:cs typeface="Times New Roman" pitchFamily="18" charset="0"/>
                </a:rPr>
                <a:t>∑</a:t>
              </a:r>
              <a:r>
                <a:rPr lang="en-GB" sz="240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sz="2400" b="1">
                  <a:latin typeface="Comic Sans MS" pitchFamily="66" charset="0"/>
                </a:rPr>
                <a:t>θ</a:t>
              </a:r>
              <a:r>
                <a:rPr lang="en-GB" sz="2400" b="1" baseline="-25000">
                  <a:latin typeface="Comic Sans MS" pitchFamily="66" charset="0"/>
                </a:rPr>
                <a:t>i </a:t>
              </a:r>
              <a:r>
                <a:rPr lang="en-GB" sz="2400" b="1">
                  <a:latin typeface="Comic Sans MS" pitchFamily="66" charset="0"/>
                </a:rPr>
                <a:t>(</a:t>
              </a:r>
              <a:r>
                <a:rPr lang="en-GB" sz="2400" b="1"/>
                <a:t>ω, </a:t>
              </a:r>
              <a:r>
                <a:rPr lang="en-GB" sz="2400" b="1">
                  <a:latin typeface="Comic Sans MS" pitchFamily="66" charset="0"/>
                </a:rPr>
                <a:t>x</a:t>
              </a:r>
              <a:r>
                <a:rPr lang="en-GB" sz="2400" b="1" baseline="-25000">
                  <a:latin typeface="Comic Sans MS" pitchFamily="66" charset="0"/>
                </a:rPr>
                <a:t>i</a:t>
              </a:r>
              <a:r>
                <a:rPr lang="en-GB" sz="2400" b="1">
                  <a:latin typeface="Comic Sans MS" pitchFamily="66" charset="0"/>
                </a:rPr>
                <a:t>) + </a:t>
              </a:r>
              <a:r>
                <a:rPr lang="en-GB" sz="3200">
                  <a:latin typeface="Times New Roman" pitchFamily="18" charset="0"/>
                  <a:cs typeface="Times New Roman" pitchFamily="18" charset="0"/>
                </a:rPr>
                <a:t>∑</a:t>
              </a:r>
              <a:r>
                <a:rPr lang="en-GB" sz="280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sz="2400" b="1">
                  <a:latin typeface="Comic Sans MS" pitchFamily="66" charset="0"/>
                </a:rPr>
                <a:t>θ</a:t>
              </a:r>
              <a:r>
                <a:rPr lang="en-GB" sz="2400" b="1" baseline="-25000">
                  <a:latin typeface="Comic Sans MS" pitchFamily="66" charset="0"/>
                </a:rPr>
                <a:t>ij </a:t>
              </a:r>
              <a:r>
                <a:rPr lang="en-GB" sz="2400" b="1">
                  <a:latin typeface="Comic Sans MS" pitchFamily="66" charset="0"/>
                </a:rPr>
                <a:t>(</a:t>
              </a:r>
              <a:r>
                <a:rPr lang="en-GB" sz="2400" b="1"/>
                <a:t>ω,</a:t>
              </a:r>
              <a:r>
                <a:rPr lang="en-GB" sz="2400" b="1">
                  <a:latin typeface="Comic Sans MS" pitchFamily="66" charset="0"/>
                </a:rPr>
                <a:t>x</a:t>
              </a:r>
              <a:r>
                <a:rPr lang="en-GB" sz="2400" b="1" baseline="-25000">
                  <a:latin typeface="Comic Sans MS" pitchFamily="66" charset="0"/>
                </a:rPr>
                <a:t>i</a:t>
              </a:r>
              <a:r>
                <a:rPr lang="en-GB" sz="2400" b="1">
                  <a:latin typeface="Comic Sans MS" pitchFamily="66" charset="0"/>
                </a:rPr>
                <a:t>,x</a:t>
              </a:r>
              <a:r>
                <a:rPr lang="en-GB" sz="2400" b="1" baseline="-25000">
                  <a:latin typeface="Comic Sans MS" pitchFamily="66" charset="0"/>
                </a:rPr>
                <a:t>j</a:t>
              </a:r>
              <a:r>
                <a:rPr lang="en-GB" sz="2400" b="1">
                  <a:latin typeface="Comic Sans MS" pitchFamily="66" charset="0"/>
                </a:rPr>
                <a:t>)</a:t>
              </a:r>
            </a:p>
          </p:txBody>
        </p:sp>
        <p:sp>
          <p:nvSpPr>
            <p:cNvPr id="94224" name="TextBox 18"/>
            <p:cNvSpPr txBox="1">
              <a:spLocks noChangeArrowheads="1"/>
            </p:cNvSpPr>
            <p:nvPr/>
          </p:nvSpPr>
          <p:spPr bwMode="auto">
            <a:xfrm>
              <a:off x="6715170" y="5256456"/>
              <a:ext cx="50006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600" b="1">
                  <a:latin typeface="Comic Sans MS" pitchFamily="66" charset="0"/>
                </a:rPr>
                <a:t>i,j</a:t>
              </a:r>
            </a:p>
          </p:txBody>
        </p:sp>
        <p:sp>
          <p:nvSpPr>
            <p:cNvPr id="94225" name="TextBox 19"/>
            <p:cNvSpPr txBox="1">
              <a:spLocks noChangeArrowheads="1"/>
            </p:cNvSpPr>
            <p:nvPr/>
          </p:nvSpPr>
          <p:spPr bwMode="auto">
            <a:xfrm>
              <a:off x="4643453" y="5256456"/>
              <a:ext cx="50006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600" b="1">
                  <a:latin typeface="Comic Sans MS" pitchFamily="66" charset="0"/>
                </a:rPr>
                <a:t>i</a:t>
              </a:r>
            </a:p>
          </p:txBody>
        </p:sp>
      </p:grpSp>
      <p:sp>
        <p:nvSpPr>
          <p:cNvPr id="94217" name="Rectangle 14"/>
          <p:cNvSpPr>
            <a:spLocks noChangeArrowheads="1"/>
          </p:cNvSpPr>
          <p:nvPr/>
        </p:nvSpPr>
        <p:spPr bwMode="auto">
          <a:xfrm>
            <a:off x="7143750" y="2841625"/>
            <a:ext cx="6810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/>
              <a:t>≥ 0</a:t>
            </a:r>
          </a:p>
        </p:txBody>
      </p:sp>
      <p:sp>
        <p:nvSpPr>
          <p:cNvPr id="94218" name="TextBox 28"/>
          <p:cNvSpPr txBox="1">
            <a:spLocks noChangeArrowheads="1"/>
          </p:cNvSpPr>
          <p:nvPr/>
        </p:nvSpPr>
        <p:spPr bwMode="auto">
          <a:xfrm>
            <a:off x="2071670" y="3905912"/>
            <a:ext cx="571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 dirty="0">
                <a:latin typeface="Comic Sans MS" pitchFamily="66" charset="0"/>
              </a:rPr>
              <a:t>{</a:t>
            </a:r>
            <a:r>
              <a:rPr lang="en-GB" sz="2800" b="1" dirty="0">
                <a:latin typeface="Comic Sans MS" pitchFamily="66" charset="0"/>
              </a:rPr>
              <a:t>x</a:t>
            </a:r>
            <a:r>
              <a:rPr lang="en-GB" sz="2800" dirty="0"/>
              <a:t>*</a:t>
            </a:r>
            <a:r>
              <a:rPr lang="en-GB" sz="2800" dirty="0">
                <a:latin typeface="Comic Sans MS" pitchFamily="66" charset="0"/>
              </a:rPr>
              <a:t>,</a:t>
            </a:r>
            <a:r>
              <a:rPr lang="en-GB" sz="2800" b="1" dirty="0"/>
              <a:t>ω</a:t>
            </a:r>
            <a:r>
              <a:rPr lang="en-GB" sz="2800" dirty="0"/>
              <a:t>*}</a:t>
            </a:r>
            <a:r>
              <a:rPr lang="en-GB" sz="2800" b="1" dirty="0">
                <a:latin typeface="Comic Sans MS" pitchFamily="66" charset="0"/>
              </a:rPr>
              <a:t> = </a:t>
            </a:r>
            <a:r>
              <a:rPr lang="en-GB" sz="2800" b="1" dirty="0" err="1">
                <a:latin typeface="Comic Sans MS" pitchFamily="66" charset="0"/>
              </a:rPr>
              <a:t>arg</a:t>
            </a:r>
            <a:r>
              <a:rPr lang="en-GB" sz="2800" b="1" dirty="0">
                <a:latin typeface="Comic Sans MS" pitchFamily="66" charset="0"/>
              </a:rPr>
              <a:t> min E(</a:t>
            </a:r>
            <a:r>
              <a:rPr lang="en-GB" sz="2800" b="1" dirty="0" err="1">
                <a:latin typeface="Comic Sans MS" pitchFamily="66" charset="0"/>
              </a:rPr>
              <a:t>x,ω</a:t>
            </a:r>
            <a:r>
              <a:rPr lang="en-GB" sz="2800" b="1" dirty="0">
                <a:latin typeface="Comic Sans MS" pitchFamily="66" charset="0"/>
              </a:rPr>
              <a:t>)</a:t>
            </a:r>
            <a:r>
              <a:rPr lang="en-GB" sz="1600" dirty="0"/>
              <a:t> </a:t>
            </a:r>
          </a:p>
        </p:txBody>
      </p:sp>
      <p:sp>
        <p:nvSpPr>
          <p:cNvPr id="94219" name="TextBox 29"/>
          <p:cNvSpPr txBox="1">
            <a:spLocks noChangeArrowheads="1"/>
          </p:cNvSpPr>
          <p:nvPr/>
        </p:nvSpPr>
        <p:spPr bwMode="auto">
          <a:xfrm>
            <a:off x="928688" y="5159375"/>
            <a:ext cx="63834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GB" sz="2400" dirty="0">
                <a:latin typeface="Comic Sans MS" pitchFamily="66" charset="0"/>
              </a:rPr>
              <a:t> Standard “graph cut” energy if </a:t>
            </a:r>
            <a:r>
              <a:rPr lang="en-GB" sz="2400" b="1" dirty="0">
                <a:latin typeface="Comic Sans MS" pitchFamily="66" charset="0"/>
              </a:rPr>
              <a:t>ω </a:t>
            </a:r>
            <a:r>
              <a:rPr lang="en-GB" sz="2400" dirty="0">
                <a:latin typeface="Comic Sans MS" pitchFamily="66" charset="0"/>
              </a:rPr>
              <a:t>is </a:t>
            </a:r>
            <a:r>
              <a:rPr lang="en-GB" sz="2400" dirty="0" smtClean="0">
                <a:latin typeface="Comic Sans MS" pitchFamily="66" charset="0"/>
              </a:rPr>
              <a:t>fixed</a:t>
            </a:r>
            <a:endParaRPr lang="en-GB" sz="2400" dirty="0">
              <a:latin typeface="Comic Sans MS" pitchFamily="66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714480" y="3857628"/>
            <a:ext cx="5143500" cy="1000125"/>
          </a:xfrm>
          <a:prstGeom prst="roundRect">
            <a:avLst>
              <a:gd name="adj" fmla="val 1390"/>
            </a:avLst>
          </a:prstGeom>
          <a:solidFill>
            <a:srgbClr val="0066FF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 b="1"/>
          </a:p>
        </p:txBody>
      </p:sp>
      <p:sp>
        <p:nvSpPr>
          <p:cNvPr id="94221" name="Rectangle 31"/>
          <p:cNvSpPr>
            <a:spLocks noChangeArrowheads="1"/>
          </p:cNvSpPr>
          <p:nvPr/>
        </p:nvSpPr>
        <p:spPr bwMode="auto">
          <a:xfrm>
            <a:off x="4572000" y="4357694"/>
            <a:ext cx="7000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err="1"/>
              <a:t>x,ω</a:t>
            </a:r>
            <a:endParaRPr lang="en-GB" sz="2400" dirty="0"/>
          </a:p>
        </p:txBody>
      </p:sp>
      <p:sp>
        <p:nvSpPr>
          <p:cNvPr id="33" name="Rectangle 32"/>
          <p:cNvSpPr/>
          <p:nvPr/>
        </p:nvSpPr>
        <p:spPr>
          <a:xfrm>
            <a:off x="4601116" y="6429375"/>
            <a:ext cx="452700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chemeClr val="accent1"/>
                </a:solidFill>
                <a:latin typeface="+mj-lt"/>
              </a:rPr>
              <a:t>[Kohli et al, 06,08] [Lempitsky et al, 08]</a:t>
            </a:r>
            <a:endParaRPr lang="en-US" sz="2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01784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latin typeface="+mn-lt"/>
              </a:rPr>
              <a:t>Solving Mixed Problems</a:t>
            </a:r>
            <a:endParaRPr lang="en-GB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Box 4"/>
          <p:cNvSpPr txBox="1">
            <a:spLocks noChangeArrowheads="1"/>
          </p:cNvSpPr>
          <p:nvPr/>
        </p:nvSpPr>
        <p:spPr bwMode="auto">
          <a:xfrm>
            <a:off x="428625" y="1000125"/>
            <a:ext cx="8358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800" b="1" dirty="0">
                <a:solidFill>
                  <a:schemeClr val="accent1"/>
                </a:solidFill>
                <a:latin typeface="Comic Sans MS" pitchFamily="66" charset="0"/>
              </a:rPr>
              <a:t>Local Method: </a:t>
            </a:r>
            <a:r>
              <a:rPr lang="en-GB" sz="2800" b="1" dirty="0">
                <a:latin typeface="Comic Sans MS" pitchFamily="66" charset="0"/>
              </a:rPr>
              <a:t>Gradient Descent over </a:t>
            </a:r>
            <a:r>
              <a:rPr lang="en-GB" sz="2800" b="1" dirty="0"/>
              <a:t>ω</a:t>
            </a:r>
            <a:r>
              <a:rPr lang="en-GB" sz="2800" b="1" dirty="0">
                <a:latin typeface="Comic Sans MS" pitchFamily="66" charset="0"/>
              </a:rPr>
              <a:t> </a:t>
            </a:r>
            <a:endParaRPr lang="en-GB" sz="2800" dirty="0">
              <a:latin typeface="Comic Sans MS" pitchFamily="66" charset="0"/>
            </a:endParaRPr>
          </a:p>
        </p:txBody>
      </p:sp>
      <p:graphicFrame>
        <p:nvGraphicFramePr>
          <p:cNvPr id="16" name="Object 2"/>
          <p:cNvGraphicFramePr>
            <a:graphicFrameLocks noChangeAspect="1"/>
          </p:cNvGraphicFramePr>
          <p:nvPr/>
        </p:nvGraphicFramePr>
        <p:xfrm>
          <a:off x="642938" y="3357563"/>
          <a:ext cx="3463925" cy="2408237"/>
        </p:xfrm>
        <a:graphic>
          <a:graphicData uri="http://schemas.openxmlformats.org/presentationml/2006/ole">
            <p:oleObj spid="_x0000_s791571" name="PBrush" r:id="rId4" imgW="5315692" imgH="3696216" progId="PBrush">
              <p:embed/>
            </p:oleObj>
          </a:graphicData>
        </a:graphic>
      </p:graphicFrame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25" y="3357563"/>
            <a:ext cx="10033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8001000" y="4286250"/>
            <a:ext cx="714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 b="1"/>
              <a:t>ω*</a:t>
            </a:r>
            <a:endParaRPr lang="en-US" sz="3200" b="1"/>
          </a:p>
        </p:txBody>
      </p:sp>
      <p:sp>
        <p:nvSpPr>
          <p:cNvPr id="9224" name="Text Box 14"/>
          <p:cNvSpPr txBox="1">
            <a:spLocks noChangeArrowheads="1"/>
          </p:cNvSpPr>
          <p:nvPr/>
        </p:nvSpPr>
        <p:spPr bwMode="auto">
          <a:xfrm>
            <a:off x="1871663" y="2055813"/>
            <a:ext cx="47513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b="1"/>
              <a:t>ω </a:t>
            </a:r>
            <a:r>
              <a:rPr lang="en-US" sz="2400" b="1">
                <a:latin typeface="Comic Sans MS" pitchFamily="66" charset="0"/>
              </a:rPr>
              <a:t>* = arg min min E (x,</a:t>
            </a:r>
            <a:r>
              <a:rPr lang="en-GB" sz="2400" b="1"/>
              <a:t>ω</a:t>
            </a:r>
            <a:r>
              <a:rPr lang="en-US" sz="2400" b="1">
                <a:latin typeface="Comic Sans MS" pitchFamily="66" charset="0"/>
              </a:rPr>
              <a:t>)</a:t>
            </a:r>
          </a:p>
        </p:txBody>
      </p:sp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4319588" y="2487613"/>
            <a:ext cx="287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latin typeface="+mj-lt"/>
              </a:rPr>
              <a:t>x</a:t>
            </a:r>
          </a:p>
        </p:txBody>
      </p:sp>
      <p:sp>
        <p:nvSpPr>
          <p:cNvPr id="9226" name="Rectangle 16"/>
          <p:cNvSpPr>
            <a:spLocks noChangeArrowheads="1"/>
          </p:cNvSpPr>
          <p:nvPr/>
        </p:nvSpPr>
        <p:spPr bwMode="auto">
          <a:xfrm>
            <a:off x="3527425" y="2487613"/>
            <a:ext cx="444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/>
              <a:t>ω</a:t>
            </a:r>
            <a:endParaRPr lang="en-US" sz="2400" b="1">
              <a:latin typeface="Comic Sans MS" pitchFamily="66" charset="0"/>
            </a:endParaRPr>
          </a:p>
        </p:txBody>
      </p:sp>
      <p:sp>
        <p:nvSpPr>
          <p:cNvPr id="24" name="Rectangle 17"/>
          <p:cNvSpPr>
            <a:spLocks noChangeArrowheads="1"/>
          </p:cNvSpPr>
          <p:nvPr/>
        </p:nvSpPr>
        <p:spPr bwMode="auto">
          <a:xfrm>
            <a:off x="4035425" y="1928813"/>
            <a:ext cx="2000250" cy="1000125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>
              <a:latin typeface="+mj-lt"/>
            </a:endParaRP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6178550" y="2000250"/>
            <a:ext cx="2051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chemeClr val="accent1"/>
                </a:solidFill>
                <a:latin typeface="+mj-lt"/>
              </a:rPr>
              <a:t>Submodular</a:t>
            </a:r>
            <a:endParaRPr lang="en-US" sz="2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01784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latin typeface="+mn-lt"/>
              </a:rPr>
              <a:t>Solving Mixed Problems</a:t>
            </a:r>
            <a:endParaRPr lang="en-GB" dirty="0"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8909" y="6429375"/>
            <a:ext cx="228921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chemeClr val="accent1"/>
                </a:solidFill>
                <a:latin typeface="+mj-lt"/>
              </a:rPr>
              <a:t>[Kohli et al, 06,08]</a:t>
            </a:r>
            <a:endParaRPr lang="en-US" sz="2000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79155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24685" y="3357562"/>
            <a:ext cx="96202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1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6276224" y="3733658"/>
            <a:ext cx="2472240" cy="1351526"/>
          </a:xfrm>
          <a:prstGeom prst="roundRect">
            <a:avLst>
              <a:gd name="adj" fmla="val 4899"/>
            </a:avLst>
          </a:prstGeom>
          <a:solidFill>
            <a:srgbClr val="FA0000">
              <a:alpha val="20000"/>
            </a:srgbClr>
          </a:solidFill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48208"/>
            <a:ext cx="8435280" cy="76051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Image Segmentation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5220072" y="116632"/>
            <a:ext cx="3816424" cy="1224136"/>
            <a:chOff x="1053032" y="1268760"/>
            <a:chExt cx="7191376" cy="2160240"/>
          </a:xfrm>
        </p:grpSpPr>
        <p:pic>
          <p:nvPicPr>
            <p:cNvPr id="135475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033" y="1314450"/>
              <a:ext cx="7191375" cy="2114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053032" y="1268760"/>
              <a:ext cx="7191375" cy="216024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ectangle 8"/>
          <p:cNvSpPr/>
          <p:nvPr/>
        </p:nvSpPr>
        <p:spPr>
          <a:xfrm>
            <a:off x="1187624" y="2132856"/>
            <a:ext cx="7031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latin typeface="Comic Sans MS" pitchFamily="66" charset="0"/>
              </a:rPr>
              <a:t>P(</a:t>
            </a:r>
            <a:r>
              <a:rPr lang="en-GB" sz="3600" b="1" dirty="0" err="1">
                <a:latin typeface="Comic Sans MS" pitchFamily="66" charset="0"/>
              </a:rPr>
              <a:t>x</a:t>
            </a:r>
            <a:r>
              <a:rPr lang="en-GB" sz="3600" dirty="0" err="1"/>
              <a:t>|</a:t>
            </a:r>
            <a:r>
              <a:rPr lang="en-GB" sz="3600" b="1" dirty="0" err="1">
                <a:latin typeface="Comic Sans MS" pitchFamily="66" charset="0"/>
              </a:rPr>
              <a:t>z</a:t>
            </a:r>
            <a:r>
              <a:rPr lang="en-GB" sz="3600" b="1" dirty="0">
                <a:latin typeface="Comic Sans MS" pitchFamily="66" charset="0"/>
              </a:rPr>
              <a:t>)   =    P(</a:t>
            </a:r>
            <a:r>
              <a:rPr lang="en-GB" sz="3600" b="1" dirty="0" err="1">
                <a:latin typeface="Comic Sans MS" pitchFamily="66" charset="0"/>
              </a:rPr>
              <a:t>z|x</a:t>
            </a:r>
            <a:r>
              <a:rPr lang="en-GB" sz="3600" b="1" dirty="0">
                <a:latin typeface="Comic Sans MS" pitchFamily="66" charset="0"/>
              </a:rPr>
              <a:t>)        P(x) </a:t>
            </a:r>
            <a:endParaRPr lang="en-GB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755576" y="1628802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accent1"/>
                </a:solidFill>
              </a:rPr>
              <a:t>Posterior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9912" y="1631695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accent1"/>
                </a:solidFill>
              </a:rPr>
              <a:t>Likelihood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76104" y="1628800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accent1"/>
                </a:solidFill>
              </a:rPr>
              <a:t>Prior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326152" y="2996952"/>
            <a:ext cx="0" cy="576064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7110128" y="3933056"/>
            <a:ext cx="15440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latin typeface="Comic Sans MS" pitchFamily="66" charset="0"/>
              </a:rPr>
              <a:t>f(</a:t>
            </a:r>
            <a:r>
              <a:rPr lang="en-GB" sz="3200" b="1" dirty="0" err="1" smtClean="0">
                <a:latin typeface="Comic Sans MS" pitchFamily="66" charset="0"/>
              </a:rPr>
              <a:t>x</a:t>
            </a:r>
            <a:r>
              <a:rPr lang="en-GB" sz="3200" b="1" baseline="-25000" dirty="0" err="1" smtClean="0">
                <a:latin typeface="Comic Sans MS" pitchFamily="66" charset="0"/>
              </a:rPr>
              <a:t>i</a:t>
            </a:r>
            <a:r>
              <a:rPr lang="en-GB" sz="3200" b="1" dirty="0" err="1" smtClean="0">
                <a:latin typeface="Comic Sans MS" pitchFamily="66" charset="0"/>
              </a:rPr>
              <a:t>,x</a:t>
            </a:r>
            <a:r>
              <a:rPr lang="en-GB" sz="3200" b="1" baseline="-25000" dirty="0" err="1" smtClean="0">
                <a:latin typeface="Comic Sans MS" pitchFamily="66" charset="0"/>
              </a:rPr>
              <a:t>j</a:t>
            </a:r>
            <a:r>
              <a:rPr lang="en-GB" sz="3200" b="1" dirty="0" smtClean="0">
                <a:latin typeface="Comic Sans MS" pitchFamily="66" charset="0"/>
              </a:rPr>
              <a:t>)</a:t>
            </a:r>
            <a:endParaRPr lang="en-GB" sz="3200" dirty="0"/>
          </a:p>
        </p:txBody>
      </p:sp>
      <p:sp>
        <p:nvSpPr>
          <p:cNvPr id="32" name="Rectangle 31"/>
          <p:cNvSpPr/>
          <p:nvPr/>
        </p:nvSpPr>
        <p:spPr>
          <a:xfrm>
            <a:off x="6462056" y="3813285"/>
            <a:ext cx="6976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prstClr val="white"/>
                </a:solidFill>
                <a:latin typeface="Comic Sans MS" pitchFamily="66" charset="0"/>
                <a:cs typeface="Times New Roman" pitchFamily="18" charset="0"/>
              </a:rPr>
              <a:t>∏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444208" y="4479503"/>
            <a:ext cx="8210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err="1" smtClean="0">
                <a:latin typeface="Comic Sans MS" pitchFamily="66" charset="0"/>
              </a:rPr>
              <a:t>x</a:t>
            </a:r>
            <a:r>
              <a:rPr lang="en-GB" sz="2400" b="1" baseline="-25000" dirty="0" err="1" smtClean="0">
                <a:latin typeface="Comic Sans MS" pitchFamily="66" charset="0"/>
              </a:rPr>
              <a:t>i</a:t>
            </a:r>
            <a:r>
              <a:rPr lang="en-GB" sz="2400" b="1" dirty="0" err="1" smtClean="0">
                <a:latin typeface="Comic Sans MS" pitchFamily="66" charset="0"/>
              </a:rPr>
              <a:t>,x</a:t>
            </a:r>
            <a:r>
              <a:rPr lang="en-GB" sz="2400" b="1" baseline="-25000" dirty="0" err="1" smtClean="0">
                <a:latin typeface="Comic Sans MS" pitchFamily="66" charset="0"/>
              </a:rPr>
              <a:t>j</a:t>
            </a:r>
            <a:endParaRPr lang="en-GB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4005064"/>
            <a:ext cx="4752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Encourages consistency between labelling of adjacent pixels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xmlns="" val="29823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/>
        </p:nvSpPr>
        <p:spPr>
          <a:xfrm>
            <a:off x="6715140" y="3857628"/>
            <a:ext cx="2214578" cy="1857391"/>
          </a:xfrm>
          <a:prstGeom prst="roundRect">
            <a:avLst>
              <a:gd name="adj" fmla="val 1390"/>
            </a:avLst>
          </a:prstGeom>
          <a:solidFill>
            <a:srgbClr val="0066FF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 b="1"/>
          </a:p>
        </p:txBody>
      </p:sp>
      <p:sp>
        <p:nvSpPr>
          <p:cNvPr id="95236" name="TextBox 4"/>
          <p:cNvSpPr txBox="1">
            <a:spLocks noChangeArrowheads="1"/>
          </p:cNvSpPr>
          <p:nvPr/>
        </p:nvSpPr>
        <p:spPr bwMode="auto">
          <a:xfrm>
            <a:off x="428596" y="1357298"/>
            <a:ext cx="8358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800" b="1" dirty="0">
                <a:solidFill>
                  <a:schemeClr val="accent1"/>
                </a:solidFill>
                <a:latin typeface="Comic Sans MS" pitchFamily="66" charset="0"/>
              </a:rPr>
              <a:t>Local Method: </a:t>
            </a:r>
            <a:r>
              <a:rPr lang="en-GB" sz="2800" b="1" dirty="0">
                <a:latin typeface="Comic Sans MS" pitchFamily="66" charset="0"/>
              </a:rPr>
              <a:t>Gradient Descent over </a:t>
            </a:r>
            <a:r>
              <a:rPr lang="en-GB" sz="2800" b="1" dirty="0"/>
              <a:t>ω</a:t>
            </a:r>
            <a:r>
              <a:rPr lang="en-GB" sz="2800" b="1" dirty="0">
                <a:latin typeface="Comic Sans MS" pitchFamily="66" charset="0"/>
              </a:rPr>
              <a:t> </a:t>
            </a:r>
            <a:endParaRPr lang="en-GB" sz="2800" dirty="0">
              <a:latin typeface="Comic Sans MS" pitchFamily="66" charset="0"/>
            </a:endParaRPr>
          </a:p>
        </p:txBody>
      </p:sp>
      <p:sp>
        <p:nvSpPr>
          <p:cNvPr id="95237" name="Text Box 14"/>
          <p:cNvSpPr txBox="1">
            <a:spLocks noChangeArrowheads="1"/>
          </p:cNvSpPr>
          <p:nvPr/>
        </p:nvSpPr>
        <p:spPr bwMode="auto">
          <a:xfrm>
            <a:off x="1871663" y="2320924"/>
            <a:ext cx="47513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b="1"/>
              <a:t>ω </a:t>
            </a:r>
            <a:r>
              <a:rPr lang="en-US" sz="2400" b="1">
                <a:latin typeface="Comic Sans MS" pitchFamily="66" charset="0"/>
              </a:rPr>
              <a:t>* = arg min min E (x,</a:t>
            </a:r>
            <a:r>
              <a:rPr lang="en-GB" sz="2400" b="1"/>
              <a:t>ω</a:t>
            </a:r>
            <a:r>
              <a:rPr lang="en-US" sz="2400" b="1">
                <a:latin typeface="Comic Sans MS" pitchFamily="66" charset="0"/>
              </a:rPr>
              <a:t>)</a:t>
            </a:r>
          </a:p>
        </p:txBody>
      </p:sp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4319588" y="2752724"/>
            <a:ext cx="287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latin typeface="+mj-lt"/>
              </a:rPr>
              <a:t>x</a:t>
            </a:r>
          </a:p>
        </p:txBody>
      </p:sp>
      <p:sp>
        <p:nvSpPr>
          <p:cNvPr id="95239" name="Rectangle 16"/>
          <p:cNvSpPr>
            <a:spLocks noChangeArrowheads="1"/>
          </p:cNvSpPr>
          <p:nvPr/>
        </p:nvSpPr>
        <p:spPr bwMode="auto">
          <a:xfrm>
            <a:off x="3527425" y="2752724"/>
            <a:ext cx="444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/>
              <a:t>ω</a:t>
            </a:r>
            <a:endParaRPr lang="en-US" sz="2400" b="1">
              <a:latin typeface="Comic Sans MS" pitchFamily="66" charset="0"/>
            </a:endParaRPr>
          </a:p>
        </p:txBody>
      </p:sp>
      <p:sp>
        <p:nvSpPr>
          <p:cNvPr id="24" name="Rectangle 17"/>
          <p:cNvSpPr>
            <a:spLocks noChangeArrowheads="1"/>
          </p:cNvSpPr>
          <p:nvPr/>
        </p:nvSpPr>
        <p:spPr bwMode="auto">
          <a:xfrm>
            <a:off x="4035425" y="2193924"/>
            <a:ext cx="2000250" cy="1000125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>
              <a:latin typeface="+mj-lt"/>
            </a:endParaRP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6178550" y="2265361"/>
            <a:ext cx="2051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chemeClr val="accent1"/>
                </a:solidFill>
                <a:latin typeface="+mj-lt"/>
              </a:rPr>
              <a:t>Submodular</a:t>
            </a:r>
            <a:endParaRPr lang="en-US" sz="2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6715125" y="3929063"/>
            <a:ext cx="221456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accent1"/>
                </a:solidFill>
                <a:latin typeface="+mn-lt"/>
              </a:rPr>
              <a:t>Dynamic Graph Cuts </a:t>
            </a:r>
            <a:endParaRPr lang="en-US" sz="2400" b="1" dirty="0" smtClean="0">
              <a:solidFill>
                <a:schemeClr val="accent1"/>
              </a:solidFill>
              <a:latin typeface="+mn-lt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2400" b="1" dirty="0" smtClean="0">
                <a:latin typeface="+mn-lt"/>
              </a:rPr>
              <a:t>15- </a:t>
            </a:r>
            <a:r>
              <a:rPr lang="en-US" sz="2400" b="1" dirty="0">
                <a:latin typeface="+mn-lt"/>
              </a:rPr>
              <a:t>20 time speedup!  </a:t>
            </a:r>
          </a:p>
        </p:txBody>
      </p:sp>
      <p:sp>
        <p:nvSpPr>
          <p:cNvPr id="95243" name="Text Box 16"/>
          <p:cNvSpPr txBox="1">
            <a:spLocks noChangeArrowheads="1"/>
          </p:cNvSpPr>
          <p:nvPr/>
        </p:nvSpPr>
        <p:spPr bwMode="auto">
          <a:xfrm>
            <a:off x="1438275" y="3529013"/>
            <a:ext cx="19446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E</a:t>
            </a:r>
            <a:r>
              <a:rPr lang="en-US" b="1"/>
              <a:t> </a:t>
            </a:r>
            <a:r>
              <a:rPr lang="en-US" sz="3200" b="1"/>
              <a:t>(x,</a:t>
            </a:r>
            <a:r>
              <a:rPr lang="en-GB" sz="3200" b="1"/>
              <a:t>ω</a:t>
            </a:r>
            <a:r>
              <a:rPr lang="en-US" sz="3200" b="1" baseline="-25000"/>
              <a:t>1</a:t>
            </a:r>
            <a:r>
              <a:rPr lang="en-US" sz="3200" b="1"/>
              <a:t>)</a:t>
            </a:r>
          </a:p>
        </p:txBody>
      </p:sp>
      <p:sp>
        <p:nvSpPr>
          <p:cNvPr id="95244" name="Text Box 17"/>
          <p:cNvSpPr txBox="1">
            <a:spLocks noChangeArrowheads="1"/>
          </p:cNvSpPr>
          <p:nvPr/>
        </p:nvSpPr>
        <p:spPr bwMode="auto">
          <a:xfrm>
            <a:off x="1438275" y="5186363"/>
            <a:ext cx="19446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E</a:t>
            </a:r>
            <a:r>
              <a:rPr lang="en-US" b="1"/>
              <a:t> </a:t>
            </a:r>
            <a:r>
              <a:rPr lang="en-US" sz="3200" b="1"/>
              <a:t>(x,</a:t>
            </a:r>
            <a:r>
              <a:rPr lang="en-GB" sz="3200" b="1"/>
              <a:t>ω</a:t>
            </a:r>
            <a:r>
              <a:rPr lang="en-US" sz="3200" b="1" baseline="-25000"/>
              <a:t>2</a:t>
            </a:r>
            <a:r>
              <a:rPr lang="en-US" sz="3200" b="1"/>
              <a:t>)</a:t>
            </a:r>
          </a:p>
        </p:txBody>
      </p:sp>
      <p:sp>
        <p:nvSpPr>
          <p:cNvPr id="95245" name="AutoShape 19"/>
          <p:cNvSpPr>
            <a:spLocks noChangeArrowheads="1"/>
          </p:cNvSpPr>
          <p:nvPr/>
        </p:nvSpPr>
        <p:spPr bwMode="auto">
          <a:xfrm>
            <a:off x="3454400" y="3602038"/>
            <a:ext cx="863600" cy="2159000"/>
          </a:xfrm>
          <a:prstGeom prst="rightArrowCallout">
            <a:avLst>
              <a:gd name="adj1" fmla="val 19491"/>
              <a:gd name="adj2" fmla="val 16366"/>
              <a:gd name="adj3" fmla="val 22611"/>
              <a:gd name="adj4" fmla="val 16727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5246" name="Text Box 20"/>
          <p:cNvSpPr txBox="1">
            <a:spLocks noChangeArrowheads="1"/>
          </p:cNvSpPr>
          <p:nvPr/>
        </p:nvSpPr>
        <p:spPr bwMode="auto">
          <a:xfrm>
            <a:off x="4357688" y="4286250"/>
            <a:ext cx="23764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/>
              <a:t>Similar Energy Functions</a:t>
            </a:r>
          </a:p>
        </p:txBody>
      </p:sp>
      <p:pic>
        <p:nvPicPr>
          <p:cNvPr id="95247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3286125"/>
            <a:ext cx="787400" cy="137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5248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4714875"/>
            <a:ext cx="793750" cy="1500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6838909" y="6429375"/>
            <a:ext cx="228921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chemeClr val="accent1"/>
                </a:solidFill>
                <a:latin typeface="+mj-lt"/>
              </a:rPr>
              <a:t>[Kohli et al, 06,08]</a:t>
            </a:r>
            <a:endParaRPr lang="en-US" sz="2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01784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latin typeface="+mn-lt"/>
              </a:rPr>
              <a:t>Solving Mixed Problems</a:t>
            </a:r>
            <a:endParaRPr lang="en-GB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8596" y="1033572"/>
            <a:ext cx="835818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GB" sz="2800" b="1" dirty="0">
                <a:solidFill>
                  <a:schemeClr val="accent1"/>
                </a:solidFill>
                <a:latin typeface="+mn-lt"/>
              </a:rPr>
              <a:t>Global Method: </a:t>
            </a:r>
            <a:r>
              <a:rPr lang="en-GB" sz="2800" b="1" dirty="0">
                <a:latin typeface="+mn-lt"/>
              </a:rPr>
              <a:t>Branch and </a:t>
            </a:r>
            <a:r>
              <a:rPr lang="en-GB" sz="2800" b="1" dirty="0" err="1">
                <a:latin typeface="+mn-lt"/>
              </a:rPr>
              <a:t>Mincut</a:t>
            </a:r>
            <a:endParaRPr lang="en-GB" sz="2800" dirty="0">
              <a:latin typeface="+mn-lt"/>
            </a:endParaRPr>
          </a:p>
        </p:txBody>
      </p:sp>
      <p:sp>
        <p:nvSpPr>
          <p:cNvPr id="113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01784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latin typeface="+mn-lt"/>
              </a:rPr>
              <a:t>Solving Mixed Problems</a:t>
            </a:r>
            <a:endParaRPr lang="en-GB" dirty="0">
              <a:latin typeface="+mn-lt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6786578" y="6357958"/>
            <a:ext cx="2223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b="1" dirty="0" smtClean="0">
                <a:solidFill>
                  <a:schemeClr val="accent1"/>
                </a:solidFill>
              </a:rPr>
              <a:t>[Lempitsky et al, 08]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899592" y="1628800"/>
            <a:ext cx="7072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Produces the global optimal solution</a:t>
            </a:r>
          </a:p>
          <a:p>
            <a:pPr algn="ctr"/>
            <a:r>
              <a:rPr lang="en-GB" sz="2400" dirty="0" smtClean="0"/>
              <a:t>Exhaustively explores all </a:t>
            </a:r>
            <a:r>
              <a:rPr lang="en-GB" sz="2400" b="1" dirty="0" smtClean="0">
                <a:latin typeface="Comic Sans MS" pitchFamily="66" charset="0"/>
              </a:rPr>
              <a:t>ω </a:t>
            </a:r>
            <a:r>
              <a:rPr lang="en-GB" sz="2400" dirty="0" smtClean="0">
                <a:latin typeface="Comic Sans MS" pitchFamily="66" charset="0"/>
              </a:rPr>
              <a:t>in</a:t>
            </a:r>
            <a:r>
              <a:rPr lang="en-GB" sz="2400" b="1" dirty="0" smtClean="0">
                <a:latin typeface="Comic Sans MS" pitchFamily="66" charset="0"/>
              </a:rPr>
              <a:t> </a:t>
            </a:r>
            <a:r>
              <a:rPr lang="el-GR" sz="2400" dirty="0" smtClean="0">
                <a:latin typeface="Comic Sans MS" pitchFamily="66" charset="0"/>
              </a:rPr>
              <a:t>Ω </a:t>
            </a:r>
            <a:r>
              <a:rPr lang="en-GB" sz="2400" dirty="0" smtClean="0"/>
              <a:t>in the worst case</a:t>
            </a:r>
          </a:p>
        </p:txBody>
      </p:sp>
      <p:pic>
        <p:nvPicPr>
          <p:cNvPr id="6" name="cup_prior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67854" y="3509590"/>
            <a:ext cx="1784967" cy="1555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413891" y="5292352"/>
            <a:ext cx="16908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>
                <a:latin typeface="Tw Cen MT" pitchFamily="34" charset="0"/>
              </a:rPr>
              <a:t>30,000,000 shapes</a:t>
            </a:r>
          </a:p>
        </p:txBody>
      </p:sp>
      <p:pic>
        <p:nvPicPr>
          <p:cNvPr id="8" name="Picture 2" descr="C:\BranchAndPush\data\CupTest9\resultGC\multipleApp230_3_segm_NoPrio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4216" y="2868240"/>
            <a:ext cx="1784968" cy="15550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3" descr="C:\BranchAndPush\data\CupTest9\resultGC\result23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2788394"/>
            <a:ext cx="1783583" cy="15550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6" descr="C:\BranchAndPush\data\CupTest9\23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06229" y="2788394"/>
            <a:ext cx="1783583" cy="15550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8" descr="C:\BranchAndPush\data\CupTest6\resultGC\multipleApp190_0_segm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6016" y="4725144"/>
            <a:ext cx="1783583" cy="15550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C:\BranchAndPush\data\CupTest6\resultGC\multipleApp190_3_segm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24216" y="4725144"/>
            <a:ext cx="1784968" cy="15550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C:\BranchAndPush\data\CupTest6\190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06229" y="4725144"/>
            <a:ext cx="1783583" cy="15550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20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Graph Cuts for Vision Problems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b="1" dirty="0" smtClean="0"/>
              <a:t>Mixed (Real-Integer) Problems</a:t>
            </a:r>
          </a:p>
          <a:p>
            <a:endParaRPr lang="en-GB" sz="2800" b="1" dirty="0" smtClean="0"/>
          </a:p>
          <a:p>
            <a:r>
              <a:rPr lang="en-GB" sz="2800" b="1" dirty="0" smtClean="0">
                <a:solidFill>
                  <a:schemeClr val="accent5"/>
                </a:solidFill>
              </a:rPr>
              <a:t>Higher Order Energy Functions</a:t>
            </a:r>
          </a:p>
          <a:p>
            <a:endParaRPr lang="en-GB" sz="2800" b="1" dirty="0" smtClean="0"/>
          </a:p>
          <a:p>
            <a:r>
              <a:rPr lang="en-GB" sz="2800" b="1" dirty="0" smtClean="0"/>
              <a:t>Multi-label Problems</a:t>
            </a:r>
          </a:p>
          <a:p>
            <a:pPr lvl="1"/>
            <a:r>
              <a:rPr lang="en-GB" sz="2400" b="1" dirty="0" smtClean="0"/>
              <a:t>Ordered Labels</a:t>
            </a:r>
          </a:p>
          <a:p>
            <a:pPr lvl="2"/>
            <a:r>
              <a:rPr lang="en-GB" sz="2000" b="1" dirty="0" smtClean="0"/>
              <a:t>Stereo </a:t>
            </a:r>
            <a:r>
              <a:rPr lang="en-GB" sz="2000" b="1" dirty="0" smtClean="0">
                <a:solidFill>
                  <a:schemeClr val="accent1"/>
                </a:solidFill>
              </a:rPr>
              <a:t>(depth labels)</a:t>
            </a:r>
          </a:p>
          <a:p>
            <a:pPr lvl="1"/>
            <a:r>
              <a:rPr lang="en-GB" sz="2400" b="1" dirty="0" smtClean="0"/>
              <a:t>Unordered Labels</a:t>
            </a:r>
          </a:p>
          <a:p>
            <a:pPr lvl="2"/>
            <a:r>
              <a:rPr lang="en-GB" sz="2000" b="1" dirty="0" smtClean="0"/>
              <a:t>Object segmentation </a:t>
            </a:r>
            <a:r>
              <a:rPr lang="en-GB" sz="2000" b="1" dirty="0" smtClean="0">
                <a:solidFill>
                  <a:schemeClr val="accent1"/>
                </a:solidFill>
              </a:rPr>
              <a:t>( ‘car’, `road’, `person’)</a:t>
            </a: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-142900"/>
            <a:ext cx="8229600" cy="1130412"/>
          </a:xfrm>
          <a:ln/>
        </p:spPr>
        <p:txBody>
          <a:bodyPr>
            <a:normAutofit/>
          </a:bodyPr>
          <a:lstStyle/>
          <a:p>
            <a:r>
              <a:rPr lang="en-US" sz="3200" dirty="0" smtClean="0"/>
              <a:t>Recap: Higher </a:t>
            </a:r>
            <a:r>
              <a:rPr lang="en-US" sz="3200" dirty="0"/>
              <a:t>Order </a:t>
            </a:r>
            <a:r>
              <a:rPr lang="en-US" sz="3200" dirty="0" smtClean="0"/>
              <a:t>Patch </a:t>
            </a:r>
            <a:r>
              <a:rPr lang="en-US" sz="3200" dirty="0"/>
              <a:t>Potentials </a:t>
            </a:r>
          </a:p>
        </p:txBody>
      </p:sp>
      <p:graphicFrame>
        <p:nvGraphicFramePr>
          <p:cNvPr id="612358" name="Object 6"/>
          <p:cNvGraphicFramePr>
            <a:graphicFrameLocks noChangeAspect="1"/>
          </p:cNvGraphicFramePr>
          <p:nvPr/>
        </p:nvGraphicFramePr>
        <p:xfrm>
          <a:off x="2000232" y="1928826"/>
          <a:ext cx="257185" cy="292110"/>
        </p:xfrm>
        <a:graphic>
          <a:graphicData uri="http://schemas.openxmlformats.org/presentationml/2006/ole">
            <p:oleObj spid="_x0000_s1224808" name="PBrush" r:id="rId4" imgW="371527" imgH="390580" progId="PBrush">
              <p:embed/>
            </p:oleObj>
          </a:graphicData>
        </a:graphic>
      </p:graphicFrame>
      <p:graphicFrame>
        <p:nvGraphicFramePr>
          <p:cNvPr id="612359" name="Object 7"/>
          <p:cNvGraphicFramePr>
            <a:graphicFrameLocks noChangeAspect="1"/>
          </p:cNvGraphicFramePr>
          <p:nvPr/>
        </p:nvGraphicFramePr>
        <p:xfrm>
          <a:off x="1991775" y="2357454"/>
          <a:ext cx="291035" cy="284592"/>
        </p:xfrm>
        <a:graphic>
          <a:graphicData uri="http://schemas.openxmlformats.org/presentationml/2006/ole">
            <p:oleObj spid="_x0000_s1224809" name="PBrush" r:id="rId5" imgW="428798" imgH="419048" progId="PBrush">
              <p:embed/>
            </p:oleObj>
          </a:graphicData>
        </a:graphic>
      </p:graphicFrame>
      <p:graphicFrame>
        <p:nvGraphicFramePr>
          <p:cNvPr id="612360" name="Object 8"/>
          <p:cNvGraphicFramePr>
            <a:graphicFrameLocks noChangeAspect="1"/>
          </p:cNvGraphicFramePr>
          <p:nvPr/>
        </p:nvGraphicFramePr>
        <p:xfrm>
          <a:off x="857225" y="2357454"/>
          <a:ext cx="285752" cy="292110"/>
        </p:xfrm>
        <a:graphic>
          <a:graphicData uri="http://schemas.openxmlformats.org/presentationml/2006/ole">
            <p:oleObj spid="_x0000_s1224810" name="PBrush" r:id="rId6" imgW="428798" imgH="457143" progId="PBrush">
              <p:embed/>
            </p:oleObj>
          </a:graphicData>
        </a:graphic>
      </p:graphicFrame>
      <p:graphicFrame>
        <p:nvGraphicFramePr>
          <p:cNvPr id="612361" name="Object 9"/>
          <p:cNvGraphicFramePr>
            <a:graphicFrameLocks noChangeAspect="1"/>
          </p:cNvGraphicFramePr>
          <p:nvPr/>
        </p:nvGraphicFramePr>
        <p:xfrm>
          <a:off x="1443003" y="1931999"/>
          <a:ext cx="271477" cy="294258"/>
        </p:xfrm>
        <a:graphic>
          <a:graphicData uri="http://schemas.openxmlformats.org/presentationml/2006/ole">
            <p:oleObj spid="_x0000_s1224811" name="PBrush" r:id="rId7" imgW="457143" imgH="409632" progId="PBrush">
              <p:embed/>
            </p:oleObj>
          </a:graphicData>
        </a:graphic>
      </p:graphicFrame>
      <p:sp>
        <p:nvSpPr>
          <p:cNvPr id="612362" name="Rectangle 10"/>
          <p:cNvSpPr>
            <a:spLocks noChangeArrowheads="1"/>
          </p:cNvSpPr>
          <p:nvPr/>
        </p:nvSpPr>
        <p:spPr bwMode="auto">
          <a:xfrm>
            <a:off x="700073" y="1778020"/>
            <a:ext cx="1728787" cy="1008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12363" name="Text Box 11"/>
          <p:cNvSpPr txBox="1">
            <a:spLocks noChangeArrowheads="1"/>
          </p:cNvSpPr>
          <p:nvPr/>
        </p:nvSpPr>
        <p:spPr bwMode="auto">
          <a:xfrm>
            <a:off x="285720" y="2928958"/>
            <a:ext cx="26638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/>
              <a:t>Patch Dictionary (Tree)</a:t>
            </a:r>
          </a:p>
        </p:txBody>
      </p:sp>
      <p:pic>
        <p:nvPicPr>
          <p:cNvPr id="612371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642942"/>
            <a:ext cx="3904717" cy="303973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graphicFrame>
        <p:nvGraphicFramePr>
          <p:cNvPr id="612356" name="Object 4"/>
          <p:cNvGraphicFramePr>
            <a:graphicFrameLocks noChangeAspect="1"/>
          </p:cNvGraphicFramePr>
          <p:nvPr/>
        </p:nvGraphicFramePr>
        <p:xfrm>
          <a:off x="858812" y="1925656"/>
          <a:ext cx="284163" cy="295332"/>
        </p:xfrm>
        <a:graphic>
          <a:graphicData uri="http://schemas.openxmlformats.org/presentationml/2006/ole">
            <p:oleObj spid="_x0000_s1224812" name="PBrush" r:id="rId9" imgW="380852" imgH="371527" progId="PBrush">
              <p:embed/>
            </p:oleObj>
          </a:graphicData>
        </a:graphic>
      </p:graphicFrame>
      <p:graphicFrame>
        <p:nvGraphicFramePr>
          <p:cNvPr id="612374" name="Object 22"/>
          <p:cNvGraphicFramePr>
            <a:graphicFrameLocks noChangeAspect="1"/>
          </p:cNvGraphicFramePr>
          <p:nvPr/>
        </p:nvGraphicFramePr>
        <p:xfrm>
          <a:off x="1428728" y="2357454"/>
          <a:ext cx="286557" cy="287615"/>
        </p:xfrm>
        <a:graphic>
          <a:graphicData uri="http://schemas.openxmlformats.org/presentationml/2006/ole">
            <p:oleObj spid="_x0000_s1224813" name="PBrush" r:id="rId10" imgW="390580" imgH="476316" progId="PBrush">
              <p:embed/>
            </p:oleObj>
          </a:graphicData>
        </a:graphic>
      </p:graphicFrame>
      <p:grpSp>
        <p:nvGrpSpPr>
          <p:cNvPr id="2" name="Group 26"/>
          <p:cNvGrpSpPr/>
          <p:nvPr/>
        </p:nvGrpSpPr>
        <p:grpSpPr>
          <a:xfrm>
            <a:off x="214282" y="4357718"/>
            <a:ext cx="4143404" cy="1533235"/>
            <a:chOff x="285720" y="4572008"/>
            <a:chExt cx="4143404" cy="1533235"/>
          </a:xfrm>
        </p:grpSpPr>
        <p:sp>
          <p:nvSpPr>
            <p:cNvPr id="25" name="Rectangle 24"/>
            <p:cNvSpPr/>
            <p:nvPr/>
          </p:nvSpPr>
          <p:spPr>
            <a:xfrm>
              <a:off x="1500166" y="5643578"/>
              <a:ext cx="139814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400" dirty="0" err="1" smtClean="0">
                  <a:solidFill>
                    <a:schemeClr val="accent1"/>
                  </a:solidFill>
                  <a:latin typeface="Comic Sans MS" pitchFamily="66" charset="0"/>
                </a:rPr>
                <a:t>C</a:t>
              </a:r>
              <a:r>
                <a:rPr lang="en-GB" sz="2400" baseline="-25000" dirty="0" err="1" smtClean="0">
                  <a:solidFill>
                    <a:schemeClr val="accent1"/>
                  </a:solidFill>
                  <a:latin typeface="Comic Sans MS" pitchFamily="66" charset="0"/>
                </a:rPr>
                <a:t>max</a:t>
              </a:r>
              <a:r>
                <a:rPr lang="en-GB" sz="2400" baseline="-25000" dirty="0" smtClean="0">
                  <a:solidFill>
                    <a:schemeClr val="accent1"/>
                  </a:solidFill>
                  <a:latin typeface="Comic Sans MS" pitchFamily="66" charset="0"/>
                </a:rPr>
                <a:t> </a:t>
              </a:r>
              <a:r>
                <a:rPr lang="en-US" sz="2400" b="1" dirty="0" smtClean="0">
                  <a:solidFill>
                    <a:schemeClr val="accent1"/>
                  </a:solidFill>
                  <a:latin typeface="Comic Sans MS" pitchFamily="66" charset="0"/>
                  <a:sym typeface="Symbol" pitchFamily="18" charset="2"/>
                </a:rPr>
                <a:t> </a:t>
              </a:r>
              <a:r>
                <a:rPr lang="en-GB" sz="2400" dirty="0" smtClean="0">
                  <a:solidFill>
                    <a:schemeClr val="accent1"/>
                  </a:solidFill>
                  <a:latin typeface="Comic Sans MS" pitchFamily="66" charset="0"/>
                </a:rPr>
                <a:t>C</a:t>
              </a:r>
              <a:r>
                <a:rPr lang="en-GB" sz="2400" baseline="-25000" dirty="0" smtClean="0">
                  <a:solidFill>
                    <a:schemeClr val="accent1"/>
                  </a:solidFill>
                  <a:latin typeface="Comic Sans MS" pitchFamily="66" charset="0"/>
                </a:rPr>
                <a:t>1</a:t>
              </a:r>
              <a:endParaRPr lang="en-GB" sz="2400" dirty="0">
                <a:solidFill>
                  <a:schemeClr val="accent1"/>
                </a:solidFill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85720" y="4643446"/>
              <a:ext cx="4143404" cy="928694"/>
            </a:xfrm>
            <a:prstGeom prst="roundRect">
              <a:avLst>
                <a:gd name="adj" fmla="val 7251"/>
              </a:avLst>
            </a:prstGeom>
            <a:solidFill>
              <a:srgbClr val="66CCFF">
                <a:alpha val="14902"/>
              </a:srgb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" name="Group 23"/>
            <p:cNvGrpSpPr/>
            <p:nvPr/>
          </p:nvGrpSpPr>
          <p:grpSpPr>
            <a:xfrm>
              <a:off x="285720" y="4572008"/>
              <a:ext cx="4135856" cy="1015663"/>
              <a:chOff x="285720" y="4572008"/>
              <a:chExt cx="4135856" cy="1015663"/>
            </a:xfrm>
          </p:grpSpPr>
          <p:sp>
            <p:nvSpPr>
              <p:cNvPr id="21" name="Rectangle 4"/>
              <p:cNvSpPr>
                <a:spLocks noChangeArrowheads="1"/>
              </p:cNvSpPr>
              <p:nvPr/>
            </p:nvSpPr>
            <p:spPr bwMode="auto">
              <a:xfrm>
                <a:off x="1357290" y="4572008"/>
                <a:ext cx="792162" cy="1015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sz="6000" dirty="0">
                    <a:solidFill>
                      <a:schemeClr val="accent1"/>
                    </a:solidFill>
                    <a:latin typeface="Comic Sans MS" pitchFamily="66" charset="0"/>
                  </a:rPr>
                  <a:t>{</a:t>
                </a:r>
                <a:endParaRPr lang="en-GB" sz="6600" dirty="0">
                  <a:solidFill>
                    <a:schemeClr val="accent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2" name="Rectangle 5"/>
              <p:cNvSpPr>
                <a:spLocks noChangeArrowheads="1"/>
              </p:cNvSpPr>
              <p:nvPr/>
            </p:nvSpPr>
            <p:spPr bwMode="auto">
              <a:xfrm>
                <a:off x="1785918" y="4714884"/>
                <a:ext cx="2635658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2400" dirty="0" smtClean="0">
                    <a:solidFill>
                      <a:schemeClr val="accent1"/>
                    </a:solidFill>
                    <a:latin typeface="Comic Sans MS" pitchFamily="66" charset="0"/>
                  </a:rPr>
                  <a:t>C</a:t>
                </a:r>
                <a:r>
                  <a:rPr lang="en-GB" sz="2400" baseline="-25000" dirty="0" smtClean="0">
                    <a:solidFill>
                      <a:schemeClr val="accent1"/>
                    </a:solidFill>
                    <a:latin typeface="Comic Sans MS" pitchFamily="66" charset="0"/>
                  </a:rPr>
                  <a:t>1</a:t>
                </a:r>
                <a:r>
                  <a:rPr lang="en-GB" sz="2400" dirty="0" smtClean="0">
                    <a:solidFill>
                      <a:schemeClr val="accent1"/>
                    </a:solidFill>
                    <a:latin typeface="Comic Sans MS" pitchFamily="66" charset="0"/>
                  </a:rPr>
                  <a:t>   if </a:t>
                </a:r>
                <a:r>
                  <a:rPr lang="en-GB" sz="2400" dirty="0">
                    <a:solidFill>
                      <a:schemeClr val="accent1"/>
                    </a:solidFill>
                    <a:latin typeface="Comic Sans MS" pitchFamily="66" charset="0"/>
                  </a:rPr>
                  <a:t>x</a:t>
                </a:r>
                <a:r>
                  <a:rPr lang="en-GB" sz="2400" baseline="-25000" dirty="0">
                    <a:solidFill>
                      <a:schemeClr val="accent1"/>
                    </a:solidFill>
                    <a:latin typeface="Comic Sans MS" pitchFamily="66" charset="0"/>
                  </a:rPr>
                  <a:t>i </a:t>
                </a:r>
                <a:r>
                  <a:rPr lang="en-GB" sz="2400" dirty="0">
                    <a:solidFill>
                      <a:schemeClr val="accent1"/>
                    </a:solidFill>
                    <a:latin typeface="Comic Sans MS" pitchFamily="66" charset="0"/>
                  </a:rPr>
                  <a:t>= </a:t>
                </a:r>
                <a:r>
                  <a:rPr lang="en-GB" sz="2400" dirty="0" smtClean="0">
                    <a:solidFill>
                      <a:schemeClr val="accent1"/>
                    </a:solidFill>
                    <a:latin typeface="Comic Sans MS" pitchFamily="66" charset="0"/>
                  </a:rPr>
                  <a:t>0, </a:t>
                </a:r>
                <a:r>
                  <a:rPr lang="en-GB" sz="2400" dirty="0" err="1" smtClean="0">
                    <a:solidFill>
                      <a:schemeClr val="accent1"/>
                    </a:solidFill>
                    <a:latin typeface="Comic Sans MS" pitchFamily="66" charset="0"/>
                  </a:rPr>
                  <a:t>i</a:t>
                </a:r>
                <a:r>
                  <a:rPr lang="en-GB" sz="2400" dirty="0" smtClean="0">
                    <a:solidFill>
                      <a:schemeClr val="accent1"/>
                    </a:solidFill>
                    <a:latin typeface="Comic Sans MS" pitchFamily="66" charset="0"/>
                  </a:rPr>
                  <a:t> </a:t>
                </a:r>
                <a:r>
                  <a:rPr lang="el-GR" sz="2400" dirty="0" smtClean="0">
                    <a:solidFill>
                      <a:schemeClr val="accent1"/>
                    </a:solidFill>
                    <a:latin typeface="Comic Sans MS" pitchFamily="66" charset="0"/>
                  </a:rPr>
                  <a:t>ϵ</a:t>
                </a:r>
                <a:r>
                  <a:rPr lang="en-GB" sz="2400" dirty="0" smtClean="0">
                    <a:solidFill>
                      <a:schemeClr val="accent1"/>
                    </a:solidFill>
                    <a:latin typeface="Comic Sans MS" pitchFamily="66" charset="0"/>
                  </a:rPr>
                  <a:t> </a:t>
                </a:r>
                <a:r>
                  <a:rPr lang="en-GB" sz="2400" dirty="0" err="1" smtClean="0">
                    <a:solidFill>
                      <a:schemeClr val="accent1"/>
                    </a:solidFill>
                    <a:latin typeface="Comic Sans MS" pitchFamily="66" charset="0"/>
                  </a:rPr>
                  <a:t>p</a:t>
                </a:r>
                <a:r>
                  <a:rPr lang="en-GB" sz="2400" dirty="0" smtClean="0">
                    <a:solidFill>
                      <a:schemeClr val="accent1"/>
                    </a:solidFill>
                    <a:latin typeface="Comic Sans MS" pitchFamily="66" charset="0"/>
                  </a:rPr>
                  <a:t> </a:t>
                </a:r>
                <a:endParaRPr lang="en-GB" sz="2400" dirty="0">
                  <a:solidFill>
                    <a:schemeClr val="accent1"/>
                  </a:solidFill>
                  <a:latin typeface="Comic Sans MS" pitchFamily="66" charset="0"/>
                </a:endParaRPr>
              </a:p>
              <a:p>
                <a:r>
                  <a:rPr lang="en-GB" sz="2400" dirty="0" err="1" smtClean="0">
                    <a:solidFill>
                      <a:schemeClr val="accent1"/>
                    </a:solidFill>
                    <a:latin typeface="Comic Sans MS" pitchFamily="66" charset="0"/>
                  </a:rPr>
                  <a:t>C</a:t>
                </a:r>
                <a:r>
                  <a:rPr lang="en-GB" sz="2400" baseline="-25000" dirty="0" err="1" smtClean="0">
                    <a:solidFill>
                      <a:schemeClr val="accent1"/>
                    </a:solidFill>
                    <a:latin typeface="Comic Sans MS" pitchFamily="66" charset="0"/>
                  </a:rPr>
                  <a:t>max</a:t>
                </a:r>
                <a:r>
                  <a:rPr lang="en-GB" sz="2400" dirty="0" smtClean="0">
                    <a:solidFill>
                      <a:schemeClr val="accent1"/>
                    </a:solidFill>
                    <a:latin typeface="Comic Sans MS" pitchFamily="66" charset="0"/>
                  </a:rPr>
                  <a:t>  </a:t>
                </a:r>
                <a:r>
                  <a:rPr lang="en-GB" sz="2400" dirty="0">
                    <a:solidFill>
                      <a:schemeClr val="accent1"/>
                    </a:solidFill>
                    <a:latin typeface="Comic Sans MS" pitchFamily="66" charset="0"/>
                  </a:rPr>
                  <a:t>otherwise</a:t>
                </a:r>
              </a:p>
            </p:txBody>
          </p:sp>
          <p:sp>
            <p:nvSpPr>
              <p:cNvPr id="23" name="Rectangle 6"/>
              <p:cNvSpPr>
                <a:spLocks noChangeArrowheads="1"/>
              </p:cNvSpPr>
              <p:nvPr/>
            </p:nvSpPr>
            <p:spPr bwMode="auto">
              <a:xfrm>
                <a:off x="285720" y="4857760"/>
                <a:ext cx="1167307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2400" dirty="0" smtClean="0">
                    <a:solidFill>
                      <a:schemeClr val="accent1"/>
                    </a:solidFill>
                    <a:latin typeface="Comic Sans MS" pitchFamily="66" charset="0"/>
                  </a:rPr>
                  <a:t>h(</a:t>
                </a:r>
                <a:r>
                  <a:rPr lang="en-GB" sz="2400" dirty="0" err="1" smtClean="0">
                    <a:solidFill>
                      <a:schemeClr val="accent1"/>
                    </a:solidFill>
                    <a:latin typeface="Comic Sans MS" pitchFamily="66" charset="0"/>
                  </a:rPr>
                  <a:t>X</a:t>
                </a:r>
                <a:r>
                  <a:rPr lang="en-GB" sz="2400" b="1" baseline="-25000" dirty="0" err="1" smtClean="0">
                    <a:solidFill>
                      <a:schemeClr val="accent1"/>
                    </a:solidFill>
                    <a:latin typeface="Comic Sans MS" pitchFamily="66" charset="0"/>
                  </a:rPr>
                  <a:t>p</a:t>
                </a:r>
                <a:r>
                  <a:rPr lang="en-GB" sz="2400" dirty="0" smtClean="0">
                    <a:solidFill>
                      <a:schemeClr val="accent1"/>
                    </a:solidFill>
                    <a:latin typeface="Comic Sans MS" pitchFamily="66" charset="0"/>
                  </a:rPr>
                  <a:t>) =</a:t>
                </a:r>
                <a:endParaRPr lang="en-GB" sz="2400" dirty="0">
                  <a:solidFill>
                    <a:schemeClr val="accent1"/>
                  </a:solidFill>
                  <a:latin typeface="Comic Sans MS" pitchFamily="66" charset="0"/>
                </a:endParaRPr>
              </a:p>
            </p:txBody>
          </p:sp>
        </p:grpSp>
      </p:grpSp>
      <p:sp>
        <p:nvSpPr>
          <p:cNvPr id="27" name="Rectangle 26"/>
          <p:cNvSpPr/>
          <p:nvPr/>
        </p:nvSpPr>
        <p:spPr>
          <a:xfrm>
            <a:off x="6429388" y="5855633"/>
            <a:ext cx="25717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1520" lvl="1" indent="-274320">
              <a:spcBef>
                <a:spcPct val="20000"/>
              </a:spcBef>
              <a:buClr>
                <a:schemeClr val="accent2"/>
              </a:buClr>
              <a:buSzPct val="90000"/>
              <a:defRPr/>
            </a:pPr>
            <a:r>
              <a:rPr lang="en-US" sz="2200" dirty="0" smtClean="0">
                <a:solidFill>
                  <a:schemeClr val="accent1"/>
                </a:solidFill>
              </a:rPr>
              <a:t>[Kohli </a:t>
            </a:r>
            <a:r>
              <a:rPr lang="en-US" sz="2200" i="1" dirty="0" smtClean="0">
                <a:solidFill>
                  <a:schemeClr val="accent1"/>
                </a:solidFill>
              </a:rPr>
              <a:t>et al</a:t>
            </a:r>
            <a:r>
              <a:rPr lang="en-US" sz="2200" dirty="0" smtClean="0">
                <a:solidFill>
                  <a:schemeClr val="accent1"/>
                </a:solidFill>
              </a:rPr>
              <a:t>. ‘07]</a:t>
            </a:r>
          </a:p>
        </p:txBody>
      </p:sp>
      <p:grpSp>
        <p:nvGrpSpPr>
          <p:cNvPr id="4" name="Group 70"/>
          <p:cNvGrpSpPr/>
          <p:nvPr/>
        </p:nvGrpSpPr>
        <p:grpSpPr>
          <a:xfrm>
            <a:off x="4510079" y="4357718"/>
            <a:ext cx="4097788" cy="1714512"/>
            <a:chOff x="4510079" y="4929198"/>
            <a:chExt cx="4097788" cy="1714512"/>
          </a:xfrm>
        </p:grpSpPr>
        <p:sp>
          <p:nvSpPr>
            <p:cNvPr id="24" name="Freeform 23"/>
            <p:cNvSpPr/>
            <p:nvPr/>
          </p:nvSpPr>
          <p:spPr>
            <a:xfrm>
              <a:off x="4510079" y="5214950"/>
              <a:ext cx="2643206" cy="1428760"/>
            </a:xfrm>
            <a:custGeom>
              <a:avLst/>
              <a:gdLst>
                <a:gd name="connsiteX0" fmla="*/ 1208690 w 2890345"/>
                <a:gd name="connsiteY0" fmla="*/ 231227 h 1767488"/>
                <a:gd name="connsiteX1" fmla="*/ 2774731 w 2890345"/>
                <a:gd name="connsiteY1" fmla="*/ 220717 h 1767488"/>
                <a:gd name="connsiteX2" fmla="*/ 1902373 w 2890345"/>
                <a:gd name="connsiteY2" fmla="*/ 1555530 h 1767488"/>
                <a:gd name="connsiteX3" fmla="*/ 115614 w 2890345"/>
                <a:gd name="connsiteY3" fmla="*/ 1492468 h 1767488"/>
                <a:gd name="connsiteX4" fmla="*/ 1208690 w 2890345"/>
                <a:gd name="connsiteY4" fmla="*/ 231227 h 176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0345" h="1767488">
                  <a:moveTo>
                    <a:pt x="1208690" y="231227"/>
                  </a:moveTo>
                  <a:cubicBezTo>
                    <a:pt x="1651876" y="19269"/>
                    <a:pt x="2659117" y="0"/>
                    <a:pt x="2774731" y="220717"/>
                  </a:cubicBezTo>
                  <a:cubicBezTo>
                    <a:pt x="2890345" y="441434"/>
                    <a:pt x="2345559" y="1343572"/>
                    <a:pt x="1902373" y="1555530"/>
                  </a:cubicBezTo>
                  <a:cubicBezTo>
                    <a:pt x="1459187" y="1767488"/>
                    <a:pt x="231228" y="1714937"/>
                    <a:pt x="115614" y="1492468"/>
                  </a:cubicBezTo>
                  <a:cubicBezTo>
                    <a:pt x="0" y="1269999"/>
                    <a:pt x="765504" y="443185"/>
                    <a:pt x="1208690" y="231227"/>
                  </a:cubicBezTo>
                  <a:close/>
                </a:path>
              </a:pathLst>
            </a:custGeom>
            <a:solidFill>
              <a:srgbClr val="F0AD00">
                <a:alpha val="30196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8" name="AutoShape 18"/>
            <p:cNvCxnSpPr>
              <a:cxnSpLocks noChangeShapeType="1"/>
              <a:stCxn id="38" idx="2"/>
              <a:endCxn id="33" idx="6"/>
            </p:cNvCxnSpPr>
            <p:nvPr/>
          </p:nvCxnSpPr>
          <p:spPr bwMode="auto">
            <a:xfrm rot="10800000">
              <a:off x="6905631" y="5635463"/>
              <a:ext cx="962035" cy="4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4874786" y="6149985"/>
              <a:ext cx="300470" cy="26953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5381197" y="5500698"/>
              <a:ext cx="300470" cy="26953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31" name="AutoShape 8"/>
            <p:cNvCxnSpPr>
              <a:cxnSpLocks noChangeShapeType="1"/>
              <a:stCxn id="30" idx="3"/>
              <a:endCxn id="29" idx="7"/>
            </p:cNvCxnSpPr>
            <p:nvPr/>
          </p:nvCxnSpPr>
          <p:spPr bwMode="auto">
            <a:xfrm rot="5400000">
              <a:off x="5048877" y="5813133"/>
              <a:ext cx="458701" cy="293947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6098748" y="6149985"/>
              <a:ext cx="300471" cy="26953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6605159" y="5500698"/>
              <a:ext cx="300471" cy="26953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34" name="AutoShape 11"/>
            <p:cNvCxnSpPr>
              <a:cxnSpLocks noChangeShapeType="1"/>
              <a:stCxn id="33" idx="3"/>
              <a:endCxn id="32" idx="7"/>
            </p:cNvCxnSpPr>
            <p:nvPr/>
          </p:nvCxnSpPr>
          <p:spPr bwMode="auto">
            <a:xfrm rot="5400000">
              <a:off x="6272839" y="5813133"/>
              <a:ext cx="458701" cy="293946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35" name="AutoShape 12"/>
            <p:cNvCxnSpPr>
              <a:cxnSpLocks noChangeShapeType="1"/>
              <a:stCxn id="32" idx="2"/>
              <a:endCxn id="29" idx="6"/>
            </p:cNvCxnSpPr>
            <p:nvPr/>
          </p:nvCxnSpPr>
          <p:spPr bwMode="auto">
            <a:xfrm rot="10800000">
              <a:off x="5175256" y="6284750"/>
              <a:ext cx="923492" cy="1588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36" name="AutoShape 13"/>
            <p:cNvCxnSpPr>
              <a:cxnSpLocks noChangeShapeType="1"/>
              <a:stCxn id="33" idx="2"/>
              <a:endCxn id="30" idx="6"/>
            </p:cNvCxnSpPr>
            <p:nvPr/>
          </p:nvCxnSpPr>
          <p:spPr bwMode="auto">
            <a:xfrm rot="10800000">
              <a:off x="5681667" y="5635463"/>
              <a:ext cx="923492" cy="1588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7367599" y="6143644"/>
              <a:ext cx="300471" cy="26953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7867665" y="5500702"/>
              <a:ext cx="300471" cy="26953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39" name="AutoShape 16"/>
            <p:cNvCxnSpPr>
              <a:cxnSpLocks noChangeShapeType="1"/>
              <a:stCxn id="38" idx="3"/>
              <a:endCxn id="37" idx="7"/>
            </p:cNvCxnSpPr>
            <p:nvPr/>
          </p:nvCxnSpPr>
          <p:spPr bwMode="auto">
            <a:xfrm rot="5400000">
              <a:off x="7541690" y="5813138"/>
              <a:ext cx="452356" cy="287601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40" name="AutoShape 17"/>
            <p:cNvCxnSpPr>
              <a:cxnSpLocks noChangeShapeType="1"/>
              <a:stCxn id="37" idx="2"/>
              <a:endCxn id="32" idx="6"/>
            </p:cNvCxnSpPr>
            <p:nvPr/>
          </p:nvCxnSpPr>
          <p:spPr bwMode="auto">
            <a:xfrm rot="10800000" flipV="1">
              <a:off x="6399219" y="6278408"/>
              <a:ext cx="968380" cy="6341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5857884" y="4929198"/>
              <a:ext cx="300471" cy="26953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42" name="AutoShape 20"/>
            <p:cNvCxnSpPr>
              <a:cxnSpLocks noChangeShapeType="1"/>
              <a:stCxn id="41" idx="3"/>
              <a:endCxn id="30" idx="7"/>
            </p:cNvCxnSpPr>
            <p:nvPr/>
          </p:nvCxnSpPr>
          <p:spPr bwMode="auto">
            <a:xfrm rot="5400000">
              <a:off x="5579319" y="5217602"/>
              <a:ext cx="380914" cy="264223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7081847" y="4929198"/>
              <a:ext cx="300470" cy="26953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44" name="AutoShape 22"/>
            <p:cNvCxnSpPr>
              <a:cxnSpLocks noChangeShapeType="1"/>
              <a:stCxn id="43" idx="3"/>
              <a:endCxn id="33" idx="7"/>
            </p:cNvCxnSpPr>
            <p:nvPr/>
          </p:nvCxnSpPr>
          <p:spPr bwMode="auto">
            <a:xfrm rot="5400000">
              <a:off x="6803282" y="5217602"/>
              <a:ext cx="380914" cy="264223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45" name="AutoShape 23"/>
            <p:cNvCxnSpPr>
              <a:cxnSpLocks noChangeShapeType="1"/>
              <a:stCxn id="43" idx="2"/>
              <a:endCxn id="41" idx="6"/>
            </p:cNvCxnSpPr>
            <p:nvPr/>
          </p:nvCxnSpPr>
          <p:spPr bwMode="auto">
            <a:xfrm rot="10800000">
              <a:off x="6158355" y="5063963"/>
              <a:ext cx="923492" cy="1588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8307397" y="4929198"/>
              <a:ext cx="300470" cy="26953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47" name="AutoShape 25"/>
            <p:cNvCxnSpPr>
              <a:cxnSpLocks noChangeShapeType="1"/>
              <a:stCxn id="46" idx="3"/>
              <a:endCxn id="38" idx="7"/>
            </p:cNvCxnSpPr>
            <p:nvPr/>
          </p:nvCxnSpPr>
          <p:spPr bwMode="auto">
            <a:xfrm rot="5400000">
              <a:off x="8047308" y="5236082"/>
              <a:ext cx="380918" cy="227267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48" name="AutoShape 26"/>
            <p:cNvCxnSpPr>
              <a:cxnSpLocks noChangeShapeType="1"/>
              <a:stCxn id="46" idx="2"/>
              <a:endCxn id="43" idx="6"/>
            </p:cNvCxnSpPr>
            <p:nvPr/>
          </p:nvCxnSpPr>
          <p:spPr bwMode="auto">
            <a:xfrm rot="10800000">
              <a:off x="7382317" y="5063963"/>
              <a:ext cx="925080" cy="1588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49" name="Text Box 27"/>
            <p:cNvSpPr txBox="1">
              <a:spLocks noChangeArrowheads="1"/>
            </p:cNvSpPr>
            <p:nvPr/>
          </p:nvSpPr>
          <p:spPr bwMode="auto">
            <a:xfrm>
              <a:off x="5724525" y="5715016"/>
              <a:ext cx="30047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dirty="0" smtClean="0">
                  <a:latin typeface="Comic Sans MS" pitchFamily="66" charset="0"/>
                </a:rPr>
                <a:t>p</a:t>
              </a:r>
              <a:endParaRPr lang="en-US" sz="2800" dirty="0">
                <a:latin typeface="Comic Sans MS" pitchFamily="66" charset="0"/>
              </a:endParaRPr>
            </a:p>
          </p:txBody>
        </p:sp>
      </p:grpSp>
      <p:cxnSp>
        <p:nvCxnSpPr>
          <p:cNvPr id="53" name="Straight Arrow Connector 52"/>
          <p:cNvCxnSpPr/>
          <p:nvPr/>
        </p:nvCxnSpPr>
        <p:spPr>
          <a:xfrm rot="5400000">
            <a:off x="6573058" y="3999734"/>
            <a:ext cx="428628" cy="1588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7052441" y="1143008"/>
            <a:ext cx="305641" cy="329095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3"/>
          <p:cNvSpPr>
            <a:spLocks noChangeArrowheads="1"/>
          </p:cNvSpPr>
          <p:nvPr/>
        </p:nvSpPr>
        <p:spPr bwMode="auto">
          <a:xfrm>
            <a:off x="142844" y="6072206"/>
            <a:ext cx="8286808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800" b="1" dirty="0" smtClean="0">
                <a:latin typeface="Comic Sans MS" pitchFamily="66" charset="0"/>
              </a:rPr>
              <a:t>E(X) </a:t>
            </a:r>
            <a:r>
              <a:rPr lang="en-GB" sz="2800" b="1" dirty="0">
                <a:latin typeface="Comic Sans MS" pitchFamily="66" charset="0"/>
              </a:rPr>
              <a:t>= 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∑ </a:t>
            </a:r>
            <a:r>
              <a:rPr lang="en-GB" sz="2800" b="1" dirty="0" err="1">
                <a:latin typeface="Comic Sans MS" pitchFamily="66" charset="0"/>
              </a:rPr>
              <a:t>c</a:t>
            </a:r>
            <a:r>
              <a:rPr lang="en-GB" sz="2800" b="1" baseline="-25000" dirty="0" err="1">
                <a:latin typeface="Comic Sans MS" pitchFamily="66" charset="0"/>
              </a:rPr>
              <a:t>i</a:t>
            </a:r>
            <a:r>
              <a:rPr lang="en-GB" sz="2800" b="1" baseline="-25000" dirty="0">
                <a:latin typeface="Comic Sans MS" pitchFamily="66" charset="0"/>
              </a:rPr>
              <a:t> </a:t>
            </a:r>
            <a:r>
              <a:rPr lang="en-GB" sz="2800" b="1" dirty="0">
                <a:latin typeface="Comic Sans MS" pitchFamily="66" charset="0"/>
              </a:rPr>
              <a:t>x</a:t>
            </a:r>
            <a:r>
              <a:rPr lang="en-GB" sz="2800" b="1" baseline="-25000" dirty="0">
                <a:latin typeface="Comic Sans MS" pitchFamily="66" charset="0"/>
              </a:rPr>
              <a:t>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smtClean="0">
                <a:latin typeface="Comic Sans MS" pitchFamily="66" charset="0"/>
              </a:rPr>
              <a:t>+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∑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Comic Sans MS" pitchFamily="66" charset="0"/>
              </a:rPr>
              <a:t>d</a:t>
            </a:r>
            <a:r>
              <a:rPr lang="en-GB" sz="2800" b="1" baseline="-25000" dirty="0" err="1" smtClean="0">
                <a:latin typeface="Comic Sans MS" pitchFamily="66" charset="0"/>
              </a:rPr>
              <a:t>ij</a:t>
            </a:r>
            <a:r>
              <a:rPr lang="en-GB" sz="2800" b="1" baseline="-25000" dirty="0" smtClean="0">
                <a:latin typeface="Comic Sans MS" pitchFamily="66" charset="0"/>
              </a:rPr>
              <a:t> </a:t>
            </a:r>
            <a:r>
              <a:rPr lang="en-GB" sz="2800" b="1" dirty="0" smtClean="0">
                <a:latin typeface="Comic Sans MS" pitchFamily="66" charset="0"/>
              </a:rPr>
              <a:t>|x</a:t>
            </a:r>
            <a:r>
              <a:rPr lang="en-GB" sz="2800" b="1" baseline="-25000" dirty="0" smtClean="0">
                <a:latin typeface="Comic Sans MS" pitchFamily="66" charset="0"/>
              </a:rPr>
              <a:t>i</a:t>
            </a:r>
            <a:r>
              <a:rPr lang="en-GB" sz="2800" b="1" dirty="0" smtClean="0">
                <a:latin typeface="Comic Sans MS" pitchFamily="66" charset="0"/>
              </a:rPr>
              <a:t>-</a:t>
            </a:r>
            <a:r>
              <a:rPr lang="en-GB" sz="2800" b="1" dirty="0" err="1" smtClean="0">
                <a:latin typeface="Comic Sans MS" pitchFamily="66" charset="0"/>
              </a:rPr>
              <a:t>x</a:t>
            </a:r>
            <a:r>
              <a:rPr lang="en-GB" sz="2800" b="1" baseline="-25000" dirty="0" err="1" smtClean="0">
                <a:latin typeface="Comic Sans MS" pitchFamily="66" charset="0"/>
              </a:rPr>
              <a:t>j</a:t>
            </a:r>
            <a:r>
              <a:rPr lang="en-GB" sz="2800" b="1" dirty="0" smtClean="0">
                <a:latin typeface="Comic Sans MS" pitchFamily="66" charset="0"/>
              </a:rPr>
              <a:t>| +</a:t>
            </a:r>
            <a:r>
              <a:rPr lang="en-GB" sz="2800" b="1" dirty="0" smtClean="0">
                <a:solidFill>
                  <a:schemeClr val="accent1"/>
                </a:solidFill>
                <a:latin typeface="Comic Sans MS" pitchFamily="66" charset="0"/>
              </a:rPr>
              <a:t> </a:t>
            </a:r>
            <a:r>
              <a:rPr lang="en-GB" sz="3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∑</a:t>
            </a:r>
            <a:r>
              <a:rPr lang="en-GB" sz="2800" b="1" dirty="0" smtClean="0">
                <a:solidFill>
                  <a:schemeClr val="accent1"/>
                </a:solidFill>
                <a:latin typeface="Comic Sans MS" pitchFamily="66" charset="0"/>
              </a:rPr>
              <a:t> h</a:t>
            </a:r>
            <a:r>
              <a:rPr lang="en-GB" sz="2800" b="1" baseline="-25000" dirty="0" smtClean="0">
                <a:solidFill>
                  <a:schemeClr val="accent1"/>
                </a:solidFill>
                <a:latin typeface="Comic Sans MS" pitchFamily="66" charset="0"/>
              </a:rPr>
              <a:t>p </a:t>
            </a:r>
            <a:r>
              <a:rPr lang="en-GB" sz="2800" b="1" dirty="0" smtClean="0">
                <a:solidFill>
                  <a:schemeClr val="accent1"/>
                </a:solidFill>
                <a:latin typeface="Comic Sans MS" pitchFamily="66" charset="0"/>
              </a:rPr>
              <a:t>(</a:t>
            </a:r>
            <a:r>
              <a:rPr lang="en-GB" sz="2800" b="1" dirty="0" err="1" smtClean="0">
                <a:solidFill>
                  <a:schemeClr val="accent1"/>
                </a:solidFill>
                <a:latin typeface="Comic Sans MS" pitchFamily="66" charset="0"/>
              </a:rPr>
              <a:t>X</a:t>
            </a:r>
            <a:r>
              <a:rPr lang="en-GB" sz="2800" b="1" baseline="-25000" dirty="0" err="1" smtClean="0">
                <a:solidFill>
                  <a:schemeClr val="accent1"/>
                </a:solidFill>
                <a:latin typeface="Comic Sans MS" pitchFamily="66" charset="0"/>
              </a:rPr>
              <a:t>p</a:t>
            </a:r>
            <a:r>
              <a:rPr lang="en-GB" sz="2800" b="1" dirty="0" smtClean="0">
                <a:solidFill>
                  <a:schemeClr val="accent1"/>
                </a:solidFill>
                <a:latin typeface="Comic Sans MS" pitchFamily="66" charset="0"/>
              </a:rPr>
              <a:t>)</a:t>
            </a:r>
          </a:p>
          <a:p>
            <a:r>
              <a:rPr lang="en-GB" sz="2800" b="1" dirty="0" smtClean="0">
                <a:latin typeface="Comic Sans MS" pitchFamily="66" charset="0"/>
              </a:rPr>
              <a:t> 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30002E-6 C 0.00556 -0.00509 0.01129 -0.01018 0.01702 -0.0155 C 0.02414 -0.02174 0.03369 -0.02128 0.0415 -0.02591 C 0.06563 -0.04025 0.08907 -0.05066 0.11546 -0.05644 C 0.12362 -0.06199 0.13143 -0.06269 0.13994 -0.06685 C 0.1599 -0.07633 0.13577 -0.06778 0.15521 -0.07472 C 0.18073 -0.09738 0.21285 -0.10201 0.24028 -0.12029 C 0.2481 -0.12537 0.24584 -0.12746 0.25348 -0.13602 C 0.26563 -0.14874 0.28108 -0.16169 0.29514 -0.16886 C 0.30417 -0.18112 0.3158 -0.18529 0.32744 -0.19199 C 0.34497 -0.20217 0.36077 -0.21975 0.38021 -0.22276 C 0.40122 -0.22577 0.42205 -0.22646 0.44289 -0.22785 C 0.48664 -0.23918 0.52865 -0.2378 0.57344 -0.23548 C 0.62483 -0.22184 0.67691 -0.21721 0.72674 -0.19477 C 0.73247 -0.18344 0.73664 -0.17465 0.74011 -0.16169 C 0.73178 -0.15383 0.72483 -0.14064 0.71546 -0.13602 C 0.68438 -0.12005 0.63664 -0.12329 0.60747 -0.12029 C 0.58212 -0.11797 0.55712 -0.11497 0.53178 -0.11288 C 0.50122 -0.10409 0.46737 -0.10617 0.43716 -0.10502 C 0.41441 -0.10201 0.37709 -0.10247 0.35764 -0.08443 C 0.35087 -0.06593 0.35626 -0.0539 0.3691 -0.04349 C 0.38386 -0.03215 0.42084 -0.02591 0.43716 -0.02313 C 0.44931 -0.02128 0.46112 -0.02012 0.47292 -0.01804 C 0.48403 -0.01573 0.49584 -0.01457 0.50712 -0.01295 C 0.51494 -0.0118 0.52344 -0.01087 0.53178 -0.01018 C 0.54393 -0.00948 0.55573 -0.00879 0.56771 -0.00786 C 0.57726 -0.00717 0.58664 -0.00624 0.59619 -0.00509 C 0.62639 0.00162 0.65626 0.00555 0.68698 0.0074 C 0.69775 0.01226 0.70851 0.01296 0.71928 0.01781 C 0.72032 0.02128 0.72292 0.02406 0.72292 0.02799 C 0.72292 0.06616 0.69167 0.06431 0.67188 0.06662 C 0.58976 0.06246 0.52466 0.05644 0.44289 0.05876 C 0.43143 0.06061 0.4198 0.06223 0.40869 0.06385 C 0.40487 0.06477 0.40122 0.06547 0.3974 0.06662 C 0.39358 0.06732 0.38612 0.07171 0.38612 0.07217 C 0.38021 0.07888 0.37726 0.08628 0.37084 0.0923 C 0.37153 0.10201 0.36876 0.11589 0.37466 0.1226 C 0.38716 0.13694 0.42153 0.13486 0.43143 0.13556 C 0.47796 0.13972 0.52483 0.14342 0.57153 0.14897 C 0.61667 0.14411 0.66268 0.13278 0.70782 0.13278 " pathEditMode="relative" rAng="0" ptsTypes="fffffffffffffffffffffffffffffffffffffffA">
                                      <p:cBhvr>
                                        <p:cTn id="6" dur="5000" fill="hold"/>
                                        <p:tgtEl>
                                          <p:spTgt spid="612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00" y="-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Title 1"/>
          <p:cNvSpPr>
            <a:spLocks noGrp="1"/>
          </p:cNvSpPr>
          <p:nvPr>
            <p:ph type="title"/>
          </p:nvPr>
        </p:nvSpPr>
        <p:spPr>
          <a:xfrm>
            <a:off x="357158" y="226886"/>
            <a:ext cx="8229600" cy="844660"/>
          </a:xfrm>
        </p:spPr>
        <p:txBody>
          <a:bodyPr>
            <a:noAutofit/>
          </a:bodyPr>
          <a:lstStyle/>
          <a:p>
            <a:r>
              <a:rPr lang="en-GB" sz="3200" dirty="0" smtClean="0"/>
              <a:t>Minimizing Higher Order Energy Functions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429386" y="4071941"/>
            <a:ext cx="1216025" cy="1682750"/>
            <a:chOff x="2160" y="2477"/>
            <a:chExt cx="1296" cy="1421"/>
          </a:xfrm>
        </p:grpSpPr>
        <p:pic>
          <p:nvPicPr>
            <p:cNvPr id="131092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60" y="2985"/>
              <a:ext cx="1296" cy="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2314" y="2477"/>
              <a:ext cx="847" cy="1421"/>
              <a:chOff x="2314" y="2477"/>
              <a:chExt cx="847" cy="1421"/>
            </a:xfrm>
          </p:grpSpPr>
          <p:sp>
            <p:nvSpPr>
              <p:cNvPr id="131100" name="Oval 11"/>
              <p:cNvSpPr>
                <a:spLocks noChangeArrowheads="1"/>
              </p:cNvSpPr>
              <p:nvPr/>
            </p:nvSpPr>
            <p:spPr bwMode="auto">
              <a:xfrm>
                <a:off x="2735" y="2655"/>
                <a:ext cx="178" cy="160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1101" name="Oval 12"/>
              <p:cNvSpPr>
                <a:spLocks noChangeArrowheads="1"/>
              </p:cNvSpPr>
              <p:nvPr/>
            </p:nvSpPr>
            <p:spPr bwMode="auto">
              <a:xfrm>
                <a:off x="2735" y="3611"/>
                <a:ext cx="178" cy="159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1102" name="Text Box 13"/>
              <p:cNvSpPr txBox="1">
                <a:spLocks noChangeArrowheads="1"/>
              </p:cNvSpPr>
              <p:nvPr/>
            </p:nvSpPr>
            <p:spPr bwMode="auto">
              <a:xfrm>
                <a:off x="2928" y="3630"/>
                <a:ext cx="233" cy="2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b="1"/>
                  <a:t>T</a:t>
                </a:r>
              </a:p>
            </p:txBody>
          </p:sp>
          <p:sp>
            <p:nvSpPr>
              <p:cNvPr id="131103" name="Text Box 14"/>
              <p:cNvSpPr txBox="1">
                <a:spLocks noChangeArrowheads="1"/>
              </p:cNvSpPr>
              <p:nvPr/>
            </p:nvSpPr>
            <p:spPr bwMode="auto">
              <a:xfrm>
                <a:off x="2314" y="2477"/>
                <a:ext cx="244" cy="2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b="1"/>
                  <a:t>S</a:t>
                </a:r>
              </a:p>
            </p:txBody>
          </p:sp>
        </p:grpSp>
        <p:sp>
          <p:nvSpPr>
            <p:cNvPr id="131094" name="Line 15"/>
            <p:cNvSpPr>
              <a:spLocks noChangeShapeType="1"/>
            </p:cNvSpPr>
            <p:nvPr/>
          </p:nvSpPr>
          <p:spPr bwMode="auto">
            <a:xfrm flipH="1">
              <a:off x="2581" y="2796"/>
              <a:ext cx="209" cy="227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095" name="Line 16"/>
            <p:cNvSpPr>
              <a:spLocks noChangeShapeType="1"/>
            </p:cNvSpPr>
            <p:nvPr/>
          </p:nvSpPr>
          <p:spPr bwMode="auto">
            <a:xfrm>
              <a:off x="2833" y="2796"/>
              <a:ext cx="84" cy="227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096" name="Line 17"/>
            <p:cNvSpPr>
              <a:spLocks noChangeShapeType="1"/>
            </p:cNvSpPr>
            <p:nvPr/>
          </p:nvSpPr>
          <p:spPr bwMode="auto">
            <a:xfrm>
              <a:off x="2875" y="2759"/>
              <a:ext cx="421" cy="264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097" name="Line 18"/>
            <p:cNvSpPr>
              <a:spLocks noChangeShapeType="1"/>
            </p:cNvSpPr>
            <p:nvPr/>
          </p:nvSpPr>
          <p:spPr bwMode="auto">
            <a:xfrm flipH="1" flipV="1">
              <a:off x="2328" y="3398"/>
              <a:ext cx="421" cy="26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098" name="Line 19"/>
            <p:cNvSpPr>
              <a:spLocks noChangeShapeType="1"/>
            </p:cNvSpPr>
            <p:nvPr/>
          </p:nvSpPr>
          <p:spPr bwMode="auto">
            <a:xfrm flipH="1" flipV="1">
              <a:off x="2664" y="3361"/>
              <a:ext cx="126" cy="263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099" name="Line 20"/>
            <p:cNvSpPr>
              <a:spLocks noChangeShapeType="1"/>
            </p:cNvSpPr>
            <p:nvPr/>
          </p:nvSpPr>
          <p:spPr bwMode="auto">
            <a:xfrm flipV="1">
              <a:off x="2875" y="3361"/>
              <a:ext cx="168" cy="263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6500636" y="3916366"/>
            <a:ext cx="1770250" cy="1671334"/>
            <a:chOff x="1895" y="1525"/>
            <a:chExt cx="1886" cy="1514"/>
          </a:xfrm>
        </p:grpSpPr>
        <p:sp>
          <p:nvSpPr>
            <p:cNvPr id="131090" name="Freeform 22"/>
            <p:cNvSpPr>
              <a:spLocks/>
            </p:cNvSpPr>
            <p:nvPr/>
          </p:nvSpPr>
          <p:spPr bwMode="auto">
            <a:xfrm>
              <a:off x="1895" y="1860"/>
              <a:ext cx="1025" cy="1179"/>
            </a:xfrm>
            <a:custGeom>
              <a:avLst/>
              <a:gdLst>
                <a:gd name="T0" fmla="*/ 1025 w 1056"/>
                <a:gd name="T1" fmla="*/ 0 h 1248"/>
                <a:gd name="T2" fmla="*/ 839 w 1056"/>
                <a:gd name="T3" fmla="*/ 453 h 1248"/>
                <a:gd name="T4" fmla="*/ 652 w 1056"/>
                <a:gd name="T5" fmla="*/ 680 h 1248"/>
                <a:gd name="T6" fmla="*/ 373 w 1056"/>
                <a:gd name="T7" fmla="*/ 635 h 1248"/>
                <a:gd name="T8" fmla="*/ 140 w 1056"/>
                <a:gd name="T9" fmla="*/ 862 h 1248"/>
                <a:gd name="T10" fmla="*/ 0 w 1056"/>
                <a:gd name="T11" fmla="*/ 1179 h 12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56"/>
                <a:gd name="T19" fmla="*/ 0 h 1248"/>
                <a:gd name="T20" fmla="*/ 1056 w 1056"/>
                <a:gd name="T21" fmla="*/ 1248 h 12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56" h="1248">
                  <a:moveTo>
                    <a:pt x="1056" y="0"/>
                  </a:moveTo>
                  <a:cubicBezTo>
                    <a:pt x="992" y="180"/>
                    <a:pt x="928" y="360"/>
                    <a:pt x="864" y="480"/>
                  </a:cubicBezTo>
                  <a:cubicBezTo>
                    <a:pt x="800" y="600"/>
                    <a:pt x="752" y="688"/>
                    <a:pt x="672" y="720"/>
                  </a:cubicBezTo>
                  <a:cubicBezTo>
                    <a:pt x="592" y="752"/>
                    <a:pt x="472" y="640"/>
                    <a:pt x="384" y="672"/>
                  </a:cubicBezTo>
                  <a:cubicBezTo>
                    <a:pt x="296" y="704"/>
                    <a:pt x="208" y="816"/>
                    <a:pt x="144" y="912"/>
                  </a:cubicBezTo>
                  <a:cubicBezTo>
                    <a:pt x="80" y="1008"/>
                    <a:pt x="40" y="1128"/>
                    <a:pt x="0" y="1248"/>
                  </a:cubicBezTo>
                </a:path>
              </a:pathLst>
            </a:custGeom>
            <a:noFill/>
            <a:ln w="38100">
              <a:solidFill>
                <a:srgbClr val="0404EC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1091" name="Text Box 23"/>
            <p:cNvSpPr txBox="1">
              <a:spLocks noChangeArrowheads="1"/>
            </p:cNvSpPr>
            <p:nvPr/>
          </p:nvSpPr>
          <p:spPr bwMode="auto">
            <a:xfrm>
              <a:off x="2697" y="1525"/>
              <a:ext cx="1084" cy="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st-mincut</a:t>
              </a: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6215074" y="3857628"/>
            <a:ext cx="2214562" cy="2071688"/>
          </a:xfrm>
          <a:prstGeom prst="roundRect">
            <a:avLst>
              <a:gd name="adj" fmla="val 5698"/>
            </a:avLst>
          </a:prstGeom>
          <a:noFill/>
          <a:ln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/>
          </a:p>
        </p:txBody>
      </p:sp>
      <p:cxnSp>
        <p:nvCxnSpPr>
          <p:cNvPr id="23" name="Straight Arrow Connector 22"/>
          <p:cNvCxnSpPr/>
          <p:nvPr/>
        </p:nvCxnSpPr>
        <p:spPr>
          <a:xfrm rot="5400000" flipH="1" flipV="1">
            <a:off x="6892946" y="3394072"/>
            <a:ext cx="644523" cy="1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357818" y="2071678"/>
            <a:ext cx="35004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b="1" dirty="0" err="1" smtClean="0">
                <a:latin typeface="+mn-lt"/>
              </a:rPr>
              <a:t>Pairwise</a:t>
            </a:r>
            <a:r>
              <a:rPr lang="en-GB" sz="2400" b="1" dirty="0" smtClean="0">
                <a:latin typeface="+mn-lt"/>
              </a:rPr>
              <a:t> </a:t>
            </a:r>
            <a:r>
              <a:rPr lang="en-GB" sz="2400" b="1" dirty="0" err="1" smtClean="0">
                <a:latin typeface="+mn-lt"/>
              </a:rPr>
              <a:t>Submodular</a:t>
            </a:r>
            <a:r>
              <a:rPr lang="en-GB" sz="2400" b="1" dirty="0" smtClean="0">
                <a:latin typeface="+mn-lt"/>
              </a:rPr>
              <a:t> Function </a:t>
            </a:r>
            <a:endParaRPr lang="en-GB" sz="2400" b="1" dirty="0">
              <a:latin typeface="+mn-lt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357818" y="2071684"/>
            <a:ext cx="3571875" cy="857250"/>
          </a:xfrm>
          <a:prstGeom prst="roundRect">
            <a:avLst>
              <a:gd name="adj" fmla="val 5698"/>
            </a:avLst>
          </a:prstGeom>
          <a:noFill/>
          <a:ln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/>
          </a:p>
        </p:txBody>
      </p:sp>
      <p:sp>
        <p:nvSpPr>
          <p:cNvPr id="30" name="TextBox 29"/>
          <p:cNvSpPr txBox="1"/>
          <p:nvPr/>
        </p:nvSpPr>
        <p:spPr>
          <a:xfrm>
            <a:off x="500034" y="1785926"/>
            <a:ext cx="22860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800" b="1" dirty="0" smtClean="0">
                <a:latin typeface="+mn-lt"/>
              </a:rPr>
              <a:t>Higher Order </a:t>
            </a:r>
            <a:r>
              <a:rPr lang="en-GB" sz="2800" b="1" dirty="0" err="1" smtClean="0">
                <a:latin typeface="+mn-lt"/>
              </a:rPr>
              <a:t>Submodular</a:t>
            </a:r>
            <a:r>
              <a:rPr lang="en-GB" sz="2800" b="1" dirty="0" smtClean="0">
                <a:latin typeface="+mn-lt"/>
              </a:rPr>
              <a:t> Functions</a:t>
            </a:r>
            <a:endParaRPr lang="en-GB" sz="2800" b="1" dirty="0">
              <a:latin typeface="+mn-lt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3143240" y="2500306"/>
            <a:ext cx="1857388" cy="1588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71472" y="3857628"/>
            <a:ext cx="5214974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err="1" smtClean="0"/>
              <a:t>Billionnet</a:t>
            </a:r>
            <a:r>
              <a:rPr lang="en-GB" dirty="0" smtClean="0"/>
              <a:t> and M. </a:t>
            </a:r>
            <a:r>
              <a:rPr lang="en-GB" dirty="0" err="1" smtClean="0"/>
              <a:t>Minoux</a:t>
            </a:r>
            <a:r>
              <a:rPr lang="en-GB" dirty="0" smtClean="0"/>
              <a:t> </a:t>
            </a:r>
            <a:r>
              <a:rPr lang="en-GB" dirty="0" smtClean="0">
                <a:solidFill>
                  <a:schemeClr val="accent2"/>
                </a:solidFill>
              </a:rPr>
              <a:t>[DAM 1985]</a:t>
            </a:r>
          </a:p>
          <a:p>
            <a:r>
              <a:rPr lang="en-GB" dirty="0" smtClean="0"/>
              <a:t>Kolmogorov  &amp; Zabih </a:t>
            </a:r>
            <a:r>
              <a:rPr lang="en-GB" dirty="0" smtClean="0">
                <a:solidFill>
                  <a:schemeClr val="accent2"/>
                </a:solidFill>
              </a:rPr>
              <a:t>[PAMI 2004]</a:t>
            </a:r>
            <a:endParaRPr lang="en-GB" sz="800" dirty="0" smtClean="0">
              <a:solidFill>
                <a:schemeClr val="accent2"/>
              </a:solidFill>
            </a:endParaRPr>
          </a:p>
          <a:p>
            <a:r>
              <a:rPr lang="en-GB" dirty="0" smtClean="0"/>
              <a:t>Freedman &amp; </a:t>
            </a:r>
            <a:r>
              <a:rPr lang="en-GB" dirty="0" err="1" smtClean="0"/>
              <a:t>Drineas</a:t>
            </a:r>
            <a:r>
              <a:rPr lang="en-GB" dirty="0" smtClean="0"/>
              <a:t>  </a:t>
            </a:r>
            <a:r>
              <a:rPr lang="en-GB" dirty="0" smtClean="0">
                <a:solidFill>
                  <a:schemeClr val="accent2"/>
                </a:solidFill>
              </a:rPr>
              <a:t>[CVPR2005]</a:t>
            </a:r>
            <a:endParaRPr lang="en-GB" sz="800" dirty="0" smtClean="0">
              <a:solidFill>
                <a:schemeClr val="accent2"/>
              </a:solidFill>
            </a:endParaRPr>
          </a:p>
          <a:p>
            <a:r>
              <a:rPr lang="en-GB" dirty="0" smtClean="0"/>
              <a:t>Kohli Kumar Torr </a:t>
            </a:r>
            <a:r>
              <a:rPr lang="en-GB" dirty="0" smtClean="0">
                <a:solidFill>
                  <a:schemeClr val="accent2"/>
                </a:solidFill>
              </a:rPr>
              <a:t>[CVPR2007, PAMI 2008]</a:t>
            </a:r>
            <a:endParaRPr lang="en-GB" sz="800" dirty="0" smtClean="0">
              <a:solidFill>
                <a:schemeClr val="accent2"/>
              </a:solidFill>
            </a:endParaRPr>
          </a:p>
          <a:p>
            <a:r>
              <a:rPr lang="en-GB" dirty="0" smtClean="0"/>
              <a:t>Kohli Ladicky Torr </a:t>
            </a:r>
            <a:r>
              <a:rPr lang="en-GB" dirty="0" smtClean="0">
                <a:solidFill>
                  <a:schemeClr val="accent2"/>
                </a:solidFill>
              </a:rPr>
              <a:t>[CVPR 2008, IJCV 2009]</a:t>
            </a:r>
          </a:p>
          <a:p>
            <a:r>
              <a:rPr lang="en-GB" dirty="0" smtClean="0"/>
              <a:t>Ramalingam Kohli Alahari  Torr </a:t>
            </a:r>
            <a:r>
              <a:rPr lang="en-GB" dirty="0" smtClean="0">
                <a:solidFill>
                  <a:schemeClr val="accent2"/>
                </a:solidFill>
              </a:rPr>
              <a:t>[CVPR 2008]</a:t>
            </a:r>
          </a:p>
          <a:p>
            <a:r>
              <a:rPr lang="en-GB" dirty="0" err="1" smtClean="0"/>
              <a:t>Zivny</a:t>
            </a:r>
            <a:r>
              <a:rPr lang="en-GB" dirty="0" smtClean="0"/>
              <a:t> et al.</a:t>
            </a:r>
            <a:r>
              <a:rPr lang="en-GB" dirty="0" smtClean="0">
                <a:solidFill>
                  <a:schemeClr val="accent2"/>
                </a:solidFill>
              </a:rPr>
              <a:t> [CP 2008]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857488" y="1571612"/>
            <a:ext cx="22860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b="1" dirty="0">
                <a:solidFill>
                  <a:schemeClr val="accent1"/>
                </a:solidFill>
                <a:latin typeface="+mn-lt"/>
              </a:rPr>
              <a:t>Exact </a:t>
            </a:r>
            <a:r>
              <a:rPr lang="en-GB" sz="2400" b="1" dirty="0" smtClean="0">
                <a:solidFill>
                  <a:schemeClr val="accent1"/>
                </a:solidFill>
                <a:latin typeface="+mn-lt"/>
              </a:rPr>
              <a:t>Transformation</a:t>
            </a:r>
            <a:endParaRPr lang="en-GB" sz="24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14744" y="2357430"/>
            <a:ext cx="7143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b="1" dirty="0" smtClean="0">
                <a:solidFill>
                  <a:srgbClr val="FF0000"/>
                </a:solidFill>
              </a:rPr>
              <a:t>?</a:t>
            </a:r>
            <a:endParaRPr lang="en-GB" sz="8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6" grpId="0" animBg="1"/>
      <p:bldP spid="38" grpId="0"/>
      <p:bldP spid="27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357158" y="226886"/>
            <a:ext cx="8229600" cy="844660"/>
          </a:xfrm>
        </p:spPr>
        <p:txBody>
          <a:bodyPr>
            <a:noAutofit/>
          </a:bodyPr>
          <a:lstStyle/>
          <a:p>
            <a:r>
              <a:rPr lang="en-GB" sz="3200" dirty="0" smtClean="0"/>
              <a:t>Minimizing Higher Order Energy Functions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42910" y="4857760"/>
            <a:ext cx="792961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accent1"/>
                </a:solidFill>
              </a:rPr>
              <a:t>Identified  transformable families of higher order function </a:t>
            </a:r>
            <a:r>
              <a:rPr lang="en-GB" sz="2000" b="1" dirty="0" err="1" smtClean="0">
                <a:solidFill>
                  <a:schemeClr val="accent1"/>
                </a:solidFill>
              </a:rPr>
              <a:t>s.t</a:t>
            </a:r>
            <a:r>
              <a:rPr lang="en-GB" sz="2000" b="1" dirty="0" smtClean="0">
                <a:solidFill>
                  <a:schemeClr val="accent1"/>
                </a:solidFill>
              </a:rPr>
              <a:t>.</a:t>
            </a:r>
          </a:p>
          <a:p>
            <a:endParaRPr lang="en-GB" sz="1100" dirty="0" smtClean="0"/>
          </a:p>
          <a:p>
            <a:pPr marL="342900" indent="-342900">
              <a:buAutoNum type="arabicPeriod"/>
            </a:pPr>
            <a:r>
              <a:rPr lang="en-GB" sz="2000" dirty="0" smtClean="0"/>
              <a:t>Constant or polynomial number of auxiliary variables </a:t>
            </a:r>
            <a:r>
              <a:rPr lang="en-GB" sz="2000" dirty="0" smtClean="0">
                <a:solidFill>
                  <a:schemeClr val="accent1"/>
                </a:solidFill>
              </a:rPr>
              <a:t>(a) </a:t>
            </a:r>
            <a:r>
              <a:rPr lang="en-GB" sz="2000" dirty="0" smtClean="0"/>
              <a:t>added</a:t>
            </a:r>
          </a:p>
          <a:p>
            <a:pPr marL="342900" indent="-342900">
              <a:buAutoNum type="arabicPeriod"/>
            </a:pPr>
            <a:endParaRPr lang="en-GB" sz="600" dirty="0" smtClean="0">
              <a:solidFill>
                <a:schemeClr val="accent1"/>
              </a:solidFill>
            </a:endParaRPr>
          </a:p>
          <a:p>
            <a:pPr marL="342900" indent="-342900">
              <a:buAutoNum type="arabicPeriod"/>
            </a:pPr>
            <a:r>
              <a:rPr lang="en-GB" sz="2000" dirty="0" smtClean="0"/>
              <a:t>All </a:t>
            </a:r>
            <a:r>
              <a:rPr lang="en-GB" sz="2000" dirty="0" err="1" smtClean="0"/>
              <a:t>pairwise</a:t>
            </a:r>
            <a:r>
              <a:rPr lang="en-GB" sz="2000" dirty="0" smtClean="0"/>
              <a:t> functions </a:t>
            </a:r>
            <a:r>
              <a:rPr lang="en-GB" sz="2000" dirty="0" smtClean="0">
                <a:solidFill>
                  <a:schemeClr val="accent1"/>
                </a:solidFill>
              </a:rPr>
              <a:t>(g)</a:t>
            </a:r>
            <a:r>
              <a:rPr lang="en-GB" sz="2000" dirty="0" smtClean="0"/>
              <a:t> are </a:t>
            </a:r>
            <a:r>
              <a:rPr lang="en-GB" sz="2000" dirty="0" err="1" smtClean="0"/>
              <a:t>submodular</a:t>
            </a:r>
            <a:endParaRPr lang="en-GB" sz="2000" dirty="0"/>
          </a:p>
        </p:txBody>
      </p:sp>
      <p:pic>
        <p:nvPicPr>
          <p:cNvPr id="2048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214422"/>
            <a:ext cx="768355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" name="TextBox 57"/>
          <p:cNvSpPr txBox="1"/>
          <p:nvPr/>
        </p:nvSpPr>
        <p:spPr>
          <a:xfrm>
            <a:off x="7786678" y="2714620"/>
            <a:ext cx="13573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dirty="0" err="1" smtClean="0">
                <a:latin typeface="+mn-lt"/>
              </a:rPr>
              <a:t>Pairwise</a:t>
            </a:r>
            <a:r>
              <a:rPr lang="en-GB" sz="1600" dirty="0" smtClean="0">
                <a:latin typeface="+mn-lt"/>
              </a:rPr>
              <a:t> </a:t>
            </a:r>
            <a:r>
              <a:rPr lang="en-GB" sz="1600" dirty="0" err="1" smtClean="0">
                <a:latin typeface="+mn-lt"/>
              </a:rPr>
              <a:t>Submodular</a:t>
            </a:r>
            <a:r>
              <a:rPr lang="en-GB" sz="1600" dirty="0" smtClean="0">
                <a:latin typeface="+mn-lt"/>
              </a:rPr>
              <a:t> Function </a:t>
            </a:r>
            <a:endParaRPr lang="en-GB" sz="1600" dirty="0">
              <a:latin typeface="+mn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0" y="2786058"/>
            <a:ext cx="15001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dirty="0" smtClean="0">
                <a:latin typeface="+mn-lt"/>
              </a:rPr>
              <a:t>Higher Order Function</a:t>
            </a:r>
            <a:endParaRPr lang="en-GB" sz="1600" dirty="0">
              <a:latin typeface="+mn-lt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000364" y="1857364"/>
            <a:ext cx="6143636" cy="2571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60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357158" y="226886"/>
            <a:ext cx="8229600" cy="844660"/>
          </a:xfrm>
        </p:spPr>
        <p:txBody>
          <a:bodyPr>
            <a:noAutofit/>
          </a:bodyPr>
          <a:lstStyle/>
          <a:p>
            <a:r>
              <a:rPr lang="en-GB" sz="3200" dirty="0" smtClean="0"/>
              <a:t>Minimizing Higher Order Energy Functions </a:t>
            </a:r>
          </a:p>
        </p:txBody>
      </p:sp>
      <p:cxnSp>
        <p:nvCxnSpPr>
          <p:cNvPr id="11" name="Straight Connector 10"/>
          <p:cNvCxnSpPr/>
          <p:nvPr/>
        </p:nvCxnSpPr>
        <p:spPr>
          <a:xfrm rot="16200000" flipH="1">
            <a:off x="2395512" y="4488427"/>
            <a:ext cx="2143137" cy="1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 flipV="1">
            <a:off x="2923606" y="5202806"/>
            <a:ext cx="3115243" cy="28565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143240" y="1702346"/>
            <a:ext cx="2857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latin typeface="Comic Sans MS" pitchFamily="66" charset="0"/>
              </a:rPr>
              <a:t>H (X)  = F ( 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∑ </a:t>
            </a:r>
            <a:r>
              <a:rPr lang="en-GB" sz="2400" dirty="0" smtClean="0">
                <a:latin typeface="Comic Sans MS" pitchFamily="66" charset="0"/>
              </a:rPr>
              <a:t>x</a:t>
            </a:r>
            <a:r>
              <a:rPr lang="en-GB" sz="2400" baseline="-25000" dirty="0" smtClean="0">
                <a:latin typeface="Comic Sans MS" pitchFamily="66" charset="0"/>
              </a:rPr>
              <a:t>i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smtClean="0">
                <a:latin typeface="Comic Sans MS" pitchFamily="66" charset="0"/>
              </a:rPr>
              <a:t>)</a:t>
            </a:r>
            <a:endParaRPr lang="en-GB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714348" y="1630908"/>
            <a:ext cx="221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Example:</a:t>
            </a:r>
            <a:endParaRPr lang="en-GB" sz="3200" b="1" dirty="0"/>
          </a:p>
        </p:txBody>
      </p:sp>
      <p:sp>
        <p:nvSpPr>
          <p:cNvPr id="38" name="Rectangle 37"/>
          <p:cNvSpPr/>
          <p:nvPr/>
        </p:nvSpPr>
        <p:spPr>
          <a:xfrm>
            <a:off x="2681262" y="3559734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H (X)</a:t>
            </a:r>
            <a:endParaRPr lang="en-GB" dirty="0"/>
          </a:p>
        </p:txBody>
      </p:sp>
      <p:sp>
        <p:nvSpPr>
          <p:cNvPr id="39" name="Rectangle 38"/>
          <p:cNvSpPr/>
          <p:nvPr/>
        </p:nvSpPr>
        <p:spPr>
          <a:xfrm>
            <a:off x="5324468" y="5274246"/>
            <a:ext cx="7970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∑ </a:t>
            </a:r>
            <a:r>
              <a:rPr lang="en-GB" sz="2400" dirty="0" smtClean="0">
                <a:latin typeface="Comic Sans MS" pitchFamily="66" charset="0"/>
              </a:rPr>
              <a:t>x</a:t>
            </a:r>
            <a:r>
              <a:rPr lang="en-GB" sz="2400" baseline="-25000" dirty="0" smtClean="0">
                <a:latin typeface="Comic Sans MS" pitchFamily="66" charset="0"/>
              </a:rPr>
              <a:t>i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dirty="0"/>
          </a:p>
        </p:txBody>
      </p:sp>
      <p:sp>
        <p:nvSpPr>
          <p:cNvPr id="41" name="Freeform 40"/>
          <p:cNvSpPr/>
          <p:nvPr/>
        </p:nvSpPr>
        <p:spPr>
          <a:xfrm>
            <a:off x="3500430" y="3988362"/>
            <a:ext cx="1466848" cy="1224801"/>
          </a:xfrm>
          <a:custGeom>
            <a:avLst/>
            <a:gdLst>
              <a:gd name="connsiteX0" fmla="*/ 0 w 1752600"/>
              <a:gd name="connsiteY0" fmla="*/ 1510553 h 1510553"/>
              <a:gd name="connsiteX1" fmla="*/ 188259 w 1752600"/>
              <a:gd name="connsiteY1" fmla="*/ 703729 h 1510553"/>
              <a:gd name="connsiteX2" fmla="*/ 502024 w 1752600"/>
              <a:gd name="connsiteY2" fmla="*/ 246529 h 1510553"/>
              <a:gd name="connsiteX3" fmla="*/ 1075765 w 1752600"/>
              <a:gd name="connsiteY3" fmla="*/ 94129 h 1510553"/>
              <a:gd name="connsiteX4" fmla="*/ 1640541 w 1752600"/>
              <a:gd name="connsiteY4" fmla="*/ 811306 h 1510553"/>
              <a:gd name="connsiteX5" fmla="*/ 1748118 w 1752600"/>
              <a:gd name="connsiteY5" fmla="*/ 1501588 h 1510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2600" h="1510553">
                <a:moveTo>
                  <a:pt x="0" y="1510553"/>
                </a:moveTo>
                <a:cubicBezTo>
                  <a:pt x="52294" y="1212476"/>
                  <a:pt x="104588" y="914400"/>
                  <a:pt x="188259" y="703729"/>
                </a:cubicBezTo>
                <a:cubicBezTo>
                  <a:pt x="271930" y="493058"/>
                  <a:pt x="354106" y="348129"/>
                  <a:pt x="502024" y="246529"/>
                </a:cubicBezTo>
                <a:cubicBezTo>
                  <a:pt x="649942" y="144929"/>
                  <a:pt x="886012" y="0"/>
                  <a:pt x="1075765" y="94129"/>
                </a:cubicBezTo>
                <a:cubicBezTo>
                  <a:pt x="1265518" y="188258"/>
                  <a:pt x="1528482" y="576730"/>
                  <a:pt x="1640541" y="811306"/>
                </a:cubicBezTo>
                <a:cubicBezTo>
                  <a:pt x="1752600" y="1045882"/>
                  <a:pt x="1750359" y="1273735"/>
                  <a:pt x="1748118" y="1501588"/>
                </a:cubicBez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3" name="Straight Arrow Connector 42"/>
          <p:cNvCxnSpPr/>
          <p:nvPr/>
        </p:nvCxnSpPr>
        <p:spPr>
          <a:xfrm rot="5400000">
            <a:off x="4001290" y="2713826"/>
            <a:ext cx="1000132" cy="1588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572000" y="2488164"/>
            <a:ext cx="3357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concave</a:t>
            </a:r>
            <a:endParaRPr lang="en-GB" sz="2800" b="1" dirty="0"/>
          </a:p>
        </p:txBody>
      </p:sp>
      <p:sp>
        <p:nvSpPr>
          <p:cNvPr id="45" name="Rectangle 44"/>
          <p:cNvSpPr/>
          <p:nvPr/>
        </p:nvSpPr>
        <p:spPr>
          <a:xfrm>
            <a:off x="4429124" y="635795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GB" sz="2400" b="1" dirty="0" smtClean="0">
                <a:solidFill>
                  <a:schemeClr val="accent1"/>
                </a:solidFill>
              </a:rPr>
              <a:t>[Kohli et al. ‘08]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428992" y="5181913"/>
            <a:ext cx="35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0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latin typeface="Comic Sans MS" pitchFamily="66" charset="0"/>
              </a:rPr>
              <a:t>Higher order to Quadratic</a:t>
            </a:r>
            <a:endParaRPr lang="en-GB" sz="3600" b="1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285861"/>
            <a:ext cx="8229600" cy="571504"/>
          </a:xfrm>
        </p:spPr>
        <p:txBody>
          <a:bodyPr>
            <a:normAutofit/>
          </a:bodyPr>
          <a:lstStyle/>
          <a:p>
            <a:pPr eaLnBrk="1" hangingPunct="1"/>
            <a:r>
              <a:rPr lang="en-GB" sz="2400" b="1" dirty="0" smtClean="0">
                <a:latin typeface="Comic Sans MS" pitchFamily="66" charset="0"/>
              </a:rPr>
              <a:t>Simple Example using Auxiliary variables</a:t>
            </a:r>
            <a:endParaRPr lang="en-GB" sz="2400" dirty="0" smtClean="0">
              <a:latin typeface="Comic Sans MS" pitchFamily="66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14348" y="3286124"/>
            <a:ext cx="7715303" cy="1357322"/>
          </a:xfrm>
          <a:prstGeom prst="roundRect">
            <a:avLst>
              <a:gd name="adj" fmla="val 5698"/>
            </a:avLst>
          </a:prstGeom>
          <a:solidFill>
            <a:srgbClr val="0066FF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 b="1">
              <a:latin typeface="Comic Sans MS" pitchFamily="66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494115" y="1928802"/>
            <a:ext cx="79216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5400" dirty="0">
                <a:latin typeface="Comic Sans MS" pitchFamily="66" charset="0"/>
              </a:rPr>
              <a:t>{</a:t>
            </a:r>
            <a:endParaRPr lang="en-GB" sz="6000" dirty="0">
              <a:latin typeface="Comic Sans MS" pitchFamily="66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876704" y="2071688"/>
            <a:ext cx="197041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>
                <a:latin typeface="Comic Sans MS" pitchFamily="66" charset="0"/>
              </a:rPr>
              <a:t>0   if   all x</a:t>
            </a:r>
            <a:r>
              <a:rPr lang="en-GB" sz="2000" baseline="-25000">
                <a:latin typeface="Comic Sans MS" pitchFamily="66" charset="0"/>
              </a:rPr>
              <a:t>i </a:t>
            </a:r>
            <a:r>
              <a:rPr lang="en-GB" sz="2000">
                <a:latin typeface="Comic Sans MS" pitchFamily="66" charset="0"/>
              </a:rPr>
              <a:t>= 0</a:t>
            </a:r>
          </a:p>
          <a:p>
            <a:r>
              <a:rPr lang="en-GB" sz="2000">
                <a:latin typeface="Comic Sans MS" pitchFamily="66" charset="0"/>
              </a:rPr>
              <a:t>C</a:t>
            </a:r>
            <a:r>
              <a:rPr lang="en-GB" sz="2000" baseline="-25000">
                <a:latin typeface="Comic Sans MS" pitchFamily="66" charset="0"/>
              </a:rPr>
              <a:t>1</a:t>
            </a:r>
            <a:r>
              <a:rPr lang="en-GB" sz="2000">
                <a:latin typeface="Comic Sans MS" pitchFamily="66" charset="0"/>
              </a:rPr>
              <a:t>  otherwise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2428904" y="2214563"/>
            <a:ext cx="9957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latin typeface="Comic Sans MS" pitchFamily="66" charset="0"/>
              </a:rPr>
              <a:t>f(</a:t>
            </a:r>
            <a:r>
              <a:rPr lang="en-GB" sz="2400" b="1">
                <a:latin typeface="Comic Sans MS" pitchFamily="66" charset="0"/>
              </a:rPr>
              <a:t>x</a:t>
            </a:r>
            <a:r>
              <a:rPr lang="en-GB" sz="2400">
                <a:latin typeface="Comic Sans MS" pitchFamily="66" charset="0"/>
              </a:rPr>
              <a:t>) =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428890" y="2000241"/>
            <a:ext cx="3714776" cy="857256"/>
          </a:xfrm>
          <a:prstGeom prst="roundRect">
            <a:avLst>
              <a:gd name="adj" fmla="val 5698"/>
            </a:avLst>
          </a:prstGeom>
          <a:solidFill>
            <a:srgbClr val="00FF0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>
              <a:latin typeface="Comic Sans MS" pitchFamily="66" charset="0"/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785786" y="3254373"/>
            <a:ext cx="2857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800" b="1" dirty="0">
                <a:latin typeface="Comic Sans MS" pitchFamily="66" charset="0"/>
              </a:rPr>
              <a:t>min</a:t>
            </a:r>
            <a:r>
              <a:rPr lang="en-GB" sz="3200" dirty="0">
                <a:latin typeface="Comic Sans MS" pitchFamily="66" charset="0"/>
              </a:rPr>
              <a:t> </a:t>
            </a:r>
            <a:r>
              <a:rPr lang="en-GB" sz="2800" dirty="0">
                <a:latin typeface="Comic Sans MS" pitchFamily="66" charset="0"/>
              </a:rPr>
              <a:t>f(</a:t>
            </a:r>
            <a:r>
              <a:rPr lang="en-GB" sz="2800" b="1" dirty="0">
                <a:latin typeface="Comic Sans MS" pitchFamily="66" charset="0"/>
              </a:rPr>
              <a:t>x</a:t>
            </a:r>
            <a:r>
              <a:rPr lang="en-GB" sz="2800" dirty="0">
                <a:latin typeface="Comic Sans MS" pitchFamily="66" charset="0"/>
              </a:rPr>
              <a:t>)</a:t>
            </a:r>
            <a:endParaRPr lang="en-GB" sz="3200" dirty="0">
              <a:latin typeface="Comic Sans MS" pitchFamily="66" charset="0"/>
            </a:endParaRPr>
          </a:p>
        </p:txBody>
      </p: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3857599" y="3214686"/>
            <a:ext cx="44291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800" b="1" dirty="0">
                <a:latin typeface="Comic Sans MS" pitchFamily="66" charset="0"/>
              </a:rPr>
              <a:t>min</a:t>
            </a:r>
            <a:r>
              <a:rPr lang="en-GB" sz="3200" dirty="0">
                <a:latin typeface="Comic Sans MS" pitchFamily="66" charset="0"/>
              </a:rPr>
              <a:t>  </a:t>
            </a:r>
            <a:r>
              <a:rPr lang="en-GB" sz="2800" dirty="0">
                <a:latin typeface="Comic Sans MS" pitchFamily="66" charset="0"/>
              </a:rPr>
              <a:t>C</a:t>
            </a:r>
            <a:r>
              <a:rPr lang="en-GB" sz="2800" baseline="-25000" dirty="0">
                <a:latin typeface="Comic Sans MS" pitchFamily="66" charset="0"/>
              </a:rPr>
              <a:t>1</a:t>
            </a:r>
            <a:r>
              <a:rPr lang="en-US" sz="2800" dirty="0">
                <a:latin typeface="Comic Sans MS" pitchFamily="66" charset="0"/>
              </a:rPr>
              <a:t>a + </a:t>
            </a:r>
            <a:r>
              <a:rPr lang="en-GB" sz="2800" dirty="0">
                <a:latin typeface="Comic Sans MS" pitchFamily="66" charset="0"/>
              </a:rPr>
              <a:t>C</a:t>
            </a:r>
            <a:r>
              <a:rPr lang="en-GB" sz="2800" baseline="-25000" dirty="0">
                <a:latin typeface="Comic Sans MS" pitchFamily="66" charset="0"/>
              </a:rPr>
              <a:t>1 </a:t>
            </a:r>
            <a:r>
              <a:rPr lang="en-GB" sz="3600" dirty="0">
                <a:latin typeface="Comic Sans MS" pitchFamily="66" charset="0"/>
                <a:cs typeface="Times New Roman" pitchFamily="18" charset="0"/>
              </a:rPr>
              <a:t>∑</a:t>
            </a:r>
            <a:r>
              <a:rPr lang="en-GB" sz="3200" dirty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800" dirty="0">
                <a:latin typeface="Comic Sans MS" pitchFamily="66" charset="0"/>
              </a:rPr>
              <a:t>ā</a:t>
            </a:r>
            <a:r>
              <a:rPr lang="en-GB" sz="2800" dirty="0">
                <a:latin typeface="Comic Sans MS" pitchFamily="66" charset="0"/>
              </a:rPr>
              <a:t> x</a:t>
            </a:r>
            <a:r>
              <a:rPr lang="en-GB" sz="2800" baseline="-25000" dirty="0">
                <a:latin typeface="Comic Sans MS" pitchFamily="66" charset="0"/>
              </a:rPr>
              <a:t>i</a:t>
            </a:r>
            <a:endParaRPr lang="en-GB" sz="3200" dirty="0">
              <a:latin typeface="Comic Sans MS" pitchFamily="66" charset="0"/>
            </a:endParaRPr>
          </a:p>
        </p:txBody>
      </p:sp>
      <p:sp>
        <p:nvSpPr>
          <p:cNvPr id="17" name="Rectangle 38"/>
          <p:cNvSpPr>
            <a:spLocks noChangeArrowheads="1"/>
          </p:cNvSpPr>
          <p:nvPr/>
        </p:nvSpPr>
        <p:spPr bwMode="auto">
          <a:xfrm>
            <a:off x="6429404" y="2171635"/>
            <a:ext cx="1928810" cy="400110"/>
          </a:xfrm>
          <a:prstGeom prst="rect">
            <a:avLst/>
          </a:prstGeom>
          <a:solidFill>
            <a:srgbClr val="4F81BD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Comic Sans MS" pitchFamily="66" charset="0"/>
              </a:rPr>
              <a:t>x </a:t>
            </a:r>
            <a:r>
              <a:rPr lang="el-GR" sz="2000" b="1">
                <a:solidFill>
                  <a:schemeClr val="bg1"/>
                </a:solidFill>
                <a:latin typeface="Comic Sans MS" pitchFamily="66" charset="0"/>
              </a:rPr>
              <a:t>ϵ</a:t>
            </a:r>
            <a:r>
              <a:rPr lang="en-US" sz="2000" b="1">
                <a:solidFill>
                  <a:schemeClr val="bg1"/>
                </a:solidFill>
                <a:latin typeface="Comic Sans MS" pitchFamily="66" charset="0"/>
              </a:rPr>
              <a:t> L = {0,1}</a:t>
            </a:r>
            <a:r>
              <a:rPr lang="en-US" sz="2000" b="1" baseline="30000">
                <a:solidFill>
                  <a:schemeClr val="bg1"/>
                </a:solidFill>
                <a:latin typeface="Comic Sans MS" pitchFamily="66" charset="0"/>
              </a:rPr>
              <a:t>n</a:t>
            </a:r>
            <a:endParaRPr lang="en-US" sz="2000" b="1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1643036" y="3600394"/>
            <a:ext cx="5000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dirty="0" smtClean="0">
                <a:latin typeface="Comic Sans MS" pitchFamily="66" charset="0"/>
              </a:rPr>
              <a:t>x</a:t>
            </a:r>
            <a:endParaRPr lang="en-GB" sz="2400" dirty="0">
              <a:latin typeface="Comic Sans MS" pitchFamily="66" charset="0"/>
            </a:endParaRPr>
          </a:p>
        </p:txBody>
      </p:sp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3286099" y="3227386"/>
            <a:ext cx="857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4000" b="1">
                <a:latin typeface="Comic Sans MS" pitchFamily="66" charset="0"/>
              </a:rPr>
              <a:t>=</a:t>
            </a: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4154548" y="3671832"/>
            <a:ext cx="12747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 smtClean="0">
                <a:latin typeface="Comic Sans MS" pitchFamily="66" charset="0"/>
              </a:rPr>
              <a:t>x,a</a:t>
            </a:r>
            <a:r>
              <a:rPr lang="en-GB" sz="2000" dirty="0" smtClean="0">
                <a:latin typeface="Comic Sans MS" pitchFamily="66" charset="0"/>
              </a:rPr>
              <a:t> </a:t>
            </a:r>
            <a:r>
              <a:rPr lang="el-GR" sz="2000" dirty="0" smtClean="0">
                <a:latin typeface="Comic Sans MS" pitchFamily="66" charset="0"/>
              </a:rPr>
              <a:t>ϵ</a:t>
            </a:r>
            <a:r>
              <a:rPr lang="en-GB" sz="2000" dirty="0" smtClean="0">
                <a:latin typeface="Comic Sans MS" pitchFamily="66" charset="0"/>
              </a:rPr>
              <a:t> </a:t>
            </a:r>
            <a:r>
              <a:rPr lang="en-US" dirty="0" smtClean="0">
                <a:latin typeface="Comic Sans MS" pitchFamily="66" charset="0"/>
              </a:rPr>
              <a:t>{0,1}</a:t>
            </a:r>
            <a:endParaRPr lang="en-GB" sz="2400" dirty="0">
              <a:latin typeface="Comic Sans MS" pitchFamily="66" charset="0"/>
            </a:endParaRPr>
          </a:p>
        </p:txBody>
      </p:sp>
      <p:sp>
        <p:nvSpPr>
          <p:cNvPr id="21" name="TextBox 17"/>
          <p:cNvSpPr txBox="1">
            <a:spLocks noChangeArrowheads="1"/>
          </p:cNvSpPr>
          <p:nvPr/>
        </p:nvSpPr>
        <p:spPr bwMode="auto">
          <a:xfrm>
            <a:off x="1000100" y="3997333"/>
            <a:ext cx="2571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b="1" dirty="0">
                <a:latin typeface="Comic Sans MS" pitchFamily="66" charset="0"/>
              </a:rPr>
              <a:t>Higher Order </a:t>
            </a:r>
            <a:r>
              <a:rPr lang="en-GB" b="1" dirty="0" err="1">
                <a:latin typeface="Comic Sans MS" pitchFamily="66" charset="0"/>
              </a:rPr>
              <a:t>Submodular</a:t>
            </a:r>
            <a:r>
              <a:rPr lang="en-GB" b="1" dirty="0">
                <a:latin typeface="Comic Sans MS" pitchFamily="66" charset="0"/>
              </a:rPr>
              <a:t> Function </a:t>
            </a:r>
          </a:p>
        </p:txBody>
      </p: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4929190" y="4000504"/>
            <a:ext cx="30003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Comic Sans MS" pitchFamily="66" charset="0"/>
              </a:rPr>
              <a:t>Quadratic </a:t>
            </a:r>
            <a:r>
              <a:rPr lang="en-GB" b="1" dirty="0" err="1">
                <a:latin typeface="Comic Sans MS" pitchFamily="66" charset="0"/>
              </a:rPr>
              <a:t>Submodular</a:t>
            </a:r>
            <a:r>
              <a:rPr lang="en-GB" b="1" dirty="0">
                <a:latin typeface="Comic Sans MS" pitchFamily="66" charset="0"/>
              </a:rPr>
              <a:t> Function 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000100" y="5068685"/>
            <a:ext cx="7000924" cy="646331"/>
            <a:chOff x="1000100" y="5068685"/>
            <a:chExt cx="7000924" cy="646331"/>
          </a:xfrm>
        </p:grpSpPr>
        <p:sp>
          <p:nvSpPr>
            <p:cNvPr id="24" name="Rectangle 23"/>
            <p:cNvSpPr/>
            <p:nvPr/>
          </p:nvSpPr>
          <p:spPr>
            <a:xfrm>
              <a:off x="1000100" y="5068685"/>
              <a:ext cx="132119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latin typeface="Comic Sans MS" pitchFamily="66" charset="0"/>
                  <a:cs typeface="Times New Roman" pitchFamily="18" charset="0"/>
                </a:rPr>
                <a:t>∑</a:t>
              </a:r>
              <a:r>
                <a:rPr lang="en-GB" sz="2800" dirty="0" smtClean="0">
                  <a:latin typeface="Comic Sans MS" pitchFamily="66" charset="0"/>
                </a:rPr>
                <a:t>x</a:t>
              </a:r>
              <a:r>
                <a:rPr lang="en-GB" sz="2800" baseline="-25000" dirty="0" smtClean="0">
                  <a:latin typeface="Comic Sans MS" pitchFamily="66" charset="0"/>
                </a:rPr>
                <a:t>i</a:t>
              </a:r>
              <a:r>
                <a:rPr lang="en-GB" sz="2800" dirty="0" smtClean="0">
                  <a:latin typeface="Comic Sans MS" pitchFamily="66" charset="0"/>
                </a:rPr>
                <a:t> &lt;</a:t>
              </a:r>
              <a:r>
                <a:rPr lang="en-GB" sz="2800" dirty="0" smtClean="0">
                  <a:latin typeface="Comic Sans MS" pitchFamily="66" charset="0"/>
                  <a:cs typeface="Times New Roman" pitchFamily="18" charset="0"/>
                </a:rPr>
                <a:t> 1</a:t>
              </a:r>
              <a:endParaRPr lang="en-GB" sz="2800" dirty="0"/>
            </a:p>
          </p:txBody>
        </p:sp>
        <p:sp>
          <p:nvSpPr>
            <p:cNvPr id="29" name="Rectangle 14"/>
            <p:cNvSpPr>
              <a:spLocks noChangeArrowheads="1"/>
            </p:cNvSpPr>
            <p:nvPr/>
          </p:nvSpPr>
          <p:spPr bwMode="auto">
            <a:xfrm>
              <a:off x="3571868" y="5143512"/>
              <a:ext cx="207170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2800" dirty="0" smtClean="0">
                  <a:latin typeface="Comic Sans MS" pitchFamily="66" charset="0"/>
                </a:rPr>
                <a:t>a=0 (</a:t>
              </a:r>
              <a:r>
                <a:rPr lang="en-US" sz="2800" dirty="0" smtClean="0">
                  <a:latin typeface="Comic Sans MS" pitchFamily="66" charset="0"/>
                </a:rPr>
                <a:t>ā=1)</a:t>
              </a:r>
              <a:endParaRPr lang="en-GB" sz="2400" dirty="0">
                <a:latin typeface="Comic Sans MS" pitchFamily="66" charset="0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2643174" y="5425875"/>
              <a:ext cx="571504" cy="1588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5357818" y="5427676"/>
              <a:ext cx="571504" cy="1588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6286512" y="5143512"/>
              <a:ext cx="171451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800" dirty="0" smtClean="0">
                  <a:latin typeface="Comic Sans MS" pitchFamily="66" charset="0"/>
                </a:rPr>
                <a:t>f(</a:t>
              </a:r>
              <a:r>
                <a:rPr lang="en-GB" sz="2800" b="1" dirty="0" smtClean="0">
                  <a:latin typeface="Comic Sans MS" pitchFamily="66" charset="0"/>
                </a:rPr>
                <a:t>x</a:t>
              </a:r>
              <a:r>
                <a:rPr lang="en-GB" sz="2800" dirty="0" smtClean="0">
                  <a:latin typeface="Comic Sans MS" pitchFamily="66" charset="0"/>
                </a:rPr>
                <a:t>) = 0 </a:t>
              </a:r>
              <a:endParaRPr lang="en-GB" sz="28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000100" y="5715016"/>
            <a:ext cx="7000924" cy="646331"/>
            <a:chOff x="1000100" y="5715016"/>
            <a:chExt cx="7000924" cy="646331"/>
          </a:xfrm>
        </p:grpSpPr>
        <p:sp>
          <p:nvSpPr>
            <p:cNvPr id="34" name="Rectangle 33"/>
            <p:cNvSpPr/>
            <p:nvPr/>
          </p:nvSpPr>
          <p:spPr>
            <a:xfrm>
              <a:off x="1000100" y="5715016"/>
              <a:ext cx="132119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 smtClean="0">
                  <a:latin typeface="Comic Sans MS" pitchFamily="66" charset="0"/>
                  <a:cs typeface="Times New Roman" pitchFamily="18" charset="0"/>
                </a:rPr>
                <a:t>∑</a:t>
              </a:r>
              <a:r>
                <a:rPr lang="en-GB" sz="2800" dirty="0" smtClean="0">
                  <a:latin typeface="Comic Sans MS" pitchFamily="66" charset="0"/>
                </a:rPr>
                <a:t>x</a:t>
              </a:r>
              <a:r>
                <a:rPr lang="en-GB" sz="2800" baseline="-25000" dirty="0" smtClean="0">
                  <a:latin typeface="Comic Sans MS" pitchFamily="66" charset="0"/>
                </a:rPr>
                <a:t>i</a:t>
              </a:r>
              <a:r>
                <a:rPr lang="en-GB" sz="2800" dirty="0" smtClean="0">
                  <a:latin typeface="Comic Sans MS" pitchFamily="66" charset="0"/>
                </a:rPr>
                <a:t> </a:t>
              </a:r>
              <a:r>
                <a:rPr lang="en-GB" sz="2800" dirty="0" smtClean="0">
                  <a:latin typeface="Comic Sans MS"/>
                </a:rPr>
                <a:t>≥</a:t>
              </a:r>
              <a:r>
                <a:rPr lang="en-GB" sz="2800" dirty="0" smtClean="0">
                  <a:latin typeface="Comic Sans MS" pitchFamily="66" charset="0"/>
                  <a:cs typeface="Times New Roman" pitchFamily="18" charset="0"/>
                </a:rPr>
                <a:t> 1</a:t>
              </a:r>
              <a:endParaRPr lang="en-GB" sz="2800" dirty="0"/>
            </a:p>
          </p:txBody>
        </p:sp>
        <p:sp>
          <p:nvSpPr>
            <p:cNvPr id="35" name="Rectangle 14"/>
            <p:cNvSpPr>
              <a:spLocks noChangeArrowheads="1"/>
            </p:cNvSpPr>
            <p:nvPr/>
          </p:nvSpPr>
          <p:spPr bwMode="auto">
            <a:xfrm>
              <a:off x="3571868" y="5789843"/>
              <a:ext cx="207170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2800" dirty="0" smtClean="0">
                  <a:latin typeface="Comic Sans MS" pitchFamily="66" charset="0"/>
                </a:rPr>
                <a:t>a=1 (</a:t>
              </a:r>
              <a:r>
                <a:rPr lang="en-US" sz="2800" dirty="0" smtClean="0">
                  <a:latin typeface="Comic Sans MS" pitchFamily="66" charset="0"/>
                </a:rPr>
                <a:t>ā=0)</a:t>
              </a:r>
              <a:endParaRPr lang="en-GB" sz="2400" dirty="0">
                <a:latin typeface="Comic Sans MS" pitchFamily="66" charset="0"/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2643174" y="6072206"/>
              <a:ext cx="571504" cy="1588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5357818" y="6074007"/>
              <a:ext cx="571504" cy="1588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6286512" y="5789843"/>
              <a:ext cx="171451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800" dirty="0" smtClean="0">
                  <a:latin typeface="Comic Sans MS" pitchFamily="66" charset="0"/>
                </a:rPr>
                <a:t>f(</a:t>
              </a:r>
              <a:r>
                <a:rPr lang="en-GB" sz="2800" b="1" dirty="0" smtClean="0">
                  <a:latin typeface="Comic Sans MS" pitchFamily="66" charset="0"/>
                </a:rPr>
                <a:t>x</a:t>
              </a:r>
              <a:r>
                <a:rPr lang="en-GB" sz="2800" dirty="0" smtClean="0">
                  <a:latin typeface="Comic Sans MS" pitchFamily="66" charset="0"/>
                </a:rPr>
                <a:t>) = C</a:t>
              </a:r>
              <a:r>
                <a:rPr lang="en-GB" sz="2800" baseline="-25000" dirty="0" smtClean="0">
                  <a:latin typeface="Comic Sans MS" pitchFamily="66" charset="0"/>
                </a:rPr>
                <a:t>1</a:t>
              </a:r>
              <a:r>
                <a:rPr lang="en-GB" sz="2800" dirty="0" smtClean="0">
                  <a:latin typeface="Comic Sans MS" pitchFamily="66" charset="0"/>
                </a:rPr>
                <a:t> </a:t>
              </a:r>
              <a:endParaRPr lang="en-GB" sz="2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16" grpId="0"/>
      <p:bldP spid="18" grpId="0"/>
      <p:bldP spid="19" grpId="0"/>
      <p:bldP spid="20" grpId="0"/>
      <p:bldP spid="21" grpId="0"/>
      <p:bldP spid="22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latin typeface="Comic Sans MS" pitchFamily="66" charset="0"/>
              </a:rPr>
              <a:t>Higher order to Quadratic</a:t>
            </a:r>
            <a:endParaRPr lang="en-GB" sz="36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714348" y="1357298"/>
            <a:ext cx="7715303" cy="714380"/>
          </a:xfrm>
          <a:prstGeom prst="roundRect">
            <a:avLst>
              <a:gd name="adj" fmla="val 5698"/>
            </a:avLst>
          </a:prstGeom>
          <a:solidFill>
            <a:srgbClr val="0066FF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>
              <a:latin typeface="Comic Sans MS" pitchFamily="66" charset="0"/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785786" y="1325547"/>
            <a:ext cx="28575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 dirty="0">
                <a:latin typeface="Comic Sans MS" pitchFamily="66" charset="0"/>
              </a:rPr>
              <a:t>min</a:t>
            </a:r>
            <a:r>
              <a:rPr lang="en-GB" sz="2800" dirty="0">
                <a:latin typeface="Comic Sans MS" pitchFamily="66" charset="0"/>
              </a:rPr>
              <a:t> </a:t>
            </a:r>
            <a:r>
              <a:rPr lang="en-GB" sz="2400" dirty="0">
                <a:latin typeface="Comic Sans MS" pitchFamily="66" charset="0"/>
              </a:rPr>
              <a:t>f(</a:t>
            </a:r>
            <a:r>
              <a:rPr lang="en-GB" sz="2400" b="1" dirty="0">
                <a:latin typeface="Comic Sans MS" pitchFamily="66" charset="0"/>
              </a:rPr>
              <a:t>x</a:t>
            </a:r>
            <a:r>
              <a:rPr lang="en-GB" sz="2400" dirty="0">
                <a:latin typeface="Comic Sans MS" pitchFamily="66" charset="0"/>
              </a:rPr>
              <a:t>)</a:t>
            </a:r>
            <a:endParaRPr lang="en-GB" sz="2800" dirty="0">
              <a:latin typeface="Comic Sans MS" pitchFamily="66" charset="0"/>
            </a:endParaRPr>
          </a:p>
        </p:txBody>
      </p: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3857599" y="1285860"/>
            <a:ext cx="44291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 dirty="0">
                <a:latin typeface="Comic Sans MS" pitchFamily="66" charset="0"/>
              </a:rPr>
              <a:t>min</a:t>
            </a:r>
            <a:r>
              <a:rPr lang="en-GB" sz="2800" dirty="0">
                <a:latin typeface="Comic Sans MS" pitchFamily="66" charset="0"/>
              </a:rPr>
              <a:t> </a:t>
            </a:r>
            <a:r>
              <a:rPr lang="en-GB" sz="2800" dirty="0" smtClean="0">
                <a:latin typeface="Comic Sans MS" pitchFamily="66" charset="0"/>
              </a:rPr>
              <a:t> </a:t>
            </a:r>
            <a:r>
              <a:rPr lang="en-GB" sz="2400" dirty="0" smtClean="0">
                <a:latin typeface="Comic Sans MS" pitchFamily="66" charset="0"/>
              </a:rPr>
              <a:t>C</a:t>
            </a:r>
            <a:r>
              <a:rPr lang="en-GB" sz="2400" baseline="-25000" dirty="0" smtClean="0">
                <a:latin typeface="Comic Sans MS" pitchFamily="66" charset="0"/>
              </a:rPr>
              <a:t>1</a:t>
            </a:r>
            <a:r>
              <a:rPr lang="en-US" sz="2400" dirty="0" smtClean="0">
                <a:latin typeface="Comic Sans MS" pitchFamily="66" charset="0"/>
              </a:rPr>
              <a:t>a </a:t>
            </a:r>
            <a:r>
              <a:rPr lang="en-US" sz="2400" dirty="0">
                <a:latin typeface="Comic Sans MS" pitchFamily="66" charset="0"/>
              </a:rPr>
              <a:t>+ </a:t>
            </a:r>
            <a:r>
              <a:rPr lang="en-GB" sz="2400" dirty="0">
                <a:latin typeface="Comic Sans MS" pitchFamily="66" charset="0"/>
              </a:rPr>
              <a:t>C</a:t>
            </a:r>
            <a:r>
              <a:rPr lang="en-GB" sz="2400" baseline="-25000" dirty="0">
                <a:latin typeface="Comic Sans MS" pitchFamily="66" charset="0"/>
              </a:rPr>
              <a:t>1 </a:t>
            </a:r>
            <a:r>
              <a:rPr lang="en-GB" sz="3200" dirty="0">
                <a:latin typeface="Comic Sans MS" pitchFamily="66" charset="0"/>
                <a:cs typeface="Times New Roman" pitchFamily="18" charset="0"/>
              </a:rPr>
              <a:t>∑</a:t>
            </a:r>
            <a:r>
              <a:rPr lang="en-GB" sz="2800" dirty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400" dirty="0">
                <a:latin typeface="Comic Sans MS" pitchFamily="66" charset="0"/>
              </a:rPr>
              <a:t>ā</a:t>
            </a:r>
            <a:r>
              <a:rPr lang="en-GB" sz="2400" dirty="0">
                <a:latin typeface="Comic Sans MS" pitchFamily="66" charset="0"/>
              </a:rPr>
              <a:t> x</a:t>
            </a:r>
            <a:r>
              <a:rPr lang="en-GB" sz="2400" baseline="-25000" dirty="0">
                <a:latin typeface="Comic Sans MS" pitchFamily="66" charset="0"/>
              </a:rPr>
              <a:t>i</a:t>
            </a:r>
            <a:endParaRPr lang="en-GB" sz="2800" dirty="0">
              <a:latin typeface="Comic Sans MS" pitchFamily="66" charset="0"/>
            </a:endParaRP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1643036" y="1671568"/>
            <a:ext cx="500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x</a:t>
            </a:r>
            <a:endParaRPr lang="en-GB" sz="2000" dirty="0">
              <a:latin typeface="Comic Sans MS" pitchFamily="66" charset="0"/>
            </a:endParaRPr>
          </a:p>
        </p:txBody>
      </p:sp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3286099" y="1298560"/>
            <a:ext cx="857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 b="1">
                <a:latin typeface="Comic Sans MS" pitchFamily="66" charset="0"/>
              </a:rPr>
              <a:t>=</a:t>
            </a: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4412840" y="1702346"/>
            <a:ext cx="1159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 err="1" smtClean="0">
                <a:latin typeface="Comic Sans MS" pitchFamily="66" charset="0"/>
              </a:rPr>
              <a:t>x,a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l-GR" dirty="0" smtClean="0">
                <a:latin typeface="Comic Sans MS" pitchFamily="66" charset="0"/>
              </a:rPr>
              <a:t>ϵ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US" sz="1600" dirty="0" smtClean="0">
                <a:latin typeface="Comic Sans MS" pitchFamily="66" charset="0"/>
              </a:rPr>
              <a:t>{0,1}</a:t>
            </a:r>
            <a:endParaRPr lang="en-GB" sz="2000" dirty="0">
              <a:latin typeface="Comic Sans MS" pitchFamily="66" charset="0"/>
            </a:endParaRPr>
          </a:p>
        </p:txBody>
      </p:sp>
      <p:sp>
        <p:nvSpPr>
          <p:cNvPr id="21" name="TextBox 17"/>
          <p:cNvSpPr txBox="1">
            <a:spLocks noChangeArrowheads="1"/>
          </p:cNvSpPr>
          <p:nvPr/>
        </p:nvSpPr>
        <p:spPr bwMode="auto">
          <a:xfrm>
            <a:off x="785786" y="2071678"/>
            <a:ext cx="25717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 b="1" dirty="0">
                <a:latin typeface="Comic Sans MS" pitchFamily="66" charset="0"/>
              </a:rPr>
              <a:t>Higher Order </a:t>
            </a:r>
            <a:r>
              <a:rPr lang="en-GB" sz="1600" b="1" dirty="0" err="1">
                <a:latin typeface="Comic Sans MS" pitchFamily="66" charset="0"/>
              </a:rPr>
              <a:t>Submodular</a:t>
            </a:r>
            <a:r>
              <a:rPr lang="en-GB" sz="1600" b="1" dirty="0">
                <a:latin typeface="Comic Sans MS" pitchFamily="66" charset="0"/>
              </a:rPr>
              <a:t> Function </a:t>
            </a:r>
          </a:p>
        </p:txBody>
      </p: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5357818" y="2071678"/>
            <a:ext cx="30003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latin typeface="Comic Sans MS" pitchFamily="66" charset="0"/>
              </a:rPr>
              <a:t>Quadratic </a:t>
            </a:r>
            <a:r>
              <a:rPr lang="en-GB" sz="1600" b="1" dirty="0" err="1">
                <a:latin typeface="Comic Sans MS" pitchFamily="66" charset="0"/>
              </a:rPr>
              <a:t>Submodular</a:t>
            </a:r>
            <a:r>
              <a:rPr lang="en-GB" sz="1600" b="1" dirty="0">
                <a:latin typeface="Comic Sans MS" pitchFamily="66" charset="0"/>
              </a:rPr>
              <a:t> Function </a:t>
            </a:r>
          </a:p>
        </p:txBody>
      </p:sp>
      <p:cxnSp>
        <p:nvCxnSpPr>
          <p:cNvPr id="25" name="Straight Connector 24"/>
          <p:cNvCxnSpPr/>
          <p:nvPr/>
        </p:nvCxnSpPr>
        <p:spPr>
          <a:xfrm rot="5400000">
            <a:off x="1785918" y="4429132"/>
            <a:ext cx="1858182" cy="7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0800000" flipV="1">
            <a:off x="2715406" y="5357826"/>
            <a:ext cx="3857652" cy="103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929058" y="5834738"/>
            <a:ext cx="6511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latin typeface="Comic Sans MS" pitchFamily="66" charset="0"/>
                <a:cs typeface="Times New Roman" pitchFamily="18" charset="0"/>
              </a:rPr>
              <a:t>∑</a:t>
            </a:r>
            <a:r>
              <a:rPr lang="en-GB" sz="2000" dirty="0" smtClean="0">
                <a:latin typeface="Comic Sans MS" pitchFamily="66" charset="0"/>
              </a:rPr>
              <a:t>x</a:t>
            </a:r>
            <a:r>
              <a:rPr lang="en-GB" sz="2000" baseline="-25000" dirty="0" smtClean="0">
                <a:latin typeface="Comic Sans MS" pitchFamily="66" charset="0"/>
              </a:rPr>
              <a:t>i</a:t>
            </a:r>
            <a:endParaRPr lang="en-GB" sz="2000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4572000" y="6118902"/>
            <a:ext cx="71438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3142446" y="5429264"/>
            <a:ext cx="14287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3785388" y="5428470"/>
            <a:ext cx="14287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4428330" y="5428470"/>
            <a:ext cx="14287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071802" y="5488560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44" name="TextBox 43"/>
          <p:cNvSpPr txBox="1"/>
          <p:nvPr/>
        </p:nvSpPr>
        <p:spPr>
          <a:xfrm>
            <a:off x="3714744" y="5500702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</a:t>
            </a:r>
            <a:endParaRPr lang="en-GB" dirty="0"/>
          </a:p>
        </p:txBody>
      </p:sp>
      <p:sp>
        <p:nvSpPr>
          <p:cNvPr id="45" name="TextBox 44"/>
          <p:cNvSpPr txBox="1"/>
          <p:nvPr/>
        </p:nvSpPr>
        <p:spPr>
          <a:xfrm>
            <a:off x="4357686" y="5500702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</a:t>
            </a:r>
            <a:endParaRPr lang="en-GB" dirty="0"/>
          </a:p>
        </p:txBody>
      </p:sp>
      <p:cxnSp>
        <p:nvCxnSpPr>
          <p:cNvPr id="49" name="Straight Connector 48"/>
          <p:cNvCxnSpPr/>
          <p:nvPr/>
        </p:nvCxnSpPr>
        <p:spPr>
          <a:xfrm>
            <a:off x="2571736" y="4643446"/>
            <a:ext cx="14287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2143108" y="4500570"/>
            <a:ext cx="393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C</a:t>
            </a:r>
            <a:r>
              <a:rPr lang="en-GB" baseline="-25000" dirty="0" smtClean="0">
                <a:latin typeface="Comic Sans MS" pitchFamily="66" charset="0"/>
              </a:rPr>
              <a:t>1</a:t>
            </a:r>
            <a:endParaRPr lang="en-GB" dirty="0"/>
          </a:p>
        </p:txBody>
      </p:sp>
      <p:cxnSp>
        <p:nvCxnSpPr>
          <p:cNvPr id="52" name="Straight Connector 51"/>
          <p:cNvCxnSpPr/>
          <p:nvPr/>
        </p:nvCxnSpPr>
        <p:spPr>
          <a:xfrm rot="5400000" flipH="1" flipV="1">
            <a:off x="2464579" y="3750471"/>
            <a:ext cx="1857388" cy="13573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714612" y="4643446"/>
            <a:ext cx="1714512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4015597" y="3198168"/>
            <a:ext cx="801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C</a:t>
            </a:r>
            <a:r>
              <a:rPr lang="en-GB" baseline="-25000" dirty="0" smtClean="0">
                <a:latin typeface="Comic Sans MS" pitchFamily="66" charset="0"/>
              </a:rPr>
              <a:t>1</a:t>
            </a:r>
            <a:r>
              <a:rPr lang="en-GB" sz="2400" dirty="0" smtClean="0">
                <a:latin typeface="Comic Sans MS" pitchFamily="66" charset="0"/>
                <a:cs typeface="Times New Roman" pitchFamily="18" charset="0"/>
              </a:rPr>
              <a:t>∑</a:t>
            </a:r>
            <a:r>
              <a:rPr lang="en-GB" dirty="0" smtClean="0">
                <a:latin typeface="Comic Sans MS" pitchFamily="66" charset="0"/>
              </a:rPr>
              <a:t>x</a:t>
            </a:r>
            <a:r>
              <a:rPr lang="en-GB" baseline="-25000" dirty="0" smtClean="0">
                <a:latin typeface="Comic Sans MS" pitchFamily="66" charset="0"/>
              </a:rPr>
              <a:t>i</a:t>
            </a:r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>
            <a:off x="4429124" y="635795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GB" sz="2400" b="1" dirty="0" smtClean="0">
                <a:solidFill>
                  <a:schemeClr val="accent1"/>
                </a:solidFill>
              </a:rPr>
              <a:t>[Kohli et al. ‘08]</a:t>
            </a:r>
            <a:endParaRPr lang="en-GB" sz="2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latin typeface="Comic Sans MS" pitchFamily="66" charset="0"/>
              </a:rPr>
              <a:t>Higher order to Quadratic</a:t>
            </a:r>
            <a:endParaRPr lang="en-GB" sz="36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714348" y="1357298"/>
            <a:ext cx="7715303" cy="714380"/>
          </a:xfrm>
          <a:prstGeom prst="roundRect">
            <a:avLst>
              <a:gd name="adj" fmla="val 5698"/>
            </a:avLst>
          </a:prstGeom>
          <a:solidFill>
            <a:srgbClr val="0066FF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>
              <a:latin typeface="Comic Sans MS" pitchFamily="66" charset="0"/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785786" y="1325547"/>
            <a:ext cx="28575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 dirty="0">
                <a:latin typeface="Comic Sans MS" pitchFamily="66" charset="0"/>
              </a:rPr>
              <a:t>min</a:t>
            </a:r>
            <a:r>
              <a:rPr lang="en-GB" sz="2800" dirty="0">
                <a:latin typeface="Comic Sans MS" pitchFamily="66" charset="0"/>
              </a:rPr>
              <a:t> </a:t>
            </a:r>
            <a:r>
              <a:rPr lang="en-GB" sz="2400" dirty="0">
                <a:latin typeface="Comic Sans MS" pitchFamily="66" charset="0"/>
              </a:rPr>
              <a:t>f(</a:t>
            </a:r>
            <a:r>
              <a:rPr lang="en-GB" sz="2400" b="1" dirty="0">
                <a:latin typeface="Comic Sans MS" pitchFamily="66" charset="0"/>
              </a:rPr>
              <a:t>x</a:t>
            </a:r>
            <a:r>
              <a:rPr lang="en-GB" sz="2400" dirty="0">
                <a:latin typeface="Comic Sans MS" pitchFamily="66" charset="0"/>
              </a:rPr>
              <a:t>)</a:t>
            </a:r>
            <a:endParaRPr lang="en-GB" sz="2800" dirty="0">
              <a:latin typeface="Comic Sans MS" pitchFamily="66" charset="0"/>
            </a:endParaRPr>
          </a:p>
        </p:txBody>
      </p: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3857599" y="1285860"/>
            <a:ext cx="44291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 dirty="0">
                <a:latin typeface="Comic Sans MS" pitchFamily="66" charset="0"/>
              </a:rPr>
              <a:t>min</a:t>
            </a:r>
            <a:r>
              <a:rPr lang="en-GB" sz="2800" dirty="0">
                <a:latin typeface="Comic Sans MS" pitchFamily="66" charset="0"/>
              </a:rPr>
              <a:t> </a:t>
            </a:r>
            <a:r>
              <a:rPr lang="en-GB" sz="2800" dirty="0" smtClean="0">
                <a:latin typeface="Comic Sans MS" pitchFamily="66" charset="0"/>
              </a:rPr>
              <a:t> </a:t>
            </a:r>
            <a:r>
              <a:rPr lang="en-GB" sz="2400" dirty="0" smtClean="0">
                <a:latin typeface="Comic Sans MS" pitchFamily="66" charset="0"/>
              </a:rPr>
              <a:t>C</a:t>
            </a:r>
            <a:r>
              <a:rPr lang="en-GB" sz="2400" baseline="-25000" dirty="0" smtClean="0">
                <a:latin typeface="Comic Sans MS" pitchFamily="66" charset="0"/>
              </a:rPr>
              <a:t>1</a:t>
            </a:r>
            <a:r>
              <a:rPr lang="en-US" sz="2400" dirty="0" smtClean="0">
                <a:latin typeface="Comic Sans MS" pitchFamily="66" charset="0"/>
              </a:rPr>
              <a:t>a </a:t>
            </a:r>
            <a:r>
              <a:rPr lang="en-US" sz="2400" dirty="0">
                <a:latin typeface="Comic Sans MS" pitchFamily="66" charset="0"/>
              </a:rPr>
              <a:t>+ </a:t>
            </a:r>
            <a:r>
              <a:rPr lang="en-GB" sz="2400" dirty="0">
                <a:latin typeface="Comic Sans MS" pitchFamily="66" charset="0"/>
              </a:rPr>
              <a:t>C</a:t>
            </a:r>
            <a:r>
              <a:rPr lang="en-GB" sz="2400" baseline="-25000" dirty="0">
                <a:latin typeface="Comic Sans MS" pitchFamily="66" charset="0"/>
              </a:rPr>
              <a:t>1 </a:t>
            </a:r>
            <a:r>
              <a:rPr lang="en-GB" sz="3200" dirty="0">
                <a:latin typeface="Comic Sans MS" pitchFamily="66" charset="0"/>
                <a:cs typeface="Times New Roman" pitchFamily="18" charset="0"/>
              </a:rPr>
              <a:t>∑</a:t>
            </a:r>
            <a:r>
              <a:rPr lang="en-GB" sz="2800" dirty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400" dirty="0">
                <a:latin typeface="Comic Sans MS" pitchFamily="66" charset="0"/>
              </a:rPr>
              <a:t>ā</a:t>
            </a:r>
            <a:r>
              <a:rPr lang="en-GB" sz="2400" dirty="0">
                <a:latin typeface="Comic Sans MS" pitchFamily="66" charset="0"/>
              </a:rPr>
              <a:t> x</a:t>
            </a:r>
            <a:r>
              <a:rPr lang="en-GB" sz="2400" baseline="-25000" dirty="0">
                <a:latin typeface="Comic Sans MS" pitchFamily="66" charset="0"/>
              </a:rPr>
              <a:t>i</a:t>
            </a:r>
            <a:endParaRPr lang="en-GB" sz="2800" dirty="0">
              <a:latin typeface="Comic Sans MS" pitchFamily="66" charset="0"/>
            </a:endParaRP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1643036" y="1671568"/>
            <a:ext cx="500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x</a:t>
            </a:r>
            <a:endParaRPr lang="en-GB" sz="2000" dirty="0">
              <a:latin typeface="Comic Sans MS" pitchFamily="66" charset="0"/>
            </a:endParaRPr>
          </a:p>
        </p:txBody>
      </p:sp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3286099" y="1298560"/>
            <a:ext cx="857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 b="1">
                <a:latin typeface="Comic Sans MS" pitchFamily="66" charset="0"/>
              </a:rPr>
              <a:t>=</a:t>
            </a: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4412840" y="1702346"/>
            <a:ext cx="1159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 err="1" smtClean="0">
                <a:latin typeface="Comic Sans MS" pitchFamily="66" charset="0"/>
              </a:rPr>
              <a:t>x,a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l-GR" dirty="0" smtClean="0">
                <a:latin typeface="Comic Sans MS" pitchFamily="66" charset="0"/>
              </a:rPr>
              <a:t>ϵ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US" sz="1600" dirty="0" smtClean="0">
                <a:latin typeface="Comic Sans MS" pitchFamily="66" charset="0"/>
              </a:rPr>
              <a:t>{0,1}</a:t>
            </a:r>
            <a:endParaRPr lang="en-GB" sz="2000" dirty="0">
              <a:latin typeface="Comic Sans MS" pitchFamily="66" charset="0"/>
            </a:endParaRPr>
          </a:p>
        </p:txBody>
      </p:sp>
      <p:sp>
        <p:nvSpPr>
          <p:cNvPr id="21" name="TextBox 17"/>
          <p:cNvSpPr txBox="1">
            <a:spLocks noChangeArrowheads="1"/>
          </p:cNvSpPr>
          <p:nvPr/>
        </p:nvSpPr>
        <p:spPr bwMode="auto">
          <a:xfrm>
            <a:off x="785786" y="2071678"/>
            <a:ext cx="25717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 b="1" dirty="0">
                <a:latin typeface="Comic Sans MS" pitchFamily="66" charset="0"/>
              </a:rPr>
              <a:t>Higher Order </a:t>
            </a:r>
            <a:r>
              <a:rPr lang="en-GB" sz="1600" b="1" dirty="0" err="1">
                <a:latin typeface="Comic Sans MS" pitchFamily="66" charset="0"/>
              </a:rPr>
              <a:t>Submodular</a:t>
            </a:r>
            <a:r>
              <a:rPr lang="en-GB" sz="1600" b="1" dirty="0">
                <a:latin typeface="Comic Sans MS" pitchFamily="66" charset="0"/>
              </a:rPr>
              <a:t> Function </a:t>
            </a:r>
          </a:p>
        </p:txBody>
      </p: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5357818" y="2071678"/>
            <a:ext cx="30003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latin typeface="Comic Sans MS" pitchFamily="66" charset="0"/>
              </a:rPr>
              <a:t>Quadratic </a:t>
            </a:r>
            <a:r>
              <a:rPr lang="en-GB" sz="1600" b="1" dirty="0" err="1">
                <a:latin typeface="Comic Sans MS" pitchFamily="66" charset="0"/>
              </a:rPr>
              <a:t>Submodular</a:t>
            </a:r>
            <a:r>
              <a:rPr lang="en-GB" sz="1600" b="1" dirty="0">
                <a:latin typeface="Comic Sans MS" pitchFamily="66" charset="0"/>
              </a:rPr>
              <a:t> Function </a:t>
            </a:r>
          </a:p>
        </p:txBody>
      </p:sp>
      <p:cxnSp>
        <p:nvCxnSpPr>
          <p:cNvPr id="25" name="Straight Connector 24"/>
          <p:cNvCxnSpPr/>
          <p:nvPr/>
        </p:nvCxnSpPr>
        <p:spPr>
          <a:xfrm rot="5400000">
            <a:off x="1785918" y="4429132"/>
            <a:ext cx="1858182" cy="7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0800000" flipV="1">
            <a:off x="2715406" y="5357826"/>
            <a:ext cx="3857652" cy="103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929058" y="5834738"/>
            <a:ext cx="6511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latin typeface="Comic Sans MS" pitchFamily="66" charset="0"/>
                <a:cs typeface="Times New Roman" pitchFamily="18" charset="0"/>
              </a:rPr>
              <a:t>∑</a:t>
            </a:r>
            <a:r>
              <a:rPr lang="en-GB" sz="2000" dirty="0" smtClean="0">
                <a:latin typeface="Comic Sans MS" pitchFamily="66" charset="0"/>
              </a:rPr>
              <a:t>x</a:t>
            </a:r>
            <a:r>
              <a:rPr lang="en-GB" sz="2000" baseline="-25000" dirty="0" smtClean="0">
                <a:latin typeface="Comic Sans MS" pitchFamily="66" charset="0"/>
              </a:rPr>
              <a:t>i</a:t>
            </a:r>
            <a:endParaRPr lang="en-GB" sz="2000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4572000" y="6118902"/>
            <a:ext cx="71438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3168823" y="5429264"/>
            <a:ext cx="14287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3785388" y="5428470"/>
            <a:ext cx="14287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4428330" y="5428470"/>
            <a:ext cx="14287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098179" y="5488560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44" name="TextBox 43"/>
          <p:cNvSpPr txBox="1"/>
          <p:nvPr/>
        </p:nvSpPr>
        <p:spPr>
          <a:xfrm>
            <a:off x="3714744" y="5500702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</a:t>
            </a:r>
            <a:endParaRPr lang="en-GB" dirty="0"/>
          </a:p>
        </p:txBody>
      </p:sp>
      <p:sp>
        <p:nvSpPr>
          <p:cNvPr id="45" name="TextBox 44"/>
          <p:cNvSpPr txBox="1"/>
          <p:nvPr/>
        </p:nvSpPr>
        <p:spPr>
          <a:xfrm>
            <a:off x="4357686" y="5500702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</a:t>
            </a:r>
            <a:endParaRPr lang="en-GB" dirty="0"/>
          </a:p>
        </p:txBody>
      </p:sp>
      <p:cxnSp>
        <p:nvCxnSpPr>
          <p:cNvPr id="49" name="Straight Connector 48"/>
          <p:cNvCxnSpPr/>
          <p:nvPr/>
        </p:nvCxnSpPr>
        <p:spPr>
          <a:xfrm>
            <a:off x="2571736" y="4643446"/>
            <a:ext cx="14287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2143108" y="4500570"/>
            <a:ext cx="393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C</a:t>
            </a:r>
            <a:r>
              <a:rPr lang="en-GB" baseline="-25000" dirty="0" smtClean="0">
                <a:latin typeface="Comic Sans MS" pitchFamily="66" charset="0"/>
              </a:rPr>
              <a:t>1</a:t>
            </a:r>
            <a:endParaRPr lang="en-GB" dirty="0"/>
          </a:p>
        </p:txBody>
      </p:sp>
      <p:cxnSp>
        <p:nvCxnSpPr>
          <p:cNvPr id="52" name="Straight Connector 51"/>
          <p:cNvCxnSpPr/>
          <p:nvPr/>
        </p:nvCxnSpPr>
        <p:spPr>
          <a:xfrm rot="5400000" flipH="1" flipV="1">
            <a:off x="2464579" y="3750471"/>
            <a:ext cx="1857388" cy="13573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714612" y="4643446"/>
            <a:ext cx="1714512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4015597" y="3198168"/>
            <a:ext cx="801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C</a:t>
            </a:r>
            <a:r>
              <a:rPr lang="en-GB" baseline="-25000" dirty="0" smtClean="0">
                <a:latin typeface="Comic Sans MS" pitchFamily="66" charset="0"/>
              </a:rPr>
              <a:t>1</a:t>
            </a:r>
            <a:r>
              <a:rPr lang="en-GB" sz="2400" dirty="0" smtClean="0">
                <a:latin typeface="Comic Sans MS" pitchFamily="66" charset="0"/>
                <a:cs typeface="Times New Roman" pitchFamily="18" charset="0"/>
              </a:rPr>
              <a:t>∑</a:t>
            </a:r>
            <a:r>
              <a:rPr lang="en-GB" dirty="0" smtClean="0">
                <a:latin typeface="Comic Sans MS" pitchFamily="66" charset="0"/>
              </a:rPr>
              <a:t>x</a:t>
            </a:r>
            <a:r>
              <a:rPr lang="en-GB" baseline="-25000" dirty="0" smtClean="0">
                <a:latin typeface="Comic Sans MS" pitchFamily="66" charset="0"/>
              </a:rPr>
              <a:t>i</a:t>
            </a:r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>
            <a:off x="2714611" y="3643314"/>
            <a:ext cx="512165" cy="1714512"/>
          </a:xfrm>
          <a:prstGeom prst="rect">
            <a:avLst/>
          </a:prstGeom>
          <a:solidFill>
            <a:srgbClr val="92D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3244362" y="3643314"/>
            <a:ext cx="3327902" cy="1714512"/>
          </a:xfrm>
          <a:prstGeom prst="rect">
            <a:avLst/>
          </a:prstGeom>
          <a:solidFill>
            <a:srgbClr val="F0AD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5277612" y="3714752"/>
            <a:ext cx="866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omic Sans MS" pitchFamily="66" charset="0"/>
              </a:rPr>
              <a:t>a=1</a:t>
            </a:r>
            <a:endParaRPr lang="en-GB" dirty="0"/>
          </a:p>
        </p:txBody>
      </p:sp>
      <p:sp>
        <p:nvSpPr>
          <p:cNvPr id="30" name="Rectangle 29"/>
          <p:cNvSpPr/>
          <p:nvPr/>
        </p:nvSpPr>
        <p:spPr>
          <a:xfrm>
            <a:off x="2714612" y="3786190"/>
            <a:ext cx="866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omic Sans MS" pitchFamily="66" charset="0"/>
              </a:rPr>
              <a:t>a=0</a:t>
            </a:r>
            <a:endParaRPr lang="en-GB" dirty="0"/>
          </a:p>
        </p:txBody>
      </p:sp>
      <p:cxnSp>
        <p:nvCxnSpPr>
          <p:cNvPr id="32" name="Straight Connector 31"/>
          <p:cNvCxnSpPr/>
          <p:nvPr/>
        </p:nvCxnSpPr>
        <p:spPr>
          <a:xfrm rot="5400000" flipH="1" flipV="1">
            <a:off x="2607455" y="4750603"/>
            <a:ext cx="714380" cy="5000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214678" y="4643446"/>
            <a:ext cx="1214446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786578" y="4000504"/>
            <a:ext cx="2000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Comic Sans MS" pitchFamily="66" charset="0"/>
              </a:rPr>
              <a:t>Lower envelop of concave functions is concave</a:t>
            </a:r>
            <a:endParaRPr lang="en-GB" b="1" dirty="0">
              <a:latin typeface="Comic Sans MS" pitchFamily="66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429124" y="635795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GB" sz="2400" b="1" dirty="0" smtClean="0">
                <a:solidFill>
                  <a:schemeClr val="accent1"/>
                </a:solidFill>
              </a:rPr>
              <a:t>[Kohli et al. ‘08]</a:t>
            </a:r>
            <a:endParaRPr lang="en-GB" sz="2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Prior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5072066" y="1214422"/>
            <a:ext cx="2584450" cy="1955800"/>
            <a:chOff x="4957763" y="3460750"/>
            <a:chExt cx="2584450" cy="1955800"/>
          </a:xfrm>
        </p:grpSpPr>
        <p:cxnSp>
          <p:nvCxnSpPr>
            <p:cNvPr id="8" name="AutoShape 34"/>
            <p:cNvCxnSpPr>
              <a:cxnSpLocks noChangeShapeType="1"/>
              <a:endCxn id="14" idx="0"/>
            </p:cNvCxnSpPr>
            <p:nvPr/>
          </p:nvCxnSpPr>
          <p:spPr bwMode="auto">
            <a:xfrm flipH="1">
              <a:off x="4995863" y="4530725"/>
              <a:ext cx="3175" cy="776288"/>
            </a:xfrm>
            <a:prstGeom prst="straightConnector1">
              <a:avLst/>
            </a:prstGeom>
            <a:noFill/>
            <a:ln w="571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</p:spPr>
        </p:cxnSp>
        <p:cxnSp>
          <p:nvCxnSpPr>
            <p:cNvPr id="9" name="AutoShape 35"/>
            <p:cNvCxnSpPr>
              <a:cxnSpLocks noChangeShapeType="1"/>
              <a:stCxn id="17" idx="4"/>
              <a:endCxn id="16" idx="0"/>
            </p:cNvCxnSpPr>
            <p:nvPr/>
          </p:nvCxnSpPr>
          <p:spPr bwMode="auto">
            <a:xfrm>
              <a:off x="6257925" y="4535488"/>
              <a:ext cx="7938" cy="771525"/>
            </a:xfrm>
            <a:prstGeom prst="straightConnector1">
              <a:avLst/>
            </a:prstGeom>
            <a:noFill/>
            <a:ln w="571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</p:spPr>
        </p:cxnSp>
        <p:cxnSp>
          <p:nvCxnSpPr>
            <p:cNvPr id="10" name="AutoShape 36"/>
            <p:cNvCxnSpPr>
              <a:cxnSpLocks noChangeShapeType="1"/>
              <a:stCxn id="16" idx="2"/>
              <a:endCxn id="14" idx="6"/>
            </p:cNvCxnSpPr>
            <p:nvPr/>
          </p:nvCxnSpPr>
          <p:spPr bwMode="auto">
            <a:xfrm flipH="1">
              <a:off x="5060950" y="5376863"/>
              <a:ext cx="1139825" cy="0"/>
            </a:xfrm>
            <a:prstGeom prst="straightConnector1">
              <a:avLst/>
            </a:prstGeom>
            <a:noFill/>
            <a:ln w="571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</p:spPr>
        </p:cxnSp>
        <p:cxnSp>
          <p:nvCxnSpPr>
            <p:cNvPr id="11" name="AutoShape 37"/>
            <p:cNvCxnSpPr>
              <a:cxnSpLocks noChangeShapeType="1"/>
              <a:stCxn id="17" idx="2"/>
              <a:endCxn id="15" idx="6"/>
            </p:cNvCxnSpPr>
            <p:nvPr/>
          </p:nvCxnSpPr>
          <p:spPr bwMode="auto">
            <a:xfrm flipH="1">
              <a:off x="5062538" y="4467225"/>
              <a:ext cx="1128712" cy="9525"/>
            </a:xfrm>
            <a:prstGeom prst="straightConnector1">
              <a:avLst/>
            </a:prstGeom>
            <a:noFill/>
            <a:ln w="571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</p:spPr>
        </p:cxnSp>
        <p:cxnSp>
          <p:nvCxnSpPr>
            <p:cNvPr id="12" name="AutoShape 41"/>
            <p:cNvCxnSpPr>
              <a:cxnSpLocks noChangeShapeType="1"/>
              <a:stCxn id="18" idx="4"/>
              <a:endCxn id="15" idx="0"/>
            </p:cNvCxnSpPr>
            <p:nvPr/>
          </p:nvCxnSpPr>
          <p:spPr bwMode="auto">
            <a:xfrm flipH="1">
              <a:off x="4997450" y="3573463"/>
              <a:ext cx="11113" cy="833437"/>
            </a:xfrm>
            <a:prstGeom prst="straightConnector1">
              <a:avLst/>
            </a:prstGeom>
            <a:noFill/>
            <a:ln w="571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</p:spPr>
        </p:cxnSp>
        <p:cxnSp>
          <p:nvCxnSpPr>
            <p:cNvPr id="13" name="AutoShape 43"/>
            <p:cNvCxnSpPr>
              <a:cxnSpLocks noChangeShapeType="1"/>
              <a:stCxn id="19" idx="2"/>
              <a:endCxn id="18" idx="6"/>
            </p:cNvCxnSpPr>
            <p:nvPr/>
          </p:nvCxnSpPr>
          <p:spPr bwMode="auto">
            <a:xfrm flipH="1">
              <a:off x="5073650" y="3505200"/>
              <a:ext cx="1092200" cy="0"/>
            </a:xfrm>
            <a:prstGeom prst="straightConnector1">
              <a:avLst/>
            </a:prstGeom>
            <a:noFill/>
            <a:ln w="571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</p:spPr>
        </p:cxnSp>
        <p:sp>
          <p:nvSpPr>
            <p:cNvPr id="14" name="Oval 45"/>
            <p:cNvSpPr>
              <a:spLocks noChangeArrowheads="1"/>
            </p:cNvSpPr>
            <p:nvPr/>
          </p:nvSpPr>
          <p:spPr bwMode="auto">
            <a:xfrm>
              <a:off x="4957763" y="5335588"/>
              <a:ext cx="74612" cy="80962"/>
            </a:xfrm>
            <a:prstGeom prst="ellipse">
              <a:avLst/>
            </a:prstGeom>
            <a:solidFill>
              <a:srgbClr val="0000FF"/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" name="Oval 46"/>
            <p:cNvSpPr>
              <a:spLocks noChangeArrowheads="1"/>
            </p:cNvSpPr>
            <p:nvPr/>
          </p:nvSpPr>
          <p:spPr bwMode="auto">
            <a:xfrm>
              <a:off x="4959350" y="4435475"/>
              <a:ext cx="74613" cy="80963"/>
            </a:xfrm>
            <a:prstGeom prst="ellipse">
              <a:avLst/>
            </a:prstGeom>
            <a:solidFill>
              <a:srgbClr val="0000FF"/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Oval 47"/>
            <p:cNvSpPr>
              <a:spLocks noChangeArrowheads="1"/>
            </p:cNvSpPr>
            <p:nvPr/>
          </p:nvSpPr>
          <p:spPr bwMode="auto">
            <a:xfrm>
              <a:off x="6229350" y="5335588"/>
              <a:ext cx="73025" cy="80962"/>
            </a:xfrm>
            <a:prstGeom prst="ellipse">
              <a:avLst/>
            </a:prstGeom>
            <a:solidFill>
              <a:srgbClr val="0000FF"/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" name="Oval 48"/>
            <p:cNvSpPr>
              <a:spLocks noChangeArrowheads="1"/>
            </p:cNvSpPr>
            <p:nvPr/>
          </p:nvSpPr>
          <p:spPr bwMode="auto">
            <a:xfrm>
              <a:off x="6219825" y="4425950"/>
              <a:ext cx="74613" cy="80963"/>
            </a:xfrm>
            <a:prstGeom prst="ellipse">
              <a:avLst/>
            </a:prstGeom>
            <a:solidFill>
              <a:srgbClr val="0000FF"/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" name="Oval 51"/>
            <p:cNvSpPr>
              <a:spLocks noChangeArrowheads="1"/>
            </p:cNvSpPr>
            <p:nvPr/>
          </p:nvSpPr>
          <p:spPr bwMode="auto">
            <a:xfrm>
              <a:off x="4970463" y="3463925"/>
              <a:ext cx="74612" cy="80963"/>
            </a:xfrm>
            <a:prstGeom prst="ellipse">
              <a:avLst/>
            </a:prstGeom>
            <a:solidFill>
              <a:srgbClr val="0000FF"/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9" name="Oval 52"/>
            <p:cNvSpPr>
              <a:spLocks noChangeArrowheads="1"/>
            </p:cNvSpPr>
            <p:nvPr/>
          </p:nvSpPr>
          <p:spPr bwMode="auto">
            <a:xfrm>
              <a:off x="6194425" y="3463925"/>
              <a:ext cx="73025" cy="80963"/>
            </a:xfrm>
            <a:prstGeom prst="ellipse">
              <a:avLst/>
            </a:prstGeom>
            <a:solidFill>
              <a:srgbClr val="0000FF"/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20" name="AutoShape 57"/>
            <p:cNvCxnSpPr>
              <a:cxnSpLocks noChangeShapeType="1"/>
              <a:stCxn id="27" idx="4"/>
              <a:endCxn id="26" idx="0"/>
            </p:cNvCxnSpPr>
            <p:nvPr/>
          </p:nvCxnSpPr>
          <p:spPr bwMode="auto">
            <a:xfrm>
              <a:off x="7497763" y="4532313"/>
              <a:ext cx="7937" cy="771525"/>
            </a:xfrm>
            <a:prstGeom prst="straightConnector1">
              <a:avLst/>
            </a:prstGeom>
            <a:noFill/>
            <a:ln w="571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</p:spPr>
        </p:cxnSp>
        <p:cxnSp>
          <p:nvCxnSpPr>
            <p:cNvPr id="21" name="AutoShape 58"/>
            <p:cNvCxnSpPr>
              <a:cxnSpLocks noChangeShapeType="1"/>
              <a:stCxn id="26" idx="2"/>
            </p:cNvCxnSpPr>
            <p:nvPr/>
          </p:nvCxnSpPr>
          <p:spPr bwMode="auto">
            <a:xfrm flipH="1">
              <a:off x="6300788" y="5373688"/>
              <a:ext cx="1139825" cy="0"/>
            </a:xfrm>
            <a:prstGeom prst="straightConnector1">
              <a:avLst/>
            </a:prstGeom>
            <a:noFill/>
            <a:ln w="571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</p:spPr>
        </p:cxnSp>
        <p:cxnSp>
          <p:nvCxnSpPr>
            <p:cNvPr id="22" name="AutoShape 59"/>
            <p:cNvCxnSpPr>
              <a:cxnSpLocks noChangeShapeType="1"/>
              <a:stCxn id="27" idx="2"/>
            </p:cNvCxnSpPr>
            <p:nvPr/>
          </p:nvCxnSpPr>
          <p:spPr bwMode="auto">
            <a:xfrm flipH="1">
              <a:off x="6302375" y="4464050"/>
              <a:ext cx="1128713" cy="9525"/>
            </a:xfrm>
            <a:prstGeom prst="straightConnector1">
              <a:avLst/>
            </a:prstGeom>
            <a:noFill/>
            <a:ln w="571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</p:spPr>
        </p:cxnSp>
        <p:cxnSp>
          <p:nvCxnSpPr>
            <p:cNvPr id="23" name="AutoShape 60"/>
            <p:cNvCxnSpPr>
              <a:cxnSpLocks noChangeShapeType="1"/>
            </p:cNvCxnSpPr>
            <p:nvPr/>
          </p:nvCxnSpPr>
          <p:spPr bwMode="auto">
            <a:xfrm flipH="1">
              <a:off x="6237288" y="3570288"/>
              <a:ext cx="11112" cy="833437"/>
            </a:xfrm>
            <a:prstGeom prst="straightConnector1">
              <a:avLst/>
            </a:prstGeom>
            <a:noFill/>
            <a:ln w="571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</p:spPr>
        </p:cxnSp>
        <p:cxnSp>
          <p:nvCxnSpPr>
            <p:cNvPr id="24" name="AutoShape 61"/>
            <p:cNvCxnSpPr>
              <a:cxnSpLocks noChangeShapeType="1"/>
              <a:stCxn id="28" idx="4"/>
              <a:endCxn id="27" idx="1"/>
            </p:cNvCxnSpPr>
            <p:nvPr/>
          </p:nvCxnSpPr>
          <p:spPr bwMode="auto">
            <a:xfrm>
              <a:off x="7470775" y="3570288"/>
              <a:ext cx="0" cy="835025"/>
            </a:xfrm>
            <a:prstGeom prst="straightConnector1">
              <a:avLst/>
            </a:prstGeom>
            <a:noFill/>
            <a:ln w="571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</p:spPr>
        </p:cxnSp>
        <p:cxnSp>
          <p:nvCxnSpPr>
            <p:cNvPr id="25" name="AutoShape 62"/>
            <p:cNvCxnSpPr>
              <a:cxnSpLocks noChangeShapeType="1"/>
              <a:stCxn id="28" idx="2"/>
            </p:cNvCxnSpPr>
            <p:nvPr/>
          </p:nvCxnSpPr>
          <p:spPr bwMode="auto">
            <a:xfrm flipH="1">
              <a:off x="6313488" y="3502025"/>
              <a:ext cx="1092200" cy="0"/>
            </a:xfrm>
            <a:prstGeom prst="straightConnector1">
              <a:avLst/>
            </a:prstGeom>
            <a:noFill/>
            <a:ln w="571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</p:spPr>
        </p:cxnSp>
        <p:sp>
          <p:nvSpPr>
            <p:cNvPr id="26" name="Oval 65"/>
            <p:cNvSpPr>
              <a:spLocks noChangeArrowheads="1"/>
            </p:cNvSpPr>
            <p:nvPr/>
          </p:nvSpPr>
          <p:spPr bwMode="auto">
            <a:xfrm>
              <a:off x="7469188" y="5332413"/>
              <a:ext cx="73025" cy="80962"/>
            </a:xfrm>
            <a:prstGeom prst="ellipse">
              <a:avLst/>
            </a:prstGeom>
            <a:solidFill>
              <a:srgbClr val="0000FF"/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" name="Oval 66"/>
            <p:cNvSpPr>
              <a:spLocks noChangeArrowheads="1"/>
            </p:cNvSpPr>
            <p:nvPr/>
          </p:nvSpPr>
          <p:spPr bwMode="auto">
            <a:xfrm>
              <a:off x="7459663" y="4422775"/>
              <a:ext cx="74612" cy="80963"/>
            </a:xfrm>
            <a:prstGeom prst="ellipse">
              <a:avLst/>
            </a:prstGeom>
            <a:solidFill>
              <a:srgbClr val="0000FF"/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" name="Oval 68"/>
            <p:cNvSpPr>
              <a:spLocks noChangeArrowheads="1"/>
            </p:cNvSpPr>
            <p:nvPr/>
          </p:nvSpPr>
          <p:spPr bwMode="auto">
            <a:xfrm>
              <a:off x="7434263" y="3460750"/>
              <a:ext cx="73025" cy="80963"/>
            </a:xfrm>
            <a:prstGeom prst="ellipse">
              <a:avLst/>
            </a:prstGeom>
            <a:solidFill>
              <a:srgbClr val="0000FF"/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32" name="Picture 3" descr="C:\Projects_local\MATLAB\ExampleCode\Excersise\Task3\data\starfishUser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8325" y="1333706"/>
            <a:ext cx="2519056" cy="1993691"/>
          </a:xfrm>
          <a:prstGeom prst="rect">
            <a:avLst/>
          </a:prstGeom>
          <a:noFill/>
        </p:spPr>
      </p:pic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3357554" y="285728"/>
            <a:ext cx="35557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 dirty="0" smtClean="0">
                <a:latin typeface="Comic Sans MS" pitchFamily="66" charset="0"/>
              </a:rPr>
              <a:t>P(</a:t>
            </a:r>
            <a:r>
              <a:rPr lang="en-GB" sz="2800" b="1" dirty="0" err="1" smtClean="0">
                <a:latin typeface="Comic Sans MS" pitchFamily="66" charset="0"/>
              </a:rPr>
              <a:t>x|z</a:t>
            </a:r>
            <a:r>
              <a:rPr lang="en-GB" sz="2800" b="1" dirty="0" smtClean="0">
                <a:latin typeface="Comic Sans MS" pitchFamily="66" charset="0"/>
              </a:rPr>
              <a:t>) ~ P(</a:t>
            </a:r>
            <a:r>
              <a:rPr lang="en-GB" sz="2800" b="1" dirty="0" err="1" smtClean="0">
                <a:latin typeface="Comic Sans MS" pitchFamily="66" charset="0"/>
              </a:rPr>
              <a:t>z|x</a:t>
            </a:r>
            <a:r>
              <a:rPr lang="en-GB" sz="2800" b="1" dirty="0" smtClean="0">
                <a:latin typeface="Comic Sans MS" pitchFamily="66" charset="0"/>
              </a:rPr>
              <a:t>) </a:t>
            </a:r>
            <a:r>
              <a:rPr lang="en-GB" sz="2800" b="1" dirty="0" smtClean="0">
                <a:solidFill>
                  <a:srgbClr val="F0AD00"/>
                </a:solidFill>
                <a:latin typeface="Comic Sans MS" pitchFamily="66" charset="0"/>
              </a:rPr>
              <a:t>P(x)</a:t>
            </a:r>
            <a:endParaRPr lang="en-GB" sz="2800" dirty="0">
              <a:solidFill>
                <a:srgbClr val="F0AD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596120" y="3904734"/>
            <a:ext cx="736836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latin typeface="Comic Sans MS" pitchFamily="66" charset="0"/>
              </a:rPr>
              <a:t>P(x) </a:t>
            </a:r>
            <a:r>
              <a:rPr lang="en-GB" sz="2400" b="1" dirty="0" smtClean="0">
                <a:latin typeface="Comic Sans MS" pitchFamily="66" charset="0"/>
              </a:rPr>
              <a:t>	=  </a:t>
            </a:r>
            <a:r>
              <a:rPr lang="en-GB" sz="3600" b="1" dirty="0" smtClean="0">
                <a:latin typeface="Comic Sans MS" pitchFamily="66" charset="0"/>
              </a:rPr>
              <a:t> </a:t>
            </a:r>
            <a:r>
              <a:rPr lang="en-GB" sz="3600" dirty="0" smtClean="0">
                <a:solidFill>
                  <a:prstClr val="white"/>
                </a:solidFill>
                <a:latin typeface="Comic Sans MS" pitchFamily="66" charset="0"/>
                <a:cs typeface="Times New Roman" pitchFamily="18" charset="0"/>
              </a:rPr>
              <a:t>∏</a:t>
            </a:r>
            <a:r>
              <a:rPr lang="en-GB" sz="3600" dirty="0" smtClean="0">
                <a:latin typeface="Comic Sans MS" pitchFamily="66" charset="0"/>
              </a:rPr>
              <a:t>   </a:t>
            </a:r>
            <a:r>
              <a:rPr lang="en-GB" sz="2800" dirty="0" err="1" smtClean="0">
                <a:latin typeface="Comic Sans MS" pitchFamily="66" charset="0"/>
              </a:rPr>
              <a:t>f</a:t>
            </a:r>
            <a:r>
              <a:rPr lang="en-GB" sz="2400" b="1" baseline="-25000" dirty="0" err="1" smtClean="0">
                <a:latin typeface="Comic Sans MS" pitchFamily="66" charset="0"/>
              </a:rPr>
              <a:t>ij</a:t>
            </a:r>
            <a:r>
              <a:rPr lang="en-GB" sz="2400" b="1" baseline="-25000" dirty="0" smtClean="0">
                <a:latin typeface="Comic Sans MS" pitchFamily="66" charset="0"/>
              </a:rPr>
              <a:t> </a:t>
            </a:r>
            <a:r>
              <a:rPr lang="en-GB" sz="2400" b="1" dirty="0" smtClean="0">
                <a:latin typeface="Comic Sans MS" pitchFamily="66" charset="0"/>
              </a:rPr>
              <a:t>(</a:t>
            </a:r>
            <a:r>
              <a:rPr lang="en-GB" sz="2400" b="1" dirty="0" err="1" smtClean="0">
                <a:latin typeface="Comic Sans MS" pitchFamily="66" charset="0"/>
              </a:rPr>
              <a:t>x</a:t>
            </a:r>
            <a:r>
              <a:rPr lang="en-GB" sz="2400" b="1" baseline="-25000" dirty="0" err="1" smtClean="0">
                <a:latin typeface="Comic Sans MS" pitchFamily="66" charset="0"/>
              </a:rPr>
              <a:t>i</a:t>
            </a:r>
            <a:r>
              <a:rPr lang="en-GB" sz="2400" b="1" dirty="0" err="1" smtClean="0">
                <a:latin typeface="Comic Sans MS" pitchFamily="66" charset="0"/>
              </a:rPr>
              <a:t>,x</a:t>
            </a:r>
            <a:r>
              <a:rPr lang="en-GB" sz="2400" b="1" baseline="-25000" dirty="0" err="1" smtClean="0">
                <a:latin typeface="Comic Sans MS" pitchFamily="66" charset="0"/>
              </a:rPr>
              <a:t>j</a:t>
            </a:r>
            <a:r>
              <a:rPr lang="en-GB" sz="2400" b="1" dirty="0" smtClean="0">
                <a:latin typeface="Comic Sans MS" pitchFamily="66" charset="0"/>
              </a:rPr>
              <a:t>)</a:t>
            </a:r>
            <a:br>
              <a:rPr lang="en-GB" sz="2400" b="1" dirty="0" smtClean="0">
                <a:latin typeface="Comic Sans MS" pitchFamily="66" charset="0"/>
              </a:rPr>
            </a:br>
            <a:endParaRPr lang="en-GB" sz="2400" b="1" dirty="0" smtClean="0">
              <a:latin typeface="Comic Sans MS" pitchFamily="66" charset="0"/>
            </a:endParaRPr>
          </a:p>
          <a:p>
            <a:endParaRPr lang="en-GB" sz="2400" b="1" dirty="0" smtClean="0">
              <a:latin typeface="Comic Sans MS" pitchFamily="66" charset="0"/>
            </a:endParaRPr>
          </a:p>
          <a:p>
            <a:r>
              <a:rPr lang="en-GB" sz="2400" b="1" dirty="0" smtClean="0">
                <a:latin typeface="Comic Sans MS" pitchFamily="66" charset="0"/>
              </a:rPr>
              <a:t>	</a:t>
            </a:r>
            <a:r>
              <a:rPr lang="en-GB" sz="2400" b="1" dirty="0">
                <a:latin typeface="Comic Sans MS" pitchFamily="66" charset="0"/>
              </a:rPr>
              <a:t>= </a:t>
            </a:r>
            <a:r>
              <a:rPr lang="en-GB" sz="2400" b="1" dirty="0" smtClean="0">
                <a:latin typeface="Comic Sans MS" pitchFamily="66" charset="0"/>
              </a:rPr>
              <a:t> </a:t>
            </a:r>
            <a:r>
              <a:rPr lang="en-GB" sz="3600" b="1" dirty="0" smtClean="0">
                <a:latin typeface="Comic Sans MS" pitchFamily="66" charset="0"/>
              </a:rPr>
              <a:t> </a:t>
            </a:r>
            <a:r>
              <a:rPr lang="en-GB" sz="3600" dirty="0">
                <a:solidFill>
                  <a:prstClr val="white"/>
                </a:solidFill>
                <a:latin typeface="Comic Sans MS" pitchFamily="66" charset="0"/>
                <a:cs typeface="Times New Roman" pitchFamily="18" charset="0"/>
              </a:rPr>
              <a:t>∏</a:t>
            </a:r>
            <a:r>
              <a:rPr lang="en-GB" sz="3600" dirty="0">
                <a:latin typeface="Comic Sans MS" pitchFamily="66" charset="0"/>
              </a:rPr>
              <a:t> </a:t>
            </a:r>
            <a:r>
              <a:rPr lang="en-GB" sz="2400" b="1" dirty="0" err="1" smtClean="0">
                <a:latin typeface="Comic Sans MS" pitchFamily="66" charset="0"/>
              </a:rPr>
              <a:t>exp</a:t>
            </a:r>
            <a:r>
              <a:rPr lang="en-GB" sz="2400" b="1" dirty="0" smtClean="0">
                <a:latin typeface="Comic Sans MS" pitchFamily="66" charset="0"/>
              </a:rPr>
              <a:t>{-|x</a:t>
            </a:r>
            <a:r>
              <a:rPr lang="en-GB" sz="2400" b="1" baseline="-25000" dirty="0" smtClean="0">
                <a:latin typeface="Comic Sans MS" pitchFamily="66" charset="0"/>
              </a:rPr>
              <a:t>i</a:t>
            </a:r>
            <a:r>
              <a:rPr lang="en-GB" sz="2400" b="1" dirty="0" smtClean="0">
                <a:latin typeface="Comic Sans MS" pitchFamily="66" charset="0"/>
              </a:rPr>
              <a:t>-</a:t>
            </a:r>
            <a:r>
              <a:rPr lang="en-GB" sz="2400" b="1" dirty="0" err="1" smtClean="0">
                <a:latin typeface="Comic Sans MS" pitchFamily="66" charset="0"/>
              </a:rPr>
              <a:t>x</a:t>
            </a:r>
            <a:r>
              <a:rPr lang="en-GB" sz="2400" b="1" baseline="-25000" dirty="0" err="1" smtClean="0">
                <a:latin typeface="Comic Sans MS" pitchFamily="66" charset="0"/>
              </a:rPr>
              <a:t>j</a:t>
            </a:r>
            <a:r>
              <a:rPr lang="en-GB" sz="2400" b="1" dirty="0" smtClean="0">
                <a:latin typeface="Comic Sans MS" pitchFamily="66" charset="0"/>
              </a:rPr>
              <a:t>|}    </a:t>
            </a:r>
            <a:r>
              <a:rPr lang="en-GB" sz="2400" b="1" dirty="0" smtClean="0">
                <a:solidFill>
                  <a:srgbClr val="FFC000"/>
                </a:solidFill>
                <a:latin typeface="Comic Sans MS" pitchFamily="66" charset="0"/>
              </a:rPr>
              <a:t>“MRF </a:t>
            </a:r>
            <a:r>
              <a:rPr lang="en-GB" sz="2400" b="1" dirty="0" err="1" smtClean="0">
                <a:solidFill>
                  <a:srgbClr val="FFC000"/>
                </a:solidFill>
                <a:latin typeface="Comic Sans MS" pitchFamily="66" charset="0"/>
              </a:rPr>
              <a:t>Ising</a:t>
            </a:r>
            <a:r>
              <a:rPr lang="en-GB" sz="2400" b="1" dirty="0" smtClean="0">
                <a:solidFill>
                  <a:srgbClr val="FFC000"/>
                </a:solidFill>
                <a:latin typeface="Comic Sans MS" pitchFamily="66" charset="0"/>
              </a:rPr>
              <a:t> prior”</a:t>
            </a:r>
            <a:r>
              <a:rPr lang="en-GB" b="1" dirty="0" smtClean="0">
                <a:solidFill>
                  <a:srgbClr val="FFC000"/>
                </a:solidFill>
                <a:latin typeface="Comic Sans MS" pitchFamily="66" charset="0"/>
              </a:rPr>
              <a:t/>
            </a:r>
            <a:br>
              <a:rPr lang="en-GB" b="1" dirty="0" smtClean="0">
                <a:solidFill>
                  <a:srgbClr val="FFC000"/>
                </a:solidFill>
                <a:latin typeface="Comic Sans MS" pitchFamily="66" charset="0"/>
              </a:rPr>
            </a:b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938539" y="3152894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latin typeface="Comic Sans MS" pitchFamily="66" charset="0"/>
              </a:rPr>
              <a:t>x</a:t>
            </a:r>
            <a:r>
              <a:rPr lang="en-GB" b="1" baseline="-25000" dirty="0" smtClean="0">
                <a:latin typeface="Comic Sans MS" pitchFamily="66" charset="0"/>
              </a:rPr>
              <a:t>i</a:t>
            </a:r>
            <a:endParaRPr lang="en-GB" dirty="0"/>
          </a:p>
        </p:txBody>
      </p:sp>
      <p:sp>
        <p:nvSpPr>
          <p:cNvPr id="37" name="Rectangle 36"/>
          <p:cNvSpPr/>
          <p:nvPr/>
        </p:nvSpPr>
        <p:spPr>
          <a:xfrm>
            <a:off x="6198379" y="3173214"/>
            <a:ext cx="38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 smtClean="0">
                <a:latin typeface="Comic Sans MS" pitchFamily="66" charset="0"/>
              </a:rPr>
              <a:t>x</a:t>
            </a:r>
            <a:r>
              <a:rPr lang="en-GB" b="1" baseline="-25000" dirty="0" err="1" smtClean="0">
                <a:latin typeface="Comic Sans MS" pitchFamily="66" charset="0"/>
              </a:rPr>
              <a:t>j</a:t>
            </a:r>
            <a:endParaRPr lang="en-GB" dirty="0"/>
          </a:p>
        </p:txBody>
      </p:sp>
      <p:sp>
        <p:nvSpPr>
          <p:cNvPr id="39" name="Rectangle 38"/>
          <p:cNvSpPr/>
          <p:nvPr/>
        </p:nvSpPr>
        <p:spPr>
          <a:xfrm>
            <a:off x="2909945" y="4588058"/>
            <a:ext cx="934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 smtClean="0">
                <a:latin typeface="Comic Sans MS" pitchFamily="66" charset="0"/>
              </a:rPr>
              <a:t>i,j</a:t>
            </a:r>
            <a:r>
              <a:rPr lang="en-GB" b="1" dirty="0" smtClean="0">
                <a:latin typeface="Comic Sans MS" pitchFamily="66" charset="0"/>
              </a:rPr>
              <a:t> </a:t>
            </a:r>
            <a:r>
              <a:rPr lang="az-Cyrl-AZ" sz="1400" b="1" dirty="0" smtClean="0">
                <a:latin typeface="Comic Sans MS" pitchFamily="66" charset="0"/>
              </a:rPr>
              <a:t>Є</a:t>
            </a:r>
            <a:r>
              <a:rPr lang="en-GB" b="1" dirty="0" smtClean="0">
                <a:latin typeface="Comic Sans MS" pitchFamily="66" charset="0"/>
              </a:rPr>
              <a:t> N</a:t>
            </a:r>
            <a:endParaRPr lang="en-GB" dirty="0"/>
          </a:p>
        </p:txBody>
      </p:sp>
      <p:sp>
        <p:nvSpPr>
          <p:cNvPr id="41" name="Rectangle 40"/>
          <p:cNvSpPr/>
          <p:nvPr/>
        </p:nvSpPr>
        <p:spPr>
          <a:xfrm>
            <a:off x="2915816" y="5867980"/>
            <a:ext cx="934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 smtClean="0">
                <a:latin typeface="Comic Sans MS" pitchFamily="66" charset="0"/>
              </a:rPr>
              <a:t>i,j</a:t>
            </a:r>
            <a:r>
              <a:rPr lang="en-GB" b="1" dirty="0" smtClean="0">
                <a:latin typeface="Comic Sans MS" pitchFamily="66" charset="0"/>
              </a:rPr>
              <a:t> </a:t>
            </a:r>
            <a:r>
              <a:rPr lang="az-Cyrl-AZ" sz="1400" b="1" dirty="0" smtClean="0">
                <a:latin typeface="Comic Sans MS" pitchFamily="66" charset="0"/>
              </a:rPr>
              <a:t>Є</a:t>
            </a:r>
            <a:r>
              <a:rPr lang="en-GB" b="1" dirty="0" smtClean="0">
                <a:latin typeface="Comic Sans MS" pitchFamily="66" charset="0"/>
              </a:rPr>
              <a:t> 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87429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latin typeface="Comic Sans MS" pitchFamily="66" charset="0"/>
              </a:rPr>
              <a:t>Higher order to Quadratic</a:t>
            </a:r>
            <a:endParaRPr lang="en-GB" sz="36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714348" y="1357298"/>
            <a:ext cx="7715303" cy="714380"/>
          </a:xfrm>
          <a:prstGeom prst="roundRect">
            <a:avLst>
              <a:gd name="adj" fmla="val 5698"/>
            </a:avLst>
          </a:prstGeom>
          <a:solidFill>
            <a:srgbClr val="0066FF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>
              <a:latin typeface="Comic Sans MS" pitchFamily="66" charset="0"/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785786" y="1325547"/>
            <a:ext cx="28575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 dirty="0">
                <a:latin typeface="Comic Sans MS" pitchFamily="66" charset="0"/>
              </a:rPr>
              <a:t>min</a:t>
            </a:r>
            <a:r>
              <a:rPr lang="en-GB" sz="2800" dirty="0">
                <a:latin typeface="Comic Sans MS" pitchFamily="66" charset="0"/>
              </a:rPr>
              <a:t> </a:t>
            </a:r>
            <a:r>
              <a:rPr lang="en-GB" sz="2400" dirty="0">
                <a:latin typeface="Comic Sans MS" pitchFamily="66" charset="0"/>
              </a:rPr>
              <a:t>f(</a:t>
            </a:r>
            <a:r>
              <a:rPr lang="en-GB" sz="2400" b="1" dirty="0">
                <a:latin typeface="Comic Sans MS" pitchFamily="66" charset="0"/>
              </a:rPr>
              <a:t>x</a:t>
            </a:r>
            <a:r>
              <a:rPr lang="en-GB" sz="2400" dirty="0">
                <a:latin typeface="Comic Sans MS" pitchFamily="66" charset="0"/>
              </a:rPr>
              <a:t>)</a:t>
            </a:r>
            <a:endParaRPr lang="en-GB" sz="2800" dirty="0">
              <a:latin typeface="Comic Sans MS" pitchFamily="66" charset="0"/>
            </a:endParaRPr>
          </a:p>
        </p:txBody>
      </p: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3857599" y="1285860"/>
            <a:ext cx="44291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 dirty="0">
                <a:latin typeface="Comic Sans MS" pitchFamily="66" charset="0"/>
              </a:rPr>
              <a:t>min</a:t>
            </a:r>
            <a:r>
              <a:rPr lang="en-GB" sz="2800" dirty="0">
                <a:latin typeface="Comic Sans MS" pitchFamily="66" charset="0"/>
              </a:rPr>
              <a:t> </a:t>
            </a:r>
            <a:r>
              <a:rPr lang="en-GB" sz="2800" dirty="0" smtClean="0">
                <a:latin typeface="Comic Sans MS" pitchFamily="66" charset="0"/>
              </a:rPr>
              <a:t> </a:t>
            </a:r>
            <a:r>
              <a:rPr lang="en-GB" sz="2400" dirty="0" smtClean="0">
                <a:latin typeface="Comic Sans MS" pitchFamily="66" charset="0"/>
              </a:rPr>
              <a:t>f</a:t>
            </a:r>
            <a:r>
              <a:rPr lang="en-GB" sz="2400" baseline="-25000" dirty="0" smtClean="0">
                <a:latin typeface="Comic Sans MS" pitchFamily="66" charset="0"/>
              </a:rPr>
              <a:t>1 </a:t>
            </a:r>
            <a:r>
              <a:rPr lang="en-GB" sz="2400" dirty="0" smtClean="0">
                <a:latin typeface="Comic Sans MS" pitchFamily="66" charset="0"/>
              </a:rPr>
              <a:t>(x)</a:t>
            </a:r>
            <a:r>
              <a:rPr lang="en-US" sz="2400" dirty="0" smtClean="0">
                <a:latin typeface="Comic Sans MS" pitchFamily="66" charset="0"/>
              </a:rPr>
              <a:t>a +</a:t>
            </a:r>
            <a:r>
              <a:rPr lang="en-GB" sz="2400" baseline="-25000" dirty="0" smtClean="0">
                <a:latin typeface="Comic Sans MS" pitchFamily="66" charset="0"/>
              </a:rPr>
              <a:t> </a:t>
            </a:r>
            <a:r>
              <a:rPr lang="en-GB" sz="2400" dirty="0" smtClean="0">
                <a:latin typeface="Comic Sans MS" pitchFamily="66" charset="0"/>
              </a:rPr>
              <a:t>f</a:t>
            </a:r>
            <a:r>
              <a:rPr lang="en-GB" sz="2400" baseline="-25000" dirty="0" smtClean="0">
                <a:latin typeface="Comic Sans MS" pitchFamily="66" charset="0"/>
              </a:rPr>
              <a:t>2</a:t>
            </a:r>
            <a:r>
              <a:rPr lang="en-GB" sz="2400" dirty="0" smtClean="0">
                <a:latin typeface="Comic Sans MS" pitchFamily="66" charset="0"/>
              </a:rPr>
              <a:t>(x)</a:t>
            </a:r>
            <a:r>
              <a:rPr lang="en-US" sz="2400" dirty="0" smtClean="0">
                <a:latin typeface="Comic Sans MS" pitchFamily="66" charset="0"/>
              </a:rPr>
              <a:t>ā</a:t>
            </a:r>
            <a:endParaRPr lang="en-GB" sz="2800" dirty="0">
              <a:latin typeface="Comic Sans MS" pitchFamily="66" charset="0"/>
            </a:endParaRP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1643036" y="1671568"/>
            <a:ext cx="500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x</a:t>
            </a:r>
            <a:endParaRPr lang="en-GB" sz="2000" dirty="0">
              <a:latin typeface="Comic Sans MS" pitchFamily="66" charset="0"/>
            </a:endParaRPr>
          </a:p>
        </p:txBody>
      </p:sp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3286099" y="1298560"/>
            <a:ext cx="857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 b="1">
                <a:latin typeface="Comic Sans MS" pitchFamily="66" charset="0"/>
              </a:rPr>
              <a:t>=</a:t>
            </a: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4412840" y="1702346"/>
            <a:ext cx="1159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 err="1" smtClean="0">
                <a:latin typeface="Comic Sans MS" pitchFamily="66" charset="0"/>
              </a:rPr>
              <a:t>x,a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l-GR" dirty="0" smtClean="0">
                <a:latin typeface="Comic Sans MS" pitchFamily="66" charset="0"/>
              </a:rPr>
              <a:t>ϵ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US" sz="1600" dirty="0" smtClean="0">
                <a:latin typeface="Comic Sans MS" pitchFamily="66" charset="0"/>
              </a:rPr>
              <a:t>{0,1}</a:t>
            </a:r>
            <a:endParaRPr lang="en-GB" sz="2000" dirty="0">
              <a:latin typeface="Comic Sans MS" pitchFamily="66" charset="0"/>
            </a:endParaRPr>
          </a:p>
        </p:txBody>
      </p:sp>
      <p:sp>
        <p:nvSpPr>
          <p:cNvPr id="21" name="TextBox 17"/>
          <p:cNvSpPr txBox="1">
            <a:spLocks noChangeArrowheads="1"/>
          </p:cNvSpPr>
          <p:nvPr/>
        </p:nvSpPr>
        <p:spPr bwMode="auto">
          <a:xfrm>
            <a:off x="785786" y="2071678"/>
            <a:ext cx="25717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 b="1" dirty="0">
                <a:latin typeface="Comic Sans MS" pitchFamily="66" charset="0"/>
              </a:rPr>
              <a:t>Higher Order </a:t>
            </a:r>
            <a:r>
              <a:rPr lang="en-GB" sz="1600" b="1" dirty="0" err="1">
                <a:latin typeface="Comic Sans MS" pitchFamily="66" charset="0"/>
              </a:rPr>
              <a:t>Submodular</a:t>
            </a:r>
            <a:r>
              <a:rPr lang="en-GB" sz="1600" b="1" dirty="0">
                <a:latin typeface="Comic Sans MS" pitchFamily="66" charset="0"/>
              </a:rPr>
              <a:t> Function </a:t>
            </a:r>
          </a:p>
        </p:txBody>
      </p: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5357818" y="2071678"/>
            <a:ext cx="30003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latin typeface="Comic Sans MS" pitchFamily="66" charset="0"/>
              </a:rPr>
              <a:t>Quadratic </a:t>
            </a:r>
            <a:r>
              <a:rPr lang="en-GB" sz="1600" b="1" dirty="0" err="1">
                <a:latin typeface="Comic Sans MS" pitchFamily="66" charset="0"/>
              </a:rPr>
              <a:t>Submodular</a:t>
            </a:r>
            <a:r>
              <a:rPr lang="en-GB" sz="1600" b="1" dirty="0">
                <a:latin typeface="Comic Sans MS" pitchFamily="66" charset="0"/>
              </a:rPr>
              <a:t> Function </a:t>
            </a:r>
          </a:p>
        </p:txBody>
      </p:sp>
      <p:cxnSp>
        <p:nvCxnSpPr>
          <p:cNvPr id="25" name="Straight Connector 24"/>
          <p:cNvCxnSpPr/>
          <p:nvPr/>
        </p:nvCxnSpPr>
        <p:spPr>
          <a:xfrm rot="5400000">
            <a:off x="1785918" y="4429132"/>
            <a:ext cx="1858182" cy="7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0800000" flipV="1">
            <a:off x="2715406" y="5357826"/>
            <a:ext cx="3857652" cy="103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929058" y="5834738"/>
            <a:ext cx="6511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latin typeface="Comic Sans MS" pitchFamily="66" charset="0"/>
                <a:cs typeface="Times New Roman" pitchFamily="18" charset="0"/>
              </a:rPr>
              <a:t>∑</a:t>
            </a:r>
            <a:r>
              <a:rPr lang="en-GB" sz="2000" dirty="0" smtClean="0">
                <a:latin typeface="Comic Sans MS" pitchFamily="66" charset="0"/>
              </a:rPr>
              <a:t>x</a:t>
            </a:r>
            <a:r>
              <a:rPr lang="en-GB" sz="2000" baseline="-25000" dirty="0" smtClean="0">
                <a:latin typeface="Comic Sans MS" pitchFamily="66" charset="0"/>
              </a:rPr>
              <a:t>i</a:t>
            </a:r>
            <a:endParaRPr lang="en-GB" sz="2000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4572000" y="6118902"/>
            <a:ext cx="71438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3168823" y="5429264"/>
            <a:ext cx="14287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3785388" y="5428470"/>
            <a:ext cx="14287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4428330" y="5428470"/>
            <a:ext cx="14287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098179" y="5488560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44" name="TextBox 43"/>
          <p:cNvSpPr txBox="1"/>
          <p:nvPr/>
        </p:nvSpPr>
        <p:spPr>
          <a:xfrm>
            <a:off x="3714744" y="5500702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</a:t>
            </a:r>
            <a:endParaRPr lang="en-GB" dirty="0"/>
          </a:p>
        </p:txBody>
      </p:sp>
      <p:sp>
        <p:nvSpPr>
          <p:cNvPr id="45" name="TextBox 44"/>
          <p:cNvSpPr txBox="1"/>
          <p:nvPr/>
        </p:nvSpPr>
        <p:spPr>
          <a:xfrm>
            <a:off x="4357686" y="5500702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</a:t>
            </a:r>
            <a:endParaRPr lang="en-GB" dirty="0"/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2714612" y="3643314"/>
            <a:ext cx="1857388" cy="171451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2714612" y="4071942"/>
            <a:ext cx="2357454" cy="78581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786578" y="4000504"/>
            <a:ext cx="2000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Comic Sans MS" pitchFamily="66" charset="0"/>
              </a:rPr>
              <a:t>Lower envelop of concave functions is concave</a:t>
            </a:r>
            <a:endParaRPr lang="en-GB" b="1" dirty="0">
              <a:latin typeface="Comic Sans MS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220782" y="3244334"/>
            <a:ext cx="702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f</a:t>
            </a:r>
            <a:r>
              <a:rPr lang="en-GB" baseline="-25000" dirty="0" smtClean="0">
                <a:latin typeface="Comic Sans MS" pitchFamily="66" charset="0"/>
              </a:rPr>
              <a:t>2</a:t>
            </a:r>
            <a:r>
              <a:rPr lang="en-GB" dirty="0" smtClean="0">
                <a:latin typeface="Comic Sans MS" pitchFamily="66" charset="0"/>
              </a:rPr>
              <a:t>(x)</a:t>
            </a:r>
            <a:endParaRPr lang="en-GB" dirty="0"/>
          </a:p>
        </p:txBody>
      </p:sp>
      <p:sp>
        <p:nvSpPr>
          <p:cNvPr id="34" name="Rectangle 33"/>
          <p:cNvSpPr/>
          <p:nvPr/>
        </p:nvSpPr>
        <p:spPr>
          <a:xfrm>
            <a:off x="4857752" y="4071942"/>
            <a:ext cx="676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f</a:t>
            </a:r>
            <a:r>
              <a:rPr lang="en-GB" baseline="-25000" dirty="0" smtClean="0">
                <a:latin typeface="Comic Sans MS" pitchFamily="66" charset="0"/>
              </a:rPr>
              <a:t>1</a:t>
            </a:r>
            <a:r>
              <a:rPr lang="en-GB" dirty="0" smtClean="0">
                <a:latin typeface="Comic Sans MS" pitchFamily="66" charset="0"/>
              </a:rPr>
              <a:t>(x)</a:t>
            </a:r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>
            <a:off x="4429124" y="635795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GB" sz="2400" b="1" dirty="0" smtClean="0">
                <a:solidFill>
                  <a:schemeClr val="accent1"/>
                </a:solidFill>
              </a:rPr>
              <a:t>[Kohli et al. ‘08]</a:t>
            </a:r>
            <a:endParaRPr lang="en-GB" sz="2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2714611" y="3643314"/>
            <a:ext cx="857257" cy="1714512"/>
          </a:xfrm>
          <a:prstGeom prst="rect">
            <a:avLst/>
          </a:prstGeom>
          <a:solidFill>
            <a:srgbClr val="92D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3571868" y="3643314"/>
            <a:ext cx="3000396" cy="1714512"/>
          </a:xfrm>
          <a:prstGeom prst="rect">
            <a:avLst/>
          </a:prstGeom>
          <a:solidFill>
            <a:srgbClr val="F0AD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latin typeface="Comic Sans MS" pitchFamily="66" charset="0"/>
              </a:rPr>
              <a:t>Higher order to Quadratic</a:t>
            </a:r>
            <a:endParaRPr lang="en-GB" sz="36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714348" y="1357298"/>
            <a:ext cx="7715303" cy="714380"/>
          </a:xfrm>
          <a:prstGeom prst="roundRect">
            <a:avLst>
              <a:gd name="adj" fmla="val 5698"/>
            </a:avLst>
          </a:prstGeom>
          <a:solidFill>
            <a:srgbClr val="0066FF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>
              <a:latin typeface="Comic Sans MS" pitchFamily="66" charset="0"/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785786" y="1325547"/>
            <a:ext cx="28575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 dirty="0">
                <a:latin typeface="Comic Sans MS" pitchFamily="66" charset="0"/>
              </a:rPr>
              <a:t>min</a:t>
            </a:r>
            <a:r>
              <a:rPr lang="en-GB" sz="2800" dirty="0">
                <a:latin typeface="Comic Sans MS" pitchFamily="66" charset="0"/>
              </a:rPr>
              <a:t> </a:t>
            </a:r>
            <a:r>
              <a:rPr lang="en-GB" sz="2400" dirty="0">
                <a:latin typeface="Comic Sans MS" pitchFamily="66" charset="0"/>
              </a:rPr>
              <a:t>f(</a:t>
            </a:r>
            <a:r>
              <a:rPr lang="en-GB" sz="2400" b="1" dirty="0">
                <a:latin typeface="Comic Sans MS" pitchFamily="66" charset="0"/>
              </a:rPr>
              <a:t>x</a:t>
            </a:r>
            <a:r>
              <a:rPr lang="en-GB" sz="2400" dirty="0">
                <a:latin typeface="Comic Sans MS" pitchFamily="66" charset="0"/>
              </a:rPr>
              <a:t>)</a:t>
            </a:r>
            <a:endParaRPr lang="en-GB" sz="2800" dirty="0">
              <a:latin typeface="Comic Sans MS" pitchFamily="66" charset="0"/>
            </a:endParaRPr>
          </a:p>
        </p:txBody>
      </p: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3857599" y="1285860"/>
            <a:ext cx="44291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 dirty="0">
                <a:latin typeface="Comic Sans MS" pitchFamily="66" charset="0"/>
              </a:rPr>
              <a:t>min</a:t>
            </a:r>
            <a:r>
              <a:rPr lang="en-GB" sz="2800" dirty="0">
                <a:latin typeface="Comic Sans MS" pitchFamily="66" charset="0"/>
              </a:rPr>
              <a:t> </a:t>
            </a:r>
            <a:r>
              <a:rPr lang="en-GB" sz="2800" dirty="0" smtClean="0">
                <a:latin typeface="Comic Sans MS" pitchFamily="66" charset="0"/>
              </a:rPr>
              <a:t> </a:t>
            </a:r>
            <a:r>
              <a:rPr lang="en-GB" sz="2400" dirty="0" smtClean="0">
                <a:latin typeface="Comic Sans MS" pitchFamily="66" charset="0"/>
              </a:rPr>
              <a:t>f</a:t>
            </a:r>
            <a:r>
              <a:rPr lang="en-GB" sz="2400" baseline="-25000" dirty="0" smtClean="0">
                <a:latin typeface="Comic Sans MS" pitchFamily="66" charset="0"/>
              </a:rPr>
              <a:t>1 </a:t>
            </a:r>
            <a:r>
              <a:rPr lang="en-GB" sz="2400" dirty="0" smtClean="0">
                <a:latin typeface="Comic Sans MS" pitchFamily="66" charset="0"/>
              </a:rPr>
              <a:t>(x)</a:t>
            </a:r>
            <a:r>
              <a:rPr lang="en-US" sz="2400" dirty="0" smtClean="0">
                <a:latin typeface="Comic Sans MS" pitchFamily="66" charset="0"/>
              </a:rPr>
              <a:t>a +</a:t>
            </a:r>
            <a:r>
              <a:rPr lang="en-GB" sz="2400" baseline="-25000" dirty="0" smtClean="0">
                <a:latin typeface="Comic Sans MS" pitchFamily="66" charset="0"/>
              </a:rPr>
              <a:t> </a:t>
            </a:r>
            <a:r>
              <a:rPr lang="en-GB" sz="2400" dirty="0" smtClean="0">
                <a:latin typeface="Comic Sans MS" pitchFamily="66" charset="0"/>
              </a:rPr>
              <a:t>f</a:t>
            </a:r>
            <a:r>
              <a:rPr lang="en-GB" sz="2400" baseline="-25000" dirty="0" smtClean="0">
                <a:latin typeface="Comic Sans MS" pitchFamily="66" charset="0"/>
              </a:rPr>
              <a:t>2</a:t>
            </a:r>
            <a:r>
              <a:rPr lang="en-GB" sz="2400" dirty="0" smtClean="0">
                <a:latin typeface="Comic Sans MS" pitchFamily="66" charset="0"/>
              </a:rPr>
              <a:t>(x)</a:t>
            </a:r>
            <a:r>
              <a:rPr lang="en-US" sz="2400" dirty="0" smtClean="0">
                <a:latin typeface="Comic Sans MS" pitchFamily="66" charset="0"/>
              </a:rPr>
              <a:t>ā</a:t>
            </a:r>
            <a:endParaRPr lang="en-GB" sz="2800" dirty="0">
              <a:latin typeface="Comic Sans MS" pitchFamily="66" charset="0"/>
            </a:endParaRP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1643036" y="1671568"/>
            <a:ext cx="500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x</a:t>
            </a:r>
            <a:endParaRPr lang="en-GB" sz="2000" dirty="0">
              <a:latin typeface="Comic Sans MS" pitchFamily="66" charset="0"/>
            </a:endParaRPr>
          </a:p>
        </p:txBody>
      </p:sp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3286099" y="1298560"/>
            <a:ext cx="857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 b="1">
                <a:latin typeface="Comic Sans MS" pitchFamily="66" charset="0"/>
              </a:rPr>
              <a:t>=</a:t>
            </a: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4412840" y="1702346"/>
            <a:ext cx="1159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 err="1" smtClean="0">
                <a:latin typeface="Comic Sans MS" pitchFamily="66" charset="0"/>
              </a:rPr>
              <a:t>x,a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l-GR" dirty="0" smtClean="0">
                <a:latin typeface="Comic Sans MS" pitchFamily="66" charset="0"/>
              </a:rPr>
              <a:t>ϵ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US" sz="1600" dirty="0" smtClean="0">
                <a:latin typeface="Comic Sans MS" pitchFamily="66" charset="0"/>
              </a:rPr>
              <a:t>{0,1}</a:t>
            </a:r>
            <a:endParaRPr lang="en-GB" sz="2000" dirty="0">
              <a:latin typeface="Comic Sans MS" pitchFamily="66" charset="0"/>
            </a:endParaRPr>
          </a:p>
        </p:txBody>
      </p:sp>
      <p:sp>
        <p:nvSpPr>
          <p:cNvPr id="21" name="TextBox 17"/>
          <p:cNvSpPr txBox="1">
            <a:spLocks noChangeArrowheads="1"/>
          </p:cNvSpPr>
          <p:nvPr/>
        </p:nvSpPr>
        <p:spPr bwMode="auto">
          <a:xfrm>
            <a:off x="785786" y="2071678"/>
            <a:ext cx="25717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 b="1" dirty="0">
                <a:latin typeface="Comic Sans MS" pitchFamily="66" charset="0"/>
              </a:rPr>
              <a:t>Higher Order </a:t>
            </a:r>
            <a:r>
              <a:rPr lang="en-GB" sz="1600" b="1" dirty="0" err="1">
                <a:latin typeface="Comic Sans MS" pitchFamily="66" charset="0"/>
              </a:rPr>
              <a:t>Submodular</a:t>
            </a:r>
            <a:r>
              <a:rPr lang="en-GB" sz="1600" b="1" dirty="0">
                <a:latin typeface="Comic Sans MS" pitchFamily="66" charset="0"/>
              </a:rPr>
              <a:t> Function </a:t>
            </a:r>
          </a:p>
        </p:txBody>
      </p: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5357818" y="2071678"/>
            <a:ext cx="30003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latin typeface="Comic Sans MS" pitchFamily="66" charset="0"/>
              </a:rPr>
              <a:t>Quadratic </a:t>
            </a:r>
            <a:r>
              <a:rPr lang="en-GB" sz="1600" b="1" dirty="0" err="1">
                <a:latin typeface="Comic Sans MS" pitchFamily="66" charset="0"/>
              </a:rPr>
              <a:t>Submodular</a:t>
            </a:r>
            <a:r>
              <a:rPr lang="en-GB" sz="1600" b="1" dirty="0">
                <a:latin typeface="Comic Sans MS" pitchFamily="66" charset="0"/>
              </a:rPr>
              <a:t> Function </a:t>
            </a:r>
          </a:p>
        </p:txBody>
      </p:sp>
      <p:cxnSp>
        <p:nvCxnSpPr>
          <p:cNvPr id="25" name="Straight Connector 24"/>
          <p:cNvCxnSpPr/>
          <p:nvPr/>
        </p:nvCxnSpPr>
        <p:spPr>
          <a:xfrm rot="5400000">
            <a:off x="1785918" y="4429132"/>
            <a:ext cx="1858182" cy="7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0800000" flipV="1">
            <a:off x="2715406" y="5357826"/>
            <a:ext cx="3857652" cy="103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929058" y="5834738"/>
            <a:ext cx="6511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latin typeface="Comic Sans MS" pitchFamily="66" charset="0"/>
                <a:cs typeface="Times New Roman" pitchFamily="18" charset="0"/>
              </a:rPr>
              <a:t>∑</a:t>
            </a:r>
            <a:r>
              <a:rPr lang="en-GB" sz="2000" dirty="0" smtClean="0">
                <a:latin typeface="Comic Sans MS" pitchFamily="66" charset="0"/>
              </a:rPr>
              <a:t>x</a:t>
            </a:r>
            <a:r>
              <a:rPr lang="en-GB" sz="2000" baseline="-25000" dirty="0" smtClean="0">
                <a:latin typeface="Comic Sans MS" pitchFamily="66" charset="0"/>
              </a:rPr>
              <a:t>i</a:t>
            </a:r>
            <a:endParaRPr lang="en-GB" sz="2000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4572000" y="6118902"/>
            <a:ext cx="71438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3168823" y="5429264"/>
            <a:ext cx="14287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3785388" y="5428470"/>
            <a:ext cx="14287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4428330" y="5428470"/>
            <a:ext cx="14287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098179" y="5488560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44" name="TextBox 43"/>
          <p:cNvSpPr txBox="1"/>
          <p:nvPr/>
        </p:nvSpPr>
        <p:spPr>
          <a:xfrm>
            <a:off x="3714744" y="5500702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</a:t>
            </a:r>
            <a:endParaRPr lang="en-GB" dirty="0"/>
          </a:p>
        </p:txBody>
      </p:sp>
      <p:sp>
        <p:nvSpPr>
          <p:cNvPr id="45" name="TextBox 44"/>
          <p:cNvSpPr txBox="1"/>
          <p:nvPr/>
        </p:nvSpPr>
        <p:spPr>
          <a:xfrm>
            <a:off x="4357686" y="5500702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</a:t>
            </a:r>
            <a:endParaRPr lang="en-GB" dirty="0"/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2714612" y="3643314"/>
            <a:ext cx="1857388" cy="171451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2714612" y="4071942"/>
            <a:ext cx="2357454" cy="78581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277612" y="3714752"/>
            <a:ext cx="866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omic Sans MS" pitchFamily="66" charset="0"/>
              </a:rPr>
              <a:t>a=1</a:t>
            </a:r>
            <a:endParaRPr lang="en-GB" dirty="0"/>
          </a:p>
        </p:txBody>
      </p:sp>
      <p:sp>
        <p:nvSpPr>
          <p:cNvPr id="30" name="Rectangle 29"/>
          <p:cNvSpPr/>
          <p:nvPr/>
        </p:nvSpPr>
        <p:spPr>
          <a:xfrm>
            <a:off x="2714612" y="3786190"/>
            <a:ext cx="866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omic Sans MS" pitchFamily="66" charset="0"/>
              </a:rPr>
              <a:t>a=0</a:t>
            </a:r>
            <a:endParaRPr lang="en-GB" dirty="0"/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2714612" y="4572008"/>
            <a:ext cx="857256" cy="7858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571868" y="4071942"/>
            <a:ext cx="1500198" cy="5000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786578" y="4000504"/>
            <a:ext cx="2000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Comic Sans MS" pitchFamily="66" charset="0"/>
              </a:rPr>
              <a:t>Lower envelop of concave functions is concave</a:t>
            </a:r>
            <a:endParaRPr lang="en-GB" b="1" dirty="0">
              <a:latin typeface="Comic Sans MS" pitchFamily="66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220782" y="3244334"/>
            <a:ext cx="702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f</a:t>
            </a:r>
            <a:r>
              <a:rPr lang="en-GB" baseline="-25000" dirty="0" smtClean="0">
                <a:latin typeface="Comic Sans MS" pitchFamily="66" charset="0"/>
              </a:rPr>
              <a:t>2</a:t>
            </a:r>
            <a:r>
              <a:rPr lang="en-GB" dirty="0" smtClean="0">
                <a:latin typeface="Comic Sans MS" pitchFamily="66" charset="0"/>
              </a:rPr>
              <a:t>(x)</a:t>
            </a:r>
            <a:endParaRPr lang="en-GB" dirty="0"/>
          </a:p>
        </p:txBody>
      </p:sp>
      <p:sp>
        <p:nvSpPr>
          <p:cNvPr id="48" name="Rectangle 47"/>
          <p:cNvSpPr/>
          <p:nvPr/>
        </p:nvSpPr>
        <p:spPr>
          <a:xfrm>
            <a:off x="4857752" y="4071942"/>
            <a:ext cx="676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f</a:t>
            </a:r>
            <a:r>
              <a:rPr lang="en-GB" baseline="-25000" dirty="0" smtClean="0">
                <a:latin typeface="Comic Sans MS" pitchFamily="66" charset="0"/>
              </a:rPr>
              <a:t>1</a:t>
            </a:r>
            <a:r>
              <a:rPr lang="en-GB" dirty="0" smtClean="0">
                <a:latin typeface="Comic Sans MS" pitchFamily="66" charset="0"/>
              </a:rPr>
              <a:t>(x)</a:t>
            </a:r>
            <a:endParaRPr lang="en-GB" dirty="0"/>
          </a:p>
        </p:txBody>
      </p:sp>
      <p:sp>
        <p:nvSpPr>
          <p:cNvPr id="46" name="Rectangle 45"/>
          <p:cNvSpPr/>
          <p:nvPr/>
        </p:nvSpPr>
        <p:spPr>
          <a:xfrm>
            <a:off x="4429124" y="635795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GB" sz="2400" b="1" dirty="0" smtClean="0">
                <a:solidFill>
                  <a:schemeClr val="accent1"/>
                </a:solidFill>
              </a:rPr>
              <a:t>[Kohli et al. ‘08]</a:t>
            </a:r>
            <a:endParaRPr lang="en-GB" sz="2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2714611" y="3643314"/>
            <a:ext cx="857257" cy="1714512"/>
          </a:xfrm>
          <a:prstGeom prst="rect">
            <a:avLst/>
          </a:prstGeom>
          <a:solidFill>
            <a:srgbClr val="92D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3571868" y="3643314"/>
            <a:ext cx="3000396" cy="1714512"/>
          </a:xfrm>
          <a:prstGeom prst="rect">
            <a:avLst/>
          </a:prstGeom>
          <a:solidFill>
            <a:srgbClr val="F0AD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Autofit/>
          </a:bodyPr>
          <a:lstStyle/>
          <a:p>
            <a:r>
              <a:rPr lang="en-GB" sz="3600" dirty="0" smtClean="0"/>
              <a:t>Upper Envelopes</a:t>
            </a:r>
            <a:endParaRPr lang="en-GB" sz="36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714348" y="1357298"/>
            <a:ext cx="7715303" cy="714380"/>
          </a:xfrm>
          <a:prstGeom prst="roundRect">
            <a:avLst>
              <a:gd name="adj" fmla="val 5698"/>
            </a:avLst>
          </a:prstGeom>
          <a:solidFill>
            <a:srgbClr val="0066FF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>
              <a:latin typeface="Comic Sans MS" pitchFamily="66" charset="0"/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785786" y="1325547"/>
            <a:ext cx="28575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 dirty="0">
                <a:latin typeface="Comic Sans MS" pitchFamily="66" charset="0"/>
              </a:rPr>
              <a:t>min</a:t>
            </a:r>
            <a:r>
              <a:rPr lang="en-GB" sz="2800" dirty="0">
                <a:latin typeface="Comic Sans MS" pitchFamily="66" charset="0"/>
              </a:rPr>
              <a:t> </a:t>
            </a:r>
            <a:r>
              <a:rPr lang="en-GB" sz="2400" dirty="0">
                <a:latin typeface="Comic Sans MS" pitchFamily="66" charset="0"/>
              </a:rPr>
              <a:t>f(</a:t>
            </a:r>
            <a:r>
              <a:rPr lang="en-GB" sz="2400" b="1" dirty="0">
                <a:latin typeface="Comic Sans MS" pitchFamily="66" charset="0"/>
              </a:rPr>
              <a:t>x</a:t>
            </a:r>
            <a:r>
              <a:rPr lang="en-GB" sz="2400" dirty="0">
                <a:latin typeface="Comic Sans MS" pitchFamily="66" charset="0"/>
              </a:rPr>
              <a:t>)</a:t>
            </a:r>
            <a:endParaRPr lang="en-GB" sz="2800" dirty="0">
              <a:latin typeface="Comic Sans MS" pitchFamily="66" charset="0"/>
            </a:endParaRPr>
          </a:p>
        </p:txBody>
      </p: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3857599" y="1285860"/>
            <a:ext cx="44291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 dirty="0" smtClean="0">
                <a:latin typeface="Comic Sans MS" pitchFamily="66" charset="0"/>
              </a:rPr>
              <a:t>min  max</a:t>
            </a:r>
            <a:r>
              <a:rPr lang="en-GB" sz="2800" dirty="0" smtClean="0">
                <a:latin typeface="Comic Sans MS" pitchFamily="66" charset="0"/>
              </a:rPr>
              <a:t>  </a:t>
            </a:r>
            <a:r>
              <a:rPr lang="en-GB" sz="2400" dirty="0" smtClean="0">
                <a:latin typeface="Comic Sans MS" pitchFamily="66" charset="0"/>
              </a:rPr>
              <a:t>f</a:t>
            </a:r>
            <a:r>
              <a:rPr lang="en-GB" sz="2400" baseline="-25000" dirty="0" smtClean="0">
                <a:latin typeface="Comic Sans MS" pitchFamily="66" charset="0"/>
              </a:rPr>
              <a:t>1 </a:t>
            </a:r>
            <a:r>
              <a:rPr lang="en-GB" sz="2400" dirty="0" smtClean="0">
                <a:latin typeface="Comic Sans MS" pitchFamily="66" charset="0"/>
              </a:rPr>
              <a:t>(x)</a:t>
            </a:r>
            <a:r>
              <a:rPr lang="en-US" sz="2400" dirty="0" smtClean="0">
                <a:latin typeface="Comic Sans MS" pitchFamily="66" charset="0"/>
              </a:rPr>
              <a:t>a +</a:t>
            </a:r>
            <a:r>
              <a:rPr lang="en-GB" sz="2400" baseline="-25000" dirty="0" smtClean="0">
                <a:latin typeface="Comic Sans MS" pitchFamily="66" charset="0"/>
              </a:rPr>
              <a:t> </a:t>
            </a:r>
            <a:r>
              <a:rPr lang="en-GB" sz="2400" dirty="0" smtClean="0">
                <a:latin typeface="Comic Sans MS" pitchFamily="66" charset="0"/>
              </a:rPr>
              <a:t>f</a:t>
            </a:r>
            <a:r>
              <a:rPr lang="en-GB" sz="2400" baseline="-25000" dirty="0" smtClean="0">
                <a:latin typeface="Comic Sans MS" pitchFamily="66" charset="0"/>
              </a:rPr>
              <a:t>2</a:t>
            </a:r>
            <a:r>
              <a:rPr lang="en-GB" sz="2400" dirty="0" smtClean="0">
                <a:latin typeface="Comic Sans MS" pitchFamily="66" charset="0"/>
              </a:rPr>
              <a:t>(x)</a:t>
            </a:r>
            <a:r>
              <a:rPr lang="en-US" sz="2400" dirty="0" smtClean="0">
                <a:latin typeface="Comic Sans MS" pitchFamily="66" charset="0"/>
              </a:rPr>
              <a:t>ā</a:t>
            </a:r>
            <a:endParaRPr lang="en-GB" sz="2800" dirty="0">
              <a:latin typeface="Comic Sans MS" pitchFamily="66" charset="0"/>
            </a:endParaRP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1643036" y="1671568"/>
            <a:ext cx="500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x</a:t>
            </a:r>
            <a:endParaRPr lang="en-GB" sz="2000" dirty="0">
              <a:latin typeface="Comic Sans MS" pitchFamily="66" charset="0"/>
            </a:endParaRPr>
          </a:p>
        </p:txBody>
      </p:sp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3286099" y="1298560"/>
            <a:ext cx="857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 b="1">
                <a:latin typeface="Comic Sans MS" pitchFamily="66" charset="0"/>
              </a:rPr>
              <a:t>=</a:t>
            </a: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4027499" y="1691516"/>
            <a:ext cx="9765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x </a:t>
            </a:r>
            <a:r>
              <a:rPr lang="el-GR" dirty="0" smtClean="0">
                <a:latin typeface="Comic Sans MS" pitchFamily="66" charset="0"/>
              </a:rPr>
              <a:t>ϵ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US" sz="1600" dirty="0" smtClean="0">
                <a:latin typeface="Comic Sans MS" pitchFamily="66" charset="0"/>
              </a:rPr>
              <a:t>{0,1}</a:t>
            </a:r>
            <a:endParaRPr lang="en-GB" sz="2000" dirty="0">
              <a:latin typeface="Comic Sans MS" pitchFamily="66" charset="0"/>
            </a:endParaRPr>
          </a:p>
        </p:txBody>
      </p:sp>
      <p:sp>
        <p:nvSpPr>
          <p:cNvPr id="21" name="TextBox 17"/>
          <p:cNvSpPr txBox="1">
            <a:spLocks noChangeArrowheads="1"/>
          </p:cNvSpPr>
          <p:nvPr/>
        </p:nvSpPr>
        <p:spPr bwMode="auto">
          <a:xfrm>
            <a:off x="785786" y="2071678"/>
            <a:ext cx="25717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 b="1" dirty="0">
                <a:latin typeface="Comic Sans MS" pitchFamily="66" charset="0"/>
              </a:rPr>
              <a:t>Higher Order </a:t>
            </a:r>
            <a:r>
              <a:rPr lang="en-GB" sz="1600" b="1" dirty="0" err="1">
                <a:latin typeface="Comic Sans MS" pitchFamily="66" charset="0"/>
              </a:rPr>
              <a:t>Submodular</a:t>
            </a:r>
            <a:r>
              <a:rPr lang="en-GB" sz="1600" b="1" dirty="0">
                <a:latin typeface="Comic Sans MS" pitchFamily="66" charset="0"/>
              </a:rPr>
              <a:t> Function </a:t>
            </a:r>
          </a:p>
        </p:txBody>
      </p: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5357818" y="2071678"/>
            <a:ext cx="30003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latin typeface="Comic Sans MS" pitchFamily="66" charset="0"/>
              </a:rPr>
              <a:t>Quadratic </a:t>
            </a:r>
            <a:r>
              <a:rPr lang="en-GB" sz="1600" b="1" dirty="0" err="1">
                <a:latin typeface="Comic Sans MS" pitchFamily="66" charset="0"/>
              </a:rPr>
              <a:t>Submodular</a:t>
            </a:r>
            <a:r>
              <a:rPr lang="en-GB" sz="1600" b="1" dirty="0">
                <a:latin typeface="Comic Sans MS" pitchFamily="66" charset="0"/>
              </a:rPr>
              <a:t> Function </a:t>
            </a:r>
          </a:p>
        </p:txBody>
      </p:sp>
      <p:cxnSp>
        <p:nvCxnSpPr>
          <p:cNvPr id="25" name="Straight Connector 24"/>
          <p:cNvCxnSpPr/>
          <p:nvPr/>
        </p:nvCxnSpPr>
        <p:spPr>
          <a:xfrm rot="5400000">
            <a:off x="1785918" y="4429132"/>
            <a:ext cx="1858182" cy="7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0800000" flipV="1">
            <a:off x="2715406" y="5357826"/>
            <a:ext cx="3857652" cy="103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929058" y="5834738"/>
            <a:ext cx="6511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latin typeface="Comic Sans MS" pitchFamily="66" charset="0"/>
                <a:cs typeface="Times New Roman" pitchFamily="18" charset="0"/>
              </a:rPr>
              <a:t>∑</a:t>
            </a:r>
            <a:r>
              <a:rPr lang="en-GB" sz="2000" dirty="0" smtClean="0">
                <a:latin typeface="Comic Sans MS" pitchFamily="66" charset="0"/>
              </a:rPr>
              <a:t>x</a:t>
            </a:r>
            <a:r>
              <a:rPr lang="en-GB" sz="2000" baseline="-25000" dirty="0" smtClean="0">
                <a:latin typeface="Comic Sans MS" pitchFamily="66" charset="0"/>
              </a:rPr>
              <a:t>i</a:t>
            </a:r>
            <a:endParaRPr lang="en-GB" sz="2000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4572000" y="6118902"/>
            <a:ext cx="71438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3168823" y="5429264"/>
            <a:ext cx="14287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3785388" y="5428470"/>
            <a:ext cx="14287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4428330" y="5428470"/>
            <a:ext cx="14287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098179" y="5488560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44" name="TextBox 43"/>
          <p:cNvSpPr txBox="1"/>
          <p:nvPr/>
        </p:nvSpPr>
        <p:spPr>
          <a:xfrm>
            <a:off x="3714744" y="5500702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</a:t>
            </a:r>
            <a:endParaRPr lang="en-GB" dirty="0"/>
          </a:p>
        </p:txBody>
      </p:sp>
      <p:sp>
        <p:nvSpPr>
          <p:cNvPr id="45" name="TextBox 44"/>
          <p:cNvSpPr txBox="1"/>
          <p:nvPr/>
        </p:nvSpPr>
        <p:spPr>
          <a:xfrm>
            <a:off x="4357686" y="5500702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</a:t>
            </a:r>
            <a:endParaRPr lang="en-GB" dirty="0"/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2714612" y="3643314"/>
            <a:ext cx="1857388" cy="171451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2714612" y="4071942"/>
            <a:ext cx="2357454" cy="78581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277612" y="3714752"/>
            <a:ext cx="866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omic Sans MS" pitchFamily="66" charset="0"/>
              </a:rPr>
              <a:t>a=1</a:t>
            </a:r>
            <a:endParaRPr lang="en-GB" dirty="0"/>
          </a:p>
        </p:txBody>
      </p:sp>
      <p:sp>
        <p:nvSpPr>
          <p:cNvPr id="30" name="Rectangle 29"/>
          <p:cNvSpPr/>
          <p:nvPr/>
        </p:nvSpPr>
        <p:spPr>
          <a:xfrm>
            <a:off x="2714612" y="3786190"/>
            <a:ext cx="866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omic Sans MS" pitchFamily="66" charset="0"/>
              </a:rPr>
              <a:t>a=0</a:t>
            </a:r>
            <a:endParaRPr lang="en-GB" dirty="0"/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2699792" y="4572008"/>
            <a:ext cx="872076" cy="2971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571868" y="3645024"/>
            <a:ext cx="1000132" cy="9269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786578" y="4000504"/>
            <a:ext cx="2000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Comic Sans MS" pitchFamily="66" charset="0"/>
              </a:rPr>
              <a:t>Upper envelope of linear functions is convex</a:t>
            </a:r>
            <a:endParaRPr lang="en-GB" b="1" dirty="0">
              <a:latin typeface="Comic Sans MS" pitchFamily="66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220782" y="3244334"/>
            <a:ext cx="702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f</a:t>
            </a:r>
            <a:r>
              <a:rPr lang="en-GB" baseline="-25000" dirty="0" smtClean="0">
                <a:latin typeface="Comic Sans MS" pitchFamily="66" charset="0"/>
              </a:rPr>
              <a:t>2</a:t>
            </a:r>
            <a:r>
              <a:rPr lang="en-GB" dirty="0" smtClean="0">
                <a:latin typeface="Comic Sans MS" pitchFamily="66" charset="0"/>
              </a:rPr>
              <a:t>(x)</a:t>
            </a:r>
            <a:endParaRPr lang="en-GB" dirty="0"/>
          </a:p>
        </p:txBody>
      </p:sp>
      <p:sp>
        <p:nvSpPr>
          <p:cNvPr id="48" name="Rectangle 47"/>
          <p:cNvSpPr/>
          <p:nvPr/>
        </p:nvSpPr>
        <p:spPr>
          <a:xfrm>
            <a:off x="4857752" y="4071942"/>
            <a:ext cx="676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f</a:t>
            </a:r>
            <a:r>
              <a:rPr lang="en-GB" baseline="-25000" dirty="0" smtClean="0">
                <a:latin typeface="Comic Sans MS" pitchFamily="66" charset="0"/>
              </a:rPr>
              <a:t>1</a:t>
            </a:r>
            <a:r>
              <a:rPr lang="en-GB" dirty="0" smtClean="0">
                <a:latin typeface="Comic Sans MS" pitchFamily="66" charset="0"/>
              </a:rPr>
              <a:t>(x)</a:t>
            </a:r>
            <a:endParaRPr lang="en-GB" dirty="0"/>
          </a:p>
        </p:txBody>
      </p:sp>
      <p:sp>
        <p:nvSpPr>
          <p:cNvPr id="43" name="Rectangle 42"/>
          <p:cNvSpPr/>
          <p:nvPr/>
        </p:nvSpPr>
        <p:spPr>
          <a:xfrm>
            <a:off x="4998741" y="1691516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a </a:t>
            </a:r>
            <a:r>
              <a:rPr lang="el-GR" dirty="0" smtClean="0">
                <a:latin typeface="Comic Sans MS" pitchFamily="66" charset="0"/>
              </a:rPr>
              <a:t>ϵ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n-US" dirty="0" smtClean="0">
                <a:latin typeface="Comic Sans MS" pitchFamily="66" charset="0"/>
              </a:rPr>
              <a:t>{0,1}</a:t>
            </a:r>
            <a:endParaRPr lang="en-GB" dirty="0"/>
          </a:p>
        </p:txBody>
      </p:sp>
      <p:sp>
        <p:nvSpPr>
          <p:cNvPr id="53" name="TextBox 52"/>
          <p:cNvSpPr txBox="1"/>
          <p:nvPr/>
        </p:nvSpPr>
        <p:spPr>
          <a:xfrm>
            <a:off x="0" y="5661248"/>
            <a:ext cx="3203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C000"/>
                </a:solidFill>
              </a:rPr>
              <a:t>Very Hard Problem!!!!</a:t>
            </a:r>
            <a:endParaRPr lang="en-GB" sz="3200" b="1" dirty="0">
              <a:solidFill>
                <a:srgbClr val="FFC00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429124" y="635795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GB" sz="2400" b="1" dirty="0" smtClean="0">
                <a:solidFill>
                  <a:schemeClr val="accent1"/>
                </a:solidFill>
              </a:rPr>
              <a:t>[Kohli and Kumar, CVPR 2010]</a:t>
            </a:r>
            <a:endParaRPr lang="en-GB" sz="2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latin typeface="Comic Sans MS" pitchFamily="66" charset="0"/>
              </a:rPr>
              <a:t>Why Upper Envelopes?</a:t>
            </a:r>
            <a:endParaRPr lang="en-GB" sz="3600" b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4788024" y="1052736"/>
            <a:ext cx="4136441" cy="5252711"/>
            <a:chOff x="4788024" y="1052736"/>
            <a:chExt cx="4136441" cy="5252711"/>
          </a:xfrm>
        </p:grpSpPr>
        <p:sp>
          <p:nvSpPr>
            <p:cNvPr id="65" name="Rectangle 581"/>
            <p:cNvSpPr>
              <a:spLocks noChangeArrowheads="1"/>
            </p:cNvSpPr>
            <p:nvPr/>
          </p:nvSpPr>
          <p:spPr bwMode="auto">
            <a:xfrm>
              <a:off x="5016456" y="2489023"/>
              <a:ext cx="1376525" cy="136815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700"/>
            </a:p>
          </p:txBody>
        </p:sp>
        <p:sp>
          <p:nvSpPr>
            <p:cNvPr id="66" name="Freeform 582"/>
            <p:cNvSpPr>
              <a:spLocks/>
            </p:cNvSpPr>
            <p:nvPr/>
          </p:nvSpPr>
          <p:spPr bwMode="auto">
            <a:xfrm>
              <a:off x="5336996" y="2545593"/>
              <a:ext cx="850655" cy="879534"/>
            </a:xfrm>
            <a:custGeom>
              <a:avLst/>
              <a:gdLst/>
              <a:ahLst/>
              <a:cxnLst>
                <a:cxn ang="0">
                  <a:pos x="280" y="333"/>
                </a:cxn>
                <a:cxn ang="0">
                  <a:pos x="313" y="200"/>
                </a:cxn>
                <a:cxn ang="0">
                  <a:pos x="646" y="0"/>
                </a:cxn>
                <a:cxn ang="0">
                  <a:pos x="780" y="67"/>
                </a:cxn>
                <a:cxn ang="0">
                  <a:pos x="1313" y="233"/>
                </a:cxn>
                <a:cxn ang="0">
                  <a:pos x="1392" y="839"/>
                </a:cxn>
                <a:cxn ang="0">
                  <a:pos x="960" y="1511"/>
                </a:cxn>
                <a:cxn ang="0">
                  <a:pos x="0" y="1079"/>
                </a:cxn>
                <a:cxn ang="0">
                  <a:pos x="96" y="263"/>
                </a:cxn>
                <a:cxn ang="0">
                  <a:pos x="280" y="333"/>
                </a:cxn>
              </a:cxnLst>
              <a:rect l="0" t="0" r="r" b="b"/>
              <a:pathLst>
                <a:path w="1392" h="1511">
                  <a:moveTo>
                    <a:pt x="280" y="333"/>
                  </a:moveTo>
                  <a:cubicBezTo>
                    <a:pt x="291" y="288"/>
                    <a:pt x="282" y="234"/>
                    <a:pt x="313" y="200"/>
                  </a:cubicBezTo>
                  <a:cubicBezTo>
                    <a:pt x="374" y="130"/>
                    <a:pt x="553" y="46"/>
                    <a:pt x="646" y="0"/>
                  </a:cubicBezTo>
                  <a:cubicBezTo>
                    <a:pt x="761" y="38"/>
                    <a:pt x="721" y="8"/>
                    <a:pt x="780" y="67"/>
                  </a:cubicBezTo>
                  <a:cubicBezTo>
                    <a:pt x="1306" y="267"/>
                    <a:pt x="1205" y="423"/>
                    <a:pt x="1313" y="233"/>
                  </a:cubicBezTo>
                  <a:lnTo>
                    <a:pt x="1392" y="839"/>
                  </a:lnTo>
                  <a:lnTo>
                    <a:pt x="960" y="1511"/>
                  </a:lnTo>
                  <a:lnTo>
                    <a:pt x="0" y="1079"/>
                  </a:lnTo>
                  <a:lnTo>
                    <a:pt x="96" y="263"/>
                  </a:lnTo>
                  <a:lnTo>
                    <a:pt x="280" y="333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700"/>
            </a:p>
          </p:txBody>
        </p:sp>
        <p:sp>
          <p:nvSpPr>
            <p:cNvPr id="67" name="Text Box 583"/>
            <p:cNvSpPr txBox="1">
              <a:spLocks noChangeArrowheads="1"/>
            </p:cNvSpPr>
            <p:nvPr/>
          </p:nvSpPr>
          <p:spPr bwMode="auto">
            <a:xfrm>
              <a:off x="5434162" y="2755784"/>
              <a:ext cx="74090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 b="1" i="1" dirty="0">
                  <a:latin typeface="Arial" charset="0"/>
                  <a:cs typeface="Arial" charset="0"/>
                </a:rPr>
                <a:t>Object</a:t>
              </a:r>
            </a:p>
          </p:txBody>
        </p:sp>
        <p:sp>
          <p:nvSpPr>
            <p:cNvPr id="68" name="Text Box 584"/>
            <p:cNvSpPr txBox="1">
              <a:spLocks noChangeArrowheads="1"/>
            </p:cNvSpPr>
            <p:nvPr/>
          </p:nvSpPr>
          <p:spPr bwMode="auto">
            <a:xfrm>
              <a:off x="6588224" y="2633039"/>
              <a:ext cx="2336241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</a:rPr>
                <a:t>Prior on size </a:t>
              </a:r>
            </a:p>
            <a:p>
              <a:pPr algn="ctr"/>
              <a:r>
                <a:rPr lang="en-US" b="1" dirty="0">
                  <a:solidFill>
                    <a:schemeClr val="accent1"/>
                  </a:solidFill>
                </a:rPr>
                <a:t>of object</a:t>
              </a:r>
            </a:p>
            <a:p>
              <a:pPr algn="ctr"/>
              <a:r>
                <a:rPr lang="en-US" b="1" dirty="0">
                  <a:solidFill>
                    <a:schemeClr val="accent1"/>
                  </a:solidFill>
                </a:rPr>
                <a:t>(say n/2) </a:t>
              </a:r>
            </a:p>
          </p:txBody>
        </p:sp>
        <p:sp>
          <p:nvSpPr>
            <p:cNvPr id="69" name="Text Box 586"/>
            <p:cNvSpPr txBox="1">
              <a:spLocks noChangeArrowheads="1"/>
            </p:cNvSpPr>
            <p:nvPr/>
          </p:nvSpPr>
          <p:spPr bwMode="auto">
            <a:xfrm>
              <a:off x="5173221" y="3497135"/>
              <a:ext cx="122822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 b="1" i="1" dirty="0">
                  <a:latin typeface="Arial" charset="0"/>
                  <a:cs typeface="Arial" charset="0"/>
                </a:rPr>
                <a:t>Background</a:t>
              </a:r>
              <a:endParaRPr lang="en-US" sz="1200" b="1" i="1" dirty="0">
                <a:latin typeface="Arial" charset="0"/>
                <a:cs typeface="Arial" charset="0"/>
              </a:endParaRPr>
            </a:p>
          </p:txBody>
        </p:sp>
        <p:sp>
          <p:nvSpPr>
            <p:cNvPr id="72" name="Text Box 602"/>
            <p:cNvSpPr txBox="1">
              <a:spLocks noChangeArrowheads="1"/>
            </p:cNvSpPr>
            <p:nvPr/>
          </p:nvSpPr>
          <p:spPr bwMode="auto">
            <a:xfrm>
              <a:off x="4788024" y="2037230"/>
              <a:ext cx="233634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 b="1" i="1" dirty="0">
                  <a:latin typeface="Arial" charset="0"/>
                  <a:cs typeface="Arial" charset="0"/>
                </a:rPr>
                <a:t>BINARY SEGMENTATION</a:t>
              </a:r>
            </a:p>
          </p:txBody>
        </p:sp>
        <p:pic>
          <p:nvPicPr>
            <p:cNvPr id="75" name="Picture 661" descr="13"/>
            <p:cNvPicPr>
              <a:picLocks noChangeAspect="1" noChangeArrowheads="1"/>
            </p:cNvPicPr>
            <p:nvPr/>
          </p:nvPicPr>
          <p:blipFill>
            <a:blip r:embed="rId3" cstate="print"/>
            <a:srcRect l="43750"/>
            <a:stretch>
              <a:fillRect/>
            </a:stretch>
          </p:blipFill>
          <p:spPr bwMode="auto">
            <a:xfrm>
              <a:off x="5508104" y="4255144"/>
              <a:ext cx="2232248" cy="2050303"/>
            </a:xfrm>
            <a:prstGeom prst="rect">
              <a:avLst/>
            </a:prstGeom>
            <a:noFill/>
          </p:spPr>
        </p:pic>
        <p:sp>
          <p:nvSpPr>
            <p:cNvPr id="17" name="Text Box 579"/>
            <p:cNvSpPr txBox="1">
              <a:spLocks noChangeArrowheads="1"/>
            </p:cNvSpPr>
            <p:nvPr/>
          </p:nvSpPr>
          <p:spPr bwMode="auto">
            <a:xfrm>
              <a:off x="5076056" y="1052736"/>
              <a:ext cx="324036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2000" b="1" dirty="0" smtClean="0">
                  <a:latin typeface="Arial" charset="0"/>
                  <a:cs typeface="Arial" charset="0"/>
                </a:rPr>
                <a:t>SIZE/VOLUME PRIORS</a:t>
              </a:r>
              <a:endParaRPr lang="en-US" sz="2000" b="1" dirty="0">
                <a:latin typeface="Arial" charset="0"/>
                <a:cs typeface="Arial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4429124" y="635795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GB" sz="2400" b="1" dirty="0" smtClean="0">
                <a:solidFill>
                  <a:schemeClr val="accent1"/>
                </a:solidFill>
              </a:rPr>
              <a:t>[Kohli and Kumar, CVPR 2010]</a:t>
            </a:r>
            <a:endParaRPr lang="en-GB" sz="2400" dirty="0">
              <a:solidFill>
                <a:schemeClr val="accent1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79512" y="1052736"/>
            <a:ext cx="4248472" cy="5256584"/>
            <a:chOff x="179512" y="1052736"/>
            <a:chExt cx="4248472" cy="5256584"/>
          </a:xfrm>
        </p:grpSpPr>
        <p:sp>
          <p:nvSpPr>
            <p:cNvPr id="64" name="Text Box 579"/>
            <p:cNvSpPr txBox="1">
              <a:spLocks noChangeArrowheads="1"/>
            </p:cNvSpPr>
            <p:nvPr/>
          </p:nvSpPr>
          <p:spPr bwMode="auto">
            <a:xfrm>
              <a:off x="179512" y="1052736"/>
              <a:ext cx="403244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2000" b="1" dirty="0" smtClean="0">
                  <a:latin typeface="Arial" charset="0"/>
                  <a:cs typeface="Arial" charset="0"/>
                </a:rPr>
                <a:t>SILHOUETTE CONSTRAINTS</a:t>
              </a:r>
              <a:endParaRPr lang="en-US" sz="2000" b="1" dirty="0">
                <a:latin typeface="Arial" charset="0"/>
                <a:cs typeface="Arial" charset="0"/>
              </a:endParaRPr>
            </a:p>
          </p:txBody>
        </p:sp>
        <p:pic>
          <p:nvPicPr>
            <p:cNvPr id="73" name="Picture 658" descr="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4836" y="2417015"/>
              <a:ext cx="2546964" cy="1728192"/>
            </a:xfrm>
            <a:prstGeom prst="rect">
              <a:avLst/>
            </a:prstGeom>
            <a:noFill/>
          </p:spPr>
        </p:pic>
        <p:sp>
          <p:nvSpPr>
            <p:cNvPr id="74" name="Text Box 660"/>
            <p:cNvSpPr txBox="1">
              <a:spLocks noChangeArrowheads="1"/>
            </p:cNvSpPr>
            <p:nvPr/>
          </p:nvSpPr>
          <p:spPr bwMode="auto">
            <a:xfrm>
              <a:off x="2724657" y="2777055"/>
              <a:ext cx="1635383" cy="86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1"/>
                  </a:solidFill>
                </a:rPr>
                <a:t>Rays must</a:t>
              </a:r>
            </a:p>
            <a:p>
              <a:pPr algn="ctr"/>
              <a:r>
                <a:rPr lang="en-US" sz="1600" b="1" dirty="0">
                  <a:solidFill>
                    <a:schemeClr val="accent1"/>
                  </a:solidFill>
                </a:rPr>
                <a:t>touch silhouette</a:t>
              </a:r>
            </a:p>
            <a:p>
              <a:pPr algn="ctr"/>
              <a:r>
                <a:rPr lang="en-US" sz="1600" b="1" dirty="0">
                  <a:solidFill>
                    <a:schemeClr val="accent1"/>
                  </a:solidFill>
                </a:rPr>
                <a:t>at least once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5400000">
              <a:off x="2195736" y="3641151"/>
              <a:ext cx="4464496" cy="0"/>
            </a:xfrm>
            <a:prstGeom prst="line">
              <a:avLst/>
            </a:prstGeom>
            <a:ln w="762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661" descr="13"/>
            <p:cNvPicPr>
              <a:picLocks noChangeAspect="1" noChangeArrowheads="1"/>
            </p:cNvPicPr>
            <p:nvPr/>
          </p:nvPicPr>
          <p:blipFill>
            <a:blip r:embed="rId3" cstate="print"/>
            <a:srcRect r="54166"/>
            <a:stretch>
              <a:fillRect/>
            </a:stretch>
          </p:blipFill>
          <p:spPr bwMode="auto">
            <a:xfrm>
              <a:off x="1115616" y="4361231"/>
              <a:ext cx="2088232" cy="1948089"/>
            </a:xfrm>
            <a:prstGeom prst="rect">
              <a:avLst/>
            </a:prstGeom>
            <a:noFill/>
          </p:spPr>
        </p:pic>
        <p:sp>
          <p:nvSpPr>
            <p:cNvPr id="19" name="Text Box 602"/>
            <p:cNvSpPr txBox="1">
              <a:spLocks noChangeArrowheads="1"/>
            </p:cNvSpPr>
            <p:nvPr/>
          </p:nvSpPr>
          <p:spPr bwMode="auto">
            <a:xfrm>
              <a:off x="539552" y="1984967"/>
              <a:ext cx="215956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 b="1" i="1" dirty="0" smtClean="0">
                  <a:latin typeface="Arial" charset="0"/>
                  <a:cs typeface="Arial" charset="0"/>
                </a:rPr>
                <a:t>3D RECONSTRUCTION</a:t>
              </a:r>
              <a:endParaRPr lang="en-US" sz="1400" b="1" i="1" dirty="0">
                <a:latin typeface="Arial" charset="0"/>
                <a:cs typeface="Arial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23528" y="1412776"/>
              <a:ext cx="381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accent1"/>
                  </a:solidFill>
                </a:rPr>
                <a:t>[Sinha et al. ‘05, </a:t>
              </a:r>
              <a:r>
                <a:rPr lang="en-GB" dirty="0" err="1" smtClean="0">
                  <a:solidFill>
                    <a:schemeClr val="accent1"/>
                  </a:solidFill>
                </a:rPr>
                <a:t>Cremers</a:t>
              </a:r>
              <a:r>
                <a:rPr lang="en-GB" dirty="0" smtClean="0">
                  <a:solidFill>
                    <a:schemeClr val="accent1"/>
                  </a:solidFill>
                </a:rPr>
                <a:t> et al. ’08] </a:t>
              </a:r>
              <a:endParaRPr lang="en-GB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5484607" y="1412776"/>
            <a:ext cx="2327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accent1"/>
                </a:solidFill>
              </a:rPr>
              <a:t>[Woodford et al. 2009]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Graph Cuts for Vision Problems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b="1" dirty="0" smtClean="0"/>
              <a:t>Mixed (Real-Integer) Problems</a:t>
            </a:r>
          </a:p>
          <a:p>
            <a:endParaRPr lang="en-GB" sz="2800" b="1" dirty="0" smtClean="0"/>
          </a:p>
          <a:p>
            <a:r>
              <a:rPr lang="en-GB" sz="2800" b="1" dirty="0" smtClean="0"/>
              <a:t>Higher Order Energy Functions</a:t>
            </a:r>
          </a:p>
          <a:p>
            <a:endParaRPr lang="en-GB" sz="2800" b="1" dirty="0" smtClean="0"/>
          </a:p>
          <a:p>
            <a:r>
              <a:rPr lang="en-GB" sz="2800" b="1" dirty="0" smtClean="0">
                <a:solidFill>
                  <a:schemeClr val="accent5"/>
                </a:solidFill>
              </a:rPr>
              <a:t>Multi-label Problems</a:t>
            </a:r>
          </a:p>
          <a:p>
            <a:pPr lvl="1"/>
            <a:r>
              <a:rPr lang="en-GB" sz="2400" b="1" dirty="0" smtClean="0"/>
              <a:t>Ordered Labels</a:t>
            </a:r>
          </a:p>
          <a:p>
            <a:pPr lvl="2"/>
            <a:r>
              <a:rPr lang="en-GB" sz="2000" b="1" dirty="0" smtClean="0"/>
              <a:t>Stereo </a:t>
            </a:r>
            <a:r>
              <a:rPr lang="en-GB" sz="2000" b="1" dirty="0" smtClean="0">
                <a:solidFill>
                  <a:schemeClr val="accent1"/>
                </a:solidFill>
              </a:rPr>
              <a:t>(depth labels)</a:t>
            </a:r>
          </a:p>
          <a:p>
            <a:pPr lvl="1"/>
            <a:r>
              <a:rPr lang="en-GB" sz="2400" b="1" dirty="0" smtClean="0"/>
              <a:t>Unordered Labels</a:t>
            </a:r>
          </a:p>
          <a:p>
            <a:pPr lvl="2"/>
            <a:r>
              <a:rPr lang="en-GB" sz="2000" b="1" dirty="0" smtClean="0"/>
              <a:t>Object segmentation </a:t>
            </a:r>
            <a:r>
              <a:rPr lang="en-GB" sz="2000" b="1" dirty="0" smtClean="0">
                <a:solidFill>
                  <a:schemeClr val="accent1"/>
                </a:solidFill>
              </a:rPr>
              <a:t>( ‘car’, `road’, `person’)</a:t>
            </a: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301038" cy="701784"/>
          </a:xfrm>
        </p:spPr>
        <p:txBody>
          <a:bodyPr>
            <a:normAutofit/>
          </a:bodyPr>
          <a:lstStyle/>
          <a:p>
            <a:pPr lvl="0"/>
            <a:r>
              <a:rPr lang="en-US" sz="4000" dirty="0" smtClean="0"/>
              <a:t>Graph Cuts for Multi-Label Problems</a:t>
            </a:r>
            <a:endParaRPr lang="en-GB" sz="4000" dirty="0"/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500034" y="3214686"/>
            <a:ext cx="8229600" cy="2971800"/>
          </a:xfrm>
        </p:spPr>
        <p:txBody>
          <a:bodyPr>
            <a:normAutofit/>
          </a:bodyPr>
          <a:lstStyle/>
          <a:p>
            <a:r>
              <a:rPr lang="en-GB" dirty="0" smtClean="0"/>
              <a:t>Exact Transformation to QPBF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r>
              <a:rPr lang="en-GB" dirty="0" smtClean="0"/>
              <a:t>Move making algorithms</a:t>
            </a:r>
            <a:endParaRPr lang="en-GB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57200" y="277813"/>
            <a:ext cx="8686800" cy="1139825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489806" y="5029959"/>
            <a:ext cx="3430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 dirty="0">
              <a:solidFill>
                <a:schemeClr val="accent2"/>
              </a:solidFill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143108" y="1500174"/>
            <a:ext cx="4500562" cy="954088"/>
            <a:chOff x="1849422" y="4988565"/>
            <a:chExt cx="6500858" cy="1033616"/>
          </a:xfrm>
        </p:grpSpPr>
        <p:sp>
          <p:nvSpPr>
            <p:cNvPr id="17" name="TextBox 14"/>
            <p:cNvSpPr txBox="1">
              <a:spLocks noChangeArrowheads="1"/>
            </p:cNvSpPr>
            <p:nvPr/>
          </p:nvSpPr>
          <p:spPr bwMode="auto">
            <a:xfrm>
              <a:off x="1849422" y="4988565"/>
              <a:ext cx="6500858" cy="1033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2400" dirty="0">
                  <a:latin typeface="Comic Sans MS" pitchFamily="66" charset="0"/>
                </a:rPr>
                <a:t>E(</a:t>
              </a:r>
              <a:r>
                <a:rPr lang="en-GB" sz="2400" b="1" dirty="0">
                  <a:latin typeface="Comic Sans MS" pitchFamily="66" charset="0"/>
                </a:rPr>
                <a:t>y</a:t>
              </a:r>
              <a:r>
                <a:rPr lang="en-GB" sz="2400" dirty="0">
                  <a:latin typeface="Comic Sans MS" pitchFamily="66" charset="0"/>
                </a:rPr>
                <a:t>) = </a:t>
              </a:r>
              <a:r>
                <a:rPr lang="en-GB" sz="2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dirty="0">
                  <a:latin typeface="Times New Roman" pitchFamily="18" charset="0"/>
                  <a:cs typeface="Times New Roman" pitchFamily="18" charset="0"/>
                </a:rPr>
                <a:t>∑</a:t>
              </a:r>
              <a:r>
                <a:rPr lang="en-GB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dirty="0" err="1" smtClean="0">
                  <a:latin typeface="Comic Sans MS" pitchFamily="66" charset="0"/>
                </a:rPr>
                <a:t>f</a:t>
              </a:r>
              <a:r>
                <a:rPr lang="en-GB" sz="2400" baseline="-25000" dirty="0" err="1" smtClean="0">
                  <a:latin typeface="Comic Sans MS" pitchFamily="66" charset="0"/>
                </a:rPr>
                <a:t>i</a:t>
              </a:r>
              <a:r>
                <a:rPr lang="en-GB" sz="2400" baseline="-25000" dirty="0" smtClean="0">
                  <a:latin typeface="Comic Sans MS" pitchFamily="66" charset="0"/>
                </a:rPr>
                <a:t> </a:t>
              </a:r>
              <a:r>
                <a:rPr lang="en-GB" sz="2400" dirty="0">
                  <a:latin typeface="Comic Sans MS" pitchFamily="66" charset="0"/>
                </a:rPr>
                <a:t>(</a:t>
              </a:r>
              <a:r>
                <a:rPr lang="en-GB" sz="2400" dirty="0" err="1">
                  <a:latin typeface="Comic Sans MS" pitchFamily="66" charset="0"/>
                </a:rPr>
                <a:t>y</a:t>
              </a:r>
              <a:r>
                <a:rPr lang="en-GB" sz="2400" baseline="-25000" dirty="0" err="1">
                  <a:latin typeface="Comic Sans MS" pitchFamily="66" charset="0"/>
                </a:rPr>
                <a:t>i</a:t>
              </a:r>
              <a:r>
                <a:rPr lang="en-GB" sz="2400" dirty="0">
                  <a:latin typeface="Comic Sans MS" pitchFamily="66" charset="0"/>
                </a:rPr>
                <a:t>) + </a:t>
              </a:r>
              <a:r>
                <a:rPr lang="en-GB" sz="3200" dirty="0">
                  <a:latin typeface="Times New Roman" pitchFamily="18" charset="0"/>
                  <a:cs typeface="Times New Roman" pitchFamily="18" charset="0"/>
                </a:rPr>
                <a:t>∑</a:t>
              </a:r>
              <a:r>
                <a:rPr lang="en-GB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dirty="0" err="1" smtClean="0">
                  <a:latin typeface="Comic Sans MS" pitchFamily="66" charset="0"/>
                </a:rPr>
                <a:t>g</a:t>
              </a:r>
              <a:r>
                <a:rPr lang="en-GB" sz="2400" baseline="-25000" dirty="0" err="1" smtClean="0">
                  <a:latin typeface="Comic Sans MS" pitchFamily="66" charset="0"/>
                </a:rPr>
                <a:t>ij</a:t>
              </a:r>
              <a:r>
                <a:rPr lang="en-GB" sz="2400" baseline="-25000" dirty="0" smtClean="0">
                  <a:latin typeface="Comic Sans MS" pitchFamily="66" charset="0"/>
                </a:rPr>
                <a:t> </a:t>
              </a:r>
              <a:r>
                <a:rPr lang="en-GB" sz="2400" dirty="0">
                  <a:latin typeface="Comic Sans MS" pitchFamily="66" charset="0"/>
                </a:rPr>
                <a:t>(</a:t>
              </a:r>
              <a:r>
                <a:rPr lang="en-GB" sz="2400" dirty="0" err="1">
                  <a:latin typeface="Comic Sans MS" pitchFamily="66" charset="0"/>
                </a:rPr>
                <a:t>y</a:t>
              </a:r>
              <a:r>
                <a:rPr lang="en-GB" sz="2400" baseline="-25000" dirty="0" err="1">
                  <a:latin typeface="Comic Sans MS" pitchFamily="66" charset="0"/>
                </a:rPr>
                <a:t>i</a:t>
              </a:r>
              <a:r>
                <a:rPr lang="en-GB" sz="2400" dirty="0" err="1">
                  <a:latin typeface="Comic Sans MS" pitchFamily="66" charset="0"/>
                </a:rPr>
                <a:t>,y</a:t>
              </a:r>
              <a:r>
                <a:rPr lang="en-GB" sz="2400" baseline="-25000" dirty="0" err="1">
                  <a:latin typeface="Comic Sans MS" pitchFamily="66" charset="0"/>
                </a:rPr>
                <a:t>j</a:t>
              </a:r>
              <a:r>
                <a:rPr lang="en-GB" sz="2400" dirty="0">
                  <a:latin typeface="Comic Sans MS" pitchFamily="66" charset="0"/>
                </a:rPr>
                <a:t>)</a:t>
              </a:r>
            </a:p>
            <a:p>
              <a:pPr algn="ctr"/>
              <a:endParaRPr lang="en-GB" sz="2400" dirty="0">
                <a:latin typeface="Comic Sans MS" pitchFamily="66" charset="0"/>
              </a:endParaRPr>
            </a:p>
          </p:txBody>
        </p:sp>
        <p:sp>
          <p:nvSpPr>
            <p:cNvPr id="18" name="TextBox 15"/>
            <p:cNvSpPr txBox="1">
              <a:spLocks noChangeArrowheads="1"/>
            </p:cNvSpPr>
            <p:nvPr/>
          </p:nvSpPr>
          <p:spPr bwMode="auto">
            <a:xfrm>
              <a:off x="5564224" y="5530314"/>
              <a:ext cx="86519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600" b="1" dirty="0" err="1">
                  <a:latin typeface="Comic Sans MS" pitchFamily="66" charset="0"/>
                </a:rPr>
                <a:t>i,j</a:t>
              </a:r>
              <a:endParaRPr lang="en-GB" sz="1600" b="1" dirty="0">
                <a:latin typeface="Comic Sans MS" pitchFamily="66" charset="0"/>
              </a:endParaRPr>
            </a:p>
          </p:txBody>
        </p:sp>
        <p:sp>
          <p:nvSpPr>
            <p:cNvPr id="19" name="TextBox 16"/>
            <p:cNvSpPr txBox="1">
              <a:spLocks noChangeArrowheads="1"/>
            </p:cNvSpPr>
            <p:nvPr/>
          </p:nvSpPr>
          <p:spPr bwMode="auto">
            <a:xfrm>
              <a:off x="3603634" y="5530314"/>
              <a:ext cx="500067" cy="338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600" b="1" dirty="0" err="1">
                  <a:latin typeface="Comic Sans MS" pitchFamily="66" charset="0"/>
                </a:rPr>
                <a:t>i</a:t>
              </a:r>
              <a:endParaRPr lang="en-GB" sz="1600" b="1" dirty="0">
                <a:latin typeface="Comic Sans MS" pitchFamily="66" charset="0"/>
              </a:endParaRPr>
            </a:p>
          </p:txBody>
        </p:sp>
      </p:grp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715008" y="2357430"/>
            <a:ext cx="3225800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Comic Sans MS" pitchFamily="66" charset="0"/>
              </a:rPr>
              <a:t>y </a:t>
            </a:r>
            <a:r>
              <a:rPr lang="el-GR" sz="2000" dirty="0">
                <a:solidFill>
                  <a:schemeClr val="accent1"/>
                </a:solidFill>
                <a:latin typeface="Comic Sans MS" pitchFamily="66" charset="0"/>
              </a:rPr>
              <a:t>ϵ</a:t>
            </a:r>
            <a:r>
              <a:rPr lang="en-GB" sz="2000" dirty="0">
                <a:solidFill>
                  <a:schemeClr val="accent1"/>
                </a:solidFill>
                <a:latin typeface="Comic Sans MS" pitchFamily="66" charset="0"/>
              </a:rPr>
              <a:t> </a:t>
            </a:r>
            <a:r>
              <a:rPr lang="en-US" sz="2000" dirty="0">
                <a:solidFill>
                  <a:schemeClr val="accent1"/>
                </a:solidFill>
                <a:latin typeface="Comic Sans MS" pitchFamily="66" charset="0"/>
              </a:rPr>
              <a:t>Labels L = {l</a:t>
            </a:r>
            <a:r>
              <a:rPr lang="en-US" sz="2000" baseline="-25000" dirty="0">
                <a:solidFill>
                  <a:schemeClr val="accent1"/>
                </a:solidFill>
                <a:latin typeface="Comic Sans MS" pitchFamily="66" charset="0"/>
              </a:rPr>
              <a:t>1</a:t>
            </a:r>
            <a:r>
              <a:rPr lang="en-US" sz="2000" dirty="0">
                <a:solidFill>
                  <a:schemeClr val="accent1"/>
                </a:solidFill>
                <a:latin typeface="Comic Sans MS" pitchFamily="66" charset="0"/>
              </a:rPr>
              <a:t>, l</a:t>
            </a:r>
            <a:r>
              <a:rPr lang="en-US" sz="2000" baseline="-25000" dirty="0">
                <a:solidFill>
                  <a:schemeClr val="accent1"/>
                </a:solidFill>
                <a:latin typeface="Comic Sans MS" pitchFamily="66" charset="0"/>
              </a:rPr>
              <a:t>2</a:t>
            </a:r>
            <a:r>
              <a:rPr lang="en-US" sz="2000" dirty="0">
                <a:solidFill>
                  <a:schemeClr val="accent1"/>
                </a:solidFill>
                <a:latin typeface="Comic Sans MS" pitchFamily="66" charset="0"/>
              </a:rPr>
              <a:t>, … , </a:t>
            </a:r>
            <a:r>
              <a:rPr lang="en-US" sz="2000" dirty="0" err="1">
                <a:solidFill>
                  <a:schemeClr val="accent1"/>
                </a:solidFill>
                <a:latin typeface="Comic Sans MS" pitchFamily="66" charset="0"/>
              </a:rPr>
              <a:t>l</a:t>
            </a:r>
            <a:r>
              <a:rPr lang="en-US" sz="2000" baseline="-25000" dirty="0" err="1">
                <a:solidFill>
                  <a:schemeClr val="accent1"/>
                </a:solidFill>
                <a:latin typeface="Comic Sans MS" pitchFamily="66" charset="0"/>
              </a:rPr>
              <a:t>k</a:t>
            </a:r>
            <a:r>
              <a:rPr lang="en-US" sz="2000" dirty="0">
                <a:solidFill>
                  <a:schemeClr val="accent1"/>
                </a:solidFill>
                <a:latin typeface="Comic Sans MS" pitchFamily="66" charset="0"/>
              </a:rPr>
              <a:t>}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28662" y="1500174"/>
            <a:ext cx="1643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accent1"/>
                </a:solidFill>
              </a:rPr>
              <a:t>Min</a:t>
            </a:r>
            <a:endParaRPr lang="en-GB" sz="3200" b="1" dirty="0">
              <a:solidFill>
                <a:schemeClr val="accent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71604" y="1857364"/>
            <a:ext cx="3257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chemeClr val="accent1"/>
                </a:solidFill>
                <a:latin typeface="Comic Sans MS" pitchFamily="66" charset="0"/>
              </a:rPr>
              <a:t>y</a:t>
            </a:r>
            <a:endParaRPr lang="en-GB" sz="2000" dirty="0">
              <a:solidFill>
                <a:schemeClr val="accent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5786" y="3857628"/>
            <a:ext cx="79296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GB" sz="2000" dirty="0" smtClean="0">
                <a:solidFill>
                  <a:schemeClr val="accent1"/>
                </a:solidFill>
                <a:latin typeface="Corbel" pitchFamily="34" charset="0"/>
              </a:rPr>
              <a:t>[Roy and Cox ’98] [Ishikawa ’03] [Schlesinger &amp; </a:t>
            </a:r>
            <a:r>
              <a:rPr lang="en-GB" sz="2000" dirty="0" err="1" smtClean="0">
                <a:solidFill>
                  <a:schemeClr val="accent1"/>
                </a:solidFill>
                <a:latin typeface="Corbel" pitchFamily="34" charset="0"/>
              </a:rPr>
              <a:t>Flach</a:t>
            </a:r>
            <a:r>
              <a:rPr lang="en-GB" sz="2000" dirty="0" smtClean="0">
                <a:solidFill>
                  <a:schemeClr val="accent1"/>
                </a:solidFill>
                <a:latin typeface="Corbel" pitchFamily="34" charset="0"/>
              </a:rPr>
              <a:t> ’06]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GB" sz="2000" dirty="0" smtClean="0">
                <a:solidFill>
                  <a:schemeClr val="accent1"/>
                </a:solidFill>
                <a:latin typeface="Corbel" pitchFamily="34" charset="0"/>
              </a:rPr>
              <a:t>[Ramalingam, Alahari, Kohli, and Torr ’08]</a:t>
            </a:r>
            <a:endParaRPr lang="en-US" sz="2000" dirty="0">
              <a:solidFill>
                <a:schemeClr val="accent1"/>
              </a:solidFill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571500" y="5072073"/>
            <a:ext cx="7643813" cy="1142997"/>
          </a:xfrm>
          <a:prstGeom prst="roundRect">
            <a:avLst>
              <a:gd name="adj" fmla="val 5698"/>
            </a:avLst>
          </a:prstGeom>
          <a:solidFill>
            <a:srgbClr val="00FF0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 b="1"/>
          </a:p>
        </p:txBody>
      </p:sp>
      <p:sp>
        <p:nvSpPr>
          <p:cNvPr id="17" name="Rounded Rectangle 16"/>
          <p:cNvSpPr/>
          <p:nvPr/>
        </p:nvSpPr>
        <p:spPr>
          <a:xfrm>
            <a:off x="571500" y="2071691"/>
            <a:ext cx="8072438" cy="1785937"/>
          </a:xfrm>
          <a:prstGeom prst="roundRect">
            <a:avLst>
              <a:gd name="adj" fmla="val 2466"/>
            </a:avLst>
          </a:prstGeom>
          <a:solidFill>
            <a:srgbClr val="868686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9635" name="Title 1"/>
          <p:cNvSpPr>
            <a:spLocks noGrp="1"/>
          </p:cNvSpPr>
          <p:nvPr>
            <p:ph type="title"/>
          </p:nvPr>
        </p:nvSpPr>
        <p:spPr>
          <a:xfrm>
            <a:off x="457200" y="369762"/>
            <a:ext cx="8229600" cy="70178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dirty="0" smtClean="0"/>
              <a:t>Multi-label to Pseudo-</a:t>
            </a:r>
            <a:r>
              <a:rPr lang="en-GB" dirty="0" err="1" smtClean="0"/>
              <a:t>boolean</a:t>
            </a:r>
            <a:endParaRPr lang="en-GB" dirty="0" smtClean="0"/>
          </a:p>
        </p:txBody>
      </p:sp>
      <p:sp>
        <p:nvSpPr>
          <p:cNvPr id="69636" name="TextBox 2"/>
          <p:cNvSpPr txBox="1">
            <a:spLocks noChangeArrowheads="1"/>
          </p:cNvSpPr>
          <p:nvPr/>
        </p:nvSpPr>
        <p:spPr bwMode="auto">
          <a:xfrm>
            <a:off x="1571625" y="1285860"/>
            <a:ext cx="5929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800" b="1" dirty="0">
                <a:solidFill>
                  <a:schemeClr val="accent1"/>
                </a:solidFill>
                <a:latin typeface="Comic Sans MS" pitchFamily="66" charset="0"/>
              </a:rPr>
              <a:t>So what is the problem?</a:t>
            </a:r>
          </a:p>
        </p:txBody>
      </p:sp>
      <p:sp>
        <p:nvSpPr>
          <p:cNvPr id="69637" name="TextBox 3"/>
          <p:cNvSpPr txBox="1">
            <a:spLocks noChangeArrowheads="1"/>
          </p:cNvSpPr>
          <p:nvPr/>
        </p:nvSpPr>
        <p:spPr bwMode="auto">
          <a:xfrm>
            <a:off x="5214938" y="2181228"/>
            <a:ext cx="32146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>
                <a:latin typeface="Comic Sans MS" pitchFamily="66" charset="0"/>
              </a:rPr>
              <a:t>E</a:t>
            </a:r>
            <a:r>
              <a:rPr lang="en-GB" sz="2400" b="1" baseline="-25000">
                <a:latin typeface="Comic Sans MS" pitchFamily="66" charset="0"/>
              </a:rPr>
              <a:t>b </a:t>
            </a:r>
            <a:r>
              <a:rPr lang="en-GB" sz="2400" b="1">
                <a:latin typeface="Comic Sans MS" pitchFamily="66" charset="0"/>
              </a:rPr>
              <a:t>(x</a:t>
            </a:r>
            <a:r>
              <a:rPr lang="en-GB" sz="2400" b="1" baseline="-25000">
                <a:latin typeface="Comic Sans MS" pitchFamily="66" charset="0"/>
              </a:rPr>
              <a:t>1</a:t>
            </a:r>
            <a:r>
              <a:rPr lang="en-GB" sz="2400" b="1">
                <a:latin typeface="Comic Sans MS" pitchFamily="66" charset="0"/>
              </a:rPr>
              <a:t>,x</a:t>
            </a:r>
            <a:r>
              <a:rPr lang="en-GB" sz="2400" b="1" baseline="-25000">
                <a:latin typeface="Comic Sans MS" pitchFamily="66" charset="0"/>
              </a:rPr>
              <a:t>2</a:t>
            </a:r>
            <a:r>
              <a:rPr lang="en-GB" sz="2400" b="1">
                <a:latin typeface="Comic Sans MS" pitchFamily="66" charset="0"/>
              </a:rPr>
              <a:t>, ..., x</a:t>
            </a:r>
            <a:r>
              <a:rPr lang="en-GB" sz="2400" b="1" baseline="-25000">
                <a:latin typeface="Comic Sans MS" pitchFamily="66" charset="0"/>
              </a:rPr>
              <a:t>m</a:t>
            </a:r>
            <a:r>
              <a:rPr lang="en-GB" sz="2400" b="1">
                <a:latin typeface="Comic Sans MS" pitchFamily="66" charset="0"/>
              </a:rPr>
              <a:t>)</a:t>
            </a:r>
          </a:p>
        </p:txBody>
      </p:sp>
      <p:sp>
        <p:nvSpPr>
          <p:cNvPr id="69638" name="TextBox 4"/>
          <p:cNvSpPr txBox="1">
            <a:spLocks noChangeArrowheads="1"/>
          </p:cNvSpPr>
          <p:nvPr/>
        </p:nvSpPr>
        <p:spPr bwMode="auto">
          <a:xfrm>
            <a:off x="714375" y="2181228"/>
            <a:ext cx="32146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>
                <a:latin typeface="Comic Sans MS" pitchFamily="66" charset="0"/>
              </a:rPr>
              <a:t>E</a:t>
            </a:r>
            <a:r>
              <a:rPr lang="en-GB" sz="2400" b="1" baseline="-25000">
                <a:latin typeface="Comic Sans MS" pitchFamily="66" charset="0"/>
              </a:rPr>
              <a:t>m </a:t>
            </a:r>
            <a:r>
              <a:rPr lang="en-GB" sz="2400" b="1">
                <a:latin typeface="Comic Sans MS" pitchFamily="66" charset="0"/>
              </a:rPr>
              <a:t>(y</a:t>
            </a:r>
            <a:r>
              <a:rPr lang="en-GB" sz="2400" b="1" baseline="-25000">
                <a:latin typeface="Comic Sans MS" pitchFamily="66" charset="0"/>
              </a:rPr>
              <a:t>1</a:t>
            </a:r>
            <a:r>
              <a:rPr lang="en-GB" sz="2400" b="1">
                <a:latin typeface="Comic Sans MS" pitchFamily="66" charset="0"/>
              </a:rPr>
              <a:t>,y</a:t>
            </a:r>
            <a:r>
              <a:rPr lang="en-GB" sz="2400" b="1" baseline="-25000">
                <a:latin typeface="Comic Sans MS" pitchFamily="66" charset="0"/>
              </a:rPr>
              <a:t>2</a:t>
            </a:r>
            <a:r>
              <a:rPr lang="en-GB" sz="2400" b="1">
                <a:latin typeface="Comic Sans MS" pitchFamily="66" charset="0"/>
              </a:rPr>
              <a:t>, ..., y</a:t>
            </a:r>
            <a:r>
              <a:rPr lang="en-GB" sz="2400" b="1" baseline="-25000">
                <a:latin typeface="Comic Sans MS" pitchFamily="66" charset="0"/>
              </a:rPr>
              <a:t>n</a:t>
            </a:r>
            <a:r>
              <a:rPr lang="en-GB" sz="2400" b="1">
                <a:latin typeface="Comic Sans MS" pitchFamily="66" charset="0"/>
              </a:rPr>
              <a:t>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143375" y="2466978"/>
            <a:ext cx="857250" cy="1588"/>
          </a:xfrm>
          <a:prstGeom prst="straightConnector1">
            <a:avLst/>
          </a:prstGeom>
          <a:ln w="762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847725" y="2187578"/>
            <a:ext cx="2928938" cy="500063"/>
          </a:xfrm>
          <a:prstGeom prst="roundRect">
            <a:avLst>
              <a:gd name="adj" fmla="val 5698"/>
            </a:avLst>
          </a:prstGeom>
          <a:solidFill>
            <a:srgbClr val="00FF0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 b="1"/>
          </a:p>
        </p:txBody>
      </p:sp>
      <p:sp>
        <p:nvSpPr>
          <p:cNvPr id="11" name="Rounded Rectangle 10"/>
          <p:cNvSpPr/>
          <p:nvPr/>
        </p:nvSpPr>
        <p:spPr>
          <a:xfrm>
            <a:off x="5419725" y="2187578"/>
            <a:ext cx="2928938" cy="500063"/>
          </a:xfrm>
          <a:prstGeom prst="roundRect">
            <a:avLst>
              <a:gd name="adj" fmla="val 5698"/>
            </a:avLst>
          </a:prstGeom>
          <a:solidFill>
            <a:srgbClr val="0066FF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 b="1"/>
          </a:p>
        </p:txBody>
      </p:sp>
      <p:sp>
        <p:nvSpPr>
          <p:cNvPr id="69642" name="TextBox 11"/>
          <p:cNvSpPr txBox="1">
            <a:spLocks noChangeArrowheads="1"/>
          </p:cNvSpPr>
          <p:nvPr/>
        </p:nvSpPr>
        <p:spPr bwMode="auto">
          <a:xfrm>
            <a:off x="714375" y="3395666"/>
            <a:ext cx="33575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>
                <a:latin typeface="Comic Sans MS" pitchFamily="66" charset="0"/>
              </a:rPr>
              <a:t>Multi-label Problem</a:t>
            </a:r>
          </a:p>
        </p:txBody>
      </p:sp>
      <p:sp>
        <p:nvSpPr>
          <p:cNvPr id="69643" name="TextBox 12"/>
          <p:cNvSpPr txBox="1">
            <a:spLocks noChangeArrowheads="1"/>
          </p:cNvSpPr>
          <p:nvPr/>
        </p:nvSpPr>
        <p:spPr bwMode="auto">
          <a:xfrm>
            <a:off x="5214938" y="3395666"/>
            <a:ext cx="3357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>
                <a:latin typeface="Comic Sans MS" pitchFamily="66" charset="0"/>
              </a:rPr>
              <a:t>Binary label Problem</a:t>
            </a:r>
          </a:p>
        </p:txBody>
      </p:sp>
      <p:sp>
        <p:nvSpPr>
          <p:cNvPr id="69644" name="Rectangle 14"/>
          <p:cNvSpPr>
            <a:spLocks noChangeArrowheads="1"/>
          </p:cNvSpPr>
          <p:nvPr/>
        </p:nvSpPr>
        <p:spPr bwMode="auto">
          <a:xfrm>
            <a:off x="1071563" y="2852741"/>
            <a:ext cx="2417762" cy="400050"/>
          </a:xfrm>
          <a:prstGeom prst="rect">
            <a:avLst/>
          </a:prstGeom>
          <a:solidFill>
            <a:srgbClr val="4F81BD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Comic Sans MS" pitchFamily="66" charset="0"/>
              </a:rPr>
              <a:t>y</a:t>
            </a:r>
            <a:r>
              <a:rPr lang="en-US" sz="2000" baseline="-25000">
                <a:solidFill>
                  <a:schemeClr val="bg1"/>
                </a:solidFill>
                <a:latin typeface="Comic Sans MS" pitchFamily="66" charset="0"/>
              </a:rPr>
              <a:t>i</a:t>
            </a:r>
            <a:r>
              <a:rPr lang="en-US" sz="200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l-GR" sz="2000">
                <a:solidFill>
                  <a:schemeClr val="bg1"/>
                </a:solidFill>
                <a:latin typeface="Comic Sans MS" pitchFamily="66" charset="0"/>
              </a:rPr>
              <a:t>ϵ</a:t>
            </a:r>
            <a:r>
              <a:rPr lang="en-GB" sz="200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>
                <a:solidFill>
                  <a:schemeClr val="bg1"/>
                </a:solidFill>
                <a:latin typeface="Comic Sans MS" pitchFamily="66" charset="0"/>
              </a:rPr>
              <a:t>L = {l</a:t>
            </a:r>
            <a:r>
              <a:rPr lang="en-US" sz="2000" baseline="-25000">
                <a:solidFill>
                  <a:schemeClr val="bg1"/>
                </a:solidFill>
                <a:latin typeface="Comic Sans MS" pitchFamily="66" charset="0"/>
              </a:rPr>
              <a:t>1</a:t>
            </a:r>
            <a:r>
              <a:rPr lang="en-US" sz="2000">
                <a:solidFill>
                  <a:schemeClr val="bg1"/>
                </a:solidFill>
                <a:latin typeface="Comic Sans MS" pitchFamily="66" charset="0"/>
              </a:rPr>
              <a:t>, l</a:t>
            </a:r>
            <a:r>
              <a:rPr lang="en-US" sz="2000" baseline="-25000">
                <a:solidFill>
                  <a:schemeClr val="bg1"/>
                </a:solidFill>
                <a:latin typeface="Comic Sans MS" pitchFamily="66" charset="0"/>
              </a:rPr>
              <a:t>2</a:t>
            </a:r>
            <a:r>
              <a:rPr lang="en-US" sz="2000">
                <a:solidFill>
                  <a:schemeClr val="bg1"/>
                </a:solidFill>
                <a:latin typeface="Comic Sans MS" pitchFamily="66" charset="0"/>
              </a:rPr>
              <a:t>, … , l</a:t>
            </a:r>
            <a:r>
              <a:rPr lang="en-US" sz="2000" baseline="-25000">
                <a:solidFill>
                  <a:schemeClr val="bg1"/>
                </a:solidFill>
                <a:latin typeface="Comic Sans MS" pitchFamily="66" charset="0"/>
              </a:rPr>
              <a:t>k</a:t>
            </a:r>
            <a:r>
              <a:rPr lang="en-US" sz="2000">
                <a:solidFill>
                  <a:schemeClr val="bg1"/>
                </a:solidFill>
                <a:latin typeface="Comic Sans MS" pitchFamily="66" charset="0"/>
              </a:rPr>
              <a:t>}</a:t>
            </a:r>
          </a:p>
        </p:txBody>
      </p:sp>
      <p:sp>
        <p:nvSpPr>
          <p:cNvPr id="69645" name="Rectangle 15"/>
          <p:cNvSpPr>
            <a:spLocks noChangeArrowheads="1"/>
          </p:cNvSpPr>
          <p:nvPr/>
        </p:nvSpPr>
        <p:spPr bwMode="auto">
          <a:xfrm>
            <a:off x="6072188" y="2852741"/>
            <a:ext cx="1600200" cy="400050"/>
          </a:xfrm>
          <a:prstGeom prst="rect">
            <a:avLst/>
          </a:prstGeom>
          <a:solidFill>
            <a:srgbClr val="4F81BD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Comic Sans MS" pitchFamily="66" charset="0"/>
              </a:rPr>
              <a:t>x</a:t>
            </a:r>
            <a:r>
              <a:rPr lang="en-US" sz="2000" baseline="-25000">
                <a:solidFill>
                  <a:schemeClr val="bg1"/>
                </a:solidFill>
                <a:latin typeface="Comic Sans MS" pitchFamily="66" charset="0"/>
              </a:rPr>
              <a:t>i</a:t>
            </a:r>
            <a:r>
              <a:rPr lang="en-US" sz="200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l-GR" sz="2000">
                <a:solidFill>
                  <a:schemeClr val="bg1"/>
                </a:solidFill>
                <a:latin typeface="Comic Sans MS" pitchFamily="66" charset="0"/>
              </a:rPr>
              <a:t>ϵ</a:t>
            </a:r>
            <a:r>
              <a:rPr lang="en-US" sz="2000">
                <a:solidFill>
                  <a:schemeClr val="bg1"/>
                </a:solidFill>
                <a:latin typeface="Comic Sans MS" pitchFamily="66" charset="0"/>
              </a:rPr>
              <a:t> L = {0,1}</a:t>
            </a:r>
          </a:p>
        </p:txBody>
      </p:sp>
      <p:sp>
        <p:nvSpPr>
          <p:cNvPr id="69646" name="TextBox 17"/>
          <p:cNvSpPr txBox="1">
            <a:spLocks noChangeArrowheads="1"/>
          </p:cNvSpPr>
          <p:nvPr/>
        </p:nvSpPr>
        <p:spPr bwMode="auto">
          <a:xfrm>
            <a:off x="1428750" y="3929066"/>
            <a:ext cx="5929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800" b="1">
                <a:solidFill>
                  <a:schemeClr val="accent1"/>
                </a:solidFill>
                <a:latin typeface="Comic Sans MS" pitchFamily="66" charset="0"/>
              </a:rPr>
              <a:t>such that: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1500" y="4500570"/>
            <a:ext cx="764383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latin typeface="+mn-lt"/>
                <a:cs typeface="+mn-cs"/>
              </a:rPr>
              <a:t>Let Y and X be the set of feasible solutions, </a:t>
            </a:r>
            <a:r>
              <a:rPr lang="en-GB" sz="2400" b="1" dirty="0" smtClean="0">
                <a:latin typeface="+mn-lt"/>
                <a:cs typeface="+mn-cs"/>
              </a:rPr>
              <a:t>then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b="1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 smtClean="0">
                <a:latin typeface="+mn-lt"/>
                <a:cs typeface="+mn-cs"/>
              </a:rPr>
              <a:t>1. </a:t>
            </a:r>
            <a:r>
              <a:rPr lang="en-GB" sz="2400" b="1" dirty="0" smtClean="0">
                <a:latin typeface="+mn-lt"/>
                <a:cs typeface="+mn-cs"/>
              </a:rPr>
              <a:t>One-One encoding </a:t>
            </a:r>
            <a:r>
              <a:rPr lang="en-GB" sz="2400" b="1" dirty="0">
                <a:latin typeface="+mn-lt"/>
                <a:cs typeface="+mn-cs"/>
              </a:rPr>
              <a:t>function T:X-&gt;</a:t>
            </a:r>
            <a:r>
              <a:rPr lang="en-GB" sz="2400" b="1" dirty="0" smtClean="0">
                <a:latin typeface="+mn-lt"/>
                <a:cs typeface="+mn-cs"/>
              </a:rPr>
              <a:t>Y</a:t>
            </a:r>
            <a:endParaRPr lang="en-GB" sz="2400" b="1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b="1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latin typeface="+mn-lt"/>
                <a:cs typeface="+mn-cs"/>
              </a:rPr>
              <a:t>2. </a:t>
            </a:r>
            <a:r>
              <a:rPr lang="en-GB" sz="2400" b="1" dirty="0" err="1">
                <a:latin typeface="+mn-lt"/>
                <a:cs typeface="+mn-cs"/>
              </a:rPr>
              <a:t>arg</a:t>
            </a:r>
            <a:r>
              <a:rPr lang="en-GB" sz="2400" b="1" dirty="0">
                <a:latin typeface="+mn-lt"/>
                <a:cs typeface="+mn-cs"/>
              </a:rPr>
              <a:t> min </a:t>
            </a:r>
            <a:r>
              <a:rPr lang="en-GB" sz="2400" b="1" dirty="0" err="1">
                <a:latin typeface="+mn-lt"/>
                <a:cs typeface="+mn-cs"/>
              </a:rPr>
              <a:t>E</a:t>
            </a:r>
            <a:r>
              <a:rPr lang="en-GB" sz="3200" b="1" baseline="-25000" dirty="0" err="1">
                <a:latin typeface="+mn-lt"/>
                <a:cs typeface="+mn-cs"/>
              </a:rPr>
              <a:t>m</a:t>
            </a:r>
            <a:r>
              <a:rPr lang="en-GB" sz="2400" b="1" dirty="0">
                <a:latin typeface="+mn-lt"/>
                <a:cs typeface="+mn-cs"/>
              </a:rPr>
              <a:t>(y) = T(</a:t>
            </a:r>
            <a:r>
              <a:rPr lang="en-GB" sz="2400" b="1" dirty="0" err="1">
                <a:latin typeface="+mn-lt"/>
                <a:cs typeface="+mn-cs"/>
              </a:rPr>
              <a:t>arg</a:t>
            </a:r>
            <a:r>
              <a:rPr lang="en-GB" sz="2400" b="1" dirty="0">
                <a:latin typeface="+mn-lt"/>
                <a:cs typeface="+mn-cs"/>
              </a:rPr>
              <a:t> min </a:t>
            </a:r>
            <a:r>
              <a:rPr lang="en-GB" sz="2400" b="1" dirty="0" err="1">
                <a:latin typeface="+mn-lt"/>
                <a:cs typeface="+mn-cs"/>
              </a:rPr>
              <a:t>E</a:t>
            </a:r>
            <a:r>
              <a:rPr lang="en-GB" sz="3200" b="1" baseline="-25000" dirty="0" err="1">
                <a:latin typeface="+mn-lt"/>
                <a:cs typeface="+mn-cs"/>
              </a:rPr>
              <a:t>b</a:t>
            </a:r>
            <a:r>
              <a:rPr lang="en-GB" sz="2400" b="1" dirty="0">
                <a:latin typeface="+mn-lt"/>
                <a:cs typeface="+mn-cs"/>
              </a:rPr>
              <a:t>(x))</a:t>
            </a:r>
            <a:endParaRPr lang="en-GB" sz="2000" b="1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69646" grpId="0"/>
      <p:bldP spid="20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smtClean="0"/>
              <a:t>Multi-label to Pseudo-boolean</a:t>
            </a:r>
          </a:p>
        </p:txBody>
      </p:sp>
      <p:sp>
        <p:nvSpPr>
          <p:cNvPr id="71683" name="TextBox 39"/>
          <p:cNvSpPr txBox="1">
            <a:spLocks noChangeArrowheads="1"/>
          </p:cNvSpPr>
          <p:nvPr/>
        </p:nvSpPr>
        <p:spPr bwMode="auto">
          <a:xfrm>
            <a:off x="642938" y="1071563"/>
            <a:ext cx="7858125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GB" sz="2400" b="1" dirty="0">
                <a:latin typeface="Comic Sans MS" pitchFamily="66" charset="0"/>
              </a:rPr>
              <a:t> Popular encoding scheme </a:t>
            </a:r>
          </a:p>
          <a:p>
            <a:endParaRPr lang="en-GB" sz="400" dirty="0">
              <a:latin typeface="Comic Sans MS" pitchFamily="66" charset="0"/>
            </a:endParaRPr>
          </a:p>
          <a:p>
            <a:r>
              <a:rPr lang="en-GB" sz="2000" dirty="0">
                <a:latin typeface="Comic Sans MS" pitchFamily="66" charset="0"/>
              </a:rPr>
              <a:t>[Roy and Cox ’98, Ishikawa ’03, Schlesinger &amp; </a:t>
            </a:r>
            <a:r>
              <a:rPr lang="en-GB" sz="2000" dirty="0" err="1">
                <a:latin typeface="Comic Sans MS" pitchFamily="66" charset="0"/>
              </a:rPr>
              <a:t>Flach</a:t>
            </a:r>
            <a:r>
              <a:rPr lang="en-GB" sz="2000" dirty="0">
                <a:latin typeface="Comic Sans MS" pitchFamily="66" charset="0"/>
              </a:rPr>
              <a:t> ’06]</a:t>
            </a:r>
            <a:endParaRPr lang="en-GB" b="1" dirty="0">
              <a:latin typeface="Comic Sans MS" pitchFamily="66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142844" y="2214554"/>
            <a:ext cx="3214710" cy="1500188"/>
          </a:xfrm>
          <a:prstGeom prst="roundRect">
            <a:avLst>
              <a:gd name="adj" fmla="val 5698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 b="1"/>
          </a:p>
        </p:txBody>
      </p:sp>
      <p:cxnSp>
        <p:nvCxnSpPr>
          <p:cNvPr id="64" name="Straight Connector 63"/>
          <p:cNvCxnSpPr/>
          <p:nvPr/>
        </p:nvCxnSpPr>
        <p:spPr>
          <a:xfrm rot="5400000">
            <a:off x="2286794" y="4356894"/>
            <a:ext cx="28575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0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285992"/>
            <a:ext cx="309562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00034" y="4857760"/>
            <a:ext cx="2286016" cy="86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accent1"/>
                </a:solidFill>
              </a:rPr>
              <a:t># Nodes  =  n * k</a:t>
            </a:r>
          </a:p>
          <a:p>
            <a:endParaRPr lang="en-GB" sz="900" b="1" dirty="0" smtClean="0">
              <a:solidFill>
                <a:schemeClr val="accent1"/>
              </a:solidFill>
            </a:endParaRPr>
          </a:p>
          <a:p>
            <a:r>
              <a:rPr lang="en-GB" sz="2000" b="1" dirty="0" smtClean="0">
                <a:solidFill>
                  <a:schemeClr val="accent1"/>
                </a:solidFill>
              </a:rPr>
              <a:t># Edges = m * k</a:t>
            </a:r>
            <a:r>
              <a:rPr lang="en-GB" sz="2800" b="1" baseline="30000" dirty="0" smtClean="0">
                <a:solidFill>
                  <a:schemeClr val="accent1"/>
                </a:solidFill>
              </a:rPr>
              <a:t>2</a:t>
            </a:r>
            <a:r>
              <a:rPr lang="en-GB" sz="1600" dirty="0" smtClean="0">
                <a:solidFill>
                  <a:schemeClr val="accent1"/>
                </a:solidFill>
              </a:rPr>
              <a:t> </a:t>
            </a:r>
            <a:endParaRPr lang="en-GB" sz="1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smtClean="0"/>
              <a:t>Multi-label to Pseudo-boolean</a:t>
            </a:r>
          </a:p>
        </p:txBody>
      </p:sp>
      <p:sp>
        <p:nvSpPr>
          <p:cNvPr id="71683" name="TextBox 39"/>
          <p:cNvSpPr txBox="1">
            <a:spLocks noChangeArrowheads="1"/>
          </p:cNvSpPr>
          <p:nvPr/>
        </p:nvSpPr>
        <p:spPr bwMode="auto">
          <a:xfrm>
            <a:off x="642938" y="1071563"/>
            <a:ext cx="7858125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GB" sz="2400" b="1" dirty="0">
                <a:latin typeface="Comic Sans MS" pitchFamily="66" charset="0"/>
              </a:rPr>
              <a:t> Popular encoding scheme </a:t>
            </a:r>
          </a:p>
          <a:p>
            <a:endParaRPr lang="en-GB" sz="400" dirty="0">
              <a:latin typeface="Comic Sans MS" pitchFamily="66" charset="0"/>
            </a:endParaRPr>
          </a:p>
          <a:p>
            <a:r>
              <a:rPr lang="en-GB" sz="2000" dirty="0">
                <a:latin typeface="Comic Sans MS" pitchFamily="66" charset="0"/>
              </a:rPr>
              <a:t>[Roy and Cox ’98, Ishikawa ’03, Schlesinger &amp; </a:t>
            </a:r>
            <a:r>
              <a:rPr lang="en-GB" sz="2000" dirty="0" err="1">
                <a:latin typeface="Comic Sans MS" pitchFamily="66" charset="0"/>
              </a:rPr>
              <a:t>Flach</a:t>
            </a:r>
            <a:r>
              <a:rPr lang="en-GB" sz="2000" dirty="0">
                <a:latin typeface="Comic Sans MS" pitchFamily="66" charset="0"/>
              </a:rPr>
              <a:t> ’06]</a:t>
            </a:r>
            <a:endParaRPr lang="en-GB" b="1" dirty="0">
              <a:latin typeface="Comic Sans MS" pitchFamily="66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142844" y="2214554"/>
            <a:ext cx="3214710" cy="1500188"/>
          </a:xfrm>
          <a:prstGeom prst="roundRect">
            <a:avLst>
              <a:gd name="adj" fmla="val 5698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 b="1"/>
          </a:p>
        </p:txBody>
      </p:sp>
      <p:cxnSp>
        <p:nvCxnSpPr>
          <p:cNvPr id="64" name="Straight Connector 63"/>
          <p:cNvCxnSpPr/>
          <p:nvPr/>
        </p:nvCxnSpPr>
        <p:spPr>
          <a:xfrm rot="5400000">
            <a:off x="2286794" y="4356894"/>
            <a:ext cx="28575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0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285992"/>
            <a:ext cx="309562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00034" y="4857760"/>
            <a:ext cx="2286016" cy="86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accent1"/>
                </a:solidFill>
              </a:rPr>
              <a:t># Nodes  =  n * k</a:t>
            </a:r>
          </a:p>
          <a:p>
            <a:endParaRPr lang="en-GB" sz="900" b="1" dirty="0" smtClean="0">
              <a:solidFill>
                <a:schemeClr val="accent1"/>
              </a:solidFill>
            </a:endParaRPr>
          </a:p>
          <a:p>
            <a:r>
              <a:rPr lang="en-GB" sz="2000" b="1" dirty="0" smtClean="0">
                <a:solidFill>
                  <a:schemeClr val="accent1"/>
                </a:solidFill>
              </a:rPr>
              <a:t># Edges = m * k</a:t>
            </a:r>
            <a:r>
              <a:rPr lang="en-GB" sz="2800" b="1" baseline="30000" dirty="0" smtClean="0">
                <a:solidFill>
                  <a:schemeClr val="accent1"/>
                </a:solidFill>
              </a:rPr>
              <a:t>2</a:t>
            </a:r>
            <a:r>
              <a:rPr lang="en-GB" sz="1600" dirty="0" smtClean="0">
                <a:solidFill>
                  <a:schemeClr val="accent1"/>
                </a:solidFill>
              </a:rPr>
              <a:t> </a:t>
            </a:r>
            <a:endParaRPr lang="en-GB" sz="1600" dirty="0">
              <a:solidFill>
                <a:schemeClr val="accent1"/>
              </a:solidFill>
            </a:endParaRP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4357688" y="2071688"/>
            <a:ext cx="3286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Ishikawa’s result: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286250" y="2643188"/>
            <a:ext cx="4357688" cy="857250"/>
          </a:xfrm>
          <a:prstGeom prst="roundRect">
            <a:avLst>
              <a:gd name="adj" fmla="val 5698"/>
            </a:avLst>
          </a:prstGeom>
          <a:solidFill>
            <a:srgbClr val="00FF0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4214813" y="2686050"/>
            <a:ext cx="4500562" cy="954088"/>
            <a:chOff x="1436666" y="4988563"/>
            <a:chExt cx="6500858" cy="1033616"/>
          </a:xfrm>
        </p:grpSpPr>
        <p:sp>
          <p:nvSpPr>
            <p:cNvPr id="13" name="TextBox 14"/>
            <p:cNvSpPr txBox="1">
              <a:spLocks noChangeArrowheads="1"/>
            </p:cNvSpPr>
            <p:nvPr/>
          </p:nvSpPr>
          <p:spPr bwMode="auto">
            <a:xfrm>
              <a:off x="1436666" y="4988563"/>
              <a:ext cx="6500858" cy="1033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2400">
                  <a:latin typeface="Comic Sans MS" pitchFamily="66" charset="0"/>
                </a:rPr>
                <a:t>E(</a:t>
              </a:r>
              <a:r>
                <a:rPr lang="en-GB" sz="2400" b="1">
                  <a:latin typeface="Comic Sans MS" pitchFamily="66" charset="0"/>
                </a:rPr>
                <a:t>y</a:t>
              </a:r>
              <a:r>
                <a:rPr lang="en-GB" sz="2400">
                  <a:latin typeface="Comic Sans MS" pitchFamily="66" charset="0"/>
                </a:rPr>
                <a:t>) = </a:t>
              </a:r>
              <a:r>
                <a:rPr lang="en-GB" sz="200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>
                  <a:latin typeface="Times New Roman" pitchFamily="18" charset="0"/>
                  <a:cs typeface="Times New Roman" pitchFamily="18" charset="0"/>
                </a:rPr>
                <a:t>∑</a:t>
              </a:r>
              <a:r>
                <a:rPr lang="en-GB" sz="240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sz="2400">
                  <a:latin typeface="Comic Sans MS" pitchFamily="66" charset="0"/>
                </a:rPr>
                <a:t>θ</a:t>
              </a:r>
              <a:r>
                <a:rPr lang="en-GB" sz="2400" baseline="-25000">
                  <a:latin typeface="Comic Sans MS" pitchFamily="66" charset="0"/>
                </a:rPr>
                <a:t>i </a:t>
              </a:r>
              <a:r>
                <a:rPr lang="en-GB" sz="2400">
                  <a:latin typeface="Comic Sans MS" pitchFamily="66" charset="0"/>
                </a:rPr>
                <a:t>(y</a:t>
              </a:r>
              <a:r>
                <a:rPr lang="en-GB" sz="2400" baseline="-25000">
                  <a:latin typeface="Comic Sans MS" pitchFamily="66" charset="0"/>
                </a:rPr>
                <a:t>i</a:t>
              </a:r>
              <a:r>
                <a:rPr lang="en-GB" sz="2400">
                  <a:latin typeface="Comic Sans MS" pitchFamily="66" charset="0"/>
                </a:rPr>
                <a:t>) + </a:t>
              </a:r>
              <a:r>
                <a:rPr lang="en-GB" sz="3200">
                  <a:latin typeface="Times New Roman" pitchFamily="18" charset="0"/>
                  <a:cs typeface="Times New Roman" pitchFamily="18" charset="0"/>
                </a:rPr>
                <a:t>∑</a:t>
              </a:r>
              <a:r>
                <a:rPr lang="en-GB" sz="280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sz="2400">
                  <a:latin typeface="Comic Sans MS" pitchFamily="66" charset="0"/>
                </a:rPr>
                <a:t>θ</a:t>
              </a:r>
              <a:r>
                <a:rPr lang="en-GB" sz="2400" baseline="-25000">
                  <a:latin typeface="Comic Sans MS" pitchFamily="66" charset="0"/>
                </a:rPr>
                <a:t>ij </a:t>
              </a:r>
              <a:r>
                <a:rPr lang="en-GB" sz="2400">
                  <a:latin typeface="Comic Sans MS" pitchFamily="66" charset="0"/>
                </a:rPr>
                <a:t>(y</a:t>
              </a:r>
              <a:r>
                <a:rPr lang="en-GB" sz="2400" baseline="-25000">
                  <a:latin typeface="Comic Sans MS" pitchFamily="66" charset="0"/>
                </a:rPr>
                <a:t>i</a:t>
              </a:r>
              <a:r>
                <a:rPr lang="en-GB" sz="2400">
                  <a:latin typeface="Comic Sans MS" pitchFamily="66" charset="0"/>
                </a:rPr>
                <a:t>,y</a:t>
              </a:r>
              <a:r>
                <a:rPr lang="en-GB" sz="2400" baseline="-25000">
                  <a:latin typeface="Comic Sans MS" pitchFamily="66" charset="0"/>
                </a:rPr>
                <a:t>j</a:t>
              </a:r>
              <a:r>
                <a:rPr lang="en-GB" sz="2400">
                  <a:latin typeface="Comic Sans MS" pitchFamily="66" charset="0"/>
                </a:rPr>
                <a:t>)</a:t>
              </a:r>
            </a:p>
            <a:p>
              <a:pPr algn="ctr"/>
              <a:endParaRPr lang="en-GB" sz="2400">
                <a:latin typeface="Comic Sans MS" pitchFamily="66" charset="0"/>
              </a:endParaRPr>
            </a:p>
          </p:txBody>
        </p:sp>
        <p:sp>
          <p:nvSpPr>
            <p:cNvPr id="14" name="TextBox 15"/>
            <p:cNvSpPr txBox="1">
              <a:spLocks noChangeArrowheads="1"/>
            </p:cNvSpPr>
            <p:nvPr/>
          </p:nvSpPr>
          <p:spPr bwMode="auto">
            <a:xfrm>
              <a:off x="5111754" y="5526725"/>
              <a:ext cx="86519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600" b="1">
                  <a:latin typeface="Comic Sans MS" pitchFamily="66" charset="0"/>
                </a:rPr>
                <a:t>i,j</a:t>
              </a:r>
            </a:p>
          </p:txBody>
        </p:sp>
        <p:sp>
          <p:nvSpPr>
            <p:cNvPr id="15" name="TextBox 16"/>
            <p:cNvSpPr txBox="1">
              <a:spLocks noChangeArrowheads="1"/>
            </p:cNvSpPr>
            <p:nvPr/>
          </p:nvSpPr>
          <p:spPr bwMode="auto">
            <a:xfrm>
              <a:off x="3206740" y="5526725"/>
              <a:ext cx="50006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600" b="1">
                  <a:latin typeface="Comic Sans MS" pitchFamily="66" charset="0"/>
                </a:rPr>
                <a:t>i</a:t>
              </a:r>
            </a:p>
          </p:txBody>
        </p:sp>
      </p:grpSp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4714875" y="3667125"/>
            <a:ext cx="3225800" cy="400050"/>
          </a:xfrm>
          <a:prstGeom prst="rect">
            <a:avLst/>
          </a:prstGeom>
          <a:solidFill>
            <a:srgbClr val="4F81BD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Comic Sans MS" pitchFamily="66" charset="0"/>
              </a:rPr>
              <a:t>y </a:t>
            </a:r>
            <a:r>
              <a:rPr lang="el-GR" sz="2000">
                <a:solidFill>
                  <a:schemeClr val="bg1"/>
                </a:solidFill>
                <a:latin typeface="Comic Sans MS" pitchFamily="66" charset="0"/>
              </a:rPr>
              <a:t>ϵ</a:t>
            </a:r>
            <a:r>
              <a:rPr lang="en-GB" sz="200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>
                <a:solidFill>
                  <a:schemeClr val="bg1"/>
                </a:solidFill>
                <a:latin typeface="Comic Sans MS" pitchFamily="66" charset="0"/>
              </a:rPr>
              <a:t>Labels L = {l</a:t>
            </a:r>
            <a:r>
              <a:rPr lang="en-US" sz="2000" baseline="-25000">
                <a:solidFill>
                  <a:schemeClr val="bg1"/>
                </a:solidFill>
                <a:latin typeface="Comic Sans MS" pitchFamily="66" charset="0"/>
              </a:rPr>
              <a:t>1</a:t>
            </a:r>
            <a:r>
              <a:rPr lang="en-US" sz="2000">
                <a:solidFill>
                  <a:schemeClr val="bg1"/>
                </a:solidFill>
                <a:latin typeface="Comic Sans MS" pitchFamily="66" charset="0"/>
              </a:rPr>
              <a:t>, l</a:t>
            </a:r>
            <a:r>
              <a:rPr lang="en-US" sz="2000" baseline="-25000">
                <a:solidFill>
                  <a:schemeClr val="bg1"/>
                </a:solidFill>
                <a:latin typeface="Comic Sans MS" pitchFamily="66" charset="0"/>
              </a:rPr>
              <a:t>2</a:t>
            </a:r>
            <a:r>
              <a:rPr lang="en-US" sz="2000">
                <a:solidFill>
                  <a:schemeClr val="bg1"/>
                </a:solidFill>
                <a:latin typeface="Comic Sans MS" pitchFamily="66" charset="0"/>
              </a:rPr>
              <a:t>, … , l</a:t>
            </a:r>
            <a:r>
              <a:rPr lang="en-US" sz="2000" baseline="-25000">
                <a:solidFill>
                  <a:schemeClr val="bg1"/>
                </a:solidFill>
                <a:latin typeface="Comic Sans MS" pitchFamily="66" charset="0"/>
              </a:rPr>
              <a:t>k</a:t>
            </a:r>
            <a:r>
              <a:rPr lang="en-US" sz="2000">
                <a:solidFill>
                  <a:schemeClr val="bg1"/>
                </a:solidFill>
                <a:latin typeface="Comic Sans MS" pitchFamily="66" charset="0"/>
              </a:rPr>
              <a:t>}</a:t>
            </a:r>
          </a:p>
        </p:txBody>
      </p:sp>
      <p:sp>
        <p:nvSpPr>
          <p:cNvPr id="17" name="Rectangle 21"/>
          <p:cNvSpPr>
            <a:spLocks noChangeArrowheads="1"/>
          </p:cNvSpPr>
          <p:nvPr/>
        </p:nvSpPr>
        <p:spPr bwMode="auto">
          <a:xfrm>
            <a:off x="4286250" y="4286250"/>
            <a:ext cx="3006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>
                <a:latin typeface="Comic Sans MS" pitchFamily="66" charset="0"/>
              </a:rPr>
              <a:t>θ</a:t>
            </a:r>
            <a:r>
              <a:rPr lang="en-GB" sz="2400" baseline="-25000">
                <a:latin typeface="Comic Sans MS" pitchFamily="66" charset="0"/>
              </a:rPr>
              <a:t>ij </a:t>
            </a:r>
            <a:r>
              <a:rPr lang="en-GB" sz="2400">
                <a:latin typeface="Comic Sans MS" pitchFamily="66" charset="0"/>
              </a:rPr>
              <a:t>(y</a:t>
            </a:r>
            <a:r>
              <a:rPr lang="en-GB" sz="2400" baseline="-25000">
                <a:latin typeface="Comic Sans MS" pitchFamily="66" charset="0"/>
              </a:rPr>
              <a:t>i</a:t>
            </a:r>
            <a:r>
              <a:rPr lang="en-GB" sz="2400">
                <a:latin typeface="Comic Sans MS" pitchFamily="66" charset="0"/>
              </a:rPr>
              <a:t>,y</a:t>
            </a:r>
            <a:r>
              <a:rPr lang="en-GB" sz="2400" baseline="-25000">
                <a:latin typeface="Comic Sans MS" pitchFamily="66" charset="0"/>
              </a:rPr>
              <a:t>j</a:t>
            </a:r>
            <a:r>
              <a:rPr lang="en-GB" sz="2400">
                <a:latin typeface="Comic Sans MS" pitchFamily="66" charset="0"/>
              </a:rPr>
              <a:t>) = g(|y</a:t>
            </a:r>
            <a:r>
              <a:rPr lang="en-GB" sz="2400" baseline="-25000">
                <a:latin typeface="Comic Sans MS" pitchFamily="66" charset="0"/>
              </a:rPr>
              <a:t>i</a:t>
            </a:r>
            <a:r>
              <a:rPr lang="en-GB" sz="2400">
                <a:latin typeface="Comic Sans MS" pitchFamily="66" charset="0"/>
              </a:rPr>
              <a:t>-y</a:t>
            </a:r>
            <a:r>
              <a:rPr lang="en-GB" sz="2400" baseline="-25000">
                <a:latin typeface="Comic Sans MS" pitchFamily="66" charset="0"/>
              </a:rPr>
              <a:t>j</a:t>
            </a:r>
            <a:r>
              <a:rPr lang="en-GB" sz="2400">
                <a:latin typeface="Comic Sans MS" pitchFamily="66" charset="0"/>
              </a:rPr>
              <a:t>|)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7286625" y="4500563"/>
            <a:ext cx="428625" cy="1587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24"/>
          <p:cNvSpPr txBox="1">
            <a:spLocks noChangeArrowheads="1"/>
          </p:cNvSpPr>
          <p:nvPr/>
        </p:nvSpPr>
        <p:spPr bwMode="auto">
          <a:xfrm>
            <a:off x="7643813" y="4214813"/>
            <a:ext cx="1143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accent1"/>
                </a:solidFill>
                <a:latin typeface="Comic Sans MS" pitchFamily="66" charset="0"/>
              </a:rPr>
              <a:t>Convex Function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786438" y="4286250"/>
            <a:ext cx="1385887" cy="514350"/>
          </a:xfrm>
          <a:prstGeom prst="roundRect">
            <a:avLst>
              <a:gd name="adj" fmla="val 2181"/>
            </a:avLst>
          </a:prstGeom>
          <a:solidFill>
            <a:srgbClr val="0066FF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 b="1"/>
          </a:p>
        </p:txBody>
      </p:sp>
      <p:cxnSp>
        <p:nvCxnSpPr>
          <p:cNvPr id="21" name="Straight Connector 20"/>
          <p:cNvCxnSpPr/>
          <p:nvPr/>
        </p:nvCxnSpPr>
        <p:spPr>
          <a:xfrm rot="10800000">
            <a:off x="5500688" y="6143625"/>
            <a:ext cx="1857375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H="1">
            <a:off x="4964907" y="5607844"/>
            <a:ext cx="1081087" cy="95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5527675" y="5283200"/>
            <a:ext cx="1317625" cy="835025"/>
          </a:xfrm>
          <a:custGeom>
            <a:avLst/>
            <a:gdLst>
              <a:gd name="connsiteX0" fmla="*/ 0 w 1318846"/>
              <a:gd name="connsiteY0" fmla="*/ 835270 h 835270"/>
              <a:gd name="connsiteX1" fmla="*/ 668215 w 1318846"/>
              <a:gd name="connsiteY1" fmla="*/ 703385 h 835270"/>
              <a:gd name="connsiteX2" fmla="*/ 1125415 w 1318846"/>
              <a:gd name="connsiteY2" fmla="*/ 334108 h 835270"/>
              <a:gd name="connsiteX3" fmla="*/ 1318846 w 1318846"/>
              <a:gd name="connsiteY3" fmla="*/ 0 h 835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846" h="835270">
                <a:moveTo>
                  <a:pt x="0" y="835270"/>
                </a:moveTo>
                <a:cubicBezTo>
                  <a:pt x="240323" y="811091"/>
                  <a:pt x="480646" y="786912"/>
                  <a:pt x="668215" y="703385"/>
                </a:cubicBezTo>
                <a:cubicBezTo>
                  <a:pt x="855784" y="619858"/>
                  <a:pt x="1016976" y="451339"/>
                  <a:pt x="1125415" y="334108"/>
                </a:cubicBezTo>
                <a:cubicBezTo>
                  <a:pt x="1233854" y="216877"/>
                  <a:pt x="1276350" y="108438"/>
                  <a:pt x="1318846" y="0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4" name="Rectangle 51"/>
          <p:cNvSpPr>
            <a:spLocks noChangeArrowheads="1"/>
          </p:cNvSpPr>
          <p:nvPr/>
        </p:nvSpPr>
        <p:spPr bwMode="auto">
          <a:xfrm>
            <a:off x="4214813" y="5786438"/>
            <a:ext cx="1146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omic Sans MS" pitchFamily="66" charset="0"/>
              </a:rPr>
              <a:t>g(|y</a:t>
            </a:r>
            <a:r>
              <a:rPr lang="en-GB" baseline="-25000">
                <a:latin typeface="Comic Sans MS" pitchFamily="66" charset="0"/>
              </a:rPr>
              <a:t>i</a:t>
            </a:r>
            <a:r>
              <a:rPr lang="en-GB">
                <a:latin typeface="Comic Sans MS" pitchFamily="66" charset="0"/>
              </a:rPr>
              <a:t>-y</a:t>
            </a:r>
            <a:r>
              <a:rPr lang="en-GB" baseline="-25000">
                <a:latin typeface="Comic Sans MS" pitchFamily="66" charset="0"/>
              </a:rPr>
              <a:t>j</a:t>
            </a:r>
            <a:r>
              <a:rPr lang="en-GB">
                <a:latin typeface="Comic Sans MS" pitchFamily="66" charset="0"/>
              </a:rPr>
              <a:t>|)</a:t>
            </a:r>
          </a:p>
        </p:txBody>
      </p:sp>
      <p:sp>
        <p:nvSpPr>
          <p:cNvPr id="25" name="Rectangle 52"/>
          <p:cNvSpPr>
            <a:spLocks noChangeArrowheads="1"/>
          </p:cNvSpPr>
          <p:nvPr/>
        </p:nvSpPr>
        <p:spPr bwMode="auto">
          <a:xfrm>
            <a:off x="5715000" y="6215063"/>
            <a:ext cx="854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omic Sans MS" pitchFamily="66" charset="0"/>
              </a:rPr>
              <a:t>|y</a:t>
            </a:r>
            <a:r>
              <a:rPr lang="en-GB" baseline="-25000">
                <a:latin typeface="Comic Sans MS" pitchFamily="66" charset="0"/>
              </a:rPr>
              <a:t>i</a:t>
            </a:r>
            <a:r>
              <a:rPr lang="en-GB">
                <a:latin typeface="Comic Sans MS" pitchFamily="66" charset="0"/>
              </a:rPr>
              <a:t>-y</a:t>
            </a:r>
            <a:r>
              <a:rPr lang="en-GB" baseline="-25000">
                <a:latin typeface="Comic Sans MS" pitchFamily="66" charset="0"/>
              </a:rPr>
              <a:t>j</a:t>
            </a:r>
            <a:r>
              <a:rPr lang="en-GB">
                <a:latin typeface="Comic Sans MS" pitchFamily="66" charset="0"/>
              </a:rPr>
              <a:t>|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572250" y="6429375"/>
            <a:ext cx="428625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 flipH="1" flipV="1">
            <a:off x="4537075" y="5537200"/>
            <a:ext cx="357188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smtClean="0"/>
              <a:t>Multi-label to Pseudo-boolean</a:t>
            </a:r>
          </a:p>
        </p:txBody>
      </p:sp>
      <p:sp>
        <p:nvSpPr>
          <p:cNvPr id="71683" name="TextBox 39"/>
          <p:cNvSpPr txBox="1">
            <a:spLocks noChangeArrowheads="1"/>
          </p:cNvSpPr>
          <p:nvPr/>
        </p:nvSpPr>
        <p:spPr bwMode="auto">
          <a:xfrm>
            <a:off x="642938" y="1071563"/>
            <a:ext cx="7858125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GB" sz="2400" b="1" dirty="0">
                <a:latin typeface="Comic Sans MS" pitchFamily="66" charset="0"/>
              </a:rPr>
              <a:t> Popular encoding scheme </a:t>
            </a:r>
          </a:p>
          <a:p>
            <a:endParaRPr lang="en-GB" sz="400" dirty="0">
              <a:latin typeface="Comic Sans MS" pitchFamily="66" charset="0"/>
            </a:endParaRPr>
          </a:p>
          <a:p>
            <a:r>
              <a:rPr lang="en-GB" sz="2000" dirty="0">
                <a:latin typeface="Comic Sans MS" pitchFamily="66" charset="0"/>
              </a:rPr>
              <a:t>[Roy and Cox ’98, Ishikawa ’03, Schlesinger &amp; </a:t>
            </a:r>
            <a:r>
              <a:rPr lang="en-GB" sz="2000" dirty="0" err="1">
                <a:latin typeface="Comic Sans MS" pitchFamily="66" charset="0"/>
              </a:rPr>
              <a:t>Flach</a:t>
            </a:r>
            <a:r>
              <a:rPr lang="en-GB" sz="2000" dirty="0">
                <a:latin typeface="Comic Sans MS" pitchFamily="66" charset="0"/>
              </a:rPr>
              <a:t> ’06]</a:t>
            </a:r>
            <a:endParaRPr lang="en-GB" b="1" dirty="0">
              <a:latin typeface="Comic Sans MS" pitchFamily="66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142844" y="2214554"/>
            <a:ext cx="3214710" cy="1500188"/>
          </a:xfrm>
          <a:prstGeom prst="roundRect">
            <a:avLst>
              <a:gd name="adj" fmla="val 5698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 b="1"/>
          </a:p>
        </p:txBody>
      </p:sp>
      <p:cxnSp>
        <p:nvCxnSpPr>
          <p:cNvPr id="64" name="Straight Connector 63"/>
          <p:cNvCxnSpPr/>
          <p:nvPr/>
        </p:nvCxnSpPr>
        <p:spPr>
          <a:xfrm rot="5400000">
            <a:off x="2286794" y="4356894"/>
            <a:ext cx="28575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0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285992"/>
            <a:ext cx="309562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00034" y="4857760"/>
            <a:ext cx="2286016" cy="86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accent1"/>
                </a:solidFill>
              </a:rPr>
              <a:t># Nodes  =  n * k</a:t>
            </a:r>
          </a:p>
          <a:p>
            <a:endParaRPr lang="en-GB" sz="900" b="1" dirty="0" smtClean="0">
              <a:solidFill>
                <a:schemeClr val="accent1"/>
              </a:solidFill>
            </a:endParaRPr>
          </a:p>
          <a:p>
            <a:r>
              <a:rPr lang="en-GB" sz="2000" b="1" dirty="0" smtClean="0">
                <a:solidFill>
                  <a:schemeClr val="accent1"/>
                </a:solidFill>
              </a:rPr>
              <a:t># Edges = m * k</a:t>
            </a:r>
            <a:r>
              <a:rPr lang="en-GB" sz="2800" b="1" baseline="30000" dirty="0" smtClean="0">
                <a:solidFill>
                  <a:schemeClr val="accent1"/>
                </a:solidFill>
              </a:rPr>
              <a:t>2</a:t>
            </a:r>
            <a:r>
              <a:rPr lang="en-GB" sz="1600" dirty="0" smtClean="0">
                <a:solidFill>
                  <a:schemeClr val="accent1"/>
                </a:solidFill>
              </a:rPr>
              <a:t> </a:t>
            </a:r>
            <a:endParaRPr lang="en-GB" sz="1600" dirty="0">
              <a:solidFill>
                <a:schemeClr val="accent1"/>
              </a:solidFill>
            </a:endParaRP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4286250" y="2000240"/>
            <a:ext cx="4286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Schlesinger &amp; Flach ’06: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286250" y="2571740"/>
            <a:ext cx="4357688" cy="857250"/>
          </a:xfrm>
          <a:prstGeom prst="roundRect">
            <a:avLst>
              <a:gd name="adj" fmla="val 5698"/>
            </a:avLst>
          </a:prstGeom>
          <a:solidFill>
            <a:srgbClr val="00FF0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4214813" y="2614603"/>
            <a:ext cx="4500562" cy="954087"/>
            <a:chOff x="1436666" y="4988563"/>
            <a:chExt cx="6500858" cy="1033616"/>
          </a:xfrm>
        </p:grpSpPr>
        <p:sp>
          <p:nvSpPr>
            <p:cNvPr id="12" name="TextBox 14"/>
            <p:cNvSpPr txBox="1">
              <a:spLocks noChangeArrowheads="1"/>
            </p:cNvSpPr>
            <p:nvPr/>
          </p:nvSpPr>
          <p:spPr bwMode="auto">
            <a:xfrm>
              <a:off x="1436666" y="4988563"/>
              <a:ext cx="6500858" cy="1033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2400">
                  <a:latin typeface="Comic Sans MS" pitchFamily="66" charset="0"/>
                </a:rPr>
                <a:t>E(</a:t>
              </a:r>
              <a:r>
                <a:rPr lang="en-GB" sz="2400" b="1">
                  <a:latin typeface="Comic Sans MS" pitchFamily="66" charset="0"/>
                </a:rPr>
                <a:t>y</a:t>
              </a:r>
              <a:r>
                <a:rPr lang="en-GB" sz="2400">
                  <a:latin typeface="Comic Sans MS" pitchFamily="66" charset="0"/>
                </a:rPr>
                <a:t>) = </a:t>
              </a:r>
              <a:r>
                <a:rPr lang="en-GB" sz="200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>
                  <a:latin typeface="Times New Roman" pitchFamily="18" charset="0"/>
                  <a:cs typeface="Times New Roman" pitchFamily="18" charset="0"/>
                </a:rPr>
                <a:t>∑</a:t>
              </a:r>
              <a:r>
                <a:rPr lang="en-GB" sz="240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sz="2400">
                  <a:latin typeface="Comic Sans MS" pitchFamily="66" charset="0"/>
                </a:rPr>
                <a:t>θ</a:t>
              </a:r>
              <a:r>
                <a:rPr lang="en-GB" sz="2400" baseline="-25000">
                  <a:latin typeface="Comic Sans MS" pitchFamily="66" charset="0"/>
                </a:rPr>
                <a:t>i </a:t>
              </a:r>
              <a:r>
                <a:rPr lang="en-GB" sz="2400">
                  <a:latin typeface="Comic Sans MS" pitchFamily="66" charset="0"/>
                </a:rPr>
                <a:t>(y</a:t>
              </a:r>
              <a:r>
                <a:rPr lang="en-GB" sz="2400" baseline="-25000">
                  <a:latin typeface="Comic Sans MS" pitchFamily="66" charset="0"/>
                </a:rPr>
                <a:t>i</a:t>
              </a:r>
              <a:r>
                <a:rPr lang="en-GB" sz="2400">
                  <a:latin typeface="Comic Sans MS" pitchFamily="66" charset="0"/>
                </a:rPr>
                <a:t>) + </a:t>
              </a:r>
              <a:r>
                <a:rPr lang="en-GB" sz="3200">
                  <a:latin typeface="Times New Roman" pitchFamily="18" charset="0"/>
                  <a:cs typeface="Times New Roman" pitchFamily="18" charset="0"/>
                </a:rPr>
                <a:t>∑</a:t>
              </a:r>
              <a:r>
                <a:rPr lang="en-GB" sz="280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sz="2400">
                  <a:latin typeface="Comic Sans MS" pitchFamily="66" charset="0"/>
                </a:rPr>
                <a:t>θ</a:t>
              </a:r>
              <a:r>
                <a:rPr lang="en-GB" sz="2400" baseline="-25000">
                  <a:latin typeface="Comic Sans MS" pitchFamily="66" charset="0"/>
                </a:rPr>
                <a:t>ij </a:t>
              </a:r>
              <a:r>
                <a:rPr lang="en-GB" sz="2400">
                  <a:latin typeface="Comic Sans MS" pitchFamily="66" charset="0"/>
                </a:rPr>
                <a:t>(y</a:t>
              </a:r>
              <a:r>
                <a:rPr lang="en-GB" sz="2400" baseline="-25000">
                  <a:latin typeface="Comic Sans MS" pitchFamily="66" charset="0"/>
                </a:rPr>
                <a:t>i</a:t>
              </a:r>
              <a:r>
                <a:rPr lang="en-GB" sz="2400">
                  <a:latin typeface="Comic Sans MS" pitchFamily="66" charset="0"/>
                </a:rPr>
                <a:t>,y</a:t>
              </a:r>
              <a:r>
                <a:rPr lang="en-GB" sz="2400" baseline="-25000">
                  <a:latin typeface="Comic Sans MS" pitchFamily="66" charset="0"/>
                </a:rPr>
                <a:t>j</a:t>
              </a:r>
              <a:r>
                <a:rPr lang="en-GB" sz="2400">
                  <a:latin typeface="Comic Sans MS" pitchFamily="66" charset="0"/>
                </a:rPr>
                <a:t>)</a:t>
              </a:r>
            </a:p>
            <a:p>
              <a:pPr algn="ctr"/>
              <a:endParaRPr lang="en-GB" sz="2400">
                <a:latin typeface="Comic Sans MS" pitchFamily="66" charset="0"/>
              </a:endParaRPr>
            </a:p>
          </p:txBody>
        </p:sp>
        <p:sp>
          <p:nvSpPr>
            <p:cNvPr id="13" name="TextBox 15"/>
            <p:cNvSpPr txBox="1">
              <a:spLocks noChangeArrowheads="1"/>
            </p:cNvSpPr>
            <p:nvPr/>
          </p:nvSpPr>
          <p:spPr bwMode="auto">
            <a:xfrm>
              <a:off x="5111754" y="5526725"/>
              <a:ext cx="86519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600" b="1">
                  <a:latin typeface="Comic Sans MS" pitchFamily="66" charset="0"/>
                </a:rPr>
                <a:t>i,j</a:t>
              </a:r>
            </a:p>
          </p:txBody>
        </p:sp>
        <p:sp>
          <p:nvSpPr>
            <p:cNvPr id="14" name="TextBox 16"/>
            <p:cNvSpPr txBox="1">
              <a:spLocks noChangeArrowheads="1"/>
            </p:cNvSpPr>
            <p:nvPr/>
          </p:nvSpPr>
          <p:spPr bwMode="auto">
            <a:xfrm>
              <a:off x="3206740" y="5526725"/>
              <a:ext cx="50006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600" b="1">
                  <a:latin typeface="Comic Sans MS" pitchFamily="66" charset="0"/>
                </a:rPr>
                <a:t>i</a:t>
              </a:r>
            </a:p>
          </p:txBody>
        </p:sp>
      </p:grp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4714875" y="3595678"/>
            <a:ext cx="3225800" cy="400050"/>
          </a:xfrm>
          <a:prstGeom prst="rect">
            <a:avLst/>
          </a:prstGeom>
          <a:solidFill>
            <a:srgbClr val="4F81BD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Comic Sans MS" pitchFamily="66" charset="0"/>
              </a:rPr>
              <a:t>y </a:t>
            </a:r>
            <a:r>
              <a:rPr lang="el-GR" sz="2000">
                <a:solidFill>
                  <a:schemeClr val="bg1"/>
                </a:solidFill>
                <a:latin typeface="Comic Sans MS" pitchFamily="66" charset="0"/>
              </a:rPr>
              <a:t>ϵ</a:t>
            </a:r>
            <a:r>
              <a:rPr lang="en-GB" sz="200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>
                <a:solidFill>
                  <a:schemeClr val="bg1"/>
                </a:solidFill>
                <a:latin typeface="Comic Sans MS" pitchFamily="66" charset="0"/>
              </a:rPr>
              <a:t>Labels L = {l</a:t>
            </a:r>
            <a:r>
              <a:rPr lang="en-US" sz="2000" baseline="-25000">
                <a:solidFill>
                  <a:schemeClr val="bg1"/>
                </a:solidFill>
                <a:latin typeface="Comic Sans MS" pitchFamily="66" charset="0"/>
              </a:rPr>
              <a:t>1</a:t>
            </a:r>
            <a:r>
              <a:rPr lang="en-US" sz="2000">
                <a:solidFill>
                  <a:schemeClr val="bg1"/>
                </a:solidFill>
                <a:latin typeface="Comic Sans MS" pitchFamily="66" charset="0"/>
              </a:rPr>
              <a:t>, l</a:t>
            </a:r>
            <a:r>
              <a:rPr lang="en-US" sz="2000" baseline="-25000">
                <a:solidFill>
                  <a:schemeClr val="bg1"/>
                </a:solidFill>
                <a:latin typeface="Comic Sans MS" pitchFamily="66" charset="0"/>
              </a:rPr>
              <a:t>2</a:t>
            </a:r>
            <a:r>
              <a:rPr lang="en-US" sz="2000">
                <a:solidFill>
                  <a:schemeClr val="bg1"/>
                </a:solidFill>
                <a:latin typeface="Comic Sans MS" pitchFamily="66" charset="0"/>
              </a:rPr>
              <a:t>, … , l</a:t>
            </a:r>
            <a:r>
              <a:rPr lang="en-US" sz="2000" baseline="-25000">
                <a:solidFill>
                  <a:schemeClr val="bg1"/>
                </a:solidFill>
                <a:latin typeface="Comic Sans MS" pitchFamily="66" charset="0"/>
              </a:rPr>
              <a:t>k</a:t>
            </a:r>
            <a:r>
              <a:rPr lang="en-US" sz="2000">
                <a:solidFill>
                  <a:schemeClr val="bg1"/>
                </a:solidFill>
                <a:latin typeface="Comic Sans MS" pitchFamily="66" charset="0"/>
              </a:rPr>
              <a:t>}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905250" y="4286240"/>
            <a:ext cx="5024438" cy="500063"/>
          </a:xfrm>
          <a:prstGeom prst="roundRect">
            <a:avLst>
              <a:gd name="adj" fmla="val 5698"/>
            </a:avLst>
          </a:prstGeom>
          <a:solidFill>
            <a:srgbClr val="0066FF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" name="Text Box 27"/>
          <p:cNvSpPr txBox="1">
            <a:spLocks noChangeArrowheads="1"/>
          </p:cNvSpPr>
          <p:nvPr/>
        </p:nvSpPr>
        <p:spPr bwMode="auto">
          <a:xfrm>
            <a:off x="3857625" y="4344978"/>
            <a:ext cx="51196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000" dirty="0">
                <a:latin typeface="Comic Sans MS" pitchFamily="66" charset="0"/>
              </a:rPr>
              <a:t>θ</a:t>
            </a:r>
            <a:r>
              <a:rPr lang="en-GB" sz="2000" baseline="-25000" dirty="0" err="1">
                <a:latin typeface="Comic Sans MS" pitchFamily="66" charset="0"/>
              </a:rPr>
              <a:t>ij</a:t>
            </a:r>
            <a:r>
              <a:rPr lang="en-US" sz="2000" dirty="0">
                <a:latin typeface="Comic Sans MS" pitchFamily="66" charset="0"/>
              </a:rPr>
              <a:t>(</a:t>
            </a:r>
            <a:r>
              <a:rPr lang="en-GB" sz="2000" dirty="0">
                <a:latin typeface="Comic Sans MS" pitchFamily="66" charset="0"/>
              </a:rPr>
              <a:t>l</a:t>
            </a:r>
            <a:r>
              <a:rPr lang="en-GB" sz="2000" baseline="-25000" dirty="0">
                <a:latin typeface="Comic Sans MS" pitchFamily="66" charset="0"/>
              </a:rPr>
              <a:t>i+1</a:t>
            </a:r>
            <a:r>
              <a:rPr lang="en-GB" sz="2000" dirty="0">
                <a:latin typeface="Comic Sans MS" pitchFamily="66" charset="0"/>
              </a:rPr>
              <a:t>,l</a:t>
            </a:r>
            <a:r>
              <a:rPr lang="en-GB" sz="2000" baseline="-25000" dirty="0">
                <a:latin typeface="Comic Sans MS" pitchFamily="66" charset="0"/>
              </a:rPr>
              <a:t>j</a:t>
            </a:r>
            <a:r>
              <a:rPr lang="en-US" sz="2000" dirty="0">
                <a:latin typeface="Comic Sans MS" pitchFamily="66" charset="0"/>
              </a:rPr>
              <a:t>) + </a:t>
            </a:r>
            <a:r>
              <a:rPr lang="el-GR" sz="2000" dirty="0">
                <a:latin typeface="Comic Sans MS" pitchFamily="66" charset="0"/>
              </a:rPr>
              <a:t>θ</a:t>
            </a:r>
            <a:r>
              <a:rPr lang="en-GB" sz="2000" baseline="-25000" dirty="0" err="1">
                <a:latin typeface="Comic Sans MS" pitchFamily="66" charset="0"/>
              </a:rPr>
              <a:t>ij</a:t>
            </a:r>
            <a:r>
              <a:rPr lang="en-US" sz="2000" baseline="30000" dirty="0">
                <a:latin typeface="Comic Sans MS" pitchFamily="66" charset="0"/>
              </a:rPr>
              <a:t> </a:t>
            </a:r>
            <a:r>
              <a:rPr lang="en-US" sz="2000" dirty="0">
                <a:latin typeface="Comic Sans MS" pitchFamily="66" charset="0"/>
              </a:rPr>
              <a:t>(l</a:t>
            </a:r>
            <a:r>
              <a:rPr lang="en-GB" sz="2000" baseline="-25000" dirty="0">
                <a:latin typeface="Comic Sans MS" pitchFamily="66" charset="0"/>
              </a:rPr>
              <a:t>i</a:t>
            </a:r>
            <a:r>
              <a:rPr lang="en-GB" sz="2000" dirty="0">
                <a:latin typeface="Comic Sans MS" pitchFamily="66" charset="0"/>
              </a:rPr>
              <a:t>,l</a:t>
            </a:r>
            <a:r>
              <a:rPr lang="en-GB" sz="2000" baseline="-25000" dirty="0">
                <a:latin typeface="Comic Sans MS" pitchFamily="66" charset="0"/>
              </a:rPr>
              <a:t>j+1</a:t>
            </a:r>
            <a:r>
              <a:rPr lang="en-US" sz="2000" dirty="0">
                <a:latin typeface="Comic Sans MS" pitchFamily="66" charset="0"/>
              </a:rPr>
              <a:t>) </a:t>
            </a:r>
            <a:r>
              <a:rPr lang="en-US" sz="2000" dirty="0">
                <a:latin typeface="Comic Sans MS" pitchFamily="66" charset="0"/>
                <a:sym typeface="Symbol" pitchFamily="18" charset="2"/>
              </a:rPr>
              <a:t>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l-GR" sz="2000" dirty="0">
                <a:latin typeface="Comic Sans MS" pitchFamily="66" charset="0"/>
              </a:rPr>
              <a:t>θ</a:t>
            </a:r>
            <a:r>
              <a:rPr lang="en-GB" sz="2000" baseline="-25000" dirty="0" err="1">
                <a:latin typeface="Comic Sans MS" pitchFamily="66" charset="0"/>
              </a:rPr>
              <a:t>ij</a:t>
            </a:r>
            <a:r>
              <a:rPr lang="en-US" sz="2000" baseline="30000" dirty="0">
                <a:latin typeface="Comic Sans MS" pitchFamily="66" charset="0"/>
              </a:rPr>
              <a:t> </a:t>
            </a:r>
            <a:r>
              <a:rPr lang="en-US" sz="2000" dirty="0">
                <a:latin typeface="Comic Sans MS" pitchFamily="66" charset="0"/>
              </a:rPr>
              <a:t>(l</a:t>
            </a:r>
            <a:r>
              <a:rPr lang="en-GB" sz="2000" baseline="-25000" dirty="0" err="1">
                <a:latin typeface="Comic Sans MS" pitchFamily="66" charset="0"/>
              </a:rPr>
              <a:t>i</a:t>
            </a:r>
            <a:r>
              <a:rPr lang="en-GB" sz="2000" dirty="0" err="1">
                <a:latin typeface="Comic Sans MS" pitchFamily="66" charset="0"/>
              </a:rPr>
              <a:t>,l</a:t>
            </a:r>
            <a:r>
              <a:rPr lang="en-GB" sz="2000" baseline="-25000" dirty="0" err="1">
                <a:latin typeface="Comic Sans MS" pitchFamily="66" charset="0"/>
              </a:rPr>
              <a:t>j</a:t>
            </a:r>
            <a:r>
              <a:rPr lang="en-US" sz="2000" dirty="0">
                <a:latin typeface="Comic Sans MS" pitchFamily="66" charset="0"/>
              </a:rPr>
              <a:t>) + </a:t>
            </a:r>
            <a:r>
              <a:rPr lang="el-GR" sz="2000" dirty="0">
                <a:latin typeface="Comic Sans MS" pitchFamily="66" charset="0"/>
              </a:rPr>
              <a:t>θ</a:t>
            </a:r>
            <a:r>
              <a:rPr lang="en-GB" sz="2000" baseline="-25000" dirty="0" err="1">
                <a:latin typeface="Comic Sans MS" pitchFamily="66" charset="0"/>
              </a:rPr>
              <a:t>ij</a:t>
            </a:r>
            <a:r>
              <a:rPr lang="en-US" sz="2000" baseline="30000" dirty="0">
                <a:latin typeface="Comic Sans MS" pitchFamily="66" charset="0"/>
              </a:rPr>
              <a:t> </a:t>
            </a:r>
            <a:r>
              <a:rPr lang="en-US" sz="2000" dirty="0">
                <a:latin typeface="Comic Sans MS" pitchFamily="66" charset="0"/>
              </a:rPr>
              <a:t>(l</a:t>
            </a:r>
            <a:r>
              <a:rPr lang="en-GB" sz="2000" baseline="-25000" dirty="0">
                <a:latin typeface="Comic Sans MS" pitchFamily="66" charset="0"/>
              </a:rPr>
              <a:t>i+1</a:t>
            </a:r>
            <a:r>
              <a:rPr lang="en-GB" sz="2000" dirty="0">
                <a:latin typeface="Comic Sans MS" pitchFamily="66" charset="0"/>
              </a:rPr>
              <a:t>,l</a:t>
            </a:r>
            <a:r>
              <a:rPr lang="en-GB" sz="2000" baseline="-25000" dirty="0">
                <a:latin typeface="Comic Sans MS" pitchFamily="66" charset="0"/>
              </a:rPr>
              <a:t>j+1</a:t>
            </a:r>
            <a:r>
              <a:rPr lang="en-US" sz="2000" dirty="0">
                <a:latin typeface="Comic Sans MS" pitchFamily="66" charset="0"/>
              </a:rPr>
              <a:t>)</a:t>
            </a:r>
          </a:p>
        </p:txBody>
      </p:sp>
      <p:cxnSp>
        <p:nvCxnSpPr>
          <p:cNvPr id="18" name="Straight Connector 17"/>
          <p:cNvCxnSpPr/>
          <p:nvPr/>
        </p:nvCxnSpPr>
        <p:spPr>
          <a:xfrm rot="5400000">
            <a:off x="4643439" y="5786454"/>
            <a:ext cx="1571636" cy="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5607850" y="5822173"/>
            <a:ext cx="164307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714876" y="5357826"/>
            <a:ext cx="575799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 smtClean="0">
                <a:latin typeface="Comic Sans MS" pitchFamily="66" charset="0"/>
              </a:rPr>
              <a:t>l</a:t>
            </a:r>
            <a:r>
              <a:rPr lang="en-GB" sz="2800" baseline="-25000" dirty="0" err="1" smtClean="0">
                <a:latin typeface="Comic Sans MS" pitchFamily="66" charset="0"/>
              </a:rPr>
              <a:t>i</a:t>
            </a:r>
            <a:r>
              <a:rPr lang="en-GB" baseline="-25000" dirty="0" smtClean="0">
                <a:latin typeface="Comic Sans MS" pitchFamily="66" charset="0"/>
              </a:rPr>
              <a:t> </a:t>
            </a:r>
            <a:r>
              <a:rPr lang="en-GB" dirty="0" smtClean="0">
                <a:latin typeface="Comic Sans MS" pitchFamily="66" charset="0"/>
              </a:rPr>
              <a:t>+1</a:t>
            </a:r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4929190" y="5967731"/>
            <a:ext cx="3048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 smtClean="0">
                <a:latin typeface="Comic Sans MS" pitchFamily="66" charset="0"/>
              </a:rPr>
              <a:t>l</a:t>
            </a:r>
            <a:r>
              <a:rPr lang="en-GB" sz="2400" baseline="-25000" dirty="0" err="1" smtClean="0">
                <a:latin typeface="Comic Sans MS" pitchFamily="66" charset="0"/>
              </a:rPr>
              <a:t>i</a:t>
            </a:r>
            <a:endParaRPr lang="en-GB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5286380" y="5523103"/>
            <a:ext cx="1428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286380" y="6215082"/>
            <a:ext cx="1428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429388" y="5214950"/>
            <a:ext cx="1428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429388" y="5929330"/>
            <a:ext cx="1428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567969" y="5072074"/>
            <a:ext cx="604653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 smtClean="0">
                <a:latin typeface="Comic Sans MS" pitchFamily="66" charset="0"/>
              </a:rPr>
              <a:t>l</a:t>
            </a:r>
            <a:r>
              <a:rPr lang="en-GB" sz="2800" baseline="-25000" dirty="0" err="1" smtClean="0">
                <a:latin typeface="Comic Sans MS" pitchFamily="66" charset="0"/>
              </a:rPr>
              <a:t>j</a:t>
            </a:r>
            <a:r>
              <a:rPr lang="en-GB" baseline="-25000" dirty="0" smtClean="0">
                <a:latin typeface="Comic Sans MS" pitchFamily="66" charset="0"/>
              </a:rPr>
              <a:t> </a:t>
            </a:r>
            <a:r>
              <a:rPr lang="en-GB" dirty="0" smtClean="0">
                <a:latin typeface="Comic Sans MS" pitchFamily="66" charset="0"/>
              </a:rPr>
              <a:t>+1</a:t>
            </a:r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>
            <a:off x="6624562" y="5681979"/>
            <a:ext cx="3305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 smtClean="0">
                <a:latin typeface="Comic Sans MS" pitchFamily="66" charset="0"/>
              </a:rPr>
              <a:t>l</a:t>
            </a:r>
            <a:r>
              <a:rPr lang="en-GB" sz="2400" baseline="-25000" dirty="0" err="1" smtClean="0">
                <a:latin typeface="Comic Sans MS" pitchFamily="66" charset="0"/>
              </a:rPr>
              <a:t>j</a:t>
            </a:r>
            <a:endParaRPr lang="en-GB" dirty="0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5500694" y="5214950"/>
            <a:ext cx="928694" cy="2857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500694" y="5929330"/>
            <a:ext cx="928694" cy="2857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429256" y="5500702"/>
            <a:ext cx="1000132" cy="428628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 flipH="1" flipV="1">
            <a:off x="5429256" y="5214950"/>
            <a:ext cx="1000132" cy="100013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1010078" y="4494464"/>
            <a:ext cx="6946297" cy="1045095"/>
          </a:xfrm>
          <a:prstGeom prst="roundRect">
            <a:avLst>
              <a:gd name="adj" fmla="val 4899"/>
            </a:avLst>
          </a:prstGeom>
          <a:solidFill>
            <a:srgbClr val="FA0000">
              <a:alpha val="20000"/>
            </a:srgbClr>
          </a:solidFill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Posterior and Energy Function</a:t>
            </a:r>
            <a:endParaRPr lang="en-GB" dirty="0"/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39552" y="4581129"/>
            <a:ext cx="7776864" cy="1224135"/>
            <a:chOff x="1204285" y="4161325"/>
            <a:chExt cx="7715304" cy="2416830"/>
          </a:xfrm>
        </p:grpSpPr>
        <p:sp>
          <p:nvSpPr>
            <p:cNvPr id="4" name="TextBox 17"/>
            <p:cNvSpPr txBox="1">
              <a:spLocks noChangeArrowheads="1"/>
            </p:cNvSpPr>
            <p:nvPr/>
          </p:nvSpPr>
          <p:spPr bwMode="auto">
            <a:xfrm>
              <a:off x="1204285" y="4161325"/>
              <a:ext cx="7715304" cy="1883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2400" b="1" dirty="0" smtClean="0">
                  <a:latin typeface="Comic Sans MS" pitchFamily="66" charset="0"/>
                </a:rPr>
                <a:t>E(</a:t>
              </a:r>
              <a:r>
                <a:rPr lang="en-GB" sz="2400" b="1" dirty="0" err="1" smtClean="0">
                  <a:latin typeface="Comic Sans MS" pitchFamily="66" charset="0"/>
                </a:rPr>
                <a:t>x,z,w</a:t>
              </a:r>
              <a:r>
                <a:rPr lang="en-GB" sz="2400" b="1" dirty="0" smtClean="0">
                  <a:latin typeface="Comic Sans MS" pitchFamily="66" charset="0"/>
                </a:rPr>
                <a:t>) </a:t>
              </a:r>
              <a:r>
                <a:rPr lang="en-GB" sz="2400" b="1" dirty="0">
                  <a:latin typeface="Comic Sans MS" pitchFamily="66" charset="0"/>
                </a:rPr>
                <a:t>= </a:t>
              </a:r>
              <a:r>
                <a:rPr lang="en-GB" sz="3200" dirty="0" smtClean="0">
                  <a:latin typeface="Times New Roman" pitchFamily="18" charset="0"/>
                  <a:cs typeface="Times New Roman" pitchFamily="18" charset="0"/>
                </a:rPr>
                <a:t>∑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sz="2400" b="1" dirty="0">
                  <a:latin typeface="Comic Sans MS" pitchFamily="66" charset="0"/>
                </a:rPr>
                <a:t>θ</a:t>
              </a:r>
              <a:r>
                <a:rPr lang="en-GB" sz="2400" b="1" baseline="-25000" dirty="0" err="1">
                  <a:latin typeface="Comic Sans MS" pitchFamily="66" charset="0"/>
                </a:rPr>
                <a:t>i</a:t>
              </a:r>
              <a:r>
                <a:rPr lang="en-GB" sz="2400" b="1" baseline="-25000" dirty="0">
                  <a:latin typeface="Comic Sans MS" pitchFamily="66" charset="0"/>
                </a:rPr>
                <a:t> </a:t>
              </a:r>
              <a:r>
                <a:rPr lang="en-GB" sz="2400" b="1" dirty="0" smtClean="0">
                  <a:latin typeface="Comic Sans MS" pitchFamily="66" charset="0"/>
                </a:rPr>
                <a:t>(</a:t>
              </a:r>
              <a:r>
                <a:rPr lang="en-GB" sz="2400" b="1" dirty="0" err="1" smtClean="0">
                  <a:latin typeface="Comic Sans MS" pitchFamily="66" charset="0"/>
                </a:rPr>
                <a:t>x</a:t>
              </a:r>
              <a:r>
                <a:rPr lang="en-GB" sz="2400" b="1" baseline="-25000" dirty="0" err="1" smtClean="0">
                  <a:latin typeface="Comic Sans MS" pitchFamily="66" charset="0"/>
                </a:rPr>
                <a:t>i</a:t>
              </a:r>
              <a:r>
                <a:rPr lang="en-GB" sz="2400" b="1" dirty="0" err="1" smtClean="0">
                  <a:latin typeface="Comic Sans MS" pitchFamily="66" charset="0"/>
                </a:rPr>
                <a:t>,z</a:t>
              </a:r>
              <a:r>
                <a:rPr lang="en-GB" sz="2400" b="1" baseline="-25000" dirty="0" err="1" smtClean="0">
                  <a:latin typeface="Comic Sans MS" pitchFamily="66" charset="0"/>
                </a:rPr>
                <a:t>i</a:t>
              </a:r>
              <a:r>
                <a:rPr lang="en-GB" sz="2400" b="1" dirty="0" smtClean="0">
                  <a:latin typeface="Comic Sans MS" pitchFamily="66" charset="0"/>
                </a:rPr>
                <a:t>) </a:t>
              </a:r>
              <a:r>
                <a:rPr lang="en-GB" sz="2400" b="1" dirty="0">
                  <a:latin typeface="Comic Sans MS" pitchFamily="66" charset="0"/>
                </a:rPr>
                <a:t>+ </a:t>
              </a:r>
              <a:r>
                <a:rPr lang="en-GB" sz="2800" b="1" dirty="0" err="1" smtClean="0">
                  <a:latin typeface="Comic Sans MS" pitchFamily="66" charset="0"/>
                </a:rPr>
                <a:t>w</a:t>
              </a:r>
              <a:r>
                <a:rPr lang="en-GB" sz="3200" b="1" dirty="0" smtClean="0">
                  <a:latin typeface="Comic Sans MS" pitchFamily="66" charset="0"/>
                </a:rPr>
                <a:t> </a:t>
              </a:r>
              <a:r>
                <a:rPr lang="en-GB" sz="3200" dirty="0" smtClean="0">
                  <a:latin typeface="Times New Roman" pitchFamily="18" charset="0"/>
                  <a:cs typeface="Times New Roman" pitchFamily="18" charset="0"/>
                </a:rPr>
                <a:t>∑</a:t>
              </a:r>
              <a:r>
                <a:rPr lang="en-GB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sz="2400" b="1" dirty="0">
                  <a:latin typeface="Comic Sans MS" pitchFamily="66" charset="0"/>
                </a:rPr>
                <a:t>θ</a:t>
              </a:r>
              <a:r>
                <a:rPr lang="en-GB" sz="2400" b="1" baseline="-25000" dirty="0" err="1">
                  <a:latin typeface="Comic Sans MS" pitchFamily="66" charset="0"/>
                </a:rPr>
                <a:t>ij</a:t>
              </a:r>
              <a:r>
                <a:rPr lang="en-GB" sz="2400" b="1" baseline="-25000" dirty="0">
                  <a:latin typeface="Comic Sans MS" pitchFamily="66" charset="0"/>
                </a:rPr>
                <a:t> </a:t>
              </a:r>
              <a:r>
                <a:rPr lang="en-GB" sz="2400" b="1" dirty="0" smtClean="0">
                  <a:latin typeface="Comic Sans MS" pitchFamily="66" charset="0"/>
                </a:rPr>
                <a:t>(</a:t>
              </a:r>
              <a:r>
                <a:rPr lang="en-GB" sz="2400" b="1" dirty="0" err="1" smtClean="0">
                  <a:latin typeface="Comic Sans MS" pitchFamily="66" charset="0"/>
                </a:rPr>
                <a:t>x</a:t>
              </a:r>
              <a:r>
                <a:rPr lang="en-GB" sz="2400" b="1" baseline="-25000" dirty="0" err="1" smtClean="0">
                  <a:latin typeface="Comic Sans MS" pitchFamily="66" charset="0"/>
                </a:rPr>
                <a:t>i</a:t>
              </a:r>
              <a:r>
                <a:rPr lang="en-GB" sz="2400" b="1" dirty="0" err="1" smtClean="0">
                  <a:latin typeface="Comic Sans MS" pitchFamily="66" charset="0"/>
                </a:rPr>
                <a:t>,x</a:t>
              </a:r>
              <a:r>
                <a:rPr lang="en-GB" sz="2400" b="1" baseline="-25000" dirty="0" err="1" smtClean="0">
                  <a:latin typeface="Comic Sans MS" pitchFamily="66" charset="0"/>
                </a:rPr>
                <a:t>j</a:t>
              </a:r>
              <a:r>
                <a:rPr lang="en-GB" sz="2400" b="1" dirty="0" err="1" smtClean="0">
                  <a:latin typeface="Comic Sans MS" pitchFamily="66" charset="0"/>
                </a:rPr>
                <a:t>,z</a:t>
              </a:r>
              <a:r>
                <a:rPr lang="en-GB" sz="2400" b="1" baseline="-25000" dirty="0" err="1" smtClean="0">
                  <a:latin typeface="Comic Sans MS" pitchFamily="66" charset="0"/>
                </a:rPr>
                <a:t>i</a:t>
              </a:r>
              <a:r>
                <a:rPr lang="en-GB" sz="2400" b="1" dirty="0" err="1" smtClean="0">
                  <a:latin typeface="Comic Sans MS" pitchFamily="66" charset="0"/>
                </a:rPr>
                <a:t>,z</a:t>
              </a:r>
              <a:r>
                <a:rPr lang="en-GB" sz="2400" b="1" baseline="-25000" dirty="0" err="1" smtClean="0">
                  <a:latin typeface="Comic Sans MS" pitchFamily="66" charset="0"/>
                </a:rPr>
                <a:t>j</a:t>
              </a:r>
              <a:r>
                <a:rPr lang="en-GB" sz="2400" b="1" dirty="0" smtClean="0">
                  <a:latin typeface="Comic Sans MS" pitchFamily="66" charset="0"/>
                </a:rPr>
                <a:t>)</a:t>
              </a:r>
              <a:endParaRPr lang="en-GB" sz="2400" b="1" dirty="0">
                <a:latin typeface="Comic Sans MS" pitchFamily="66" charset="0"/>
              </a:endParaRPr>
            </a:p>
          </p:txBody>
        </p:sp>
        <p:sp>
          <p:nvSpPr>
            <p:cNvPr id="5" name="TextBox 18"/>
            <p:cNvSpPr txBox="1">
              <a:spLocks noChangeArrowheads="1"/>
            </p:cNvSpPr>
            <p:nvPr/>
          </p:nvSpPr>
          <p:spPr bwMode="auto">
            <a:xfrm>
              <a:off x="5803509" y="5302093"/>
              <a:ext cx="500067" cy="127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b="1" dirty="0" err="1">
                  <a:latin typeface="Comic Sans MS" pitchFamily="66" charset="0"/>
                </a:rPr>
                <a:t>i,j</a:t>
              </a:r>
              <a:endParaRPr lang="en-GB" b="1" dirty="0">
                <a:latin typeface="Comic Sans MS" pitchFamily="66" charset="0"/>
              </a:endParaRPr>
            </a:p>
          </p:txBody>
        </p:sp>
        <p:sp>
          <p:nvSpPr>
            <p:cNvPr id="6" name="TextBox 19"/>
            <p:cNvSpPr txBox="1">
              <a:spLocks noChangeArrowheads="1"/>
            </p:cNvSpPr>
            <p:nvPr/>
          </p:nvSpPr>
          <p:spPr bwMode="auto">
            <a:xfrm>
              <a:off x="3347425" y="5324391"/>
              <a:ext cx="500067" cy="729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b="1" dirty="0" err="1">
                  <a:latin typeface="Comic Sans MS" pitchFamily="66" charset="0"/>
                </a:rPr>
                <a:t>i</a:t>
              </a:r>
              <a:endParaRPr lang="en-GB" b="1" dirty="0">
                <a:latin typeface="Comic Sans MS" pitchFamily="66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642356" y="1772816"/>
            <a:ext cx="22220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latin typeface="Comic Sans MS" pitchFamily="66" charset="0"/>
              </a:rPr>
              <a:t>P(</a:t>
            </a:r>
            <a:r>
              <a:rPr lang="en-GB" sz="3200" b="1" dirty="0" err="1">
                <a:latin typeface="Comic Sans MS" pitchFamily="66" charset="0"/>
              </a:rPr>
              <a:t>x</a:t>
            </a:r>
            <a:r>
              <a:rPr lang="en-GB" sz="3200" dirty="0" err="1"/>
              <a:t>|</a:t>
            </a:r>
            <a:r>
              <a:rPr lang="en-GB" sz="3200" b="1" dirty="0" err="1">
                <a:latin typeface="Comic Sans MS" pitchFamily="66" charset="0"/>
              </a:rPr>
              <a:t>z</a:t>
            </a:r>
            <a:r>
              <a:rPr lang="en-GB" sz="3200" b="1" dirty="0" smtClean="0">
                <a:latin typeface="Comic Sans MS" pitchFamily="66" charset="0"/>
              </a:rPr>
              <a:t>) =   </a:t>
            </a:r>
            <a:endParaRPr lang="en-GB" sz="3200" dirty="0"/>
          </a:p>
        </p:txBody>
      </p:sp>
      <p:sp>
        <p:nvSpPr>
          <p:cNvPr id="8" name="Rounded Rectangle 7"/>
          <p:cNvSpPr/>
          <p:nvPr/>
        </p:nvSpPr>
        <p:spPr>
          <a:xfrm>
            <a:off x="2504399" y="1556792"/>
            <a:ext cx="2472240" cy="1351526"/>
          </a:xfrm>
          <a:prstGeom prst="roundRect">
            <a:avLst>
              <a:gd name="adj" fmla="val 4899"/>
            </a:avLst>
          </a:prstGeom>
          <a:solidFill>
            <a:srgbClr val="FA0000">
              <a:alpha val="20000"/>
            </a:srgbClr>
          </a:solidFill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482319" y="1756190"/>
            <a:ext cx="14943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latin typeface="Comic Sans MS" pitchFamily="66" charset="0"/>
              </a:rPr>
              <a:t>P(</a:t>
            </a:r>
            <a:r>
              <a:rPr lang="en-GB" sz="3200" b="1" dirty="0" err="1" smtClean="0">
                <a:latin typeface="Comic Sans MS" pitchFamily="66" charset="0"/>
              </a:rPr>
              <a:t>z</a:t>
            </a:r>
            <a:r>
              <a:rPr lang="en-GB" sz="3200" b="1" baseline="-25000" dirty="0" err="1" smtClean="0">
                <a:latin typeface="Comic Sans MS" pitchFamily="66" charset="0"/>
              </a:rPr>
              <a:t>i</a:t>
            </a:r>
            <a:r>
              <a:rPr lang="en-GB" sz="3200" b="1" dirty="0" err="1" smtClean="0">
                <a:latin typeface="Comic Sans MS" pitchFamily="66" charset="0"/>
              </a:rPr>
              <a:t>|x</a:t>
            </a:r>
            <a:r>
              <a:rPr lang="en-GB" sz="3200" b="1" baseline="-25000" dirty="0" err="1" smtClean="0">
                <a:latin typeface="Comic Sans MS" pitchFamily="66" charset="0"/>
              </a:rPr>
              <a:t>i</a:t>
            </a:r>
            <a:r>
              <a:rPr lang="en-GB" sz="3200" b="1" dirty="0" smtClean="0">
                <a:latin typeface="Comic Sans MS" pitchFamily="66" charset="0"/>
              </a:rPr>
              <a:t>)</a:t>
            </a:r>
            <a:endParaRPr lang="en-GB" sz="3200" dirty="0"/>
          </a:p>
        </p:txBody>
      </p:sp>
      <p:sp>
        <p:nvSpPr>
          <p:cNvPr id="10" name="Rectangle 9"/>
          <p:cNvSpPr/>
          <p:nvPr/>
        </p:nvSpPr>
        <p:spPr>
          <a:xfrm>
            <a:off x="2834247" y="1636419"/>
            <a:ext cx="6976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prstClr val="white"/>
                </a:solidFill>
                <a:latin typeface="Comic Sans MS" pitchFamily="66" charset="0"/>
                <a:cs typeface="Times New Roman" pitchFamily="18" charset="0"/>
              </a:rPr>
              <a:t>∏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06255" y="2261987"/>
            <a:ext cx="5437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 smtClean="0">
                <a:latin typeface="Comic Sans MS" pitchFamily="66" charset="0"/>
              </a:rPr>
              <a:t>x</a:t>
            </a:r>
            <a:r>
              <a:rPr lang="en-GB" sz="3600" b="1" baseline="-25000" dirty="0" smtClean="0">
                <a:latin typeface="Comic Sans MS" pitchFamily="66" charset="0"/>
              </a:rPr>
              <a:t>i</a:t>
            </a:r>
            <a:endParaRPr lang="en-GB" sz="3600" dirty="0"/>
          </a:p>
        </p:txBody>
      </p:sp>
      <p:sp>
        <p:nvSpPr>
          <p:cNvPr id="17" name="Rounded Rectangle 16"/>
          <p:cNvSpPr/>
          <p:nvPr/>
        </p:nvSpPr>
        <p:spPr>
          <a:xfrm>
            <a:off x="5208802" y="1573418"/>
            <a:ext cx="2472240" cy="1351526"/>
          </a:xfrm>
          <a:prstGeom prst="roundRect">
            <a:avLst>
              <a:gd name="adj" fmla="val 4899"/>
            </a:avLst>
          </a:prstGeom>
          <a:solidFill>
            <a:srgbClr val="FA0000">
              <a:alpha val="20000"/>
            </a:srgbClr>
          </a:solidFill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6186722" y="1772816"/>
            <a:ext cx="155363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latin typeface="Comic Sans MS" pitchFamily="66" charset="0"/>
              </a:rPr>
              <a:t>P(</a:t>
            </a:r>
            <a:r>
              <a:rPr lang="en-GB" sz="3200" b="1" dirty="0" err="1" smtClean="0">
                <a:latin typeface="Comic Sans MS" pitchFamily="66" charset="0"/>
              </a:rPr>
              <a:t>x</a:t>
            </a:r>
            <a:r>
              <a:rPr lang="en-GB" sz="3200" b="1" baseline="-25000" dirty="0" err="1" smtClean="0">
                <a:latin typeface="Comic Sans MS" pitchFamily="66" charset="0"/>
              </a:rPr>
              <a:t>i</a:t>
            </a:r>
            <a:r>
              <a:rPr lang="en-GB" sz="3200" b="1" dirty="0" err="1">
                <a:latin typeface="Comic Sans MS" pitchFamily="66" charset="0"/>
              </a:rPr>
              <a:t>,x</a:t>
            </a:r>
            <a:r>
              <a:rPr lang="en-GB" sz="3200" b="1" baseline="-25000" dirty="0" err="1">
                <a:latin typeface="Comic Sans MS" pitchFamily="66" charset="0"/>
              </a:rPr>
              <a:t>j</a:t>
            </a:r>
            <a:r>
              <a:rPr lang="en-GB" sz="3200" b="1" dirty="0" smtClean="0">
                <a:latin typeface="Comic Sans MS" pitchFamily="66" charset="0"/>
              </a:rPr>
              <a:t>)</a:t>
            </a:r>
            <a:endParaRPr lang="en-GB" sz="3200" dirty="0"/>
          </a:p>
        </p:txBody>
      </p:sp>
      <p:sp>
        <p:nvSpPr>
          <p:cNvPr id="19" name="Rectangle 18"/>
          <p:cNvSpPr/>
          <p:nvPr/>
        </p:nvSpPr>
        <p:spPr>
          <a:xfrm>
            <a:off x="5538650" y="1653045"/>
            <a:ext cx="6976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prstClr val="white"/>
                </a:solidFill>
                <a:latin typeface="Comic Sans MS" pitchFamily="66" charset="0"/>
                <a:cs typeface="Times New Roman" pitchFamily="18" charset="0"/>
              </a:rPr>
              <a:t>∏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20802" y="2319263"/>
            <a:ext cx="8210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err="1" smtClean="0">
                <a:latin typeface="Comic Sans MS" pitchFamily="66" charset="0"/>
              </a:rPr>
              <a:t>x</a:t>
            </a:r>
            <a:r>
              <a:rPr lang="en-GB" sz="2400" b="1" baseline="-25000" dirty="0" err="1" smtClean="0">
                <a:latin typeface="Comic Sans MS" pitchFamily="66" charset="0"/>
              </a:rPr>
              <a:t>i</a:t>
            </a:r>
            <a:r>
              <a:rPr lang="en-GB" sz="2400" b="1" dirty="0" err="1" smtClean="0">
                <a:latin typeface="Comic Sans MS" pitchFamily="66" charset="0"/>
              </a:rPr>
              <a:t>,x</a:t>
            </a:r>
            <a:r>
              <a:rPr lang="en-GB" sz="2400" b="1" baseline="-25000" dirty="0" err="1" smtClean="0">
                <a:latin typeface="Comic Sans MS" pitchFamily="66" charset="0"/>
              </a:rPr>
              <a:t>j</a:t>
            </a:r>
            <a:endParaRPr lang="en-GB" sz="2400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229479" y="3068960"/>
            <a:ext cx="0" cy="1224136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483226" y="3501008"/>
            <a:ext cx="1600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-</a:t>
            </a:r>
            <a:r>
              <a:rPr lang="en-GB" sz="3200" b="1" dirty="0" err="1" smtClean="0"/>
              <a:t>ve</a:t>
            </a:r>
            <a:r>
              <a:rPr lang="en-GB" sz="3200" b="1" dirty="0" smtClean="0"/>
              <a:t> log</a:t>
            </a:r>
            <a:endParaRPr lang="en-GB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80130" y="2361074"/>
            <a:ext cx="1697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accent1"/>
                </a:solidFill>
              </a:rPr>
              <a:t>Posterior Probability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02396" y="5601434"/>
            <a:ext cx="1697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accent1"/>
                </a:solidFill>
              </a:rPr>
              <a:t>Energy</a:t>
            </a:r>
            <a:endParaRPr lang="en-GB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206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/>
      <p:bldP spid="23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6886"/>
            <a:ext cx="8229600" cy="70178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Results – Stereo</a:t>
            </a:r>
            <a:endParaRPr lang="en-GB" dirty="0"/>
          </a:p>
        </p:txBody>
      </p:sp>
      <p:pic>
        <p:nvPicPr>
          <p:cNvPr id="8908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857364"/>
            <a:ext cx="8424877" cy="261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28662" y="4572008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Image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929058" y="4572008"/>
            <a:ext cx="135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MAP Solution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786578" y="4572008"/>
            <a:ext cx="135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/>
              <a:t>Scanline</a:t>
            </a:r>
            <a:r>
              <a:rPr lang="en-GB" dirty="0" smtClean="0"/>
              <a:t> algorithm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072198" y="6215082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[Roy and Cox,  98]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701784"/>
          </a:xfrm>
        </p:spPr>
        <p:txBody>
          <a:bodyPr>
            <a:noAutofit/>
          </a:bodyPr>
          <a:lstStyle/>
          <a:p>
            <a:r>
              <a:rPr lang="en-GB" sz="3600" dirty="0" smtClean="0"/>
              <a:t>Disadvantages of Exact Transformations</a:t>
            </a:r>
          </a:p>
        </p:txBody>
      </p:sp>
      <p:sp>
        <p:nvSpPr>
          <p:cNvPr id="74755" name="Content Placeholder 2"/>
          <p:cNvSpPr>
            <a:spLocks noGrp="1"/>
          </p:cNvSpPr>
          <p:nvPr>
            <p:ph idx="1"/>
          </p:nvPr>
        </p:nvSpPr>
        <p:spPr>
          <a:xfrm>
            <a:off x="457200" y="1643050"/>
            <a:ext cx="7400948" cy="4714897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 smtClean="0"/>
              <a:t>Applicability</a:t>
            </a:r>
          </a:p>
          <a:p>
            <a:pPr lvl="1"/>
            <a:r>
              <a:rPr lang="en-GB" dirty="0" smtClean="0"/>
              <a:t>Cannot handle truncated costs </a:t>
            </a:r>
          </a:p>
          <a:p>
            <a:pPr lvl="1">
              <a:buNone/>
            </a:pPr>
            <a:r>
              <a:rPr lang="en-GB" dirty="0" smtClean="0">
                <a:solidFill>
                  <a:schemeClr val="accent1"/>
                </a:solidFill>
              </a:rPr>
              <a:t>	(non-robust)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b="1" dirty="0" smtClean="0"/>
              <a:t>Computational Cost</a:t>
            </a:r>
          </a:p>
          <a:p>
            <a:pPr lvl="1"/>
            <a:r>
              <a:rPr lang="en-GB" dirty="0" smtClean="0"/>
              <a:t>Very high computational cost</a:t>
            </a:r>
          </a:p>
          <a:p>
            <a:pPr lvl="1"/>
            <a:r>
              <a:rPr lang="en-GB" dirty="0" smtClean="0"/>
              <a:t>Problem size = |Variables| x |Labels|</a:t>
            </a:r>
          </a:p>
          <a:p>
            <a:pPr lvl="1"/>
            <a:r>
              <a:rPr lang="en-GB" dirty="0" smtClean="0"/>
              <a:t>Gray level image </a:t>
            </a:r>
            <a:r>
              <a:rPr lang="en-GB" dirty="0" err="1" smtClean="0"/>
              <a:t>denoising</a:t>
            </a:r>
            <a:r>
              <a:rPr lang="en-GB" dirty="0" smtClean="0"/>
              <a:t> (1 </a:t>
            </a:r>
            <a:r>
              <a:rPr lang="en-GB" dirty="0" err="1" smtClean="0"/>
              <a:t>Mpixel</a:t>
            </a:r>
            <a:r>
              <a:rPr lang="en-GB" dirty="0" smtClean="0"/>
              <a:t> image)</a:t>
            </a:r>
          </a:p>
          <a:p>
            <a:pPr lvl="1">
              <a:buFont typeface="Arial" charset="0"/>
              <a:buNone/>
            </a:pPr>
            <a:r>
              <a:rPr lang="en-GB" dirty="0" smtClean="0"/>
              <a:t>	(~2.5 x 10</a:t>
            </a:r>
            <a:r>
              <a:rPr lang="en-GB" baseline="30000" dirty="0" smtClean="0"/>
              <a:t>8</a:t>
            </a:r>
            <a:r>
              <a:rPr lang="en-GB" dirty="0" smtClean="0"/>
              <a:t> graph nodes)</a:t>
            </a:r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6143636" y="1428736"/>
            <a:ext cx="24689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000" dirty="0">
                <a:latin typeface="Comic Sans MS" pitchFamily="66" charset="0"/>
              </a:rPr>
              <a:t>θ</a:t>
            </a:r>
            <a:r>
              <a:rPr lang="en-GB" sz="2000" baseline="-25000" dirty="0" err="1">
                <a:latin typeface="Comic Sans MS" pitchFamily="66" charset="0"/>
              </a:rPr>
              <a:t>ij</a:t>
            </a:r>
            <a:r>
              <a:rPr lang="en-GB" sz="2000" baseline="-25000" dirty="0">
                <a:latin typeface="Comic Sans MS" pitchFamily="66" charset="0"/>
              </a:rPr>
              <a:t> </a:t>
            </a:r>
            <a:r>
              <a:rPr lang="en-GB" sz="2000" dirty="0">
                <a:latin typeface="Comic Sans MS" pitchFamily="66" charset="0"/>
              </a:rPr>
              <a:t>(</a:t>
            </a:r>
            <a:r>
              <a:rPr lang="en-GB" sz="2000" dirty="0" err="1">
                <a:latin typeface="Comic Sans MS" pitchFamily="66" charset="0"/>
              </a:rPr>
              <a:t>y</a:t>
            </a:r>
            <a:r>
              <a:rPr lang="en-GB" sz="2000" baseline="-25000" dirty="0" err="1">
                <a:latin typeface="Comic Sans MS" pitchFamily="66" charset="0"/>
              </a:rPr>
              <a:t>i</a:t>
            </a:r>
            <a:r>
              <a:rPr lang="en-GB" sz="2000" dirty="0" err="1">
                <a:latin typeface="Comic Sans MS" pitchFamily="66" charset="0"/>
              </a:rPr>
              <a:t>,y</a:t>
            </a:r>
            <a:r>
              <a:rPr lang="en-GB" sz="2000" baseline="-25000" dirty="0" err="1">
                <a:latin typeface="Comic Sans MS" pitchFamily="66" charset="0"/>
              </a:rPr>
              <a:t>j</a:t>
            </a:r>
            <a:r>
              <a:rPr lang="en-GB" sz="2000" dirty="0">
                <a:latin typeface="Comic Sans MS" pitchFamily="66" charset="0"/>
              </a:rPr>
              <a:t>) = g(|</a:t>
            </a:r>
            <a:r>
              <a:rPr lang="en-GB" sz="2000" dirty="0" err="1">
                <a:latin typeface="Comic Sans MS" pitchFamily="66" charset="0"/>
              </a:rPr>
              <a:t>y</a:t>
            </a:r>
            <a:r>
              <a:rPr lang="en-GB" sz="2000" baseline="-25000" dirty="0" err="1">
                <a:latin typeface="Comic Sans MS" pitchFamily="66" charset="0"/>
              </a:rPr>
              <a:t>i</a:t>
            </a:r>
            <a:r>
              <a:rPr lang="en-GB" sz="2000" dirty="0" err="1">
                <a:latin typeface="Comic Sans MS" pitchFamily="66" charset="0"/>
              </a:rPr>
              <a:t>-y</a:t>
            </a:r>
            <a:r>
              <a:rPr lang="en-GB" sz="2000" baseline="-25000" dirty="0" err="1">
                <a:latin typeface="Comic Sans MS" pitchFamily="66" charset="0"/>
              </a:rPr>
              <a:t>j</a:t>
            </a:r>
            <a:r>
              <a:rPr lang="en-GB" sz="2000" dirty="0">
                <a:latin typeface="Comic Sans MS" pitchFamily="66" charset="0"/>
              </a:rPr>
              <a:t>|)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10800000">
            <a:off x="6429390" y="3071803"/>
            <a:ext cx="1857375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H="1">
            <a:off x="5893609" y="2536022"/>
            <a:ext cx="1081087" cy="95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>
            <a:off x="6456377" y="2211378"/>
            <a:ext cx="1317625" cy="835025"/>
          </a:xfrm>
          <a:custGeom>
            <a:avLst/>
            <a:gdLst>
              <a:gd name="connsiteX0" fmla="*/ 0 w 1318846"/>
              <a:gd name="connsiteY0" fmla="*/ 835270 h 835270"/>
              <a:gd name="connsiteX1" fmla="*/ 668215 w 1318846"/>
              <a:gd name="connsiteY1" fmla="*/ 703385 h 835270"/>
              <a:gd name="connsiteX2" fmla="*/ 1125415 w 1318846"/>
              <a:gd name="connsiteY2" fmla="*/ 334108 h 835270"/>
              <a:gd name="connsiteX3" fmla="*/ 1318846 w 1318846"/>
              <a:gd name="connsiteY3" fmla="*/ 0 h 835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846" h="835270">
                <a:moveTo>
                  <a:pt x="0" y="835270"/>
                </a:moveTo>
                <a:cubicBezTo>
                  <a:pt x="240323" y="811091"/>
                  <a:pt x="480646" y="786912"/>
                  <a:pt x="668215" y="703385"/>
                </a:cubicBezTo>
                <a:cubicBezTo>
                  <a:pt x="855784" y="619858"/>
                  <a:pt x="1016976" y="451339"/>
                  <a:pt x="1125415" y="334108"/>
                </a:cubicBezTo>
                <a:cubicBezTo>
                  <a:pt x="1233854" y="216877"/>
                  <a:pt x="1276350" y="108438"/>
                  <a:pt x="1318846" y="0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" name="Rectangle 52"/>
          <p:cNvSpPr>
            <a:spLocks noChangeArrowheads="1"/>
          </p:cNvSpPr>
          <p:nvPr/>
        </p:nvSpPr>
        <p:spPr bwMode="auto">
          <a:xfrm>
            <a:off x="6646883" y="3201989"/>
            <a:ext cx="854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latin typeface="Comic Sans MS" pitchFamily="66" charset="0"/>
              </a:rPr>
              <a:t>|</a:t>
            </a:r>
            <a:r>
              <a:rPr lang="en-GB" dirty="0" err="1">
                <a:latin typeface="Comic Sans MS" pitchFamily="66" charset="0"/>
              </a:rPr>
              <a:t>y</a:t>
            </a:r>
            <a:r>
              <a:rPr lang="en-GB" baseline="-25000" dirty="0" err="1">
                <a:latin typeface="Comic Sans MS" pitchFamily="66" charset="0"/>
              </a:rPr>
              <a:t>i</a:t>
            </a:r>
            <a:r>
              <a:rPr lang="en-GB" dirty="0" err="1">
                <a:latin typeface="Comic Sans MS" pitchFamily="66" charset="0"/>
              </a:rPr>
              <a:t>-y</a:t>
            </a:r>
            <a:r>
              <a:rPr lang="en-GB" baseline="-25000" dirty="0" err="1">
                <a:latin typeface="Comic Sans MS" pitchFamily="66" charset="0"/>
              </a:rPr>
              <a:t>j</a:t>
            </a:r>
            <a:r>
              <a:rPr lang="en-GB" dirty="0">
                <a:latin typeface="Comic Sans MS" pitchFamily="66" charset="0"/>
              </a:rPr>
              <a:t>|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500952" y="3357553"/>
            <a:ext cx="428625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 flipH="1" flipV="1">
            <a:off x="6108712" y="2249484"/>
            <a:ext cx="357188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1" idx="3"/>
          </p:cNvCxnSpPr>
          <p:nvPr/>
        </p:nvCxnSpPr>
        <p:spPr>
          <a:xfrm>
            <a:off x="7774002" y="2211378"/>
            <a:ext cx="512774" cy="31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6000760" y="1285860"/>
            <a:ext cx="2714644" cy="2357454"/>
          </a:xfrm>
          <a:prstGeom prst="roundRect">
            <a:avLst>
              <a:gd name="adj" fmla="val 3023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 b="1"/>
          </a:p>
        </p:txBody>
      </p:sp>
      <p:sp>
        <p:nvSpPr>
          <p:cNvPr id="30" name="TextBox 59"/>
          <p:cNvSpPr txBox="1">
            <a:spLocks noChangeArrowheads="1"/>
          </p:cNvSpPr>
          <p:nvPr/>
        </p:nvSpPr>
        <p:spPr bwMode="auto">
          <a:xfrm>
            <a:off x="5848892" y="3714752"/>
            <a:ext cx="29947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1600" i="1" dirty="0"/>
              <a:t>discontinuity preserving potentials</a:t>
            </a:r>
          </a:p>
          <a:p>
            <a:pPr algn="ctr"/>
            <a:r>
              <a:rPr lang="en-CA" sz="1600" dirty="0"/>
              <a:t>Blake&amp;Zisserman’83,87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701784"/>
          </a:xfrm>
        </p:spPr>
        <p:txBody>
          <a:bodyPr>
            <a:noAutofit/>
          </a:bodyPr>
          <a:lstStyle/>
          <a:p>
            <a:r>
              <a:rPr lang="en-GB" sz="3600" dirty="0" smtClean="0"/>
              <a:t>Exact Solutions for Multi-label Problems</a:t>
            </a:r>
            <a:endParaRPr lang="en-GB" sz="3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00100" y="2000240"/>
          <a:ext cx="7358112" cy="36505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9528"/>
                <a:gridCol w="1839528"/>
                <a:gridCol w="1535918"/>
                <a:gridCol w="2143138"/>
              </a:tblGrid>
              <a:tr h="660851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Unary Potentials</a:t>
                      </a:r>
                      <a:endParaRPr lang="en-GB" sz="20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Pair-wise </a:t>
                      </a:r>
                    </a:p>
                    <a:p>
                      <a:pPr algn="ctr"/>
                      <a:r>
                        <a:rPr lang="en-GB" sz="2000" b="1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Potentials</a:t>
                      </a:r>
                      <a:endParaRPr lang="en-GB" sz="20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Complexity</a:t>
                      </a:r>
                      <a:endParaRPr lang="en-GB" sz="20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6608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Ishikawa</a:t>
                      </a:r>
                    </a:p>
                    <a:p>
                      <a:pPr algn="ctr"/>
                      <a:r>
                        <a:rPr lang="en-GB" sz="1600" b="1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Transformation [03]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Arbitrary </a:t>
                      </a:r>
                      <a:endParaRPr lang="en-GB" sz="1600" b="0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Convex and Symmetric</a:t>
                      </a:r>
                      <a:endParaRPr lang="en-GB" sz="1600" b="0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T(</a:t>
                      </a:r>
                      <a:r>
                        <a:rPr lang="en-GB" sz="1800" b="0" dirty="0" err="1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nk</a:t>
                      </a:r>
                      <a:r>
                        <a:rPr lang="en-GB" sz="1800" b="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, mk</a:t>
                      </a:r>
                      <a:r>
                        <a:rPr lang="en-GB" sz="1800" b="0" baseline="3000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</a:t>
                      </a:r>
                      <a:r>
                        <a:rPr lang="en-GB" sz="1800" b="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)</a:t>
                      </a:r>
                      <a:endParaRPr lang="en-GB" sz="1800" b="0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6608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Schlesinger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Transformation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[06]</a:t>
                      </a:r>
                      <a:endParaRPr lang="en-GB" sz="16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Arbitrary </a:t>
                      </a:r>
                      <a:endParaRPr lang="en-GB" sz="1600" b="0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err="1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Submodular</a:t>
                      </a:r>
                      <a:endParaRPr lang="en-GB" sz="1600" b="0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T(</a:t>
                      </a:r>
                      <a:r>
                        <a:rPr lang="en-GB" sz="1600" b="0" dirty="0" err="1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nk</a:t>
                      </a:r>
                      <a:r>
                        <a:rPr lang="en-GB" sz="1600" b="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, mk</a:t>
                      </a:r>
                      <a:r>
                        <a:rPr lang="en-GB" sz="1600" b="0" baseline="3000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</a:t>
                      </a:r>
                      <a:r>
                        <a:rPr lang="en-GB" sz="1600" b="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)</a:t>
                      </a:r>
                    </a:p>
                    <a:p>
                      <a:pPr algn="ctr"/>
                      <a:endParaRPr lang="en-GB" sz="1600" b="0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651798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Hochbaum</a:t>
                      </a:r>
                      <a:r>
                        <a:rPr lang="en-GB" sz="1600" b="1" baseline="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 </a:t>
                      </a:r>
                    </a:p>
                    <a:p>
                      <a:pPr algn="ctr"/>
                      <a:r>
                        <a:rPr lang="en-GB" sz="1600" b="1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[01]</a:t>
                      </a:r>
                      <a:endParaRPr lang="en-GB" sz="16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Linear</a:t>
                      </a:r>
                      <a:endParaRPr lang="en-GB" sz="1600" b="0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Convex and Symmetric</a:t>
                      </a:r>
                      <a:endParaRPr lang="en-GB" sz="1600" b="0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T(n, m) + n log k</a:t>
                      </a:r>
                    </a:p>
                  </a:txBody>
                  <a:tcPr/>
                </a:tc>
              </a:tr>
              <a:tr h="651798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Hochbaum</a:t>
                      </a:r>
                      <a:r>
                        <a:rPr lang="en-GB" sz="1600" b="1" baseline="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 </a:t>
                      </a:r>
                    </a:p>
                    <a:p>
                      <a:pPr algn="ctr"/>
                      <a:r>
                        <a:rPr lang="en-GB" sz="1600" b="1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[01]</a:t>
                      </a:r>
                      <a:endParaRPr lang="en-GB" sz="16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Convex</a:t>
                      </a:r>
                      <a:endParaRPr lang="en-GB" sz="1600" b="0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Convex and Symmetric</a:t>
                      </a:r>
                      <a:endParaRPr lang="en-GB" sz="1600" b="0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i="0" dirty="0" smtClean="0">
                          <a:latin typeface="Comic Sans MS" pitchFamily="66" charset="0"/>
                        </a:rPr>
                        <a:t>O(</a:t>
                      </a:r>
                      <a:r>
                        <a:rPr lang="en-GB" sz="1600" i="0" dirty="0" err="1" smtClean="0">
                          <a:latin typeface="Comic Sans MS" pitchFamily="66" charset="0"/>
                        </a:rPr>
                        <a:t>mn</a:t>
                      </a:r>
                      <a:r>
                        <a:rPr lang="en-GB" sz="1600" i="0" dirty="0" smtClean="0">
                          <a:latin typeface="Comic Sans MS" pitchFamily="66" charset="0"/>
                        </a:rPr>
                        <a:t> log n log </a:t>
                      </a:r>
                      <a:r>
                        <a:rPr lang="en-GB" sz="1600" i="0" dirty="0" err="1" smtClean="0">
                          <a:latin typeface="Comic Sans MS" pitchFamily="66" charset="0"/>
                        </a:rPr>
                        <a:t>nk</a:t>
                      </a:r>
                      <a:r>
                        <a:rPr lang="en-GB" sz="1600" i="0" dirty="0" smtClean="0">
                          <a:latin typeface="Comic Sans MS" pitchFamily="66" charset="0"/>
                        </a:rPr>
                        <a:t>) </a:t>
                      </a:r>
                      <a:endParaRPr lang="en-GB" sz="1600" b="0" i="0" dirty="0" smtClean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5984" y="1214422"/>
            <a:ext cx="4572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Other “less known” algorithms</a:t>
            </a:r>
            <a:endParaRPr lang="en-GB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71538" y="5857892"/>
            <a:ext cx="71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accent1"/>
                </a:solidFill>
              </a:rPr>
              <a:t>T(</a:t>
            </a:r>
            <a:r>
              <a:rPr lang="en-GB" sz="2000" b="1" dirty="0" err="1" smtClean="0">
                <a:solidFill>
                  <a:schemeClr val="accent1"/>
                </a:solidFill>
              </a:rPr>
              <a:t>a,b</a:t>
            </a:r>
            <a:r>
              <a:rPr lang="en-GB" sz="2000" b="1" dirty="0" smtClean="0">
                <a:solidFill>
                  <a:schemeClr val="accent1"/>
                </a:solidFill>
              </a:rPr>
              <a:t>) = complexity of </a:t>
            </a:r>
            <a:r>
              <a:rPr lang="en-GB" sz="2000" b="1" dirty="0" err="1" smtClean="0">
                <a:solidFill>
                  <a:schemeClr val="accent1"/>
                </a:solidFill>
              </a:rPr>
              <a:t>maxflow</a:t>
            </a:r>
            <a:r>
              <a:rPr lang="en-GB" sz="2000" b="1" dirty="0" smtClean="0">
                <a:solidFill>
                  <a:schemeClr val="accent1"/>
                </a:solidFill>
              </a:rPr>
              <a:t> </a:t>
            </a:r>
            <a:r>
              <a:rPr lang="en-GB" sz="2000" b="1" smtClean="0">
                <a:solidFill>
                  <a:schemeClr val="accent1"/>
                </a:solidFill>
              </a:rPr>
              <a:t>with a </a:t>
            </a:r>
            <a:r>
              <a:rPr lang="en-GB" sz="2000" b="1" dirty="0" smtClean="0">
                <a:solidFill>
                  <a:schemeClr val="accent1"/>
                </a:solidFill>
              </a:rPr>
              <a:t>nodes </a:t>
            </a:r>
            <a:r>
              <a:rPr lang="en-GB" sz="2000" b="1" smtClean="0">
                <a:solidFill>
                  <a:schemeClr val="accent1"/>
                </a:solidFill>
              </a:rPr>
              <a:t>and b </a:t>
            </a:r>
            <a:r>
              <a:rPr lang="en-GB" sz="2000" b="1" dirty="0" smtClean="0">
                <a:solidFill>
                  <a:schemeClr val="accent1"/>
                </a:solidFill>
              </a:rPr>
              <a:t>edges </a:t>
            </a:r>
            <a:endParaRPr lang="en-GB" sz="20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301038" cy="701784"/>
          </a:xfrm>
        </p:spPr>
        <p:txBody>
          <a:bodyPr>
            <a:normAutofit/>
          </a:bodyPr>
          <a:lstStyle/>
          <a:p>
            <a:pPr lvl="0"/>
            <a:r>
              <a:rPr lang="en-US" sz="4000" dirty="0" smtClean="0"/>
              <a:t>Graph Cuts for Multi-Label Problems</a:t>
            </a:r>
            <a:endParaRPr lang="en-GB" sz="4000" dirty="0"/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500034" y="3214686"/>
            <a:ext cx="8229600" cy="2971800"/>
          </a:xfrm>
        </p:spPr>
        <p:txBody>
          <a:bodyPr>
            <a:normAutofit/>
          </a:bodyPr>
          <a:lstStyle/>
          <a:p>
            <a:r>
              <a:rPr lang="en-GB" dirty="0" smtClean="0"/>
              <a:t>Exact Transformation to QPBF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r>
              <a:rPr lang="en-GB" dirty="0" smtClean="0"/>
              <a:t>Move making algorithms</a:t>
            </a:r>
            <a:endParaRPr lang="en-GB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57200" y="277813"/>
            <a:ext cx="8686800" cy="1139825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489806" y="5029959"/>
            <a:ext cx="3430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 dirty="0">
              <a:solidFill>
                <a:schemeClr val="accent2"/>
              </a:solidFill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143108" y="1500174"/>
            <a:ext cx="4500562" cy="954088"/>
            <a:chOff x="1849422" y="4988565"/>
            <a:chExt cx="6500858" cy="1033616"/>
          </a:xfrm>
        </p:grpSpPr>
        <p:sp>
          <p:nvSpPr>
            <p:cNvPr id="17" name="TextBox 14"/>
            <p:cNvSpPr txBox="1">
              <a:spLocks noChangeArrowheads="1"/>
            </p:cNvSpPr>
            <p:nvPr/>
          </p:nvSpPr>
          <p:spPr bwMode="auto">
            <a:xfrm>
              <a:off x="1849422" y="4988565"/>
              <a:ext cx="6500858" cy="1033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2400" dirty="0">
                  <a:latin typeface="Comic Sans MS" pitchFamily="66" charset="0"/>
                </a:rPr>
                <a:t>E(</a:t>
              </a:r>
              <a:r>
                <a:rPr lang="en-GB" sz="2400" b="1" dirty="0">
                  <a:latin typeface="Comic Sans MS" pitchFamily="66" charset="0"/>
                </a:rPr>
                <a:t>y</a:t>
              </a:r>
              <a:r>
                <a:rPr lang="en-GB" sz="2400" dirty="0">
                  <a:latin typeface="Comic Sans MS" pitchFamily="66" charset="0"/>
                </a:rPr>
                <a:t>) = </a:t>
              </a:r>
              <a:r>
                <a:rPr lang="en-GB" sz="2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dirty="0">
                  <a:latin typeface="Times New Roman" pitchFamily="18" charset="0"/>
                  <a:cs typeface="Times New Roman" pitchFamily="18" charset="0"/>
                </a:rPr>
                <a:t>∑</a:t>
              </a:r>
              <a:r>
                <a:rPr lang="en-GB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dirty="0" err="1" smtClean="0">
                  <a:latin typeface="Comic Sans MS" pitchFamily="66" charset="0"/>
                </a:rPr>
                <a:t>f</a:t>
              </a:r>
              <a:r>
                <a:rPr lang="en-GB" sz="2400" baseline="-25000" dirty="0" err="1" smtClean="0">
                  <a:latin typeface="Comic Sans MS" pitchFamily="66" charset="0"/>
                </a:rPr>
                <a:t>i</a:t>
              </a:r>
              <a:r>
                <a:rPr lang="en-GB" sz="2400" baseline="-25000" dirty="0" smtClean="0">
                  <a:latin typeface="Comic Sans MS" pitchFamily="66" charset="0"/>
                </a:rPr>
                <a:t> </a:t>
              </a:r>
              <a:r>
                <a:rPr lang="en-GB" sz="2400" dirty="0">
                  <a:latin typeface="Comic Sans MS" pitchFamily="66" charset="0"/>
                </a:rPr>
                <a:t>(</a:t>
              </a:r>
              <a:r>
                <a:rPr lang="en-GB" sz="2400" dirty="0" err="1">
                  <a:latin typeface="Comic Sans MS" pitchFamily="66" charset="0"/>
                </a:rPr>
                <a:t>y</a:t>
              </a:r>
              <a:r>
                <a:rPr lang="en-GB" sz="2400" baseline="-25000" dirty="0" err="1">
                  <a:latin typeface="Comic Sans MS" pitchFamily="66" charset="0"/>
                </a:rPr>
                <a:t>i</a:t>
              </a:r>
              <a:r>
                <a:rPr lang="en-GB" sz="2400" dirty="0">
                  <a:latin typeface="Comic Sans MS" pitchFamily="66" charset="0"/>
                </a:rPr>
                <a:t>) + </a:t>
              </a:r>
              <a:r>
                <a:rPr lang="en-GB" sz="3200" dirty="0">
                  <a:latin typeface="Times New Roman" pitchFamily="18" charset="0"/>
                  <a:cs typeface="Times New Roman" pitchFamily="18" charset="0"/>
                </a:rPr>
                <a:t>∑</a:t>
              </a:r>
              <a:r>
                <a:rPr lang="en-GB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dirty="0" err="1" smtClean="0">
                  <a:latin typeface="Comic Sans MS" pitchFamily="66" charset="0"/>
                </a:rPr>
                <a:t>g</a:t>
              </a:r>
              <a:r>
                <a:rPr lang="en-GB" sz="2400" baseline="-25000" dirty="0" err="1" smtClean="0">
                  <a:latin typeface="Comic Sans MS" pitchFamily="66" charset="0"/>
                </a:rPr>
                <a:t>ij</a:t>
              </a:r>
              <a:r>
                <a:rPr lang="en-GB" sz="2400" baseline="-25000" dirty="0" smtClean="0">
                  <a:latin typeface="Comic Sans MS" pitchFamily="66" charset="0"/>
                </a:rPr>
                <a:t> </a:t>
              </a:r>
              <a:r>
                <a:rPr lang="en-GB" sz="2400" dirty="0">
                  <a:latin typeface="Comic Sans MS" pitchFamily="66" charset="0"/>
                </a:rPr>
                <a:t>(</a:t>
              </a:r>
              <a:r>
                <a:rPr lang="en-GB" sz="2400" dirty="0" err="1">
                  <a:latin typeface="Comic Sans MS" pitchFamily="66" charset="0"/>
                </a:rPr>
                <a:t>y</a:t>
              </a:r>
              <a:r>
                <a:rPr lang="en-GB" sz="2400" baseline="-25000" dirty="0" err="1">
                  <a:latin typeface="Comic Sans MS" pitchFamily="66" charset="0"/>
                </a:rPr>
                <a:t>i</a:t>
              </a:r>
              <a:r>
                <a:rPr lang="en-GB" sz="2400" dirty="0" err="1">
                  <a:latin typeface="Comic Sans MS" pitchFamily="66" charset="0"/>
                </a:rPr>
                <a:t>,y</a:t>
              </a:r>
              <a:r>
                <a:rPr lang="en-GB" sz="2400" baseline="-25000" dirty="0" err="1">
                  <a:latin typeface="Comic Sans MS" pitchFamily="66" charset="0"/>
                </a:rPr>
                <a:t>j</a:t>
              </a:r>
              <a:r>
                <a:rPr lang="en-GB" sz="2400" dirty="0">
                  <a:latin typeface="Comic Sans MS" pitchFamily="66" charset="0"/>
                </a:rPr>
                <a:t>)</a:t>
              </a:r>
            </a:p>
            <a:p>
              <a:pPr algn="ctr"/>
              <a:endParaRPr lang="en-GB" sz="2400" dirty="0">
                <a:latin typeface="Comic Sans MS" pitchFamily="66" charset="0"/>
              </a:endParaRPr>
            </a:p>
          </p:txBody>
        </p:sp>
        <p:sp>
          <p:nvSpPr>
            <p:cNvPr id="18" name="TextBox 15"/>
            <p:cNvSpPr txBox="1">
              <a:spLocks noChangeArrowheads="1"/>
            </p:cNvSpPr>
            <p:nvPr/>
          </p:nvSpPr>
          <p:spPr bwMode="auto">
            <a:xfrm>
              <a:off x="5564224" y="5530314"/>
              <a:ext cx="86519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600" b="1" dirty="0" err="1">
                  <a:latin typeface="Comic Sans MS" pitchFamily="66" charset="0"/>
                </a:rPr>
                <a:t>i,j</a:t>
              </a:r>
              <a:endParaRPr lang="en-GB" sz="1600" b="1" dirty="0">
                <a:latin typeface="Comic Sans MS" pitchFamily="66" charset="0"/>
              </a:endParaRPr>
            </a:p>
          </p:txBody>
        </p:sp>
        <p:sp>
          <p:nvSpPr>
            <p:cNvPr id="19" name="TextBox 16"/>
            <p:cNvSpPr txBox="1">
              <a:spLocks noChangeArrowheads="1"/>
            </p:cNvSpPr>
            <p:nvPr/>
          </p:nvSpPr>
          <p:spPr bwMode="auto">
            <a:xfrm>
              <a:off x="3603634" y="5530314"/>
              <a:ext cx="500067" cy="338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600" b="1" dirty="0" err="1">
                  <a:latin typeface="Comic Sans MS" pitchFamily="66" charset="0"/>
                </a:rPr>
                <a:t>i</a:t>
              </a:r>
              <a:endParaRPr lang="en-GB" sz="1600" b="1" dirty="0">
                <a:latin typeface="Comic Sans MS" pitchFamily="66" charset="0"/>
              </a:endParaRPr>
            </a:p>
          </p:txBody>
        </p:sp>
      </p:grp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715008" y="2357430"/>
            <a:ext cx="3225800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Comic Sans MS" pitchFamily="66" charset="0"/>
              </a:rPr>
              <a:t>y </a:t>
            </a:r>
            <a:r>
              <a:rPr lang="el-GR" sz="2000" dirty="0">
                <a:solidFill>
                  <a:schemeClr val="accent1"/>
                </a:solidFill>
                <a:latin typeface="Comic Sans MS" pitchFamily="66" charset="0"/>
              </a:rPr>
              <a:t>ϵ</a:t>
            </a:r>
            <a:r>
              <a:rPr lang="en-GB" sz="2000" dirty="0">
                <a:solidFill>
                  <a:schemeClr val="accent1"/>
                </a:solidFill>
                <a:latin typeface="Comic Sans MS" pitchFamily="66" charset="0"/>
              </a:rPr>
              <a:t> </a:t>
            </a:r>
            <a:r>
              <a:rPr lang="en-US" sz="2000" dirty="0">
                <a:solidFill>
                  <a:schemeClr val="accent1"/>
                </a:solidFill>
                <a:latin typeface="Comic Sans MS" pitchFamily="66" charset="0"/>
              </a:rPr>
              <a:t>Labels L = {l</a:t>
            </a:r>
            <a:r>
              <a:rPr lang="en-US" sz="2000" baseline="-25000" dirty="0">
                <a:solidFill>
                  <a:schemeClr val="accent1"/>
                </a:solidFill>
                <a:latin typeface="Comic Sans MS" pitchFamily="66" charset="0"/>
              </a:rPr>
              <a:t>1</a:t>
            </a:r>
            <a:r>
              <a:rPr lang="en-US" sz="2000" dirty="0">
                <a:solidFill>
                  <a:schemeClr val="accent1"/>
                </a:solidFill>
                <a:latin typeface="Comic Sans MS" pitchFamily="66" charset="0"/>
              </a:rPr>
              <a:t>, l</a:t>
            </a:r>
            <a:r>
              <a:rPr lang="en-US" sz="2000" baseline="-25000" dirty="0">
                <a:solidFill>
                  <a:schemeClr val="accent1"/>
                </a:solidFill>
                <a:latin typeface="Comic Sans MS" pitchFamily="66" charset="0"/>
              </a:rPr>
              <a:t>2</a:t>
            </a:r>
            <a:r>
              <a:rPr lang="en-US" sz="2000" dirty="0">
                <a:solidFill>
                  <a:schemeClr val="accent1"/>
                </a:solidFill>
                <a:latin typeface="Comic Sans MS" pitchFamily="66" charset="0"/>
              </a:rPr>
              <a:t>, … , </a:t>
            </a:r>
            <a:r>
              <a:rPr lang="en-US" sz="2000" dirty="0" err="1">
                <a:solidFill>
                  <a:schemeClr val="accent1"/>
                </a:solidFill>
                <a:latin typeface="Comic Sans MS" pitchFamily="66" charset="0"/>
              </a:rPr>
              <a:t>l</a:t>
            </a:r>
            <a:r>
              <a:rPr lang="en-US" sz="2000" baseline="-25000" dirty="0" err="1">
                <a:solidFill>
                  <a:schemeClr val="accent1"/>
                </a:solidFill>
                <a:latin typeface="Comic Sans MS" pitchFamily="66" charset="0"/>
              </a:rPr>
              <a:t>k</a:t>
            </a:r>
            <a:r>
              <a:rPr lang="en-US" sz="2000" dirty="0">
                <a:solidFill>
                  <a:schemeClr val="accent1"/>
                </a:solidFill>
                <a:latin typeface="Comic Sans MS" pitchFamily="66" charset="0"/>
              </a:rPr>
              <a:t>}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28662" y="1500174"/>
            <a:ext cx="1643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accent1"/>
                </a:solidFill>
              </a:rPr>
              <a:t>Min</a:t>
            </a:r>
            <a:endParaRPr lang="en-GB" sz="3200" b="1" dirty="0">
              <a:solidFill>
                <a:schemeClr val="accent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71604" y="1857364"/>
            <a:ext cx="3257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chemeClr val="accent1"/>
                </a:solidFill>
                <a:latin typeface="Comic Sans MS" pitchFamily="66" charset="0"/>
              </a:rPr>
              <a:t>y</a:t>
            </a:r>
            <a:endParaRPr lang="en-GB" sz="2000" dirty="0">
              <a:solidFill>
                <a:schemeClr val="accent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5786" y="5290623"/>
            <a:ext cx="83582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000" dirty="0" smtClean="0">
                <a:solidFill>
                  <a:schemeClr val="accent1"/>
                </a:solidFill>
              </a:rPr>
              <a:t>[Boykov , Veksler and Zabih 2001] [Woodford, Fitzgibbon, Reid, Torr, 2008]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000" dirty="0" smtClean="0">
                <a:solidFill>
                  <a:schemeClr val="accent1"/>
                </a:solidFill>
              </a:rPr>
              <a:t>[Lempitsky, Rother, Blake, 2008] [Veksler, 2008] [Kohli, Ladicky, Torr 2008]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Move Making Algorithms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042988" y="1196975"/>
            <a:ext cx="4824412" cy="3382963"/>
            <a:chOff x="1156" y="1390"/>
            <a:chExt cx="3039" cy="2131"/>
          </a:xfrm>
        </p:grpSpPr>
        <p:sp>
          <p:nvSpPr>
            <p:cNvPr id="77834" name="Line 4"/>
            <p:cNvSpPr>
              <a:spLocks noChangeShapeType="1"/>
            </p:cNvSpPr>
            <p:nvPr/>
          </p:nvSpPr>
          <p:spPr bwMode="auto">
            <a:xfrm>
              <a:off x="1156" y="1390"/>
              <a:ext cx="0" cy="213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7835" name="Line 5"/>
            <p:cNvSpPr>
              <a:spLocks noChangeShapeType="1"/>
            </p:cNvSpPr>
            <p:nvPr/>
          </p:nvSpPr>
          <p:spPr bwMode="auto">
            <a:xfrm flipH="1" flipV="1">
              <a:off x="1156" y="3521"/>
              <a:ext cx="303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77828" name="Freeform 6"/>
          <p:cNvSpPr>
            <a:spLocks/>
          </p:cNvSpPr>
          <p:nvPr/>
        </p:nvSpPr>
        <p:spPr bwMode="auto">
          <a:xfrm>
            <a:off x="1042988" y="2108200"/>
            <a:ext cx="4392612" cy="2039938"/>
          </a:xfrm>
          <a:custGeom>
            <a:avLst/>
            <a:gdLst>
              <a:gd name="T0" fmla="*/ 0 w 2767"/>
              <a:gd name="T1" fmla="*/ 1181954312 h 1285"/>
              <a:gd name="T2" fmla="*/ 798888563 w 2767"/>
              <a:gd name="T3" fmla="*/ 380544435 h 1285"/>
              <a:gd name="T4" fmla="*/ 1257556985 w 2767"/>
              <a:gd name="T5" fmla="*/ 1295360535 h 1285"/>
              <a:gd name="T6" fmla="*/ 2147483647 w 2767"/>
              <a:gd name="T7" fmla="*/ 37803145 h 1285"/>
              <a:gd name="T8" fmla="*/ 2147483647 w 2767"/>
              <a:gd name="T9" fmla="*/ 1524695516 h 1285"/>
              <a:gd name="T10" fmla="*/ 2147483647 w 2767"/>
              <a:gd name="T11" fmla="*/ 1524695516 h 1285"/>
              <a:gd name="T12" fmla="*/ 2147483647 w 2767"/>
              <a:gd name="T13" fmla="*/ 2147483647 h 1285"/>
              <a:gd name="T14" fmla="*/ 2147483647 w 2767"/>
              <a:gd name="T15" fmla="*/ 2147483647 h 1285"/>
              <a:gd name="T16" fmla="*/ 2147483647 w 2767"/>
              <a:gd name="T17" fmla="*/ 2096770511 h 1285"/>
              <a:gd name="T18" fmla="*/ 2147483647 w 2767"/>
              <a:gd name="T19" fmla="*/ 609877929 h 1285"/>
              <a:gd name="T20" fmla="*/ 2147483647 w 2767"/>
              <a:gd name="T21" fmla="*/ 496471706 h 1285"/>
              <a:gd name="T22" fmla="*/ 2147483647 w 2767"/>
              <a:gd name="T23" fmla="*/ 1524695516 h 128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767"/>
              <a:gd name="T37" fmla="*/ 0 h 1285"/>
              <a:gd name="T38" fmla="*/ 2767 w 2767"/>
              <a:gd name="T39" fmla="*/ 1285 h 128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767" h="1285">
                <a:moveTo>
                  <a:pt x="0" y="469"/>
                </a:moveTo>
                <a:cubicBezTo>
                  <a:pt x="117" y="306"/>
                  <a:pt x="234" y="144"/>
                  <a:pt x="317" y="151"/>
                </a:cubicBezTo>
                <a:cubicBezTo>
                  <a:pt x="400" y="158"/>
                  <a:pt x="408" y="537"/>
                  <a:pt x="499" y="514"/>
                </a:cubicBezTo>
                <a:cubicBezTo>
                  <a:pt x="590" y="491"/>
                  <a:pt x="764" y="0"/>
                  <a:pt x="862" y="15"/>
                </a:cubicBezTo>
                <a:cubicBezTo>
                  <a:pt x="960" y="30"/>
                  <a:pt x="997" y="507"/>
                  <a:pt x="1088" y="605"/>
                </a:cubicBezTo>
                <a:cubicBezTo>
                  <a:pt x="1179" y="703"/>
                  <a:pt x="1308" y="499"/>
                  <a:pt x="1406" y="605"/>
                </a:cubicBezTo>
                <a:cubicBezTo>
                  <a:pt x="1504" y="711"/>
                  <a:pt x="1587" y="1195"/>
                  <a:pt x="1678" y="1240"/>
                </a:cubicBezTo>
                <a:cubicBezTo>
                  <a:pt x="1769" y="1285"/>
                  <a:pt x="1844" y="945"/>
                  <a:pt x="1950" y="877"/>
                </a:cubicBezTo>
                <a:cubicBezTo>
                  <a:pt x="2056" y="809"/>
                  <a:pt x="2215" y="938"/>
                  <a:pt x="2313" y="832"/>
                </a:cubicBezTo>
                <a:cubicBezTo>
                  <a:pt x="2411" y="726"/>
                  <a:pt x="2479" y="348"/>
                  <a:pt x="2540" y="242"/>
                </a:cubicBezTo>
                <a:cubicBezTo>
                  <a:pt x="2601" y="136"/>
                  <a:pt x="2638" y="137"/>
                  <a:pt x="2676" y="197"/>
                </a:cubicBezTo>
                <a:cubicBezTo>
                  <a:pt x="2714" y="257"/>
                  <a:pt x="2740" y="431"/>
                  <a:pt x="2767" y="605"/>
                </a:cubicBezTo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7829" name="Text Box 7"/>
          <p:cNvSpPr txBox="1">
            <a:spLocks noChangeArrowheads="1"/>
          </p:cNvSpPr>
          <p:nvPr/>
        </p:nvSpPr>
        <p:spPr bwMode="auto">
          <a:xfrm>
            <a:off x="2266950" y="4797425"/>
            <a:ext cx="25923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/>
              <a:t>Solution Space</a:t>
            </a:r>
          </a:p>
        </p:txBody>
      </p:sp>
      <p:sp>
        <p:nvSpPr>
          <p:cNvPr id="77830" name="Text Box 8"/>
          <p:cNvSpPr txBox="1">
            <a:spLocks noChangeArrowheads="1"/>
          </p:cNvSpPr>
          <p:nvPr/>
        </p:nvSpPr>
        <p:spPr bwMode="auto">
          <a:xfrm rot="-5400000">
            <a:off x="162720" y="3374231"/>
            <a:ext cx="1008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Energy</a:t>
            </a:r>
          </a:p>
        </p:txBody>
      </p:sp>
      <p:sp>
        <p:nvSpPr>
          <p:cNvPr id="77831" name="Line 9"/>
          <p:cNvSpPr>
            <a:spLocks noChangeShapeType="1"/>
          </p:cNvSpPr>
          <p:nvPr/>
        </p:nvSpPr>
        <p:spPr bwMode="auto">
          <a:xfrm>
            <a:off x="4714875" y="5013325"/>
            <a:ext cx="1081088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7832" name="Line 10"/>
          <p:cNvSpPr>
            <a:spLocks noChangeShapeType="1"/>
          </p:cNvSpPr>
          <p:nvPr/>
        </p:nvSpPr>
        <p:spPr bwMode="auto">
          <a:xfrm>
            <a:off x="1403350" y="5013325"/>
            <a:ext cx="1081088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 type="triangle" w="med" len="med"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7833" name="Line 11"/>
          <p:cNvSpPr>
            <a:spLocks noChangeShapeType="1"/>
          </p:cNvSpPr>
          <p:nvPr/>
        </p:nvSpPr>
        <p:spPr bwMode="auto">
          <a:xfrm flipV="1">
            <a:off x="684213" y="1700213"/>
            <a:ext cx="0" cy="1368425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Move Making Algorithms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042988" y="1196975"/>
            <a:ext cx="4824412" cy="3382963"/>
            <a:chOff x="1156" y="1390"/>
            <a:chExt cx="3039" cy="2131"/>
          </a:xfrm>
        </p:grpSpPr>
        <p:sp>
          <p:nvSpPr>
            <p:cNvPr id="78891" name="Line 4"/>
            <p:cNvSpPr>
              <a:spLocks noChangeShapeType="1"/>
            </p:cNvSpPr>
            <p:nvPr/>
          </p:nvSpPr>
          <p:spPr bwMode="auto">
            <a:xfrm>
              <a:off x="1156" y="1390"/>
              <a:ext cx="0" cy="213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8892" name="Line 5"/>
            <p:cNvSpPr>
              <a:spLocks noChangeShapeType="1"/>
            </p:cNvSpPr>
            <p:nvPr/>
          </p:nvSpPr>
          <p:spPr bwMode="auto">
            <a:xfrm flipH="1" flipV="1">
              <a:off x="1156" y="3521"/>
              <a:ext cx="303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78852" name="Freeform 6"/>
          <p:cNvSpPr>
            <a:spLocks/>
          </p:cNvSpPr>
          <p:nvPr/>
        </p:nvSpPr>
        <p:spPr bwMode="auto">
          <a:xfrm>
            <a:off x="1042988" y="2108200"/>
            <a:ext cx="4392612" cy="2039938"/>
          </a:xfrm>
          <a:custGeom>
            <a:avLst/>
            <a:gdLst>
              <a:gd name="T0" fmla="*/ 0 w 2767"/>
              <a:gd name="T1" fmla="*/ 1181954312 h 1285"/>
              <a:gd name="T2" fmla="*/ 798888563 w 2767"/>
              <a:gd name="T3" fmla="*/ 380544435 h 1285"/>
              <a:gd name="T4" fmla="*/ 1257556985 w 2767"/>
              <a:gd name="T5" fmla="*/ 1295360535 h 1285"/>
              <a:gd name="T6" fmla="*/ 2147483647 w 2767"/>
              <a:gd name="T7" fmla="*/ 37803145 h 1285"/>
              <a:gd name="T8" fmla="*/ 2147483647 w 2767"/>
              <a:gd name="T9" fmla="*/ 1524695516 h 1285"/>
              <a:gd name="T10" fmla="*/ 2147483647 w 2767"/>
              <a:gd name="T11" fmla="*/ 1524695516 h 1285"/>
              <a:gd name="T12" fmla="*/ 2147483647 w 2767"/>
              <a:gd name="T13" fmla="*/ 2147483647 h 1285"/>
              <a:gd name="T14" fmla="*/ 2147483647 w 2767"/>
              <a:gd name="T15" fmla="*/ 2147483647 h 1285"/>
              <a:gd name="T16" fmla="*/ 2147483647 w 2767"/>
              <a:gd name="T17" fmla="*/ 2096770511 h 1285"/>
              <a:gd name="T18" fmla="*/ 2147483647 w 2767"/>
              <a:gd name="T19" fmla="*/ 609877929 h 1285"/>
              <a:gd name="T20" fmla="*/ 2147483647 w 2767"/>
              <a:gd name="T21" fmla="*/ 496471706 h 1285"/>
              <a:gd name="T22" fmla="*/ 2147483647 w 2767"/>
              <a:gd name="T23" fmla="*/ 1524695516 h 128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767"/>
              <a:gd name="T37" fmla="*/ 0 h 1285"/>
              <a:gd name="T38" fmla="*/ 2767 w 2767"/>
              <a:gd name="T39" fmla="*/ 1285 h 128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767" h="1285">
                <a:moveTo>
                  <a:pt x="0" y="469"/>
                </a:moveTo>
                <a:cubicBezTo>
                  <a:pt x="117" y="306"/>
                  <a:pt x="234" y="144"/>
                  <a:pt x="317" y="151"/>
                </a:cubicBezTo>
                <a:cubicBezTo>
                  <a:pt x="400" y="158"/>
                  <a:pt x="408" y="537"/>
                  <a:pt x="499" y="514"/>
                </a:cubicBezTo>
                <a:cubicBezTo>
                  <a:pt x="590" y="491"/>
                  <a:pt x="764" y="0"/>
                  <a:pt x="862" y="15"/>
                </a:cubicBezTo>
                <a:cubicBezTo>
                  <a:pt x="960" y="30"/>
                  <a:pt x="997" y="507"/>
                  <a:pt x="1088" y="605"/>
                </a:cubicBezTo>
                <a:cubicBezTo>
                  <a:pt x="1179" y="703"/>
                  <a:pt x="1308" y="499"/>
                  <a:pt x="1406" y="605"/>
                </a:cubicBezTo>
                <a:cubicBezTo>
                  <a:pt x="1504" y="711"/>
                  <a:pt x="1587" y="1195"/>
                  <a:pt x="1678" y="1240"/>
                </a:cubicBezTo>
                <a:cubicBezTo>
                  <a:pt x="1769" y="1285"/>
                  <a:pt x="1844" y="945"/>
                  <a:pt x="1950" y="877"/>
                </a:cubicBezTo>
                <a:cubicBezTo>
                  <a:pt x="2056" y="809"/>
                  <a:pt x="2215" y="938"/>
                  <a:pt x="2313" y="832"/>
                </a:cubicBezTo>
                <a:cubicBezTo>
                  <a:pt x="2411" y="726"/>
                  <a:pt x="2479" y="348"/>
                  <a:pt x="2540" y="242"/>
                </a:cubicBezTo>
                <a:cubicBezTo>
                  <a:pt x="2601" y="136"/>
                  <a:pt x="2638" y="137"/>
                  <a:pt x="2676" y="197"/>
                </a:cubicBezTo>
                <a:cubicBezTo>
                  <a:pt x="2714" y="257"/>
                  <a:pt x="2740" y="431"/>
                  <a:pt x="2767" y="605"/>
                </a:cubicBezTo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8853" name="Oval 7"/>
          <p:cNvSpPr>
            <a:spLocks noChangeArrowheads="1"/>
          </p:cNvSpPr>
          <p:nvPr/>
        </p:nvSpPr>
        <p:spPr bwMode="auto">
          <a:xfrm>
            <a:off x="1330325" y="2347913"/>
            <a:ext cx="144463" cy="144462"/>
          </a:xfrm>
          <a:prstGeom prst="ellips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114425" y="2132013"/>
            <a:ext cx="1223963" cy="647700"/>
            <a:chOff x="1429" y="2568"/>
            <a:chExt cx="589" cy="408"/>
          </a:xfrm>
        </p:grpSpPr>
        <p:sp>
          <p:nvSpPr>
            <p:cNvPr id="78888" name="Line 9"/>
            <p:cNvSpPr>
              <a:spLocks noChangeShapeType="1"/>
            </p:cNvSpPr>
            <p:nvPr/>
          </p:nvSpPr>
          <p:spPr bwMode="auto">
            <a:xfrm>
              <a:off x="2018" y="2568"/>
              <a:ext cx="0" cy="408"/>
            </a:xfrm>
            <a:prstGeom prst="line">
              <a:avLst/>
            </a:prstGeom>
            <a:noFill/>
            <a:ln w="28575">
              <a:solidFill>
                <a:srgbClr val="E4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8889" name="Line 10"/>
            <p:cNvSpPr>
              <a:spLocks noChangeShapeType="1"/>
            </p:cNvSpPr>
            <p:nvPr/>
          </p:nvSpPr>
          <p:spPr bwMode="auto">
            <a:xfrm>
              <a:off x="1429" y="2568"/>
              <a:ext cx="0" cy="408"/>
            </a:xfrm>
            <a:prstGeom prst="line">
              <a:avLst/>
            </a:prstGeom>
            <a:noFill/>
            <a:ln w="28575">
              <a:solidFill>
                <a:srgbClr val="E4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8890" name="Line 11"/>
            <p:cNvSpPr>
              <a:spLocks noChangeShapeType="1"/>
            </p:cNvSpPr>
            <p:nvPr/>
          </p:nvSpPr>
          <p:spPr bwMode="auto">
            <a:xfrm>
              <a:off x="1429" y="2750"/>
              <a:ext cx="589" cy="0"/>
            </a:xfrm>
            <a:prstGeom prst="line">
              <a:avLst/>
            </a:prstGeom>
            <a:noFill/>
            <a:ln w="28575">
              <a:solidFill>
                <a:srgbClr val="E4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78855" name="Line 12"/>
          <p:cNvSpPr>
            <a:spLocks noChangeShapeType="1"/>
          </p:cNvSpPr>
          <p:nvPr/>
        </p:nvSpPr>
        <p:spPr bwMode="auto">
          <a:xfrm>
            <a:off x="6734175" y="1627188"/>
            <a:ext cx="0" cy="431800"/>
          </a:xfrm>
          <a:prstGeom prst="line">
            <a:avLst/>
          </a:prstGeom>
          <a:noFill/>
          <a:ln w="28575">
            <a:solidFill>
              <a:srgbClr val="E4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8856" name="Line 13"/>
          <p:cNvSpPr>
            <a:spLocks noChangeShapeType="1"/>
          </p:cNvSpPr>
          <p:nvPr/>
        </p:nvSpPr>
        <p:spPr bwMode="auto">
          <a:xfrm flipH="1">
            <a:off x="6084888" y="1627188"/>
            <a:ext cx="1587" cy="431800"/>
          </a:xfrm>
          <a:prstGeom prst="line">
            <a:avLst/>
          </a:prstGeom>
          <a:noFill/>
          <a:ln w="28575">
            <a:solidFill>
              <a:srgbClr val="E4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8857" name="Line 14"/>
          <p:cNvSpPr>
            <a:spLocks noChangeShapeType="1"/>
          </p:cNvSpPr>
          <p:nvPr/>
        </p:nvSpPr>
        <p:spPr bwMode="auto">
          <a:xfrm>
            <a:off x="6084888" y="1843088"/>
            <a:ext cx="647700" cy="0"/>
          </a:xfrm>
          <a:prstGeom prst="line">
            <a:avLst/>
          </a:prstGeom>
          <a:noFill/>
          <a:ln w="28575">
            <a:solidFill>
              <a:srgbClr val="E4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8858" name="Text Box 15"/>
          <p:cNvSpPr txBox="1">
            <a:spLocks noChangeArrowheads="1"/>
          </p:cNvSpPr>
          <p:nvPr/>
        </p:nvSpPr>
        <p:spPr bwMode="auto">
          <a:xfrm>
            <a:off x="6877050" y="1484313"/>
            <a:ext cx="2089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Search Neighbourhood</a:t>
            </a:r>
          </a:p>
        </p:txBody>
      </p:sp>
      <p:sp>
        <p:nvSpPr>
          <p:cNvPr id="900112" name="Oval 16"/>
          <p:cNvSpPr>
            <a:spLocks noChangeArrowheads="1"/>
          </p:cNvSpPr>
          <p:nvPr/>
        </p:nvSpPr>
        <p:spPr bwMode="auto">
          <a:xfrm>
            <a:off x="1762125" y="2852738"/>
            <a:ext cx="144463" cy="144462"/>
          </a:xfrm>
          <a:prstGeom prst="ellips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474788" y="2636838"/>
            <a:ext cx="1295400" cy="647700"/>
            <a:chOff x="1429" y="2568"/>
            <a:chExt cx="589" cy="408"/>
          </a:xfrm>
        </p:grpSpPr>
        <p:sp>
          <p:nvSpPr>
            <p:cNvPr id="78885" name="Line 18"/>
            <p:cNvSpPr>
              <a:spLocks noChangeShapeType="1"/>
            </p:cNvSpPr>
            <p:nvPr/>
          </p:nvSpPr>
          <p:spPr bwMode="auto">
            <a:xfrm>
              <a:off x="2018" y="2568"/>
              <a:ext cx="0" cy="408"/>
            </a:xfrm>
            <a:prstGeom prst="line">
              <a:avLst/>
            </a:prstGeom>
            <a:noFill/>
            <a:ln w="28575">
              <a:solidFill>
                <a:srgbClr val="E4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8886" name="Line 19"/>
            <p:cNvSpPr>
              <a:spLocks noChangeShapeType="1"/>
            </p:cNvSpPr>
            <p:nvPr/>
          </p:nvSpPr>
          <p:spPr bwMode="auto">
            <a:xfrm>
              <a:off x="1429" y="2568"/>
              <a:ext cx="0" cy="408"/>
            </a:xfrm>
            <a:prstGeom prst="line">
              <a:avLst/>
            </a:prstGeom>
            <a:noFill/>
            <a:ln w="28575">
              <a:solidFill>
                <a:srgbClr val="E4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8887" name="Line 20"/>
            <p:cNvSpPr>
              <a:spLocks noChangeShapeType="1"/>
            </p:cNvSpPr>
            <p:nvPr/>
          </p:nvSpPr>
          <p:spPr bwMode="auto">
            <a:xfrm>
              <a:off x="1429" y="2750"/>
              <a:ext cx="589" cy="0"/>
            </a:xfrm>
            <a:prstGeom prst="line">
              <a:avLst/>
            </a:prstGeom>
            <a:noFill/>
            <a:ln w="28575">
              <a:solidFill>
                <a:srgbClr val="E4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900117" name="Oval 21"/>
          <p:cNvSpPr>
            <a:spLocks noChangeArrowheads="1"/>
          </p:cNvSpPr>
          <p:nvPr/>
        </p:nvSpPr>
        <p:spPr bwMode="auto">
          <a:xfrm>
            <a:off x="2698750" y="2997200"/>
            <a:ext cx="144463" cy="144463"/>
          </a:xfrm>
          <a:prstGeom prst="ellips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00118" name="Oval 22"/>
          <p:cNvSpPr>
            <a:spLocks noChangeArrowheads="1"/>
          </p:cNvSpPr>
          <p:nvPr/>
        </p:nvSpPr>
        <p:spPr bwMode="auto">
          <a:xfrm>
            <a:off x="3419475" y="3500438"/>
            <a:ext cx="144463" cy="144462"/>
          </a:xfrm>
          <a:prstGeom prst="ellips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00119" name="Oval 23"/>
          <p:cNvSpPr>
            <a:spLocks noChangeArrowheads="1"/>
          </p:cNvSpPr>
          <p:nvPr/>
        </p:nvSpPr>
        <p:spPr bwMode="auto">
          <a:xfrm>
            <a:off x="3671888" y="4016375"/>
            <a:ext cx="144462" cy="144463"/>
          </a:xfrm>
          <a:prstGeom prst="ellips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2195513" y="2779713"/>
            <a:ext cx="1295400" cy="647700"/>
            <a:chOff x="1429" y="2568"/>
            <a:chExt cx="589" cy="408"/>
          </a:xfrm>
        </p:grpSpPr>
        <p:sp>
          <p:nvSpPr>
            <p:cNvPr id="78882" name="Line 25"/>
            <p:cNvSpPr>
              <a:spLocks noChangeShapeType="1"/>
            </p:cNvSpPr>
            <p:nvPr/>
          </p:nvSpPr>
          <p:spPr bwMode="auto">
            <a:xfrm>
              <a:off x="2018" y="2568"/>
              <a:ext cx="0" cy="408"/>
            </a:xfrm>
            <a:prstGeom prst="line">
              <a:avLst/>
            </a:prstGeom>
            <a:noFill/>
            <a:ln w="28575">
              <a:solidFill>
                <a:srgbClr val="E4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8883" name="Line 26"/>
            <p:cNvSpPr>
              <a:spLocks noChangeShapeType="1"/>
            </p:cNvSpPr>
            <p:nvPr/>
          </p:nvSpPr>
          <p:spPr bwMode="auto">
            <a:xfrm>
              <a:off x="1429" y="2568"/>
              <a:ext cx="0" cy="408"/>
            </a:xfrm>
            <a:prstGeom prst="line">
              <a:avLst/>
            </a:prstGeom>
            <a:noFill/>
            <a:ln w="28575">
              <a:solidFill>
                <a:srgbClr val="E4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8884" name="Line 27"/>
            <p:cNvSpPr>
              <a:spLocks noChangeShapeType="1"/>
            </p:cNvSpPr>
            <p:nvPr/>
          </p:nvSpPr>
          <p:spPr bwMode="auto">
            <a:xfrm>
              <a:off x="1429" y="2750"/>
              <a:ext cx="589" cy="0"/>
            </a:xfrm>
            <a:prstGeom prst="line">
              <a:avLst/>
            </a:prstGeom>
            <a:noFill/>
            <a:ln w="28575">
              <a:solidFill>
                <a:srgbClr val="E4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2986088" y="3284538"/>
            <a:ext cx="1295400" cy="647700"/>
            <a:chOff x="1429" y="2568"/>
            <a:chExt cx="589" cy="408"/>
          </a:xfrm>
        </p:grpSpPr>
        <p:sp>
          <p:nvSpPr>
            <p:cNvPr id="78879" name="Line 29"/>
            <p:cNvSpPr>
              <a:spLocks noChangeShapeType="1"/>
            </p:cNvSpPr>
            <p:nvPr/>
          </p:nvSpPr>
          <p:spPr bwMode="auto">
            <a:xfrm>
              <a:off x="2018" y="2568"/>
              <a:ext cx="0" cy="408"/>
            </a:xfrm>
            <a:prstGeom prst="line">
              <a:avLst/>
            </a:prstGeom>
            <a:noFill/>
            <a:ln w="28575">
              <a:solidFill>
                <a:srgbClr val="E4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8880" name="Line 30"/>
            <p:cNvSpPr>
              <a:spLocks noChangeShapeType="1"/>
            </p:cNvSpPr>
            <p:nvPr/>
          </p:nvSpPr>
          <p:spPr bwMode="auto">
            <a:xfrm>
              <a:off x="1429" y="2568"/>
              <a:ext cx="0" cy="408"/>
            </a:xfrm>
            <a:prstGeom prst="line">
              <a:avLst/>
            </a:prstGeom>
            <a:noFill/>
            <a:ln w="28575">
              <a:solidFill>
                <a:srgbClr val="E4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8881" name="Line 31"/>
            <p:cNvSpPr>
              <a:spLocks noChangeShapeType="1"/>
            </p:cNvSpPr>
            <p:nvPr/>
          </p:nvSpPr>
          <p:spPr bwMode="auto">
            <a:xfrm>
              <a:off x="1429" y="2750"/>
              <a:ext cx="589" cy="0"/>
            </a:xfrm>
            <a:prstGeom prst="line">
              <a:avLst/>
            </a:prstGeom>
            <a:noFill/>
            <a:ln w="28575">
              <a:solidFill>
                <a:srgbClr val="E4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78866" name="Oval 32"/>
          <p:cNvSpPr>
            <a:spLocks noChangeArrowheads="1"/>
          </p:cNvSpPr>
          <p:nvPr/>
        </p:nvSpPr>
        <p:spPr bwMode="auto">
          <a:xfrm>
            <a:off x="6372225" y="1196975"/>
            <a:ext cx="144463" cy="144463"/>
          </a:xfrm>
          <a:prstGeom prst="ellips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8867" name="Text Box 33"/>
          <p:cNvSpPr txBox="1">
            <a:spLocks noChangeArrowheads="1"/>
          </p:cNvSpPr>
          <p:nvPr/>
        </p:nvSpPr>
        <p:spPr bwMode="auto">
          <a:xfrm>
            <a:off x="6877050" y="10525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Current Solution</a:t>
            </a:r>
          </a:p>
        </p:txBody>
      </p:sp>
      <p:cxnSp>
        <p:nvCxnSpPr>
          <p:cNvPr id="900130" name="AutoShape 34"/>
          <p:cNvCxnSpPr>
            <a:cxnSpLocks noChangeShapeType="1"/>
            <a:stCxn id="78853" idx="4"/>
            <a:endCxn id="900112" idx="0"/>
          </p:cNvCxnSpPr>
          <p:nvPr/>
        </p:nvCxnSpPr>
        <p:spPr bwMode="auto">
          <a:xfrm rot="16200000" flipH="1">
            <a:off x="1439068" y="2456657"/>
            <a:ext cx="360363" cy="431800"/>
          </a:xfrm>
          <a:prstGeom prst="curvedConnector3">
            <a:avLst>
              <a:gd name="adj1" fmla="val 49778"/>
            </a:avLst>
          </a:prstGeom>
          <a:noFill/>
          <a:ln w="38100" cap="rnd">
            <a:solidFill>
              <a:schemeClr val="accent2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900131" name="AutoShape 35"/>
          <p:cNvCxnSpPr>
            <a:cxnSpLocks noChangeShapeType="1"/>
            <a:stCxn id="900112" idx="6"/>
            <a:endCxn id="900117" idx="2"/>
          </p:cNvCxnSpPr>
          <p:nvPr/>
        </p:nvCxnSpPr>
        <p:spPr bwMode="auto">
          <a:xfrm>
            <a:off x="1906588" y="2925763"/>
            <a:ext cx="792162" cy="144462"/>
          </a:xfrm>
          <a:prstGeom prst="curvedConnector3">
            <a:avLst>
              <a:gd name="adj1" fmla="val 49898"/>
            </a:avLst>
          </a:prstGeom>
          <a:noFill/>
          <a:ln w="38100" cap="rnd">
            <a:solidFill>
              <a:schemeClr val="accent2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900132" name="AutoShape 36"/>
          <p:cNvCxnSpPr>
            <a:cxnSpLocks noChangeShapeType="1"/>
            <a:stCxn id="900117" idx="6"/>
            <a:endCxn id="900118" idx="1"/>
          </p:cNvCxnSpPr>
          <p:nvPr/>
        </p:nvCxnSpPr>
        <p:spPr bwMode="auto">
          <a:xfrm>
            <a:off x="2843213" y="3070225"/>
            <a:ext cx="596900" cy="450850"/>
          </a:xfrm>
          <a:prstGeom prst="curvedConnector2">
            <a:avLst/>
          </a:prstGeom>
          <a:noFill/>
          <a:ln w="38100" cap="rnd">
            <a:solidFill>
              <a:schemeClr val="accent2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900133" name="AutoShape 37"/>
          <p:cNvCxnSpPr>
            <a:cxnSpLocks noChangeShapeType="1"/>
            <a:stCxn id="900118" idx="3"/>
            <a:endCxn id="900119" idx="2"/>
          </p:cNvCxnSpPr>
          <p:nvPr/>
        </p:nvCxnSpPr>
        <p:spPr bwMode="auto">
          <a:xfrm rot="16200000" flipH="1">
            <a:off x="3323432" y="3740944"/>
            <a:ext cx="465137" cy="231775"/>
          </a:xfrm>
          <a:prstGeom prst="curvedConnector2">
            <a:avLst/>
          </a:prstGeom>
          <a:noFill/>
          <a:ln w="38100" cap="rnd">
            <a:solidFill>
              <a:schemeClr val="accent2"/>
            </a:solidFill>
            <a:prstDash val="sysDot"/>
            <a:miter lim="800000"/>
            <a:headEnd/>
            <a:tailEnd type="triangle" w="med" len="med"/>
          </a:ln>
        </p:spPr>
      </p:cxnSp>
      <p:sp>
        <p:nvSpPr>
          <p:cNvPr id="78872" name="Line 38"/>
          <p:cNvSpPr>
            <a:spLocks noChangeShapeType="1"/>
          </p:cNvSpPr>
          <p:nvPr/>
        </p:nvSpPr>
        <p:spPr bwMode="auto">
          <a:xfrm>
            <a:off x="6084888" y="2420938"/>
            <a:ext cx="720725" cy="0"/>
          </a:xfrm>
          <a:prstGeom prst="line">
            <a:avLst/>
          </a:prstGeom>
          <a:noFill/>
          <a:ln w="38100" cap="rnd">
            <a:solidFill>
              <a:schemeClr val="accent2"/>
            </a:solidFill>
            <a:prstDash val="sysDot"/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8873" name="Text Box 39"/>
          <p:cNvSpPr txBox="1">
            <a:spLocks noChangeArrowheads="1"/>
          </p:cNvSpPr>
          <p:nvPr/>
        </p:nvSpPr>
        <p:spPr bwMode="auto">
          <a:xfrm>
            <a:off x="6840538" y="2206625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Optimal Move</a:t>
            </a:r>
          </a:p>
        </p:txBody>
      </p:sp>
      <p:sp>
        <p:nvSpPr>
          <p:cNvPr id="78874" name="Text Box 40"/>
          <p:cNvSpPr txBox="1">
            <a:spLocks noChangeArrowheads="1"/>
          </p:cNvSpPr>
          <p:nvPr/>
        </p:nvSpPr>
        <p:spPr bwMode="auto">
          <a:xfrm>
            <a:off x="2266950" y="4797425"/>
            <a:ext cx="25923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/>
              <a:t>Solution Space</a:t>
            </a:r>
          </a:p>
        </p:txBody>
      </p:sp>
      <p:sp>
        <p:nvSpPr>
          <p:cNvPr id="78875" name="Text Box 41"/>
          <p:cNvSpPr txBox="1">
            <a:spLocks noChangeArrowheads="1"/>
          </p:cNvSpPr>
          <p:nvPr/>
        </p:nvSpPr>
        <p:spPr bwMode="auto">
          <a:xfrm rot="-5400000">
            <a:off x="162720" y="3374231"/>
            <a:ext cx="1008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Energy</a:t>
            </a:r>
          </a:p>
        </p:txBody>
      </p:sp>
      <p:sp>
        <p:nvSpPr>
          <p:cNvPr id="78876" name="Line 42"/>
          <p:cNvSpPr>
            <a:spLocks noChangeShapeType="1"/>
          </p:cNvSpPr>
          <p:nvPr/>
        </p:nvSpPr>
        <p:spPr bwMode="auto">
          <a:xfrm>
            <a:off x="4714875" y="5013325"/>
            <a:ext cx="1081088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8877" name="Line 43"/>
          <p:cNvSpPr>
            <a:spLocks noChangeShapeType="1"/>
          </p:cNvSpPr>
          <p:nvPr/>
        </p:nvSpPr>
        <p:spPr bwMode="auto">
          <a:xfrm>
            <a:off x="1403350" y="5013325"/>
            <a:ext cx="1081088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 type="triangle" w="med" len="med"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8878" name="Line 44"/>
          <p:cNvSpPr>
            <a:spLocks noChangeShapeType="1"/>
          </p:cNvSpPr>
          <p:nvPr/>
        </p:nvSpPr>
        <p:spPr bwMode="auto">
          <a:xfrm flipV="1">
            <a:off x="684213" y="1700213"/>
            <a:ext cx="0" cy="1368425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4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6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0112" grpId="0" animBg="1"/>
      <p:bldP spid="900117" grpId="0" animBg="1"/>
      <p:bldP spid="900118" grpId="0" animBg="1"/>
      <p:bldP spid="900119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571472" y="5429264"/>
            <a:ext cx="8143932" cy="928694"/>
          </a:xfrm>
          <a:prstGeom prst="roundRect">
            <a:avLst>
              <a:gd name="adj" fmla="val 5698"/>
            </a:avLst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/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Computing the Optimal Move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042988" y="1196975"/>
            <a:ext cx="4824412" cy="3382963"/>
            <a:chOff x="1156" y="1390"/>
            <a:chExt cx="3039" cy="2131"/>
          </a:xfrm>
        </p:grpSpPr>
        <p:sp>
          <p:nvSpPr>
            <p:cNvPr id="82974" name="Line 4"/>
            <p:cNvSpPr>
              <a:spLocks noChangeShapeType="1"/>
            </p:cNvSpPr>
            <p:nvPr/>
          </p:nvSpPr>
          <p:spPr bwMode="auto">
            <a:xfrm>
              <a:off x="1156" y="1390"/>
              <a:ext cx="0" cy="213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2975" name="Line 5"/>
            <p:cNvSpPr>
              <a:spLocks noChangeShapeType="1"/>
            </p:cNvSpPr>
            <p:nvPr/>
          </p:nvSpPr>
          <p:spPr bwMode="auto">
            <a:xfrm flipH="1" flipV="1">
              <a:off x="1156" y="3521"/>
              <a:ext cx="303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82948" name="Freeform 6"/>
          <p:cNvSpPr>
            <a:spLocks/>
          </p:cNvSpPr>
          <p:nvPr/>
        </p:nvSpPr>
        <p:spPr bwMode="auto">
          <a:xfrm>
            <a:off x="1042988" y="2108200"/>
            <a:ext cx="4392612" cy="2039938"/>
          </a:xfrm>
          <a:custGeom>
            <a:avLst/>
            <a:gdLst>
              <a:gd name="T0" fmla="*/ 0 w 2767"/>
              <a:gd name="T1" fmla="*/ 1181954312 h 1285"/>
              <a:gd name="T2" fmla="*/ 798888563 w 2767"/>
              <a:gd name="T3" fmla="*/ 380544435 h 1285"/>
              <a:gd name="T4" fmla="*/ 1257556985 w 2767"/>
              <a:gd name="T5" fmla="*/ 1295360535 h 1285"/>
              <a:gd name="T6" fmla="*/ 2147483647 w 2767"/>
              <a:gd name="T7" fmla="*/ 37803145 h 1285"/>
              <a:gd name="T8" fmla="*/ 2147483647 w 2767"/>
              <a:gd name="T9" fmla="*/ 1524695516 h 1285"/>
              <a:gd name="T10" fmla="*/ 2147483647 w 2767"/>
              <a:gd name="T11" fmla="*/ 1524695516 h 1285"/>
              <a:gd name="T12" fmla="*/ 2147483647 w 2767"/>
              <a:gd name="T13" fmla="*/ 2147483647 h 1285"/>
              <a:gd name="T14" fmla="*/ 2147483647 w 2767"/>
              <a:gd name="T15" fmla="*/ 2147483647 h 1285"/>
              <a:gd name="T16" fmla="*/ 2147483647 w 2767"/>
              <a:gd name="T17" fmla="*/ 2096770511 h 1285"/>
              <a:gd name="T18" fmla="*/ 2147483647 w 2767"/>
              <a:gd name="T19" fmla="*/ 609877929 h 1285"/>
              <a:gd name="T20" fmla="*/ 2147483647 w 2767"/>
              <a:gd name="T21" fmla="*/ 496471706 h 1285"/>
              <a:gd name="T22" fmla="*/ 2147483647 w 2767"/>
              <a:gd name="T23" fmla="*/ 1524695516 h 128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767"/>
              <a:gd name="T37" fmla="*/ 0 h 1285"/>
              <a:gd name="T38" fmla="*/ 2767 w 2767"/>
              <a:gd name="T39" fmla="*/ 1285 h 128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767" h="1285">
                <a:moveTo>
                  <a:pt x="0" y="469"/>
                </a:moveTo>
                <a:cubicBezTo>
                  <a:pt x="117" y="306"/>
                  <a:pt x="234" y="144"/>
                  <a:pt x="317" y="151"/>
                </a:cubicBezTo>
                <a:cubicBezTo>
                  <a:pt x="400" y="158"/>
                  <a:pt x="408" y="537"/>
                  <a:pt x="499" y="514"/>
                </a:cubicBezTo>
                <a:cubicBezTo>
                  <a:pt x="590" y="491"/>
                  <a:pt x="764" y="0"/>
                  <a:pt x="862" y="15"/>
                </a:cubicBezTo>
                <a:cubicBezTo>
                  <a:pt x="960" y="30"/>
                  <a:pt x="997" y="507"/>
                  <a:pt x="1088" y="605"/>
                </a:cubicBezTo>
                <a:cubicBezTo>
                  <a:pt x="1179" y="703"/>
                  <a:pt x="1308" y="499"/>
                  <a:pt x="1406" y="605"/>
                </a:cubicBezTo>
                <a:cubicBezTo>
                  <a:pt x="1504" y="711"/>
                  <a:pt x="1587" y="1195"/>
                  <a:pt x="1678" y="1240"/>
                </a:cubicBezTo>
                <a:cubicBezTo>
                  <a:pt x="1769" y="1285"/>
                  <a:pt x="1844" y="945"/>
                  <a:pt x="1950" y="877"/>
                </a:cubicBezTo>
                <a:cubicBezTo>
                  <a:pt x="2056" y="809"/>
                  <a:pt x="2215" y="938"/>
                  <a:pt x="2313" y="832"/>
                </a:cubicBezTo>
                <a:cubicBezTo>
                  <a:pt x="2411" y="726"/>
                  <a:pt x="2479" y="348"/>
                  <a:pt x="2540" y="242"/>
                </a:cubicBezTo>
                <a:cubicBezTo>
                  <a:pt x="2601" y="136"/>
                  <a:pt x="2638" y="137"/>
                  <a:pt x="2676" y="197"/>
                </a:cubicBezTo>
                <a:cubicBezTo>
                  <a:pt x="2714" y="257"/>
                  <a:pt x="2740" y="431"/>
                  <a:pt x="2767" y="605"/>
                </a:cubicBezTo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2949" name="Line 7"/>
          <p:cNvSpPr>
            <a:spLocks noChangeShapeType="1"/>
          </p:cNvSpPr>
          <p:nvPr/>
        </p:nvSpPr>
        <p:spPr bwMode="auto">
          <a:xfrm>
            <a:off x="6734175" y="1627188"/>
            <a:ext cx="0" cy="431800"/>
          </a:xfrm>
          <a:prstGeom prst="line">
            <a:avLst/>
          </a:prstGeom>
          <a:noFill/>
          <a:ln w="28575">
            <a:solidFill>
              <a:srgbClr val="E4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2950" name="Line 8"/>
          <p:cNvSpPr>
            <a:spLocks noChangeShapeType="1"/>
          </p:cNvSpPr>
          <p:nvPr/>
        </p:nvSpPr>
        <p:spPr bwMode="auto">
          <a:xfrm flipH="1">
            <a:off x="6084888" y="1627188"/>
            <a:ext cx="1587" cy="431800"/>
          </a:xfrm>
          <a:prstGeom prst="line">
            <a:avLst/>
          </a:prstGeom>
          <a:noFill/>
          <a:ln w="28575">
            <a:solidFill>
              <a:srgbClr val="E4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2951" name="Line 9"/>
          <p:cNvSpPr>
            <a:spLocks noChangeShapeType="1"/>
          </p:cNvSpPr>
          <p:nvPr/>
        </p:nvSpPr>
        <p:spPr bwMode="auto">
          <a:xfrm>
            <a:off x="6084888" y="1843088"/>
            <a:ext cx="647700" cy="0"/>
          </a:xfrm>
          <a:prstGeom prst="line">
            <a:avLst/>
          </a:prstGeom>
          <a:noFill/>
          <a:ln w="28575">
            <a:solidFill>
              <a:srgbClr val="E4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2952" name="Text Box 10"/>
          <p:cNvSpPr txBox="1">
            <a:spLocks noChangeArrowheads="1"/>
          </p:cNvSpPr>
          <p:nvPr/>
        </p:nvSpPr>
        <p:spPr bwMode="auto">
          <a:xfrm>
            <a:off x="6877050" y="1484313"/>
            <a:ext cx="2089150" cy="711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Search Neighbourhood</a:t>
            </a:r>
          </a:p>
        </p:txBody>
      </p:sp>
      <p:sp>
        <p:nvSpPr>
          <p:cNvPr id="82953" name="Oval 11"/>
          <p:cNvSpPr>
            <a:spLocks noChangeArrowheads="1"/>
          </p:cNvSpPr>
          <p:nvPr/>
        </p:nvSpPr>
        <p:spPr bwMode="auto">
          <a:xfrm>
            <a:off x="2770188" y="3068638"/>
            <a:ext cx="144462" cy="144462"/>
          </a:xfrm>
          <a:prstGeom prst="ellips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051050" y="2852738"/>
            <a:ext cx="1584325" cy="647700"/>
            <a:chOff x="1429" y="2568"/>
            <a:chExt cx="589" cy="408"/>
          </a:xfrm>
        </p:grpSpPr>
        <p:sp>
          <p:nvSpPr>
            <p:cNvPr id="82971" name="Line 13"/>
            <p:cNvSpPr>
              <a:spLocks noChangeShapeType="1"/>
            </p:cNvSpPr>
            <p:nvPr/>
          </p:nvSpPr>
          <p:spPr bwMode="auto">
            <a:xfrm>
              <a:off x="2018" y="2568"/>
              <a:ext cx="0" cy="408"/>
            </a:xfrm>
            <a:prstGeom prst="line">
              <a:avLst/>
            </a:prstGeom>
            <a:noFill/>
            <a:ln w="28575">
              <a:solidFill>
                <a:srgbClr val="E4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2972" name="Line 14"/>
            <p:cNvSpPr>
              <a:spLocks noChangeShapeType="1"/>
            </p:cNvSpPr>
            <p:nvPr/>
          </p:nvSpPr>
          <p:spPr bwMode="auto">
            <a:xfrm>
              <a:off x="1429" y="2568"/>
              <a:ext cx="0" cy="408"/>
            </a:xfrm>
            <a:prstGeom prst="line">
              <a:avLst/>
            </a:prstGeom>
            <a:noFill/>
            <a:ln w="28575">
              <a:solidFill>
                <a:srgbClr val="E4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2973" name="Line 15"/>
            <p:cNvSpPr>
              <a:spLocks noChangeShapeType="1"/>
            </p:cNvSpPr>
            <p:nvPr/>
          </p:nvSpPr>
          <p:spPr bwMode="auto">
            <a:xfrm>
              <a:off x="1429" y="2750"/>
              <a:ext cx="589" cy="0"/>
            </a:xfrm>
            <a:prstGeom prst="line">
              <a:avLst/>
            </a:prstGeom>
            <a:noFill/>
            <a:ln w="28575">
              <a:solidFill>
                <a:srgbClr val="E4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82955" name="Oval 16"/>
          <p:cNvSpPr>
            <a:spLocks noChangeArrowheads="1"/>
          </p:cNvSpPr>
          <p:nvPr/>
        </p:nvSpPr>
        <p:spPr bwMode="auto">
          <a:xfrm>
            <a:off x="6372225" y="1196975"/>
            <a:ext cx="144463" cy="144463"/>
          </a:xfrm>
          <a:prstGeom prst="ellips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2956" name="Text Box 17"/>
          <p:cNvSpPr txBox="1">
            <a:spLocks noChangeArrowheads="1"/>
          </p:cNvSpPr>
          <p:nvPr/>
        </p:nvSpPr>
        <p:spPr bwMode="auto">
          <a:xfrm>
            <a:off x="6877050" y="10525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Current Solution</a:t>
            </a:r>
          </a:p>
        </p:txBody>
      </p:sp>
      <p:sp>
        <p:nvSpPr>
          <p:cNvPr id="82957" name="Line 18"/>
          <p:cNvSpPr>
            <a:spLocks noChangeShapeType="1"/>
          </p:cNvSpPr>
          <p:nvPr/>
        </p:nvSpPr>
        <p:spPr bwMode="auto">
          <a:xfrm>
            <a:off x="6084888" y="2420938"/>
            <a:ext cx="720725" cy="0"/>
          </a:xfrm>
          <a:prstGeom prst="line">
            <a:avLst/>
          </a:prstGeom>
          <a:noFill/>
          <a:ln w="38100" cap="rnd">
            <a:solidFill>
              <a:schemeClr val="accent2"/>
            </a:solidFill>
            <a:prstDash val="sysDot"/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2958" name="Text Box 19"/>
          <p:cNvSpPr txBox="1">
            <a:spLocks noChangeArrowheads="1"/>
          </p:cNvSpPr>
          <p:nvPr/>
        </p:nvSpPr>
        <p:spPr bwMode="auto">
          <a:xfrm>
            <a:off x="6840538" y="2206625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Optimal Move</a:t>
            </a:r>
          </a:p>
        </p:txBody>
      </p:sp>
      <p:sp>
        <p:nvSpPr>
          <p:cNvPr id="82961" name="Text Box 22"/>
          <p:cNvSpPr txBox="1">
            <a:spLocks noChangeArrowheads="1"/>
          </p:cNvSpPr>
          <p:nvPr/>
        </p:nvSpPr>
        <p:spPr bwMode="auto">
          <a:xfrm>
            <a:off x="2771775" y="2492375"/>
            <a:ext cx="7191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</a:rPr>
              <a:t>x</a:t>
            </a:r>
            <a:r>
              <a:rPr lang="en-US" sz="3200" b="1" baseline="30000">
                <a:latin typeface="Times New Roman" pitchFamily="18" charset="0"/>
              </a:rPr>
              <a:t>c</a:t>
            </a:r>
            <a:endParaRPr lang="en-US" sz="3200" b="1">
              <a:latin typeface="Times New Roman" pitchFamily="18" charset="0"/>
            </a:endParaRPr>
          </a:p>
        </p:txBody>
      </p:sp>
      <p:sp>
        <p:nvSpPr>
          <p:cNvPr id="82966" name="Text Box 27"/>
          <p:cNvSpPr txBox="1">
            <a:spLocks noChangeArrowheads="1"/>
          </p:cNvSpPr>
          <p:nvPr/>
        </p:nvSpPr>
        <p:spPr bwMode="auto">
          <a:xfrm>
            <a:off x="2411413" y="3140075"/>
            <a:ext cx="7191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(</a:t>
            </a:r>
            <a:r>
              <a:rPr lang="en-US" b="1">
                <a:latin typeface="Times New Roman" pitchFamily="18" charset="0"/>
              </a:rPr>
              <a:t>t</a:t>
            </a:r>
            <a:r>
              <a:rPr lang="en-US">
                <a:latin typeface="Times New Roman" pitchFamily="18" charset="0"/>
              </a:rPr>
              <a:t>)</a:t>
            </a:r>
          </a:p>
        </p:txBody>
      </p:sp>
      <p:sp>
        <p:nvSpPr>
          <p:cNvPr id="908319" name="Text Box 31"/>
          <p:cNvSpPr txBox="1">
            <a:spLocks noChangeArrowheads="1"/>
          </p:cNvSpPr>
          <p:nvPr/>
        </p:nvSpPr>
        <p:spPr bwMode="auto">
          <a:xfrm>
            <a:off x="6215074" y="3143248"/>
            <a:ext cx="2643238" cy="1001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800" b="1" dirty="0">
                <a:latin typeface="+mn-lt"/>
              </a:rPr>
              <a:t>Key </a:t>
            </a:r>
            <a:r>
              <a:rPr lang="en-US" sz="2800" b="1" dirty="0" smtClean="0">
                <a:latin typeface="+mn-lt"/>
              </a:rPr>
              <a:t>Property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chemeClr val="accent2"/>
                </a:solidFill>
                <a:latin typeface="+mn-lt"/>
              </a:rPr>
              <a:t>Move Space</a:t>
            </a:r>
            <a:endParaRPr lang="en-US" sz="28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00034" y="5572140"/>
            <a:ext cx="2214578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400" b="1" dirty="0" smtClean="0">
                <a:latin typeface="+mn-lt"/>
              </a:rPr>
              <a:t>Bigger move space </a:t>
            </a: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2266950" y="4797425"/>
            <a:ext cx="25923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/>
              <a:t>Solution Space</a:t>
            </a: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 rot="-5400000">
            <a:off x="162720" y="3374231"/>
            <a:ext cx="1008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Energy</a:t>
            </a:r>
          </a:p>
        </p:txBody>
      </p:sp>
      <p:sp>
        <p:nvSpPr>
          <p:cNvPr id="35" name="Line 9"/>
          <p:cNvSpPr>
            <a:spLocks noChangeShapeType="1"/>
          </p:cNvSpPr>
          <p:nvPr/>
        </p:nvSpPr>
        <p:spPr bwMode="auto">
          <a:xfrm>
            <a:off x="4714875" y="5013325"/>
            <a:ext cx="1081088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6" name="Line 10"/>
          <p:cNvSpPr>
            <a:spLocks noChangeShapeType="1"/>
          </p:cNvSpPr>
          <p:nvPr/>
        </p:nvSpPr>
        <p:spPr bwMode="auto">
          <a:xfrm>
            <a:off x="1403350" y="5013325"/>
            <a:ext cx="1081088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 type="triangle" w="med" len="med"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7" name="Line 11"/>
          <p:cNvSpPr>
            <a:spLocks noChangeShapeType="1"/>
          </p:cNvSpPr>
          <p:nvPr/>
        </p:nvSpPr>
        <p:spPr bwMode="auto">
          <a:xfrm flipV="1">
            <a:off x="684213" y="1700213"/>
            <a:ext cx="0" cy="1368425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2786050" y="5857892"/>
            <a:ext cx="785818" cy="1588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786182" y="5500702"/>
            <a:ext cx="5214974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2400" b="1" dirty="0" smtClean="0">
                <a:latin typeface="+mn-lt"/>
              </a:rPr>
              <a:t> Better solutions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2400" b="1" dirty="0" smtClean="0">
                <a:latin typeface="+mn-lt"/>
              </a:rPr>
              <a:t> Finding the optimal move hard</a:t>
            </a:r>
            <a:endParaRPr lang="en-US" sz="24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>
          <a:xfrm>
            <a:off x="1000100" y="5857892"/>
            <a:ext cx="7143800" cy="714380"/>
          </a:xfrm>
          <a:prstGeom prst="roundRect">
            <a:avLst/>
          </a:prstGeom>
          <a:solidFill>
            <a:srgbClr val="FF0000">
              <a:alpha val="30196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ounded Rectangle 18"/>
          <p:cNvSpPr/>
          <p:nvPr/>
        </p:nvSpPr>
        <p:spPr>
          <a:xfrm>
            <a:off x="714348" y="1214434"/>
            <a:ext cx="7500990" cy="2000252"/>
          </a:xfrm>
          <a:prstGeom prst="roundRect">
            <a:avLst>
              <a:gd name="adj" fmla="val 3295"/>
            </a:avLst>
          </a:prstGeom>
          <a:solidFill>
            <a:srgbClr val="66CCFF">
              <a:alpha val="14902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028650" y="1285856"/>
            <a:ext cx="7258126" cy="19288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400" b="1" dirty="0" smtClean="0">
                <a:latin typeface="Comic Sans MS" pitchFamily="66" charset="0"/>
                <a:cs typeface="+mn-cs"/>
              </a:rPr>
              <a:t>Minimizing </a:t>
            </a:r>
            <a:r>
              <a:rPr lang="en-US" sz="2400" b="1" dirty="0" err="1" smtClean="0">
                <a:latin typeface="Comic Sans MS" pitchFamily="66" charset="0"/>
                <a:cs typeface="+mn-cs"/>
              </a:rPr>
              <a:t>Pairwise</a:t>
            </a:r>
            <a:r>
              <a:rPr lang="en-US" sz="2400" b="1" dirty="0" smtClean="0">
                <a:latin typeface="Comic Sans MS" pitchFamily="66" charset="0"/>
                <a:cs typeface="+mn-cs"/>
              </a:rPr>
              <a:t> Functions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dirty="0" smtClean="0">
                <a:solidFill>
                  <a:schemeClr val="accent1"/>
                </a:solidFill>
                <a:latin typeface="Comic Sans MS" pitchFamily="66" charset="0"/>
                <a:cs typeface="+mn-cs"/>
              </a:rPr>
              <a:t>[</a:t>
            </a:r>
            <a:r>
              <a:rPr lang="en-US" dirty="0">
                <a:solidFill>
                  <a:schemeClr val="accent1"/>
                </a:solidFill>
                <a:latin typeface="Comic Sans MS" pitchFamily="66" charset="0"/>
                <a:cs typeface="+mn-cs"/>
              </a:rPr>
              <a:t>Boykov Veksler and Zabih, PAMI 2001]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n-US" sz="500" dirty="0">
              <a:latin typeface="Comic Sans MS" pitchFamily="66" charset="0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 smtClean="0">
                <a:latin typeface="Comic Sans MS" pitchFamily="66" charset="0"/>
              </a:rPr>
              <a:t>S</a:t>
            </a:r>
            <a:r>
              <a:rPr lang="en-US" dirty="0" smtClean="0">
                <a:latin typeface="Comic Sans MS" pitchFamily="66" charset="0"/>
                <a:cs typeface="+mn-cs"/>
              </a:rPr>
              <a:t>eries </a:t>
            </a:r>
            <a:r>
              <a:rPr lang="en-US" dirty="0">
                <a:latin typeface="Comic Sans MS" pitchFamily="66" charset="0"/>
                <a:cs typeface="+mn-cs"/>
              </a:rPr>
              <a:t>of </a:t>
            </a:r>
            <a:r>
              <a:rPr lang="en-US" dirty="0" smtClean="0">
                <a:latin typeface="Comic Sans MS" pitchFamily="66" charset="0"/>
                <a:cs typeface="+mn-cs"/>
              </a:rPr>
              <a:t>locally optimal moves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 smtClean="0">
                <a:latin typeface="Comic Sans MS" pitchFamily="66" charset="0"/>
                <a:cs typeface="+mn-cs"/>
              </a:rPr>
              <a:t>Each </a:t>
            </a:r>
            <a:r>
              <a:rPr lang="en-US" dirty="0">
                <a:latin typeface="Comic Sans MS" pitchFamily="66" charset="0"/>
                <a:cs typeface="+mn-cs"/>
              </a:rPr>
              <a:t>move </a:t>
            </a:r>
            <a:r>
              <a:rPr lang="en-US" dirty="0" smtClean="0">
                <a:latin typeface="Comic Sans MS" pitchFamily="66" charset="0"/>
                <a:cs typeface="+mn-cs"/>
              </a:rPr>
              <a:t>reduces energy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 smtClean="0">
                <a:latin typeface="Comic Sans MS" pitchFamily="66" charset="0"/>
              </a:rPr>
              <a:t>Optimal move by minimizing </a:t>
            </a:r>
            <a:r>
              <a:rPr lang="en-US" dirty="0" err="1" smtClean="0">
                <a:latin typeface="Comic Sans MS" pitchFamily="66" charset="0"/>
              </a:rPr>
              <a:t>submodular</a:t>
            </a:r>
            <a:r>
              <a:rPr lang="en-US" dirty="0" smtClean="0">
                <a:latin typeface="Comic Sans MS" pitchFamily="66" charset="0"/>
              </a:rPr>
              <a:t> function</a:t>
            </a:r>
            <a:endParaRPr lang="en-US" dirty="0">
              <a:latin typeface="Comic Sans MS" pitchFamily="66" charset="0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n-US" sz="2400" dirty="0"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n-US" sz="2400" dirty="0">
              <a:latin typeface="+mn-lt"/>
              <a:cs typeface="+mn-cs"/>
            </a:endParaRPr>
          </a:p>
        </p:txBody>
      </p:sp>
      <p:sp>
        <p:nvSpPr>
          <p:cNvPr id="1157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5448"/>
            <a:ext cx="8229600" cy="1058974"/>
          </a:xfrm>
        </p:spPr>
        <p:txBody>
          <a:bodyPr/>
          <a:lstStyle/>
          <a:p>
            <a:pPr eaLnBrk="1" hangingPunct="1"/>
            <a:r>
              <a:rPr lang="en-US" dirty="0" smtClean="0"/>
              <a:t>Move Making Algorithms	</a:t>
            </a: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1285853" y="3500438"/>
            <a:ext cx="3286148" cy="2071702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000">
              <a:latin typeface="+mn-lt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1285852" y="5143512"/>
            <a:ext cx="27703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latin typeface="+mn-lt"/>
              </a:rPr>
              <a:t>Space of Solutions (x) : </a:t>
            </a:r>
            <a:r>
              <a:rPr lang="en-US" dirty="0" err="1" smtClean="0">
                <a:latin typeface="+mn-lt"/>
              </a:rPr>
              <a:t>L</a:t>
            </a:r>
            <a:r>
              <a:rPr lang="en-US" baseline="30000" dirty="0" err="1" smtClean="0">
                <a:latin typeface="+mn-lt"/>
              </a:rPr>
              <a:t>n</a:t>
            </a:r>
            <a:r>
              <a:rPr lang="en-US" dirty="0" smtClean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23" name="Oval 11"/>
          <p:cNvSpPr>
            <a:spLocks noChangeArrowheads="1"/>
          </p:cNvSpPr>
          <p:nvPr/>
        </p:nvSpPr>
        <p:spPr bwMode="auto">
          <a:xfrm>
            <a:off x="3208357" y="3929066"/>
            <a:ext cx="102557" cy="139903"/>
          </a:xfrm>
          <a:prstGeom prst="ellips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000">
              <a:latin typeface="+mn-lt"/>
            </a:endParaRPr>
          </a:p>
        </p:txBody>
      </p:sp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2357422" y="3643314"/>
            <a:ext cx="2065381" cy="986358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000">
              <a:latin typeface="+mn-lt"/>
            </a:endParaRP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2382844" y="4251398"/>
            <a:ext cx="19748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latin typeface="+mn-lt"/>
              </a:rPr>
              <a:t>Move Space (t) : </a:t>
            </a:r>
            <a:r>
              <a:rPr lang="en-US" dirty="0" smtClean="0">
                <a:latin typeface="+mn-lt"/>
              </a:rPr>
              <a:t>2</a:t>
            </a:r>
            <a:r>
              <a:rPr lang="en-US" baseline="30000" dirty="0" smtClean="0">
                <a:latin typeface="+mn-lt"/>
              </a:rPr>
              <a:t>n</a:t>
            </a:r>
            <a:r>
              <a:rPr lang="en-US" dirty="0" smtClean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5715008" y="4000504"/>
            <a:ext cx="2928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latin typeface="+mn-lt"/>
              </a:rPr>
              <a:t>Search </a:t>
            </a:r>
            <a:r>
              <a:rPr lang="en-US" dirty="0" err="1">
                <a:latin typeface="+mn-lt"/>
              </a:rPr>
              <a:t>Neighbourhood</a:t>
            </a:r>
            <a:endParaRPr lang="en-US" dirty="0">
              <a:latin typeface="+mn-lt"/>
            </a:endParaRPr>
          </a:p>
        </p:txBody>
      </p:sp>
      <p:sp>
        <p:nvSpPr>
          <p:cNvPr id="27" name="Oval 19"/>
          <p:cNvSpPr>
            <a:spLocks noChangeArrowheads="1"/>
          </p:cNvSpPr>
          <p:nvPr/>
        </p:nvSpPr>
        <p:spPr bwMode="auto">
          <a:xfrm>
            <a:off x="5210183" y="3729550"/>
            <a:ext cx="159533" cy="131250"/>
          </a:xfrm>
          <a:prstGeom prst="ellips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000">
              <a:latin typeface="+mn-lt"/>
            </a:endParaRP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5715008" y="3571876"/>
            <a:ext cx="2571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latin typeface="+mn-lt"/>
              </a:rPr>
              <a:t>Current Solution</a:t>
            </a:r>
          </a:p>
        </p:txBody>
      </p:sp>
      <p:sp>
        <p:nvSpPr>
          <p:cNvPr id="29" name="Rectangle 21"/>
          <p:cNvSpPr>
            <a:spLocks noChangeArrowheads="1"/>
          </p:cNvSpPr>
          <p:nvPr/>
        </p:nvSpPr>
        <p:spPr bwMode="auto">
          <a:xfrm>
            <a:off x="5067308" y="4017403"/>
            <a:ext cx="504836" cy="360363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000">
              <a:latin typeface="+mn-lt"/>
            </a:endParaRPr>
          </a:p>
        </p:txBody>
      </p:sp>
      <p:sp>
        <p:nvSpPr>
          <p:cNvPr id="30" name="Rectangle 22"/>
          <p:cNvSpPr>
            <a:spLocks noChangeArrowheads="1"/>
          </p:cNvSpPr>
          <p:nvPr/>
        </p:nvSpPr>
        <p:spPr bwMode="auto">
          <a:xfrm>
            <a:off x="5138745" y="4429132"/>
            <a:ext cx="458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 smtClean="0">
                <a:latin typeface="+mn-lt"/>
              </a:rPr>
              <a:t>n</a:t>
            </a:r>
            <a:endParaRPr lang="en-US" sz="2000" b="1" dirty="0">
              <a:latin typeface="+mn-lt"/>
            </a:endParaRPr>
          </a:p>
        </p:txBody>
      </p:sp>
      <p:sp>
        <p:nvSpPr>
          <p:cNvPr id="31" name="Text Box 23"/>
          <p:cNvSpPr txBox="1">
            <a:spLocks noChangeArrowheads="1"/>
          </p:cNvSpPr>
          <p:nvPr/>
        </p:nvSpPr>
        <p:spPr bwMode="auto">
          <a:xfrm>
            <a:off x="5715008" y="4445008"/>
            <a:ext cx="23574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latin typeface="+mn-lt"/>
              </a:rPr>
              <a:t>Number of Variables</a:t>
            </a:r>
          </a:p>
        </p:txBody>
      </p:sp>
      <p:sp>
        <p:nvSpPr>
          <p:cNvPr id="32" name="Rectangle 24"/>
          <p:cNvSpPr>
            <a:spLocks noChangeArrowheads="1"/>
          </p:cNvSpPr>
          <p:nvPr/>
        </p:nvSpPr>
        <p:spPr bwMode="auto">
          <a:xfrm>
            <a:off x="5138745" y="4810144"/>
            <a:ext cx="3825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>
                <a:latin typeface="+mn-lt"/>
              </a:rPr>
              <a:t>L</a:t>
            </a:r>
          </a:p>
        </p:txBody>
      </p:sp>
      <p:sp>
        <p:nvSpPr>
          <p:cNvPr id="33" name="Text Box 25"/>
          <p:cNvSpPr txBox="1">
            <a:spLocks noChangeArrowheads="1"/>
          </p:cNvSpPr>
          <p:nvPr/>
        </p:nvSpPr>
        <p:spPr bwMode="auto">
          <a:xfrm>
            <a:off x="5715008" y="4826020"/>
            <a:ext cx="24289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latin typeface="+mn-lt"/>
              </a:rPr>
              <a:t>Number of  Labels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643306" y="6215082"/>
            <a:ext cx="2345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Kohli et al.  ‘07, ‘08, ‘09</a:t>
            </a:r>
            <a:endParaRPr lang="en-GB" dirty="0"/>
          </a:p>
        </p:txBody>
      </p:sp>
      <p:sp>
        <p:nvSpPr>
          <p:cNvPr id="35" name="TextBox 34"/>
          <p:cNvSpPr txBox="1"/>
          <p:nvPr/>
        </p:nvSpPr>
        <p:spPr>
          <a:xfrm>
            <a:off x="785786" y="5857892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accent1"/>
                </a:solidFill>
              </a:rPr>
              <a:t>Extend to minimize Higher order Functions</a:t>
            </a:r>
            <a:endParaRPr lang="en-GB" sz="24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3" grpId="0" animBg="1"/>
      <p:bldP spid="24" grpId="0" animBg="1"/>
      <p:bldP spid="25" grpId="0"/>
      <p:bldP spid="26" grpId="0"/>
      <p:bldP spid="27" grpId="0" animBg="1"/>
      <p:bldP spid="28" grpId="0"/>
      <p:bldP spid="29" grpId="0" animBg="1"/>
      <p:bldP spid="34" grpId="0"/>
      <p:bldP spid="35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785938" y="3754458"/>
            <a:ext cx="5429250" cy="642937"/>
          </a:xfrm>
          <a:prstGeom prst="roundRect">
            <a:avLst>
              <a:gd name="adj" fmla="val 5698"/>
            </a:avLst>
          </a:prstGeom>
          <a:solidFill>
            <a:srgbClr val="00FF0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dirty="0" smtClean="0"/>
              <a:t>Binary Moves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00125" y="4599013"/>
            <a:ext cx="6858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400" b="1" dirty="0">
                <a:latin typeface="+mn-lt"/>
              </a:rPr>
              <a:t>Minimize over move variables </a:t>
            </a:r>
            <a:r>
              <a:rPr lang="en-GB" sz="2400" b="1" dirty="0" smtClean="0">
                <a:latin typeface="Arial" pitchFamily="34" charset="0"/>
                <a:cs typeface="Arial" pitchFamily="34" charset="0"/>
              </a:rPr>
              <a:t>t</a:t>
            </a:r>
            <a:endParaRPr lang="en-GB" sz="2400" b="1" dirty="0">
              <a:latin typeface="+mn-lt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357438" y="1214438"/>
            <a:ext cx="4357687" cy="857250"/>
          </a:xfrm>
          <a:prstGeom prst="roundRect">
            <a:avLst>
              <a:gd name="adj" fmla="val 5698"/>
            </a:avLst>
          </a:prstGeom>
          <a:solidFill>
            <a:srgbClr val="00FF0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5" name="TextBox 34"/>
          <p:cNvSpPr txBox="1"/>
          <p:nvPr/>
        </p:nvSpPr>
        <p:spPr>
          <a:xfrm>
            <a:off x="1643063" y="1357313"/>
            <a:ext cx="57864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 b="1" dirty="0">
                <a:latin typeface="+mn-lt"/>
              </a:rPr>
              <a:t>x =  </a:t>
            </a:r>
            <a:r>
              <a:rPr lang="en-GB" sz="3200" b="1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3200" b="1" dirty="0">
                <a:latin typeface="+mn-lt"/>
              </a:rPr>
              <a:t> x</a:t>
            </a:r>
            <a:r>
              <a:rPr lang="en-US" sz="3200" b="1" baseline="30000" dirty="0">
                <a:latin typeface="+mn-lt"/>
              </a:rPr>
              <a:t>1</a:t>
            </a:r>
            <a:r>
              <a:rPr lang="en-US" sz="3200" b="1" dirty="0">
                <a:latin typeface="+mn-lt"/>
              </a:rPr>
              <a:t> + (</a:t>
            </a:r>
            <a:r>
              <a:rPr lang="en-US" sz="3200" b="1" dirty="0" smtClean="0">
                <a:latin typeface="+mn-lt"/>
              </a:rPr>
              <a:t>1-</a:t>
            </a:r>
            <a:r>
              <a:rPr lang="en-GB" sz="3200" b="1" dirty="0" smtClean="0">
                <a:latin typeface="Arial" pitchFamily="34" charset="0"/>
                <a:cs typeface="Arial" pitchFamily="34" charset="0"/>
              </a:rPr>
              <a:t> t</a:t>
            </a:r>
            <a:r>
              <a:rPr lang="en-US" sz="3200" b="1" dirty="0" smtClean="0">
                <a:latin typeface="+mn-lt"/>
              </a:rPr>
              <a:t>)</a:t>
            </a:r>
            <a:r>
              <a:rPr lang="en-GB" sz="3200" b="1" dirty="0" smtClean="0">
                <a:latin typeface="+mn-lt"/>
              </a:rPr>
              <a:t> </a:t>
            </a:r>
            <a:r>
              <a:rPr lang="en-US" sz="3200" b="1" dirty="0">
                <a:latin typeface="+mn-lt"/>
              </a:rPr>
              <a:t>x</a:t>
            </a:r>
            <a:r>
              <a:rPr lang="en-US" sz="3200" b="1" baseline="30000" dirty="0">
                <a:latin typeface="+mn-lt"/>
              </a:rPr>
              <a:t>2</a:t>
            </a:r>
            <a:endParaRPr lang="en-GB" sz="3200" b="1" dirty="0">
              <a:latin typeface="+mn-lt"/>
            </a:endParaRPr>
          </a:p>
        </p:txBody>
      </p:sp>
      <p:cxnSp>
        <p:nvCxnSpPr>
          <p:cNvPr id="36" name="Straight Arrow Connector 35"/>
          <p:cNvCxnSpPr>
            <a:stCxn id="37" idx="0"/>
          </p:cNvCxnSpPr>
          <p:nvPr/>
        </p:nvCxnSpPr>
        <p:spPr>
          <a:xfrm rot="5400000" flipH="1" flipV="1">
            <a:off x="2143102" y="1714500"/>
            <a:ext cx="357188" cy="642938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285852" y="2214563"/>
            <a:ext cx="142875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400" dirty="0">
                <a:latin typeface="+mn-lt"/>
              </a:rPr>
              <a:t>New solution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29000" y="2214563"/>
            <a:ext cx="142875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400" dirty="0" smtClean="0">
                <a:latin typeface="+mn-lt"/>
              </a:rPr>
              <a:t>Current Solution</a:t>
            </a:r>
            <a:endParaRPr lang="en-GB" sz="2400" dirty="0">
              <a:latin typeface="+mn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143625" y="2214563"/>
            <a:ext cx="142875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400" dirty="0">
                <a:latin typeface="+mn-lt"/>
              </a:rPr>
              <a:t>Second solution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rot="5400000" flipH="1" flipV="1">
            <a:off x="3893344" y="2035969"/>
            <a:ext cx="357188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10800000">
            <a:off x="6286500" y="1857375"/>
            <a:ext cx="571500" cy="428625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00188" y="3741758"/>
            <a:ext cx="58578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 b="1" dirty="0" err="1" smtClean="0">
                <a:latin typeface="+mn-lt"/>
              </a:rPr>
              <a:t>E</a:t>
            </a:r>
            <a:r>
              <a:rPr lang="en-GB" sz="3200" b="1" baseline="-25000" dirty="0" err="1" smtClean="0">
                <a:latin typeface="+mn-lt"/>
              </a:rPr>
              <a:t>m</a:t>
            </a:r>
            <a:r>
              <a:rPr lang="en-GB" sz="3200" b="1" dirty="0" smtClean="0">
                <a:latin typeface="+mn-lt"/>
              </a:rPr>
              <a:t>(</a:t>
            </a:r>
            <a:r>
              <a:rPr lang="en-GB" sz="3200" b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en-GB" sz="3200" b="1" dirty="0" smtClean="0">
                <a:latin typeface="+mn-lt"/>
              </a:rPr>
              <a:t>) </a:t>
            </a:r>
            <a:r>
              <a:rPr lang="en-GB" sz="3200" b="1" dirty="0">
                <a:latin typeface="+mn-lt"/>
              </a:rPr>
              <a:t>= </a:t>
            </a:r>
            <a:r>
              <a:rPr lang="en-GB" sz="3200" b="1" dirty="0" smtClean="0">
                <a:latin typeface="+mn-lt"/>
              </a:rPr>
              <a:t>E(</a:t>
            </a:r>
            <a:r>
              <a:rPr lang="en-GB" sz="3200" b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en-US" sz="3200" b="1" dirty="0" smtClean="0">
                <a:latin typeface="+mn-lt"/>
              </a:rPr>
              <a:t> </a:t>
            </a:r>
            <a:r>
              <a:rPr lang="en-US" sz="3200" b="1" dirty="0">
                <a:latin typeface="+mn-lt"/>
              </a:rPr>
              <a:t>x</a:t>
            </a:r>
            <a:r>
              <a:rPr lang="en-US" sz="3200" b="1" baseline="30000" dirty="0">
                <a:latin typeface="+mn-lt"/>
              </a:rPr>
              <a:t>1</a:t>
            </a:r>
            <a:r>
              <a:rPr lang="en-US" sz="3200" b="1" dirty="0">
                <a:latin typeface="+mn-lt"/>
              </a:rPr>
              <a:t> + (</a:t>
            </a:r>
            <a:r>
              <a:rPr lang="en-US" sz="3200" b="1" dirty="0" smtClean="0">
                <a:latin typeface="+mn-lt"/>
              </a:rPr>
              <a:t>1-</a:t>
            </a:r>
            <a:r>
              <a:rPr lang="en-GB" sz="3200" b="1" dirty="0" smtClean="0">
                <a:latin typeface="Arial" pitchFamily="34" charset="0"/>
                <a:cs typeface="Arial" pitchFamily="34" charset="0"/>
              </a:rPr>
              <a:t> t</a:t>
            </a:r>
            <a:r>
              <a:rPr lang="en-US" sz="3200" b="1" dirty="0" smtClean="0">
                <a:latin typeface="+mn-lt"/>
              </a:rPr>
              <a:t>)</a:t>
            </a:r>
            <a:r>
              <a:rPr lang="en-GB" sz="3200" b="1" dirty="0" smtClean="0">
                <a:latin typeface="+mn-lt"/>
              </a:rPr>
              <a:t> </a:t>
            </a:r>
            <a:r>
              <a:rPr lang="en-US" sz="3200" b="1" dirty="0">
                <a:latin typeface="+mn-lt"/>
              </a:rPr>
              <a:t>x</a:t>
            </a:r>
            <a:r>
              <a:rPr lang="en-US" sz="3200" b="1" baseline="30000" dirty="0">
                <a:latin typeface="+mn-lt"/>
              </a:rPr>
              <a:t>2</a:t>
            </a:r>
            <a:r>
              <a:rPr lang="en-GB" sz="3200" b="1" dirty="0">
                <a:latin typeface="+mn-lt"/>
              </a:rPr>
              <a:t>)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428596" y="5715016"/>
            <a:ext cx="83582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latin typeface="+mn-lt"/>
              </a:rPr>
              <a:t>For certain </a:t>
            </a:r>
            <a:r>
              <a:rPr lang="en-US" sz="2400" dirty="0" smtClean="0"/>
              <a:t>x</a:t>
            </a:r>
            <a:r>
              <a:rPr lang="en-US" sz="3200" baseline="30000" dirty="0" smtClean="0"/>
              <a:t>1</a:t>
            </a:r>
            <a:r>
              <a:rPr lang="en-US" sz="2400" baseline="30000" dirty="0" smtClean="0"/>
              <a:t> </a:t>
            </a:r>
            <a:r>
              <a:rPr lang="en-US" sz="2400" dirty="0" smtClean="0"/>
              <a:t>and x</a:t>
            </a:r>
            <a:r>
              <a:rPr lang="en-US" sz="3200" baseline="30000" dirty="0" smtClean="0"/>
              <a:t>2</a:t>
            </a:r>
            <a:r>
              <a:rPr lang="en-US" sz="2400" dirty="0" smtClean="0">
                <a:latin typeface="+mn-lt"/>
              </a:rPr>
              <a:t>, the move </a:t>
            </a:r>
            <a:r>
              <a:rPr lang="en-US" sz="2400" dirty="0">
                <a:latin typeface="+mn-lt"/>
              </a:rPr>
              <a:t>energy is </a:t>
            </a:r>
            <a:r>
              <a:rPr lang="en-US" sz="2400" dirty="0" smtClean="0">
                <a:latin typeface="+mn-lt"/>
              </a:rPr>
              <a:t>sub-modular </a:t>
            </a:r>
            <a:r>
              <a:rPr lang="en-US" sz="2400" dirty="0">
                <a:latin typeface="+mn-lt"/>
              </a:rPr>
              <a:t>QPBF </a:t>
            </a:r>
            <a:endParaRPr lang="en-US" sz="2400" dirty="0" smtClean="0"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86380" y="6357958"/>
            <a:ext cx="38699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[Boykov , Veksler and Zabih 2001]</a:t>
            </a:r>
            <a:endParaRPr lang="en-GB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5" grpId="0"/>
      <p:bldP spid="13" grpId="0"/>
      <p:bldP spid="16" grpId="0"/>
      <p:bldP spid="17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Swap Move</a:t>
            </a:r>
          </a:p>
        </p:txBody>
      </p:sp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935038" y="1431925"/>
            <a:ext cx="63357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3200"/>
          </a:p>
        </p:txBody>
      </p:sp>
      <p:sp>
        <p:nvSpPr>
          <p:cNvPr id="918532" name="Text Box 4"/>
          <p:cNvSpPr txBox="1">
            <a:spLocks noChangeArrowheads="1"/>
          </p:cNvSpPr>
          <p:nvPr/>
        </p:nvSpPr>
        <p:spPr bwMode="auto">
          <a:xfrm>
            <a:off x="646113" y="1000125"/>
            <a:ext cx="756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30000"/>
              </a:spcBef>
              <a:buFont typeface="Arial" pitchFamily="34" charset="0"/>
              <a:buChar char="•"/>
              <a:defRPr/>
            </a:pPr>
            <a:r>
              <a:rPr lang="en-US" sz="2800" dirty="0" smtClean="0">
                <a:latin typeface="+mn-lt"/>
              </a:rPr>
              <a:t>Variables </a:t>
            </a:r>
            <a:r>
              <a:rPr lang="en-US" sz="2800" dirty="0">
                <a:latin typeface="+mn-lt"/>
              </a:rPr>
              <a:t>labeled </a:t>
            </a:r>
            <a:r>
              <a:rPr lang="el-GR" sz="2800" i="1" dirty="0">
                <a:latin typeface="Times New Roman"/>
                <a:cs typeface="Times New Roman"/>
              </a:rPr>
              <a:t>α</a:t>
            </a:r>
            <a:r>
              <a:rPr lang="en-GB" sz="2800" dirty="0">
                <a:latin typeface="Times New Roman"/>
                <a:cs typeface="Times New Roman"/>
              </a:rPr>
              <a:t>, </a:t>
            </a:r>
            <a:r>
              <a:rPr lang="el-GR" sz="2800" i="1" dirty="0">
                <a:latin typeface="Times New Roman"/>
                <a:cs typeface="Times New Roman"/>
              </a:rPr>
              <a:t>β</a:t>
            </a:r>
            <a:r>
              <a:rPr lang="en-US" sz="2800" dirty="0">
                <a:latin typeface="+mn-lt"/>
              </a:rPr>
              <a:t> can swap their labels</a:t>
            </a:r>
          </a:p>
        </p:txBody>
      </p:sp>
      <p:sp>
        <p:nvSpPr>
          <p:cNvPr id="6" name="Rectangle 5"/>
          <p:cNvSpPr/>
          <p:nvPr/>
        </p:nvSpPr>
        <p:spPr>
          <a:xfrm>
            <a:off x="5286380" y="6357958"/>
            <a:ext cx="38699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[Boykov , Veksler and Zabih 2001]</a:t>
            </a:r>
            <a:endParaRPr lang="en-GB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1010078" y="1340768"/>
            <a:ext cx="6946297" cy="1045095"/>
          </a:xfrm>
          <a:prstGeom prst="roundRect">
            <a:avLst>
              <a:gd name="adj" fmla="val 4899"/>
            </a:avLst>
          </a:prstGeom>
          <a:solidFill>
            <a:srgbClr val="FA0000">
              <a:alpha val="20000"/>
            </a:srgbClr>
          </a:solidFill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Posterior and Energy Function</a:t>
            </a:r>
            <a:endParaRPr lang="en-GB" dirty="0"/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39552" y="1377752"/>
            <a:ext cx="7776864" cy="1224135"/>
            <a:chOff x="1204285" y="4161325"/>
            <a:chExt cx="7715304" cy="2416830"/>
          </a:xfrm>
        </p:grpSpPr>
        <p:sp>
          <p:nvSpPr>
            <p:cNvPr id="4" name="TextBox 17"/>
            <p:cNvSpPr txBox="1">
              <a:spLocks noChangeArrowheads="1"/>
            </p:cNvSpPr>
            <p:nvPr/>
          </p:nvSpPr>
          <p:spPr bwMode="auto">
            <a:xfrm>
              <a:off x="1204285" y="4161325"/>
              <a:ext cx="7715304" cy="1154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2400" b="1" dirty="0" smtClean="0">
                  <a:latin typeface="Comic Sans MS" pitchFamily="66" charset="0"/>
                </a:rPr>
                <a:t>E(</a:t>
              </a:r>
              <a:r>
                <a:rPr lang="en-GB" sz="2400" b="1" dirty="0" err="1" smtClean="0">
                  <a:latin typeface="Comic Sans MS" pitchFamily="66" charset="0"/>
                </a:rPr>
                <a:t>x,z,w</a:t>
              </a:r>
              <a:r>
                <a:rPr lang="en-GB" sz="2400" b="1" dirty="0" smtClean="0">
                  <a:latin typeface="Comic Sans MS" pitchFamily="66" charset="0"/>
                </a:rPr>
                <a:t>) </a:t>
              </a:r>
              <a:r>
                <a:rPr lang="en-GB" sz="2400" b="1" dirty="0">
                  <a:latin typeface="Comic Sans MS" pitchFamily="66" charset="0"/>
                </a:rPr>
                <a:t>= </a:t>
              </a:r>
              <a:r>
                <a:rPr lang="en-GB" sz="3200" dirty="0" smtClean="0">
                  <a:latin typeface="Times New Roman" pitchFamily="18" charset="0"/>
                  <a:cs typeface="Times New Roman" pitchFamily="18" charset="0"/>
                </a:rPr>
                <a:t>∑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sz="2400" b="1" dirty="0">
                  <a:latin typeface="Comic Sans MS" pitchFamily="66" charset="0"/>
                </a:rPr>
                <a:t>θ</a:t>
              </a:r>
              <a:r>
                <a:rPr lang="en-GB" sz="2400" b="1" baseline="-25000" dirty="0" err="1">
                  <a:latin typeface="Comic Sans MS" pitchFamily="66" charset="0"/>
                </a:rPr>
                <a:t>i</a:t>
              </a:r>
              <a:r>
                <a:rPr lang="en-GB" sz="2400" b="1" baseline="-25000" dirty="0">
                  <a:latin typeface="Comic Sans MS" pitchFamily="66" charset="0"/>
                </a:rPr>
                <a:t> </a:t>
              </a:r>
              <a:r>
                <a:rPr lang="en-GB" sz="2400" b="1" dirty="0" smtClean="0">
                  <a:latin typeface="Comic Sans MS" pitchFamily="66" charset="0"/>
                </a:rPr>
                <a:t>(</a:t>
              </a:r>
              <a:r>
                <a:rPr lang="en-GB" sz="2400" b="1" dirty="0" err="1" smtClean="0">
                  <a:latin typeface="Comic Sans MS" pitchFamily="66" charset="0"/>
                </a:rPr>
                <a:t>x</a:t>
              </a:r>
              <a:r>
                <a:rPr lang="en-GB" sz="2400" b="1" baseline="-25000" dirty="0" err="1" smtClean="0">
                  <a:latin typeface="Comic Sans MS" pitchFamily="66" charset="0"/>
                </a:rPr>
                <a:t>i</a:t>
              </a:r>
              <a:r>
                <a:rPr lang="en-GB" sz="2400" b="1" dirty="0" err="1" smtClean="0">
                  <a:latin typeface="Comic Sans MS" pitchFamily="66" charset="0"/>
                </a:rPr>
                <a:t>,z</a:t>
              </a:r>
              <a:r>
                <a:rPr lang="en-GB" sz="2400" b="1" baseline="-25000" dirty="0" err="1" smtClean="0">
                  <a:latin typeface="Comic Sans MS" pitchFamily="66" charset="0"/>
                </a:rPr>
                <a:t>i</a:t>
              </a:r>
              <a:r>
                <a:rPr lang="en-GB" sz="2400" b="1" dirty="0" smtClean="0">
                  <a:latin typeface="Comic Sans MS" pitchFamily="66" charset="0"/>
                </a:rPr>
                <a:t>) </a:t>
              </a:r>
              <a:r>
                <a:rPr lang="en-GB" sz="2400" b="1" dirty="0">
                  <a:latin typeface="Comic Sans MS" pitchFamily="66" charset="0"/>
                </a:rPr>
                <a:t>+ </a:t>
              </a:r>
              <a:r>
                <a:rPr lang="en-GB" sz="2800" b="1" dirty="0" err="1" smtClean="0">
                  <a:latin typeface="Comic Sans MS" pitchFamily="66" charset="0"/>
                </a:rPr>
                <a:t>w</a:t>
              </a:r>
              <a:r>
                <a:rPr lang="en-GB" sz="3200" b="1" dirty="0" smtClean="0">
                  <a:latin typeface="Comic Sans MS" pitchFamily="66" charset="0"/>
                </a:rPr>
                <a:t> </a:t>
              </a:r>
              <a:r>
                <a:rPr lang="en-GB" sz="3200" dirty="0" smtClean="0">
                  <a:latin typeface="Times New Roman" pitchFamily="18" charset="0"/>
                  <a:cs typeface="Times New Roman" pitchFamily="18" charset="0"/>
                </a:rPr>
                <a:t>∑</a:t>
              </a:r>
              <a:r>
                <a:rPr lang="en-GB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sz="2400" b="1" dirty="0">
                  <a:latin typeface="Comic Sans MS" pitchFamily="66" charset="0"/>
                </a:rPr>
                <a:t>θ</a:t>
              </a:r>
              <a:r>
                <a:rPr lang="en-GB" sz="2400" b="1" baseline="-25000" dirty="0" err="1">
                  <a:latin typeface="Comic Sans MS" pitchFamily="66" charset="0"/>
                </a:rPr>
                <a:t>ij</a:t>
              </a:r>
              <a:r>
                <a:rPr lang="en-GB" sz="2400" b="1" baseline="-25000" dirty="0">
                  <a:latin typeface="Comic Sans MS" pitchFamily="66" charset="0"/>
                </a:rPr>
                <a:t> </a:t>
              </a:r>
              <a:r>
                <a:rPr lang="en-GB" sz="2400" b="1" dirty="0" smtClean="0">
                  <a:latin typeface="Comic Sans MS" pitchFamily="66" charset="0"/>
                </a:rPr>
                <a:t>(</a:t>
              </a:r>
              <a:r>
                <a:rPr lang="en-GB" sz="2400" b="1" dirty="0" err="1" smtClean="0">
                  <a:latin typeface="Comic Sans MS" pitchFamily="66" charset="0"/>
                </a:rPr>
                <a:t>x</a:t>
              </a:r>
              <a:r>
                <a:rPr lang="en-GB" sz="2400" b="1" baseline="-25000" dirty="0" err="1" smtClean="0">
                  <a:latin typeface="Comic Sans MS" pitchFamily="66" charset="0"/>
                </a:rPr>
                <a:t>i</a:t>
              </a:r>
              <a:r>
                <a:rPr lang="en-GB" sz="2400" b="1" dirty="0" err="1" smtClean="0">
                  <a:latin typeface="Comic Sans MS" pitchFamily="66" charset="0"/>
                </a:rPr>
                <a:t>,x</a:t>
              </a:r>
              <a:r>
                <a:rPr lang="en-GB" sz="2400" b="1" baseline="-25000" dirty="0" err="1" smtClean="0">
                  <a:latin typeface="Comic Sans MS" pitchFamily="66" charset="0"/>
                </a:rPr>
                <a:t>j</a:t>
              </a:r>
              <a:r>
                <a:rPr lang="en-GB" sz="2400" b="1" dirty="0" smtClean="0">
                  <a:latin typeface="Comic Sans MS" pitchFamily="66" charset="0"/>
                </a:rPr>
                <a:t>)</a:t>
              </a:r>
              <a:endParaRPr lang="en-GB" sz="2400" b="1" dirty="0">
                <a:latin typeface="Comic Sans MS" pitchFamily="66" charset="0"/>
              </a:endParaRPr>
            </a:p>
          </p:txBody>
        </p:sp>
        <p:sp>
          <p:nvSpPr>
            <p:cNvPr id="5" name="TextBox 18"/>
            <p:cNvSpPr txBox="1">
              <a:spLocks noChangeArrowheads="1"/>
            </p:cNvSpPr>
            <p:nvPr/>
          </p:nvSpPr>
          <p:spPr bwMode="auto">
            <a:xfrm>
              <a:off x="5803509" y="5302093"/>
              <a:ext cx="500067" cy="127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b="1" dirty="0" err="1">
                  <a:latin typeface="Comic Sans MS" pitchFamily="66" charset="0"/>
                </a:rPr>
                <a:t>i,j</a:t>
              </a:r>
              <a:endParaRPr lang="en-GB" b="1" dirty="0">
                <a:latin typeface="Comic Sans MS" pitchFamily="66" charset="0"/>
              </a:endParaRPr>
            </a:p>
          </p:txBody>
        </p:sp>
        <p:sp>
          <p:nvSpPr>
            <p:cNvPr id="6" name="TextBox 19"/>
            <p:cNvSpPr txBox="1">
              <a:spLocks noChangeArrowheads="1"/>
            </p:cNvSpPr>
            <p:nvPr/>
          </p:nvSpPr>
          <p:spPr bwMode="auto">
            <a:xfrm>
              <a:off x="3347425" y="5324391"/>
              <a:ext cx="500067" cy="729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b="1" dirty="0" err="1">
                  <a:latin typeface="Comic Sans MS" pitchFamily="66" charset="0"/>
                </a:rPr>
                <a:t>i</a:t>
              </a:r>
              <a:endParaRPr lang="en-GB" b="1" dirty="0">
                <a:latin typeface="Comic Sans MS" pitchFamily="66" charset="0"/>
              </a:endParaRPr>
            </a:p>
          </p:txBody>
        </p:sp>
      </p:grpSp>
      <p:pic>
        <p:nvPicPr>
          <p:cNvPr id="21" name="Picture 1" descr="C:\Projects_local\MATLAB\ExampleCode\Excersise\Task3\data\starfishUser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949" y="3784927"/>
            <a:ext cx="2414843" cy="2004472"/>
          </a:xfrm>
          <a:prstGeom prst="rect">
            <a:avLst/>
          </a:prstGeom>
          <a:noFill/>
        </p:spPr>
      </p:pic>
      <p:pic>
        <p:nvPicPr>
          <p:cNvPr id="22" name="Picture 3" descr="C:\Projects_local\MATLAB\ExampleCode\Excersise\Task3\code\out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7755" y="3784927"/>
            <a:ext cx="2532677" cy="2004472"/>
          </a:xfrm>
          <a:prstGeom prst="rect">
            <a:avLst/>
          </a:prstGeom>
          <a:noFill/>
          <a:ln>
            <a:solidFill>
              <a:srgbClr val="F0AD00"/>
            </a:solidFill>
          </a:ln>
        </p:spPr>
      </p:pic>
      <p:sp>
        <p:nvSpPr>
          <p:cNvPr id="23" name="AutoShape 28"/>
          <p:cNvSpPr>
            <a:spLocks noChangeArrowheads="1"/>
          </p:cNvSpPr>
          <p:nvPr/>
        </p:nvSpPr>
        <p:spPr bwMode="auto">
          <a:xfrm>
            <a:off x="5927755" y="5877272"/>
            <a:ext cx="2532678" cy="781497"/>
          </a:xfrm>
          <a:prstGeom prst="roundRect">
            <a:avLst>
              <a:gd name="adj" fmla="val 398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0" hangingPunct="0">
              <a:lnSpc>
                <a:spcPct val="93000"/>
              </a:lnSpc>
              <a:buClr>
                <a:srgbClr val="292929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400" b="1" dirty="0" smtClean="0"/>
              <a:t>MRF Solution </a:t>
            </a:r>
          </a:p>
          <a:p>
            <a:pPr algn="ctr" eaLnBrk="0" hangingPunct="0">
              <a:lnSpc>
                <a:spcPct val="93000"/>
              </a:lnSpc>
              <a:buClr>
                <a:srgbClr val="292929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400" b="1" dirty="0" smtClean="0"/>
              <a:t>(</a:t>
            </a:r>
            <a:r>
              <a:rPr lang="en-GB" sz="2400" b="1" dirty="0" err="1" smtClean="0"/>
              <a:t>I</a:t>
            </a:r>
            <a:r>
              <a:rPr lang="en-GB" sz="2400" b="1" dirty="0" err="1" smtClean="0">
                <a:latin typeface="+mn-lt"/>
              </a:rPr>
              <a:t>sing</a:t>
            </a:r>
            <a:r>
              <a:rPr lang="en-GB" sz="2400" b="1" dirty="0" smtClean="0">
                <a:latin typeface="+mn-lt"/>
              </a:rPr>
              <a:t> prior)</a:t>
            </a:r>
            <a:endParaRPr lang="en-GB" sz="2400" b="1" dirty="0">
              <a:latin typeface="+mn-lt"/>
            </a:endParaRPr>
          </a:p>
        </p:txBody>
      </p:sp>
      <p:pic>
        <p:nvPicPr>
          <p:cNvPr id="24" name="Picture 3" descr="C:\Documents and Settings\carrot\Desktop\Clipboar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61775" y="3784927"/>
            <a:ext cx="2534468" cy="2004472"/>
          </a:xfrm>
          <a:prstGeom prst="rect">
            <a:avLst/>
          </a:prstGeom>
          <a:noFill/>
          <a:ln>
            <a:solidFill>
              <a:srgbClr val="F0AD00"/>
            </a:solidFill>
          </a:ln>
        </p:spPr>
      </p:pic>
      <p:sp>
        <p:nvSpPr>
          <p:cNvPr id="25" name="AutoShape 28"/>
          <p:cNvSpPr>
            <a:spLocks noChangeArrowheads="1"/>
          </p:cNvSpPr>
          <p:nvPr/>
        </p:nvSpPr>
        <p:spPr bwMode="auto">
          <a:xfrm>
            <a:off x="2975426" y="5861599"/>
            <a:ext cx="2532678" cy="781497"/>
          </a:xfrm>
          <a:prstGeom prst="roundRect">
            <a:avLst>
              <a:gd name="adj" fmla="val 398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0" hangingPunct="0">
              <a:lnSpc>
                <a:spcPct val="93000"/>
              </a:lnSpc>
              <a:buClr>
                <a:srgbClr val="292929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400" b="1" dirty="0" smtClean="0"/>
              <a:t>Likelihood Solution</a:t>
            </a:r>
            <a:endParaRPr lang="en-GB" sz="2400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0694" y="5877272"/>
            <a:ext cx="2419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Image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xmlns="" val="121798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Swap Move</a:t>
            </a: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4643438" y="3327424"/>
          <a:ext cx="3671887" cy="2879725"/>
        </p:xfrm>
        <a:graphic>
          <a:graphicData uri="http://schemas.openxmlformats.org/presentationml/2006/ole">
            <p:oleObj spid="_x0000_s541732" name="PBrush" r:id="rId4" imgW="4057143" imgH="3180952" progId="PBrush">
              <p:embed/>
            </p:oleObj>
          </a:graphicData>
        </a:graphic>
      </p:graphicFrame>
      <p:graphicFrame>
        <p:nvGraphicFramePr>
          <p:cNvPr id="920580" name="Object 3"/>
          <p:cNvGraphicFramePr>
            <a:graphicFrameLocks noChangeAspect="1"/>
          </p:cNvGraphicFramePr>
          <p:nvPr/>
        </p:nvGraphicFramePr>
        <p:xfrm>
          <a:off x="4643438" y="3327424"/>
          <a:ext cx="3673475" cy="2876550"/>
        </p:xfrm>
        <a:graphic>
          <a:graphicData uri="http://schemas.openxmlformats.org/presentationml/2006/ole">
            <p:oleObj spid="_x0000_s541733" name="PBrush" r:id="rId5" imgW="4048690" imgH="3200000" progId="PBrush">
              <p:embed/>
            </p:oleObj>
          </a:graphicData>
        </a:graphic>
      </p:graphicFrame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188" y="3327424"/>
            <a:ext cx="3671887" cy="285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6486551" y="2789259"/>
            <a:ext cx="504825" cy="288925"/>
          </a:xfrm>
          <a:prstGeom prst="rect">
            <a:avLst/>
          </a:prstGeom>
          <a:solidFill>
            <a:srgbClr val="A5230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6989788" y="2717821"/>
            <a:ext cx="720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Sky</a:t>
            </a: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6486551" y="2427309"/>
            <a:ext cx="504825" cy="288925"/>
          </a:xfrm>
          <a:prstGeom prst="rect">
            <a:avLst/>
          </a:prstGeom>
          <a:solidFill>
            <a:srgbClr val="EED914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6989788" y="2355871"/>
            <a:ext cx="1296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House</a:t>
            </a: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6486551" y="1708171"/>
            <a:ext cx="504825" cy="288925"/>
          </a:xfrm>
          <a:prstGeom prst="rect">
            <a:avLst/>
          </a:prstGeom>
          <a:solidFill>
            <a:srgbClr val="0404E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6989788" y="1636734"/>
            <a:ext cx="720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Tree</a:t>
            </a:r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6486551" y="2068534"/>
            <a:ext cx="504825" cy="28892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6989788" y="1997096"/>
            <a:ext cx="1223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Ground</a:t>
            </a:r>
          </a:p>
        </p:txBody>
      </p:sp>
      <p:sp>
        <p:nvSpPr>
          <p:cNvPr id="920590" name="Text Box 14"/>
          <p:cNvSpPr txBox="1">
            <a:spLocks noChangeArrowheads="1"/>
          </p:cNvSpPr>
          <p:nvPr/>
        </p:nvSpPr>
        <p:spPr bwMode="auto">
          <a:xfrm>
            <a:off x="928662" y="2257440"/>
            <a:ext cx="38163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accent1"/>
                </a:solidFill>
                <a:latin typeface="+mn-lt"/>
              </a:rPr>
              <a:t>Swap Sky, House</a:t>
            </a:r>
          </a:p>
        </p:txBody>
      </p:sp>
      <p:sp>
        <p:nvSpPr>
          <p:cNvPr id="7183" name="Line 15"/>
          <p:cNvSpPr>
            <a:spLocks noChangeShapeType="1"/>
          </p:cNvSpPr>
          <p:nvPr/>
        </p:nvSpPr>
        <p:spPr bwMode="auto">
          <a:xfrm>
            <a:off x="5694388" y="2573359"/>
            <a:ext cx="649288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184" name="Line 16"/>
          <p:cNvSpPr>
            <a:spLocks noChangeShapeType="1"/>
          </p:cNvSpPr>
          <p:nvPr/>
        </p:nvSpPr>
        <p:spPr bwMode="auto">
          <a:xfrm>
            <a:off x="5694388" y="2933721"/>
            <a:ext cx="649288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646113" y="1000125"/>
            <a:ext cx="756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30000"/>
              </a:spcBef>
              <a:buFont typeface="Arial" pitchFamily="34" charset="0"/>
              <a:buChar char="•"/>
              <a:defRPr/>
            </a:pPr>
            <a:r>
              <a:rPr lang="en-US" sz="2800" dirty="0" smtClean="0">
                <a:latin typeface="+mn-lt"/>
              </a:rPr>
              <a:t>Variables </a:t>
            </a:r>
            <a:r>
              <a:rPr lang="en-US" sz="2800" dirty="0">
                <a:latin typeface="+mn-lt"/>
              </a:rPr>
              <a:t>labeled </a:t>
            </a:r>
            <a:r>
              <a:rPr lang="el-GR" sz="2800" i="1" dirty="0">
                <a:latin typeface="Times New Roman"/>
                <a:cs typeface="Times New Roman"/>
              </a:rPr>
              <a:t>α</a:t>
            </a:r>
            <a:r>
              <a:rPr lang="en-GB" sz="2800" dirty="0">
                <a:latin typeface="Times New Roman"/>
                <a:cs typeface="Times New Roman"/>
              </a:rPr>
              <a:t>, </a:t>
            </a:r>
            <a:r>
              <a:rPr lang="el-GR" sz="2800" i="1" dirty="0">
                <a:latin typeface="Times New Roman"/>
                <a:cs typeface="Times New Roman"/>
              </a:rPr>
              <a:t>β</a:t>
            </a:r>
            <a:r>
              <a:rPr lang="en-US" sz="2800" dirty="0">
                <a:latin typeface="+mn-lt"/>
              </a:rPr>
              <a:t> can swap their labels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286380" y="6357958"/>
            <a:ext cx="38699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[Boykov , Veksler and Zabih 2001]</a:t>
            </a:r>
            <a:endParaRPr lang="en-GB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2781" y="4198950"/>
            <a:ext cx="4429125" cy="1000125"/>
          </a:xfrm>
          <a:prstGeom prst="roundRect">
            <a:avLst>
              <a:gd name="adj" fmla="val 5698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 b="1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Swap Move</a:t>
            </a:r>
          </a:p>
        </p:txBody>
      </p:sp>
      <p:sp>
        <p:nvSpPr>
          <p:cNvPr id="6150" name="Rectangle 7"/>
          <p:cNvSpPr>
            <a:spLocks noGrp="1" noChangeArrowheads="1"/>
          </p:cNvSpPr>
          <p:nvPr>
            <p:ph idx="1"/>
          </p:nvPr>
        </p:nvSpPr>
        <p:spPr>
          <a:xfrm>
            <a:off x="714348" y="2428868"/>
            <a:ext cx="7569200" cy="168275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Move energy is </a:t>
            </a:r>
            <a:r>
              <a:rPr lang="en-US" sz="2800" dirty="0" err="1" smtClean="0"/>
              <a:t>submodular</a:t>
            </a:r>
            <a:r>
              <a:rPr lang="en-US" sz="2800" dirty="0" smtClean="0"/>
              <a:t> if:</a:t>
            </a:r>
          </a:p>
          <a:p>
            <a:pPr lvl="1" eaLnBrk="1" hangingPunct="1"/>
            <a:r>
              <a:rPr lang="en-US" sz="2400" dirty="0" smtClean="0"/>
              <a:t>Unary Potentials: Arbitrary</a:t>
            </a:r>
          </a:p>
          <a:p>
            <a:pPr lvl="1" eaLnBrk="1" hangingPunct="1"/>
            <a:r>
              <a:rPr lang="en-US" sz="2400" dirty="0" err="1" smtClean="0"/>
              <a:t>Pairwise</a:t>
            </a:r>
            <a:r>
              <a:rPr lang="en-US" sz="2400" dirty="0" smtClean="0"/>
              <a:t> potentials: </a:t>
            </a:r>
            <a:r>
              <a:rPr lang="en-US" sz="2400" dirty="0" smtClean="0">
                <a:solidFill>
                  <a:schemeClr val="accent1"/>
                </a:solidFill>
              </a:rPr>
              <a:t>Semi-metric</a:t>
            </a:r>
          </a:p>
        </p:txBody>
      </p:sp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935038" y="1431925"/>
            <a:ext cx="63357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3200"/>
          </a:p>
        </p:txBody>
      </p:sp>
      <p:sp>
        <p:nvSpPr>
          <p:cNvPr id="9" name="Rectangle 8"/>
          <p:cNvSpPr/>
          <p:nvPr/>
        </p:nvSpPr>
        <p:spPr>
          <a:xfrm>
            <a:off x="2354218" y="4198950"/>
            <a:ext cx="4432359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sz="2400" b="1" dirty="0">
                <a:latin typeface="Comic Sans MS" pitchFamily="66" charset="0"/>
              </a:rPr>
              <a:t>θ</a:t>
            </a:r>
            <a:r>
              <a:rPr lang="en-GB" sz="2400" b="1" baseline="-25000" dirty="0" err="1">
                <a:latin typeface="Comic Sans MS" pitchFamily="66" charset="0"/>
              </a:rPr>
              <a:t>ij</a:t>
            </a:r>
            <a:r>
              <a:rPr lang="en-GB" sz="2400" b="1" baseline="-25000" dirty="0">
                <a:latin typeface="Comic Sans MS" pitchFamily="66" charset="0"/>
              </a:rPr>
              <a:t> </a:t>
            </a:r>
            <a:r>
              <a:rPr lang="en-GB" sz="2400" b="1" dirty="0">
                <a:latin typeface="Comic Sans MS" pitchFamily="66" charset="0"/>
              </a:rPr>
              <a:t>(</a:t>
            </a:r>
            <a:r>
              <a:rPr lang="en-GB" sz="2400" b="1" dirty="0" err="1">
                <a:latin typeface="Comic Sans MS" pitchFamily="66" charset="0"/>
              </a:rPr>
              <a:t>l</a:t>
            </a:r>
            <a:r>
              <a:rPr lang="en-GB" sz="2400" b="1" baseline="-25000" dirty="0" err="1">
                <a:latin typeface="Comic Sans MS" pitchFamily="66" charset="0"/>
              </a:rPr>
              <a:t>a</a:t>
            </a:r>
            <a:r>
              <a:rPr lang="en-GB" sz="2400" b="1" dirty="0" err="1">
                <a:latin typeface="Comic Sans MS" pitchFamily="66" charset="0"/>
              </a:rPr>
              <a:t>,l</a:t>
            </a:r>
            <a:r>
              <a:rPr lang="en-GB" sz="2400" b="1" baseline="-25000" dirty="0" err="1">
                <a:latin typeface="Comic Sans MS" pitchFamily="66" charset="0"/>
              </a:rPr>
              <a:t>b</a:t>
            </a:r>
            <a:r>
              <a:rPr lang="en-GB" sz="2400" b="1" dirty="0">
                <a:latin typeface="Comic Sans MS" pitchFamily="66" charset="0"/>
              </a:rPr>
              <a:t>)  ≥ 0</a:t>
            </a:r>
          </a:p>
          <a:p>
            <a:pPr algn="ctr">
              <a:defRPr/>
            </a:pPr>
            <a:endParaRPr lang="en-GB" sz="1050" b="1" dirty="0">
              <a:latin typeface="Comic Sans MS" pitchFamily="66" charset="0"/>
            </a:endParaRPr>
          </a:p>
          <a:p>
            <a:pPr algn="ctr">
              <a:defRPr/>
            </a:pPr>
            <a:r>
              <a:rPr lang="el-GR" sz="2400" b="1" dirty="0">
                <a:latin typeface="Comic Sans MS" pitchFamily="66" charset="0"/>
              </a:rPr>
              <a:t>θ</a:t>
            </a:r>
            <a:r>
              <a:rPr lang="en-GB" sz="2400" b="1" baseline="-25000" dirty="0" err="1">
                <a:latin typeface="Comic Sans MS" pitchFamily="66" charset="0"/>
              </a:rPr>
              <a:t>ij</a:t>
            </a:r>
            <a:r>
              <a:rPr lang="en-GB" sz="2400" b="1" baseline="-25000" dirty="0">
                <a:latin typeface="Comic Sans MS" pitchFamily="66" charset="0"/>
              </a:rPr>
              <a:t> </a:t>
            </a:r>
            <a:r>
              <a:rPr lang="en-GB" sz="2400" b="1" dirty="0">
                <a:latin typeface="Comic Sans MS" pitchFamily="66" charset="0"/>
              </a:rPr>
              <a:t>(</a:t>
            </a:r>
            <a:r>
              <a:rPr lang="en-GB" sz="2400" b="1" dirty="0" err="1">
                <a:latin typeface="Comic Sans MS" pitchFamily="66" charset="0"/>
              </a:rPr>
              <a:t>l</a:t>
            </a:r>
            <a:r>
              <a:rPr lang="en-GB" sz="2400" b="1" baseline="-25000" dirty="0" err="1">
                <a:latin typeface="Comic Sans MS" pitchFamily="66" charset="0"/>
              </a:rPr>
              <a:t>a</a:t>
            </a:r>
            <a:r>
              <a:rPr lang="en-GB" sz="2400" b="1" dirty="0" err="1">
                <a:latin typeface="Comic Sans MS" pitchFamily="66" charset="0"/>
              </a:rPr>
              <a:t>,l</a:t>
            </a:r>
            <a:r>
              <a:rPr lang="en-GB" sz="2400" b="1" baseline="-25000" dirty="0" err="1">
                <a:latin typeface="Comic Sans MS" pitchFamily="66" charset="0"/>
              </a:rPr>
              <a:t>b</a:t>
            </a:r>
            <a:r>
              <a:rPr lang="en-GB" sz="2400" b="1" dirty="0">
                <a:latin typeface="Comic Sans MS" pitchFamily="66" charset="0"/>
              </a:rPr>
              <a:t>)  = 0           a = b</a:t>
            </a:r>
            <a:endParaRPr lang="en-GB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711656" y="4984763"/>
            <a:ext cx="857250" cy="1587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28728" y="5429264"/>
            <a:ext cx="635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Examples: </a:t>
            </a:r>
            <a:r>
              <a:rPr lang="en-GB" sz="2400" dirty="0" smtClean="0">
                <a:solidFill>
                  <a:schemeClr val="accent1"/>
                </a:solidFill>
              </a:rPr>
              <a:t>Potts model, Truncated Convex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86380" y="6357958"/>
            <a:ext cx="38699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[Boykov , Veksler and Zabih 2001]</a:t>
            </a:r>
            <a:endParaRPr lang="en-GB" sz="2000" b="1" dirty="0"/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46113" y="1000125"/>
            <a:ext cx="756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30000"/>
              </a:spcBef>
              <a:buFont typeface="Arial" pitchFamily="34" charset="0"/>
              <a:buChar char="•"/>
              <a:defRPr/>
            </a:pPr>
            <a:r>
              <a:rPr lang="en-US" sz="2800" dirty="0" smtClean="0">
                <a:latin typeface="+mn-lt"/>
              </a:rPr>
              <a:t>Variables </a:t>
            </a:r>
            <a:r>
              <a:rPr lang="en-US" sz="2800" dirty="0">
                <a:latin typeface="+mn-lt"/>
              </a:rPr>
              <a:t>labeled </a:t>
            </a:r>
            <a:r>
              <a:rPr lang="el-GR" sz="2800" i="1" dirty="0">
                <a:latin typeface="Times New Roman"/>
                <a:cs typeface="Times New Roman"/>
              </a:rPr>
              <a:t>α</a:t>
            </a:r>
            <a:r>
              <a:rPr lang="en-GB" sz="2800" dirty="0">
                <a:latin typeface="Times New Roman"/>
                <a:cs typeface="Times New Roman"/>
              </a:rPr>
              <a:t>, </a:t>
            </a:r>
            <a:r>
              <a:rPr lang="el-GR" sz="2800" i="1" dirty="0">
                <a:latin typeface="Times New Roman"/>
                <a:cs typeface="Times New Roman"/>
              </a:rPr>
              <a:t>β</a:t>
            </a:r>
            <a:r>
              <a:rPr lang="en-US" sz="2800" dirty="0">
                <a:latin typeface="+mn-lt"/>
              </a:rPr>
              <a:t> can swap their labels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Expansion Move</a:t>
            </a: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468313" y="1484313"/>
            <a:ext cx="63357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3200" dirty="0"/>
          </a:p>
        </p:txBody>
      </p:sp>
      <p:sp>
        <p:nvSpPr>
          <p:cNvPr id="86023" name="Rectangle 7"/>
          <p:cNvSpPr>
            <a:spLocks noChangeArrowheads="1"/>
          </p:cNvSpPr>
          <p:nvPr/>
        </p:nvSpPr>
        <p:spPr bwMode="auto">
          <a:xfrm>
            <a:off x="5421313" y="6400800"/>
            <a:ext cx="3722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tx1"/>
              </a:buClr>
            </a:pPr>
            <a:r>
              <a:rPr lang="en-US" sz="2400" b="1">
                <a:solidFill>
                  <a:schemeClr val="bg1"/>
                </a:solidFill>
              </a:rPr>
              <a:t>[Boykov, Veksler, Zabih]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28625" y="1038509"/>
            <a:ext cx="79295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spcBef>
                <a:spcPct val="30000"/>
              </a:spcBef>
              <a:buFontTx/>
              <a:buChar char="•"/>
              <a:defRPr/>
            </a:pPr>
            <a:r>
              <a:rPr lang="en-US" sz="2800" dirty="0">
                <a:latin typeface="+mj-lt"/>
              </a:rPr>
              <a:t>Variables take label </a:t>
            </a:r>
            <a:r>
              <a:rPr lang="en-US" sz="2800" i="1" dirty="0">
                <a:latin typeface="Symbol" pitchFamily="16" charset="2"/>
              </a:rPr>
              <a:t>a  </a:t>
            </a:r>
            <a:r>
              <a:rPr lang="en-US" sz="2800" dirty="0">
                <a:latin typeface="+mn-lt"/>
              </a:rPr>
              <a:t>or retain current label</a:t>
            </a:r>
          </a:p>
        </p:txBody>
      </p:sp>
      <p:sp>
        <p:nvSpPr>
          <p:cNvPr id="7" name="Rectangle 6"/>
          <p:cNvSpPr/>
          <p:nvPr/>
        </p:nvSpPr>
        <p:spPr>
          <a:xfrm>
            <a:off x="5286380" y="6357958"/>
            <a:ext cx="38699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[Boykov , Veksler and Zabih 2001]</a:t>
            </a:r>
            <a:endParaRPr lang="en-GB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16482" name="Object 2"/>
          <p:cNvGraphicFramePr>
            <a:graphicFrameLocks noChangeAspect="1"/>
          </p:cNvGraphicFramePr>
          <p:nvPr/>
        </p:nvGraphicFramePr>
        <p:xfrm>
          <a:off x="4789488" y="3208357"/>
          <a:ext cx="3959225" cy="3057525"/>
        </p:xfrm>
        <a:graphic>
          <a:graphicData uri="http://schemas.openxmlformats.org/presentationml/2006/ole">
            <p:oleObj spid="_x0000_s542790" name="PBrush" r:id="rId4" imgW="4076190" imgH="3219899" progId="PBrush">
              <p:embed/>
            </p:oleObj>
          </a:graphicData>
        </a:graphic>
      </p:graphicFrame>
      <p:graphicFrame>
        <p:nvGraphicFramePr>
          <p:cNvPr id="916483" name="Object 3"/>
          <p:cNvGraphicFramePr>
            <a:graphicFrameLocks noChangeAspect="1"/>
          </p:cNvGraphicFramePr>
          <p:nvPr/>
        </p:nvGraphicFramePr>
        <p:xfrm>
          <a:off x="4787900" y="3209945"/>
          <a:ext cx="3960813" cy="3055937"/>
        </p:xfrm>
        <a:graphic>
          <a:graphicData uri="http://schemas.openxmlformats.org/presentationml/2006/ole">
            <p:oleObj spid="_x0000_s542791" name="PBrush" r:id="rId5" imgW="4086795" imgH="3219899" progId="PBrush">
              <p:embed/>
            </p:oleObj>
          </a:graphicData>
        </a:graphic>
      </p:graphicFrame>
      <p:graphicFrame>
        <p:nvGraphicFramePr>
          <p:cNvPr id="916484" name="Object 4"/>
          <p:cNvGraphicFramePr>
            <a:graphicFrameLocks noChangeAspect="1"/>
          </p:cNvGraphicFramePr>
          <p:nvPr/>
        </p:nvGraphicFramePr>
        <p:xfrm>
          <a:off x="4787900" y="3205182"/>
          <a:ext cx="3960813" cy="3081338"/>
        </p:xfrm>
        <a:graphic>
          <a:graphicData uri="http://schemas.openxmlformats.org/presentationml/2006/ole">
            <p:oleObj spid="_x0000_s542792" name="PBrush" r:id="rId6" imgW="4076190" imgH="3172268" progId="PBrush">
              <p:embed/>
            </p:oleObj>
          </a:graphicData>
        </a:graphic>
      </p:graphicFrame>
      <p:graphicFrame>
        <p:nvGraphicFramePr>
          <p:cNvPr id="916485" name="Object 5"/>
          <p:cNvGraphicFramePr>
            <a:graphicFrameLocks noChangeAspect="1"/>
          </p:cNvGraphicFramePr>
          <p:nvPr/>
        </p:nvGraphicFramePr>
        <p:xfrm>
          <a:off x="4789488" y="3208357"/>
          <a:ext cx="3959225" cy="3065463"/>
        </p:xfrm>
        <a:graphic>
          <a:graphicData uri="http://schemas.openxmlformats.org/presentationml/2006/ole">
            <p:oleObj spid="_x0000_s542793" name="PBrush" r:id="rId7" imgW="4067743" imgH="3219899" progId="PBrush">
              <p:embed/>
            </p:oleObj>
          </a:graphicData>
        </a:graphic>
      </p:graphicFrame>
      <p:sp>
        <p:nvSpPr>
          <p:cNvPr id="8198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Expansion Move</a:t>
            </a: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850" y="3205182"/>
            <a:ext cx="3960813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6659563" y="2667015"/>
            <a:ext cx="504825" cy="288925"/>
          </a:xfrm>
          <a:prstGeom prst="rect">
            <a:avLst/>
          </a:prstGeom>
          <a:solidFill>
            <a:srgbClr val="A5230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7162800" y="2595578"/>
            <a:ext cx="720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Sky</a:t>
            </a:r>
          </a:p>
        </p:txBody>
      </p:sp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6659563" y="2305065"/>
            <a:ext cx="504825" cy="288925"/>
          </a:xfrm>
          <a:prstGeom prst="rect">
            <a:avLst/>
          </a:prstGeom>
          <a:solidFill>
            <a:srgbClr val="EED914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7162800" y="2233628"/>
            <a:ext cx="1296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House</a:t>
            </a:r>
          </a:p>
        </p:txBody>
      </p:sp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6659563" y="1585928"/>
            <a:ext cx="504825" cy="28892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7162800" y="1514490"/>
            <a:ext cx="720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Tree</a:t>
            </a:r>
          </a:p>
        </p:txBody>
      </p:sp>
      <p:sp>
        <p:nvSpPr>
          <p:cNvPr id="8206" name="Rectangle 14"/>
          <p:cNvSpPr>
            <a:spLocks noChangeArrowheads="1"/>
          </p:cNvSpPr>
          <p:nvPr/>
        </p:nvSpPr>
        <p:spPr bwMode="auto">
          <a:xfrm>
            <a:off x="6659563" y="1946290"/>
            <a:ext cx="504825" cy="2889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7162800" y="1874853"/>
            <a:ext cx="1223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Ground</a:t>
            </a:r>
          </a:p>
        </p:txBody>
      </p:sp>
      <p:sp>
        <p:nvSpPr>
          <p:cNvPr id="916496" name="Text Box 16"/>
          <p:cNvSpPr txBox="1">
            <a:spLocks noChangeArrowheads="1"/>
          </p:cNvSpPr>
          <p:nvPr/>
        </p:nvSpPr>
        <p:spPr bwMode="auto">
          <a:xfrm>
            <a:off x="1547813" y="2555895"/>
            <a:ext cx="3816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latin typeface="+mj-lt"/>
              </a:rPr>
              <a:t>Initialize with Tree</a:t>
            </a:r>
          </a:p>
        </p:txBody>
      </p:sp>
      <p:sp>
        <p:nvSpPr>
          <p:cNvPr id="916497" name="Text Box 17"/>
          <p:cNvSpPr txBox="1">
            <a:spLocks noChangeArrowheads="1"/>
          </p:cNvSpPr>
          <p:nvPr/>
        </p:nvSpPr>
        <p:spPr bwMode="auto">
          <a:xfrm>
            <a:off x="250825" y="2555895"/>
            <a:ext cx="15128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accent1"/>
                </a:solidFill>
                <a:latin typeface="+mj-lt"/>
              </a:rPr>
              <a:t>Status:</a:t>
            </a:r>
          </a:p>
        </p:txBody>
      </p:sp>
      <p:sp>
        <p:nvSpPr>
          <p:cNvPr id="916498" name="Text Box 18"/>
          <p:cNvSpPr txBox="1">
            <a:spLocks noChangeArrowheads="1"/>
          </p:cNvSpPr>
          <p:nvPr/>
        </p:nvSpPr>
        <p:spPr bwMode="auto">
          <a:xfrm>
            <a:off x="1547813" y="2555895"/>
            <a:ext cx="3816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latin typeface="+mj-lt"/>
              </a:rPr>
              <a:t>Expand Ground</a:t>
            </a:r>
          </a:p>
        </p:txBody>
      </p:sp>
      <p:sp>
        <p:nvSpPr>
          <p:cNvPr id="916499" name="Text Box 19"/>
          <p:cNvSpPr txBox="1">
            <a:spLocks noChangeArrowheads="1"/>
          </p:cNvSpPr>
          <p:nvPr/>
        </p:nvSpPr>
        <p:spPr bwMode="auto">
          <a:xfrm>
            <a:off x="1547813" y="2555895"/>
            <a:ext cx="3816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latin typeface="+mj-lt"/>
              </a:rPr>
              <a:t>Expand House</a:t>
            </a:r>
          </a:p>
        </p:txBody>
      </p:sp>
      <p:sp>
        <p:nvSpPr>
          <p:cNvPr id="916500" name="Text Box 20"/>
          <p:cNvSpPr txBox="1">
            <a:spLocks noChangeArrowheads="1"/>
          </p:cNvSpPr>
          <p:nvPr/>
        </p:nvSpPr>
        <p:spPr bwMode="auto">
          <a:xfrm>
            <a:off x="1547813" y="2555895"/>
            <a:ext cx="3816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latin typeface="+mj-lt"/>
              </a:rPr>
              <a:t>Expand Sky</a:t>
            </a:r>
          </a:p>
        </p:txBody>
      </p:sp>
      <p:sp>
        <p:nvSpPr>
          <p:cNvPr id="916501" name="Line 21"/>
          <p:cNvSpPr>
            <a:spLocks noChangeShapeType="1"/>
          </p:cNvSpPr>
          <p:nvPr/>
        </p:nvSpPr>
        <p:spPr bwMode="auto">
          <a:xfrm>
            <a:off x="5867400" y="1730390"/>
            <a:ext cx="649288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16502" name="Line 22"/>
          <p:cNvSpPr>
            <a:spLocks noChangeShapeType="1"/>
          </p:cNvSpPr>
          <p:nvPr/>
        </p:nvSpPr>
        <p:spPr bwMode="auto">
          <a:xfrm>
            <a:off x="5867400" y="2090753"/>
            <a:ext cx="649288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16503" name="Line 23"/>
          <p:cNvSpPr>
            <a:spLocks noChangeShapeType="1"/>
          </p:cNvSpPr>
          <p:nvPr/>
        </p:nvSpPr>
        <p:spPr bwMode="auto">
          <a:xfrm>
            <a:off x="5867400" y="2451115"/>
            <a:ext cx="649288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16504" name="Line 24"/>
          <p:cNvSpPr>
            <a:spLocks noChangeShapeType="1"/>
          </p:cNvSpPr>
          <p:nvPr/>
        </p:nvSpPr>
        <p:spPr bwMode="auto">
          <a:xfrm>
            <a:off x="5867400" y="2811478"/>
            <a:ext cx="649288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217" name="Rectangle 25"/>
          <p:cNvSpPr>
            <a:spLocks noChangeArrowheads="1"/>
          </p:cNvSpPr>
          <p:nvPr/>
        </p:nvSpPr>
        <p:spPr bwMode="auto">
          <a:xfrm>
            <a:off x="5421313" y="6400800"/>
            <a:ext cx="3722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tx1"/>
              </a:buClr>
            </a:pPr>
            <a:r>
              <a:rPr lang="en-US" sz="2400" b="1">
                <a:solidFill>
                  <a:schemeClr val="bg1"/>
                </a:solidFill>
              </a:rPr>
              <a:t>[Boykov, Veksler, Zabih]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286380" y="6357958"/>
            <a:ext cx="38699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[Boykov , Veksler and Zabih 2001]</a:t>
            </a:r>
            <a:endParaRPr lang="en-GB" sz="2000" b="1" dirty="0"/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428625" y="1038509"/>
            <a:ext cx="79295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spcBef>
                <a:spcPct val="30000"/>
              </a:spcBef>
              <a:buFontTx/>
              <a:buChar char="•"/>
              <a:defRPr/>
            </a:pPr>
            <a:r>
              <a:rPr lang="en-US" sz="2800" dirty="0">
                <a:latin typeface="+mj-lt"/>
              </a:rPr>
              <a:t>Variables take label </a:t>
            </a:r>
            <a:r>
              <a:rPr lang="en-US" sz="2800" i="1" dirty="0">
                <a:latin typeface="Symbol" pitchFamily="16" charset="2"/>
              </a:rPr>
              <a:t>a  </a:t>
            </a:r>
            <a:r>
              <a:rPr lang="en-US" sz="2800" dirty="0">
                <a:latin typeface="+mn-lt"/>
              </a:rPr>
              <a:t>or retain current label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6496" grpId="0"/>
      <p:bldP spid="916496" grpId="1"/>
      <p:bldP spid="916498" grpId="0"/>
      <p:bldP spid="916499" grpId="0"/>
      <p:bldP spid="916499" grpId="1"/>
      <p:bldP spid="916500" grpId="0"/>
      <p:bldP spid="916501" grpId="0" animBg="1"/>
      <p:bldP spid="916501" grpId="1" animBg="1"/>
      <p:bldP spid="916502" grpId="0" animBg="1"/>
      <p:bldP spid="916502" grpId="1" animBg="1"/>
      <p:bldP spid="916503" grpId="0" animBg="1"/>
      <p:bldP spid="916503" grpId="1" animBg="1"/>
      <p:bldP spid="916504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Expansion Move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idx="1"/>
          </p:nvPr>
        </p:nvSpPr>
        <p:spPr>
          <a:xfrm>
            <a:off x="285720" y="1967203"/>
            <a:ext cx="6500813" cy="1682750"/>
          </a:xfrm>
        </p:spPr>
        <p:txBody>
          <a:bodyPr>
            <a:normAutofit/>
          </a:bodyPr>
          <a:lstStyle/>
          <a:p>
            <a:pPr eaLnBrk="1" hangingPunct="1">
              <a:spcBef>
                <a:spcPct val="30000"/>
              </a:spcBef>
            </a:pPr>
            <a:r>
              <a:rPr lang="en-US" sz="2800" dirty="0" smtClean="0"/>
              <a:t>Move energy is </a:t>
            </a:r>
            <a:r>
              <a:rPr lang="en-US" sz="2800" dirty="0" err="1" smtClean="0"/>
              <a:t>submodular</a:t>
            </a:r>
            <a:r>
              <a:rPr lang="en-US" sz="2800" dirty="0" smtClean="0"/>
              <a:t> if:</a:t>
            </a:r>
          </a:p>
          <a:p>
            <a:pPr lvl="1" eaLnBrk="1" hangingPunct="1">
              <a:spcBef>
                <a:spcPct val="30000"/>
              </a:spcBef>
            </a:pPr>
            <a:r>
              <a:rPr lang="en-US" sz="2400" dirty="0" smtClean="0"/>
              <a:t>Unary Potentials: Arbitrary</a:t>
            </a:r>
          </a:p>
          <a:p>
            <a:pPr lvl="1" eaLnBrk="1" hangingPunct="1">
              <a:spcBef>
                <a:spcPct val="30000"/>
              </a:spcBef>
            </a:pPr>
            <a:r>
              <a:rPr lang="en-US" sz="2400" dirty="0" err="1" smtClean="0"/>
              <a:t>Pairwise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smtClean="0"/>
              <a:t>potentials: </a:t>
            </a:r>
            <a:r>
              <a:rPr lang="en-US" sz="2400" dirty="0" smtClean="0">
                <a:solidFill>
                  <a:schemeClr val="accent1"/>
                </a:solidFill>
              </a:rPr>
              <a:t>Metric</a:t>
            </a: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468313" y="1484313"/>
            <a:ext cx="63357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3200"/>
          </a:p>
        </p:txBody>
      </p:sp>
      <p:sp>
        <p:nvSpPr>
          <p:cNvPr id="86023" name="Rectangle 7"/>
          <p:cNvSpPr>
            <a:spLocks noChangeArrowheads="1"/>
          </p:cNvSpPr>
          <p:nvPr/>
        </p:nvSpPr>
        <p:spPr bwMode="auto">
          <a:xfrm>
            <a:off x="5421313" y="6400800"/>
            <a:ext cx="3722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tx1"/>
              </a:buClr>
            </a:pPr>
            <a:r>
              <a:rPr lang="en-US" sz="2400" b="1">
                <a:solidFill>
                  <a:schemeClr val="bg1"/>
                </a:solidFill>
              </a:rPr>
              <a:t>[Boykov, Veksler, Zabih]</a:t>
            </a:r>
          </a:p>
        </p:txBody>
      </p:sp>
      <p:sp>
        <p:nvSpPr>
          <p:cNvPr id="86026" name="Rectangle 9"/>
          <p:cNvSpPr>
            <a:spLocks noChangeArrowheads="1"/>
          </p:cNvSpPr>
          <p:nvPr/>
        </p:nvSpPr>
        <p:spPr bwMode="auto">
          <a:xfrm>
            <a:off x="1817658" y="3864266"/>
            <a:ext cx="46116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400" b="1">
                <a:latin typeface="Comic Sans MS" pitchFamily="66" charset="0"/>
              </a:rPr>
              <a:t>θ</a:t>
            </a:r>
            <a:r>
              <a:rPr lang="en-GB" sz="2400" b="1" baseline="-25000">
                <a:latin typeface="Comic Sans MS" pitchFamily="66" charset="0"/>
              </a:rPr>
              <a:t>ij </a:t>
            </a:r>
            <a:r>
              <a:rPr lang="en-GB" sz="2400" b="1">
                <a:latin typeface="Comic Sans MS" pitchFamily="66" charset="0"/>
              </a:rPr>
              <a:t>(l</a:t>
            </a:r>
            <a:r>
              <a:rPr lang="en-GB" sz="2400" b="1" baseline="-25000">
                <a:latin typeface="Comic Sans MS" pitchFamily="66" charset="0"/>
              </a:rPr>
              <a:t>a</a:t>
            </a:r>
            <a:r>
              <a:rPr lang="en-GB" sz="2400" b="1">
                <a:latin typeface="Comic Sans MS" pitchFamily="66" charset="0"/>
              </a:rPr>
              <a:t>,l</a:t>
            </a:r>
            <a:r>
              <a:rPr lang="en-GB" sz="2400" b="1" baseline="-25000">
                <a:latin typeface="Comic Sans MS" pitchFamily="66" charset="0"/>
              </a:rPr>
              <a:t>b</a:t>
            </a:r>
            <a:r>
              <a:rPr lang="en-GB" sz="2400" b="1">
                <a:latin typeface="Comic Sans MS" pitchFamily="66" charset="0"/>
              </a:rPr>
              <a:t>) + </a:t>
            </a:r>
            <a:r>
              <a:rPr lang="el-GR" sz="2400" b="1">
                <a:latin typeface="Comic Sans MS" pitchFamily="66" charset="0"/>
              </a:rPr>
              <a:t>θ</a:t>
            </a:r>
            <a:r>
              <a:rPr lang="en-GB" sz="2400" b="1" baseline="-25000">
                <a:latin typeface="Comic Sans MS" pitchFamily="66" charset="0"/>
              </a:rPr>
              <a:t>ij </a:t>
            </a:r>
            <a:r>
              <a:rPr lang="en-GB" sz="2400" b="1">
                <a:latin typeface="Comic Sans MS" pitchFamily="66" charset="0"/>
              </a:rPr>
              <a:t>(l</a:t>
            </a:r>
            <a:r>
              <a:rPr lang="en-GB" sz="2400" b="1" baseline="-25000">
                <a:latin typeface="Comic Sans MS" pitchFamily="66" charset="0"/>
              </a:rPr>
              <a:t>b</a:t>
            </a:r>
            <a:r>
              <a:rPr lang="en-GB" sz="2400" b="1">
                <a:latin typeface="Comic Sans MS" pitchFamily="66" charset="0"/>
              </a:rPr>
              <a:t>,l</a:t>
            </a:r>
            <a:r>
              <a:rPr lang="en-GB" sz="2400" b="1" baseline="-25000">
                <a:latin typeface="Comic Sans MS" pitchFamily="66" charset="0"/>
              </a:rPr>
              <a:t>c</a:t>
            </a:r>
            <a:r>
              <a:rPr lang="en-GB" sz="2400" b="1">
                <a:latin typeface="Comic Sans MS" pitchFamily="66" charset="0"/>
              </a:rPr>
              <a:t>) ≥ </a:t>
            </a:r>
            <a:r>
              <a:rPr lang="el-GR" sz="2400" b="1">
                <a:latin typeface="Comic Sans MS" pitchFamily="66" charset="0"/>
              </a:rPr>
              <a:t>θ</a:t>
            </a:r>
            <a:r>
              <a:rPr lang="en-GB" sz="2400" b="1" baseline="-25000">
                <a:latin typeface="Comic Sans MS" pitchFamily="66" charset="0"/>
              </a:rPr>
              <a:t>ij </a:t>
            </a:r>
            <a:r>
              <a:rPr lang="en-GB" sz="2400" b="1">
                <a:latin typeface="Comic Sans MS" pitchFamily="66" charset="0"/>
              </a:rPr>
              <a:t>(l</a:t>
            </a:r>
            <a:r>
              <a:rPr lang="en-GB" sz="2400" b="1" baseline="-25000">
                <a:latin typeface="Comic Sans MS" pitchFamily="66" charset="0"/>
              </a:rPr>
              <a:t>a</a:t>
            </a:r>
            <a:r>
              <a:rPr lang="en-GB" sz="2400" b="1">
                <a:latin typeface="Comic Sans MS" pitchFamily="66" charset="0"/>
              </a:rPr>
              <a:t>,l</a:t>
            </a:r>
            <a:r>
              <a:rPr lang="en-GB" sz="2400" b="1" baseline="-25000">
                <a:latin typeface="Comic Sans MS" pitchFamily="66" charset="0"/>
              </a:rPr>
              <a:t>c</a:t>
            </a:r>
            <a:r>
              <a:rPr lang="en-GB" sz="2400" b="1">
                <a:latin typeface="Comic Sans MS" pitchFamily="66" charset="0"/>
              </a:rPr>
              <a:t>)</a:t>
            </a:r>
            <a:endParaRPr lang="en-GB" sz="2400"/>
          </a:p>
        </p:txBody>
      </p:sp>
      <p:sp>
        <p:nvSpPr>
          <p:cNvPr id="12" name="Rounded Rectangle 11"/>
          <p:cNvSpPr/>
          <p:nvPr/>
        </p:nvSpPr>
        <p:spPr>
          <a:xfrm>
            <a:off x="1817658" y="3864266"/>
            <a:ext cx="4572000" cy="500062"/>
          </a:xfrm>
          <a:prstGeom prst="roundRect">
            <a:avLst>
              <a:gd name="adj" fmla="val 5698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 b="1"/>
          </a:p>
        </p:txBody>
      </p:sp>
      <p:sp>
        <p:nvSpPr>
          <p:cNvPr id="13" name="TextBox 12"/>
          <p:cNvSpPr txBox="1"/>
          <p:nvPr/>
        </p:nvSpPr>
        <p:spPr>
          <a:xfrm>
            <a:off x="6786549" y="1967203"/>
            <a:ext cx="1928812" cy="13239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chemeClr val="accent1"/>
                </a:solidFill>
                <a:latin typeface="+mn-lt"/>
              </a:rPr>
              <a:t>Semi metric</a:t>
            </a:r>
          </a:p>
          <a:p>
            <a:pPr algn="ctr">
              <a:defRPr/>
            </a:pPr>
            <a:r>
              <a:rPr lang="en-GB" sz="2000" b="1" dirty="0">
                <a:solidFill>
                  <a:schemeClr val="accent1"/>
                </a:solidFill>
                <a:latin typeface="+mn-lt"/>
              </a:rPr>
              <a:t>+ </a:t>
            </a:r>
          </a:p>
          <a:p>
            <a:pPr algn="ctr">
              <a:defRPr/>
            </a:pPr>
            <a:r>
              <a:rPr lang="en-GB" sz="2000" b="1" dirty="0">
                <a:solidFill>
                  <a:schemeClr val="accent1"/>
                </a:solidFill>
                <a:latin typeface="+mn-lt"/>
              </a:rPr>
              <a:t>Triangle Inequality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85823" y="4753285"/>
            <a:ext cx="635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Examples: </a:t>
            </a:r>
            <a:r>
              <a:rPr lang="en-GB" sz="2400" dirty="0" smtClean="0">
                <a:solidFill>
                  <a:schemeClr val="accent1"/>
                </a:solidFill>
              </a:rPr>
              <a:t>Potts model, Truncated linear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57290" y="5643578"/>
            <a:ext cx="6429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Cannot solve truncated quadratic </a:t>
            </a:r>
            <a:endParaRPr lang="en-GB" sz="2400" dirty="0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28625" y="1038509"/>
            <a:ext cx="79295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spcBef>
                <a:spcPct val="30000"/>
              </a:spcBef>
              <a:buFontTx/>
              <a:buChar char="•"/>
              <a:defRPr/>
            </a:pPr>
            <a:r>
              <a:rPr lang="en-US" sz="2800" dirty="0">
                <a:latin typeface="+mj-lt"/>
              </a:rPr>
              <a:t>Variables take label </a:t>
            </a:r>
            <a:r>
              <a:rPr lang="en-US" sz="2800" i="1" dirty="0">
                <a:latin typeface="Symbol" pitchFamily="16" charset="2"/>
              </a:rPr>
              <a:t>a  </a:t>
            </a:r>
            <a:r>
              <a:rPr lang="en-US" sz="2800" dirty="0">
                <a:latin typeface="+mn-lt"/>
              </a:rPr>
              <a:t>or retain current label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286380" y="6357958"/>
            <a:ext cx="38699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[Boykov , Veksler and Zabih 2001]</a:t>
            </a:r>
            <a:endParaRPr lang="en-GB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Interesting Connections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9"/>
            <a:ext cx="8229600" cy="2500329"/>
          </a:xfrm>
        </p:spPr>
        <p:txBody>
          <a:bodyPr>
            <a:normAutofit/>
          </a:bodyPr>
          <a:lstStyle/>
          <a:p>
            <a:r>
              <a:rPr lang="en-GB" sz="2400" dirty="0" smtClean="0"/>
              <a:t>Expansion and Swap can be derived as a primal dual scheme</a:t>
            </a:r>
          </a:p>
          <a:p>
            <a:endParaRPr lang="en-GB" sz="2400" dirty="0" smtClean="0"/>
          </a:p>
          <a:p>
            <a:r>
              <a:rPr lang="en-GB" sz="2400" dirty="0" smtClean="0"/>
              <a:t>Get solution of the dual problem which is a lower bound on the energy of solution</a:t>
            </a:r>
          </a:p>
          <a:p>
            <a:endParaRPr lang="en-GB" sz="2400" dirty="0" smtClean="0"/>
          </a:p>
          <a:p>
            <a:r>
              <a:rPr lang="en-GB" sz="2400" dirty="0" smtClean="0"/>
              <a:t>Weak guarantee on the solution</a:t>
            </a:r>
            <a:endParaRPr lang="en-GB" sz="2400" dirty="0"/>
          </a:p>
        </p:txBody>
      </p:sp>
      <p:sp>
        <p:nvSpPr>
          <p:cNvPr id="4" name="Rectangle 3"/>
          <p:cNvSpPr/>
          <p:nvPr/>
        </p:nvSpPr>
        <p:spPr>
          <a:xfrm>
            <a:off x="5286380" y="6357958"/>
            <a:ext cx="36433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1"/>
                </a:solidFill>
              </a:rPr>
              <a:t>[Komodakis et al  05, 07]</a:t>
            </a:r>
            <a:endParaRPr lang="en-GB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143472" y="3143248"/>
            <a:ext cx="4000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accent1"/>
                </a:solidFill>
              </a:rPr>
              <a:t>E(x) &lt; 2(</a:t>
            </a:r>
            <a:r>
              <a:rPr lang="en-GB" sz="2800" dirty="0" err="1" smtClean="0">
                <a:solidFill>
                  <a:schemeClr val="accent1"/>
                </a:solidFill>
              </a:rPr>
              <a:t>d</a:t>
            </a:r>
            <a:r>
              <a:rPr lang="en-GB" sz="2800" baseline="-25000" dirty="0" err="1" smtClean="0">
                <a:solidFill>
                  <a:schemeClr val="accent1"/>
                </a:solidFill>
              </a:rPr>
              <a:t>max</a:t>
            </a:r>
            <a:r>
              <a:rPr lang="en-GB" sz="2800" dirty="0" smtClean="0">
                <a:solidFill>
                  <a:schemeClr val="accent1"/>
                </a:solidFill>
              </a:rPr>
              <a:t> /</a:t>
            </a:r>
            <a:r>
              <a:rPr lang="en-GB" sz="2800" dirty="0" err="1" smtClean="0">
                <a:solidFill>
                  <a:schemeClr val="accent1"/>
                </a:solidFill>
              </a:rPr>
              <a:t>d</a:t>
            </a:r>
            <a:r>
              <a:rPr lang="en-GB" sz="2800" baseline="-25000" dirty="0" err="1" smtClean="0">
                <a:solidFill>
                  <a:schemeClr val="accent1"/>
                </a:solidFill>
              </a:rPr>
              <a:t>min</a:t>
            </a:r>
            <a:r>
              <a:rPr lang="en-GB" sz="2800" dirty="0" smtClean="0">
                <a:solidFill>
                  <a:schemeClr val="accent1"/>
                </a:solidFill>
              </a:rPr>
              <a:t>) E(x*)</a:t>
            </a:r>
            <a:endParaRPr lang="en-GB" sz="2800" dirty="0">
              <a:solidFill>
                <a:schemeClr val="accent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>
            <a:off x="1081062" y="5214950"/>
            <a:ext cx="114300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 flipV="1">
            <a:off x="1652566" y="5786454"/>
            <a:ext cx="1847864" cy="95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28662" y="4652970"/>
            <a:ext cx="6511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err="1" smtClean="0"/>
              <a:t>d</a:t>
            </a:r>
            <a:r>
              <a:rPr lang="en-GB" sz="2000" b="1" baseline="-25000" dirty="0" err="1" smtClean="0"/>
              <a:t>max</a:t>
            </a:r>
            <a:endParaRPr lang="en-GB" sz="2000" b="1" dirty="0"/>
          </a:p>
        </p:txBody>
      </p:sp>
      <p:sp>
        <p:nvSpPr>
          <p:cNvPr id="16" name="Rectangle 15"/>
          <p:cNvSpPr/>
          <p:nvPr/>
        </p:nvSpPr>
        <p:spPr>
          <a:xfrm>
            <a:off x="928662" y="5224474"/>
            <a:ext cx="6110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err="1" smtClean="0"/>
              <a:t>d</a:t>
            </a:r>
            <a:r>
              <a:rPr lang="en-GB" sz="2000" b="1" baseline="-25000" dirty="0" err="1" smtClean="0"/>
              <a:t>min</a:t>
            </a:r>
            <a:endParaRPr lang="en-GB" sz="2000" b="1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1428728" y="4867284"/>
            <a:ext cx="21431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428728" y="5450930"/>
            <a:ext cx="21431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1571604" y="5724540"/>
            <a:ext cx="142876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1857356" y="5438788"/>
            <a:ext cx="142876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2143108" y="5081598"/>
            <a:ext cx="142876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2500298" y="4867284"/>
            <a:ext cx="142876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2857488" y="4867284"/>
            <a:ext cx="142876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" name="Straight Connector 28"/>
          <p:cNvCxnSpPr/>
          <p:nvPr/>
        </p:nvCxnSpPr>
        <p:spPr>
          <a:xfrm>
            <a:off x="1714480" y="4857760"/>
            <a:ext cx="178595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1"/>
          <p:cNvSpPr>
            <a:spLocks noChangeArrowheads="1"/>
          </p:cNvSpPr>
          <p:nvPr/>
        </p:nvSpPr>
        <p:spPr bwMode="auto">
          <a:xfrm>
            <a:off x="1428728" y="4000504"/>
            <a:ext cx="22188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000" dirty="0">
                <a:latin typeface="Comic Sans MS" pitchFamily="66" charset="0"/>
              </a:rPr>
              <a:t>θ</a:t>
            </a:r>
            <a:r>
              <a:rPr lang="en-GB" sz="2000" baseline="-25000" dirty="0" err="1">
                <a:latin typeface="Comic Sans MS" pitchFamily="66" charset="0"/>
              </a:rPr>
              <a:t>ij</a:t>
            </a:r>
            <a:r>
              <a:rPr lang="en-GB" sz="2000" baseline="-25000" dirty="0">
                <a:latin typeface="Comic Sans MS" pitchFamily="66" charset="0"/>
              </a:rPr>
              <a:t> </a:t>
            </a:r>
            <a:r>
              <a:rPr lang="en-GB" sz="2000" dirty="0" smtClean="0">
                <a:latin typeface="Comic Sans MS" pitchFamily="66" charset="0"/>
              </a:rPr>
              <a:t>(</a:t>
            </a:r>
            <a:r>
              <a:rPr lang="en-GB" sz="2000" dirty="0" err="1" smtClean="0">
                <a:latin typeface="Comic Sans MS" pitchFamily="66" charset="0"/>
              </a:rPr>
              <a:t>l</a:t>
            </a:r>
            <a:r>
              <a:rPr lang="en-GB" sz="2000" baseline="-25000" dirty="0" err="1" smtClean="0">
                <a:latin typeface="Comic Sans MS" pitchFamily="66" charset="0"/>
              </a:rPr>
              <a:t>i</a:t>
            </a:r>
            <a:r>
              <a:rPr lang="en-GB" sz="2000" dirty="0" err="1" smtClean="0">
                <a:latin typeface="Comic Sans MS" pitchFamily="66" charset="0"/>
              </a:rPr>
              <a:t>,l</a:t>
            </a:r>
            <a:r>
              <a:rPr lang="en-GB" sz="2000" baseline="-25000" dirty="0" err="1" smtClean="0">
                <a:latin typeface="Comic Sans MS" pitchFamily="66" charset="0"/>
              </a:rPr>
              <a:t>j</a:t>
            </a:r>
            <a:r>
              <a:rPr lang="en-GB" sz="2000" dirty="0">
                <a:latin typeface="Comic Sans MS" pitchFamily="66" charset="0"/>
              </a:rPr>
              <a:t>) = g</a:t>
            </a:r>
            <a:r>
              <a:rPr lang="en-GB" sz="2000" dirty="0" smtClean="0">
                <a:latin typeface="Comic Sans MS" pitchFamily="66" charset="0"/>
              </a:rPr>
              <a:t>(|</a:t>
            </a:r>
            <a:r>
              <a:rPr lang="en-GB" sz="2000" dirty="0" err="1" smtClean="0">
                <a:latin typeface="Comic Sans MS" pitchFamily="66" charset="0"/>
              </a:rPr>
              <a:t>l</a:t>
            </a:r>
            <a:r>
              <a:rPr lang="en-GB" sz="2000" baseline="-25000" dirty="0" err="1" smtClean="0">
                <a:latin typeface="Comic Sans MS" pitchFamily="66" charset="0"/>
              </a:rPr>
              <a:t>i</a:t>
            </a:r>
            <a:r>
              <a:rPr lang="en-GB" sz="2000" dirty="0" err="1" smtClean="0">
                <a:latin typeface="Comic Sans MS" pitchFamily="66" charset="0"/>
              </a:rPr>
              <a:t>-l</a:t>
            </a:r>
            <a:r>
              <a:rPr lang="en-GB" sz="2000" baseline="-25000" dirty="0" err="1" smtClean="0">
                <a:latin typeface="Comic Sans MS" pitchFamily="66" charset="0"/>
              </a:rPr>
              <a:t>j</a:t>
            </a:r>
            <a:r>
              <a:rPr lang="en-GB" sz="2000" dirty="0">
                <a:latin typeface="Comic Sans MS" pitchFamily="66" charset="0"/>
              </a:rPr>
              <a:t>|)</a:t>
            </a:r>
          </a:p>
        </p:txBody>
      </p:sp>
      <p:sp>
        <p:nvSpPr>
          <p:cNvPr id="31" name="Rectangle 52"/>
          <p:cNvSpPr>
            <a:spLocks noChangeArrowheads="1"/>
          </p:cNvSpPr>
          <p:nvPr/>
        </p:nvSpPr>
        <p:spPr bwMode="auto">
          <a:xfrm>
            <a:off x="2143108" y="5929330"/>
            <a:ext cx="854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latin typeface="Comic Sans MS" pitchFamily="66" charset="0"/>
              </a:rPr>
              <a:t>|</a:t>
            </a:r>
            <a:r>
              <a:rPr lang="en-GB" dirty="0" err="1">
                <a:latin typeface="Comic Sans MS" pitchFamily="66" charset="0"/>
              </a:rPr>
              <a:t>y</a:t>
            </a:r>
            <a:r>
              <a:rPr lang="en-GB" baseline="-25000" dirty="0" err="1">
                <a:latin typeface="Comic Sans MS" pitchFamily="66" charset="0"/>
              </a:rPr>
              <a:t>i</a:t>
            </a:r>
            <a:r>
              <a:rPr lang="en-GB" dirty="0" err="1">
                <a:latin typeface="Comic Sans MS" pitchFamily="66" charset="0"/>
              </a:rPr>
              <a:t>-y</a:t>
            </a:r>
            <a:r>
              <a:rPr lang="en-GB" baseline="-25000" dirty="0" err="1">
                <a:latin typeface="Comic Sans MS" pitchFamily="66" charset="0"/>
              </a:rPr>
              <a:t>j</a:t>
            </a:r>
            <a:r>
              <a:rPr lang="en-GB" dirty="0">
                <a:latin typeface="Comic Sans MS" pitchFamily="66" charset="0"/>
              </a:rPr>
              <a:t>|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997177" y="6084894"/>
            <a:ext cx="428625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 flipH="1" flipV="1">
            <a:off x="536548" y="5178436"/>
            <a:ext cx="357188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smtClean="0"/>
              <a:t>General Binary Moves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1285875" y="4000485"/>
          <a:ext cx="6715172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8793"/>
                <a:gridCol w="1678793"/>
                <a:gridCol w="1678793"/>
                <a:gridCol w="167879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bg1"/>
                          </a:solidFill>
                        </a:rPr>
                        <a:t>Move Type</a:t>
                      </a:r>
                      <a:endParaRPr lang="en-GB" sz="2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bg1"/>
                          </a:solidFill>
                        </a:rPr>
                        <a:t>First Solution</a:t>
                      </a:r>
                      <a:endParaRPr lang="en-GB" sz="2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bg1"/>
                          </a:solidFill>
                        </a:rPr>
                        <a:t>Second Solution</a:t>
                      </a:r>
                      <a:endParaRPr lang="en-GB" sz="2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bg1"/>
                          </a:solidFill>
                        </a:rPr>
                        <a:t>Guarantee</a:t>
                      </a:r>
                      <a:endParaRPr lang="en-GB" sz="2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Expansion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Old solution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All alpha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Metric</a:t>
                      </a:r>
                      <a:endParaRPr lang="en-GB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Fusion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Any solution 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Any solution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>
                          <a:solidFill>
                            <a:srgbClr val="FF0000"/>
                          </a:solidFill>
                          <a:latin typeface="+mn-lt"/>
                          <a:sym typeface="Wingdings"/>
                        </a:rPr>
                        <a:t></a:t>
                      </a:r>
                      <a:endParaRPr lang="en-GB" sz="28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214438" y="3143235"/>
            <a:ext cx="6858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b="1" dirty="0">
                <a:solidFill>
                  <a:schemeClr val="accent1"/>
                </a:solidFill>
                <a:latin typeface="+mn-lt"/>
              </a:rPr>
              <a:t>Minimize over move variables t 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2571750" y="1285860"/>
            <a:ext cx="4357688" cy="857250"/>
          </a:xfrm>
          <a:prstGeom prst="roundRect">
            <a:avLst>
              <a:gd name="adj" fmla="val 5698"/>
            </a:avLst>
          </a:prstGeom>
          <a:solidFill>
            <a:srgbClr val="00FF0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5" name="TextBox 34"/>
          <p:cNvSpPr txBox="1"/>
          <p:nvPr/>
        </p:nvSpPr>
        <p:spPr>
          <a:xfrm>
            <a:off x="1857375" y="1428735"/>
            <a:ext cx="57864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 b="1" dirty="0">
                <a:latin typeface="+mn-lt"/>
              </a:rPr>
              <a:t>x =  t</a:t>
            </a:r>
            <a:r>
              <a:rPr lang="en-US" sz="3200" b="1" dirty="0">
                <a:latin typeface="+mn-lt"/>
              </a:rPr>
              <a:t> x</a:t>
            </a:r>
            <a:r>
              <a:rPr lang="en-US" sz="3200" b="1" baseline="30000" dirty="0">
                <a:latin typeface="+mn-lt"/>
              </a:rPr>
              <a:t>1</a:t>
            </a:r>
            <a:r>
              <a:rPr lang="en-US" sz="3200" b="1" dirty="0">
                <a:latin typeface="+mn-lt"/>
              </a:rPr>
              <a:t> + (1-t)</a:t>
            </a:r>
            <a:r>
              <a:rPr lang="en-GB" sz="3200" b="1" dirty="0">
                <a:latin typeface="+mn-lt"/>
              </a:rPr>
              <a:t> </a:t>
            </a:r>
            <a:r>
              <a:rPr lang="en-US" sz="3200" b="1" dirty="0">
                <a:latin typeface="+mn-lt"/>
              </a:rPr>
              <a:t>x</a:t>
            </a:r>
            <a:r>
              <a:rPr lang="en-US" sz="3200" b="1" baseline="30000" dirty="0">
                <a:latin typeface="+mn-lt"/>
              </a:rPr>
              <a:t>2</a:t>
            </a:r>
            <a:endParaRPr lang="en-GB" sz="3200" b="1" dirty="0">
              <a:latin typeface="+mn-lt"/>
            </a:endParaRPr>
          </a:p>
        </p:txBody>
      </p:sp>
      <p:cxnSp>
        <p:nvCxnSpPr>
          <p:cNvPr id="36" name="Straight Arrow Connector 35"/>
          <p:cNvCxnSpPr>
            <a:stCxn id="37" idx="0"/>
          </p:cNvCxnSpPr>
          <p:nvPr/>
        </p:nvCxnSpPr>
        <p:spPr>
          <a:xfrm rot="5400000" flipH="1" flipV="1">
            <a:off x="2643188" y="1785922"/>
            <a:ext cx="357188" cy="642937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785938" y="2285985"/>
            <a:ext cx="14287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000" b="1" dirty="0">
                <a:latin typeface="+mn-lt"/>
              </a:rPr>
              <a:t>New solution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643313" y="2285985"/>
            <a:ext cx="14287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000" b="1" dirty="0">
                <a:latin typeface="+mn-lt"/>
              </a:rPr>
              <a:t>First solution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357938" y="2285985"/>
            <a:ext cx="14287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000" b="1" dirty="0">
                <a:latin typeface="+mn-lt"/>
              </a:rPr>
              <a:t>Second solution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rot="5400000" flipH="1" flipV="1">
            <a:off x="4107656" y="2107391"/>
            <a:ext cx="357188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10800000">
            <a:off x="6500813" y="1928797"/>
            <a:ext cx="571500" cy="428625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00166" y="5929316"/>
            <a:ext cx="6429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2F2F"/>
                </a:solidFill>
              </a:rPr>
              <a:t>Move functions can be non-</a:t>
            </a:r>
            <a:r>
              <a:rPr lang="en-GB" sz="2800" b="1" dirty="0" err="1" smtClean="0">
                <a:solidFill>
                  <a:srgbClr val="FF2F2F"/>
                </a:solidFill>
              </a:rPr>
              <a:t>submodular</a:t>
            </a:r>
            <a:r>
              <a:rPr lang="en-GB" sz="2800" b="1" dirty="0" smtClean="0">
                <a:solidFill>
                  <a:srgbClr val="FF2F2F"/>
                </a:solidFill>
              </a:rPr>
              <a:t>!!</a:t>
            </a:r>
            <a:endParaRPr lang="en-GB" sz="2800" b="1" dirty="0">
              <a:solidFill>
                <a:srgbClr val="FF2F2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14375" y="1571625"/>
            <a:ext cx="4357688" cy="857250"/>
          </a:xfrm>
          <a:prstGeom prst="roundRect">
            <a:avLst>
              <a:gd name="adj" fmla="val 5698"/>
            </a:avLst>
          </a:prstGeom>
          <a:solidFill>
            <a:srgbClr val="00FF0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8067" name="Title 1"/>
          <p:cNvSpPr>
            <a:spLocks noGrp="1"/>
          </p:cNvSpPr>
          <p:nvPr>
            <p:ph type="title"/>
          </p:nvPr>
        </p:nvSpPr>
        <p:spPr>
          <a:xfrm>
            <a:off x="428625" y="346075"/>
            <a:ext cx="8229600" cy="7254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dirty="0" smtClean="0"/>
              <a:t>Example: Solving Continuous Problems using Fusion Move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375" y="1714500"/>
            <a:ext cx="435768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 b="1" dirty="0">
                <a:latin typeface="+mn-lt"/>
              </a:rPr>
              <a:t>x =  t</a:t>
            </a:r>
            <a:r>
              <a:rPr lang="en-US" sz="3200" b="1" dirty="0">
                <a:latin typeface="+mn-lt"/>
              </a:rPr>
              <a:t> x</a:t>
            </a:r>
            <a:r>
              <a:rPr lang="en-US" sz="3200" b="1" baseline="30000" dirty="0">
                <a:latin typeface="+mn-lt"/>
              </a:rPr>
              <a:t>1</a:t>
            </a:r>
            <a:r>
              <a:rPr lang="en-US" sz="3200" b="1" dirty="0">
                <a:latin typeface="+mn-lt"/>
              </a:rPr>
              <a:t> + (1-t)</a:t>
            </a:r>
            <a:r>
              <a:rPr lang="en-GB" sz="3200" b="1" dirty="0">
                <a:latin typeface="+mn-lt"/>
              </a:rPr>
              <a:t> </a:t>
            </a:r>
            <a:r>
              <a:rPr lang="en-US" sz="3200" b="1" dirty="0">
                <a:latin typeface="+mn-lt"/>
              </a:rPr>
              <a:t>x</a:t>
            </a:r>
            <a:r>
              <a:rPr lang="en-US" sz="3200" b="1" baseline="30000" dirty="0">
                <a:latin typeface="+mn-lt"/>
              </a:rPr>
              <a:t>2</a:t>
            </a:r>
            <a:endParaRPr lang="en-GB" sz="3200" b="1" dirty="0"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4375" y="2428875"/>
            <a:ext cx="4357688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accent1"/>
                </a:solidFill>
                <a:latin typeface="+mn-lt"/>
              </a:rPr>
              <a:t>x</a:t>
            </a:r>
            <a:r>
              <a:rPr lang="en-US" sz="2800" b="1" baseline="30000" dirty="0">
                <a:solidFill>
                  <a:schemeClr val="accent1"/>
                </a:solidFill>
                <a:latin typeface="+mn-lt"/>
              </a:rPr>
              <a:t>1</a:t>
            </a:r>
            <a:r>
              <a:rPr lang="en-US" sz="2800" b="1" dirty="0">
                <a:solidFill>
                  <a:schemeClr val="accent1"/>
                </a:solidFill>
                <a:latin typeface="+mn-lt"/>
              </a:rPr>
              <a:t>, x</a:t>
            </a:r>
            <a:r>
              <a:rPr lang="en-US" sz="2800" b="1" baseline="30000" dirty="0">
                <a:solidFill>
                  <a:schemeClr val="accent1"/>
                </a:solidFill>
                <a:latin typeface="+mn-lt"/>
              </a:rPr>
              <a:t>2 </a:t>
            </a:r>
            <a:r>
              <a:rPr lang="en-US" sz="2800" b="1" dirty="0">
                <a:solidFill>
                  <a:schemeClr val="accent1"/>
                </a:solidFill>
                <a:latin typeface="+mn-lt"/>
              </a:rPr>
              <a:t>can be continuous</a:t>
            </a:r>
            <a:endParaRPr lang="en-GB" sz="28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1" name="Picture 29" descr="C:\Temp\Flow3\fusion1_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25" y="4929188"/>
            <a:ext cx="1643063" cy="10922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4" descr="C:\Temp\Flow3\proposal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50" y="4929188"/>
            <a:ext cx="1631950" cy="1084262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5" descr="C:\Temp\Flow3\proposal1_0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5" y="3714750"/>
            <a:ext cx="1643063" cy="10922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57" descr="C:\MATLAB\work\Stefan\colordata\Schefflera\frame1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38" y="1643063"/>
            <a:ext cx="1428750" cy="94932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58" descr="C:\MATLAB\work\Stefan\colordata\Schefflera\frame1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29500" y="1643063"/>
            <a:ext cx="1428750" cy="94932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Oval 37"/>
          <p:cNvSpPr/>
          <p:nvPr/>
        </p:nvSpPr>
        <p:spPr>
          <a:xfrm>
            <a:off x="4286250" y="5214938"/>
            <a:ext cx="571500" cy="5000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/>
              <a:t>F</a:t>
            </a:r>
            <a:endParaRPr lang="en-GB" b="1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3643313" y="5500688"/>
            <a:ext cx="571500" cy="1587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4929188" y="5500688"/>
            <a:ext cx="571500" cy="1587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5400000">
            <a:off x="4429126" y="5000625"/>
            <a:ext cx="285750" cy="3175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080" name="Rectangle 45"/>
          <p:cNvSpPr>
            <a:spLocks noChangeArrowheads="1"/>
          </p:cNvSpPr>
          <p:nvPr/>
        </p:nvSpPr>
        <p:spPr bwMode="auto">
          <a:xfrm>
            <a:off x="2000250" y="5643563"/>
            <a:ext cx="3984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x</a:t>
            </a:r>
            <a:r>
              <a:rPr lang="en-US" b="1" baseline="30000"/>
              <a:t>1</a:t>
            </a:r>
            <a:endParaRPr lang="en-GB"/>
          </a:p>
        </p:txBody>
      </p:sp>
      <p:sp>
        <p:nvSpPr>
          <p:cNvPr id="88081" name="Rectangle 46"/>
          <p:cNvSpPr>
            <a:spLocks noChangeArrowheads="1"/>
          </p:cNvSpPr>
          <p:nvPr/>
        </p:nvSpPr>
        <p:spPr bwMode="auto">
          <a:xfrm>
            <a:off x="3857625" y="4429125"/>
            <a:ext cx="3984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x</a:t>
            </a:r>
            <a:r>
              <a:rPr lang="en-US" b="1" baseline="30000"/>
              <a:t>2</a:t>
            </a:r>
            <a:endParaRPr lang="en-GB"/>
          </a:p>
        </p:txBody>
      </p:sp>
      <p:sp>
        <p:nvSpPr>
          <p:cNvPr id="88082" name="Rectangle 47"/>
          <p:cNvSpPr>
            <a:spLocks noChangeArrowheads="1"/>
          </p:cNvSpPr>
          <p:nvPr/>
        </p:nvSpPr>
        <p:spPr bwMode="auto">
          <a:xfrm>
            <a:off x="5572125" y="5643563"/>
            <a:ext cx="312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x</a:t>
            </a:r>
            <a:endParaRPr lang="en-GB"/>
          </a:p>
        </p:txBody>
      </p:sp>
      <p:sp>
        <p:nvSpPr>
          <p:cNvPr id="50" name="TextBox 49"/>
          <p:cNvSpPr txBox="1"/>
          <p:nvPr/>
        </p:nvSpPr>
        <p:spPr>
          <a:xfrm>
            <a:off x="6286500" y="2643188"/>
            <a:ext cx="22860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000" b="1" dirty="0">
                <a:latin typeface="+mn-lt"/>
              </a:rPr>
              <a:t>Optical Flow </a:t>
            </a:r>
          </a:p>
          <a:p>
            <a:pPr algn="ctr">
              <a:defRPr/>
            </a:pPr>
            <a:r>
              <a:rPr lang="en-GB" sz="2000" b="1" dirty="0">
                <a:latin typeface="+mn-lt"/>
              </a:rPr>
              <a:t>Example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429500" y="5214938"/>
            <a:ext cx="135731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000" b="1" dirty="0">
                <a:latin typeface="+mn-lt"/>
              </a:rPr>
              <a:t>Final Solution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85750" y="5000625"/>
            <a:ext cx="15716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000" b="1" dirty="0">
                <a:latin typeface="+mn-lt"/>
              </a:rPr>
              <a:t>Solution from Method 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214563" y="3714750"/>
            <a:ext cx="15716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000" b="1" dirty="0">
                <a:latin typeface="+mn-lt"/>
              </a:rPr>
              <a:t>Solution from Method 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28662" y="6368635"/>
            <a:ext cx="82153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000" dirty="0" smtClean="0">
                <a:solidFill>
                  <a:schemeClr val="accent1"/>
                </a:solidFill>
              </a:rPr>
              <a:t>[Woodford, Fitzgibbon, Reid, Torr, 2008] [Lempitsky, Rother, Blake, 2008]  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4572000" y="4357688"/>
            <a:ext cx="3929063" cy="1785937"/>
          </a:xfrm>
          <a:prstGeom prst="roundRect">
            <a:avLst>
              <a:gd name="adj" fmla="val 5698"/>
            </a:avLst>
          </a:prstGeom>
          <a:solidFill>
            <a:srgbClr val="00FF0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909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smtClean="0"/>
              <a:t>Range Moves </a:t>
            </a:r>
          </a:p>
        </p:txBody>
      </p:sp>
      <p:sp>
        <p:nvSpPr>
          <p:cNvPr id="89092" name="Content Placeholder 2"/>
          <p:cNvSpPr>
            <a:spLocks noGrp="1"/>
          </p:cNvSpPr>
          <p:nvPr>
            <p:ph idx="1"/>
          </p:nvPr>
        </p:nvSpPr>
        <p:spPr>
          <a:xfrm>
            <a:off x="457200" y="1285880"/>
            <a:ext cx="8229600" cy="2857500"/>
          </a:xfrm>
        </p:spPr>
        <p:txBody>
          <a:bodyPr/>
          <a:lstStyle/>
          <a:p>
            <a:pPr eaLnBrk="1" hangingPunct="1"/>
            <a:r>
              <a:rPr lang="en-GB" sz="2400" dirty="0" smtClean="0"/>
              <a:t>Move variables can be multi-label</a:t>
            </a:r>
          </a:p>
          <a:p>
            <a:pPr eaLnBrk="1" hangingPunct="1"/>
            <a:endParaRPr lang="en-GB" sz="2400" dirty="0" smtClean="0"/>
          </a:p>
          <a:p>
            <a:pPr eaLnBrk="1" hangingPunct="1"/>
            <a:endParaRPr lang="en-GB" sz="400" dirty="0" smtClean="0"/>
          </a:p>
          <a:p>
            <a:pPr eaLnBrk="1" hangingPunct="1"/>
            <a:endParaRPr lang="en-GB" sz="2400" dirty="0" smtClean="0"/>
          </a:p>
          <a:p>
            <a:pPr eaLnBrk="1" hangingPunct="1"/>
            <a:endParaRPr lang="en-GB" sz="600" dirty="0" smtClean="0"/>
          </a:p>
          <a:p>
            <a:pPr eaLnBrk="1" hangingPunct="1"/>
            <a:r>
              <a:rPr lang="en-GB" sz="2400" dirty="0" smtClean="0"/>
              <a:t>Optimal move found out by using the Ishikawa Transform</a:t>
            </a:r>
          </a:p>
          <a:p>
            <a:pPr eaLnBrk="1" hangingPunct="1"/>
            <a:endParaRPr lang="en-GB" sz="600" dirty="0" smtClean="0"/>
          </a:p>
          <a:p>
            <a:pPr eaLnBrk="1" hangingPunct="1"/>
            <a:r>
              <a:rPr lang="en-GB" sz="2400" dirty="0" smtClean="0"/>
              <a:t>Useful for minimizing energies with </a:t>
            </a:r>
            <a:r>
              <a:rPr lang="en-GB" sz="2400" b="1" dirty="0" smtClean="0">
                <a:solidFill>
                  <a:schemeClr val="accent1"/>
                </a:solidFill>
              </a:rPr>
              <a:t>truncated convex </a:t>
            </a:r>
            <a:r>
              <a:rPr lang="en-GB" sz="2400" dirty="0" err="1" smtClean="0"/>
              <a:t>pairwise</a:t>
            </a:r>
            <a:r>
              <a:rPr lang="en-GB" sz="2400" dirty="0" smtClean="0"/>
              <a:t> potentials</a:t>
            </a:r>
          </a:p>
        </p:txBody>
      </p:sp>
      <p:sp>
        <p:nvSpPr>
          <p:cNvPr id="89094" name="Rectangle 21"/>
          <p:cNvSpPr>
            <a:spLocks noChangeArrowheads="1"/>
          </p:cNvSpPr>
          <p:nvPr/>
        </p:nvSpPr>
        <p:spPr bwMode="auto">
          <a:xfrm>
            <a:off x="714348" y="5000636"/>
            <a:ext cx="30877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000" dirty="0">
                <a:latin typeface="Comic Sans MS" pitchFamily="66" charset="0"/>
              </a:rPr>
              <a:t>θ</a:t>
            </a:r>
            <a:r>
              <a:rPr lang="en-GB" sz="2000" baseline="-25000" dirty="0" err="1">
                <a:latin typeface="Comic Sans MS" pitchFamily="66" charset="0"/>
              </a:rPr>
              <a:t>ij</a:t>
            </a:r>
            <a:r>
              <a:rPr lang="en-GB" sz="2000" baseline="-25000" dirty="0">
                <a:latin typeface="Comic Sans MS" pitchFamily="66" charset="0"/>
              </a:rPr>
              <a:t> </a:t>
            </a:r>
            <a:r>
              <a:rPr lang="en-GB" sz="2000" dirty="0">
                <a:latin typeface="Comic Sans MS" pitchFamily="66" charset="0"/>
              </a:rPr>
              <a:t>(</a:t>
            </a:r>
            <a:r>
              <a:rPr lang="en-GB" sz="2000" dirty="0" err="1">
                <a:latin typeface="Comic Sans MS" pitchFamily="66" charset="0"/>
              </a:rPr>
              <a:t>y</a:t>
            </a:r>
            <a:r>
              <a:rPr lang="en-GB" sz="2000" baseline="-25000" dirty="0" err="1">
                <a:latin typeface="Comic Sans MS" pitchFamily="66" charset="0"/>
              </a:rPr>
              <a:t>i</a:t>
            </a:r>
            <a:r>
              <a:rPr lang="en-GB" sz="2000" dirty="0" err="1">
                <a:latin typeface="Comic Sans MS" pitchFamily="66" charset="0"/>
              </a:rPr>
              <a:t>,y</a:t>
            </a:r>
            <a:r>
              <a:rPr lang="en-GB" sz="2000" baseline="-25000" dirty="0" err="1">
                <a:latin typeface="Comic Sans MS" pitchFamily="66" charset="0"/>
              </a:rPr>
              <a:t>j</a:t>
            </a:r>
            <a:r>
              <a:rPr lang="en-GB" sz="2000" dirty="0">
                <a:latin typeface="Comic Sans MS" pitchFamily="66" charset="0"/>
              </a:rPr>
              <a:t>) = min(|</a:t>
            </a:r>
            <a:r>
              <a:rPr lang="en-GB" sz="2000" dirty="0" smtClean="0">
                <a:latin typeface="Comic Sans MS" pitchFamily="66" charset="0"/>
              </a:rPr>
              <a:t>y</a:t>
            </a:r>
            <a:r>
              <a:rPr lang="en-GB" sz="2000" baseline="-25000" dirty="0" smtClean="0">
                <a:latin typeface="Comic Sans MS" pitchFamily="66" charset="0"/>
              </a:rPr>
              <a:t>i</a:t>
            </a:r>
            <a:r>
              <a:rPr lang="en-GB" sz="2000" dirty="0" smtClean="0">
                <a:latin typeface="Comic Sans MS" pitchFamily="66" charset="0"/>
              </a:rPr>
              <a:t>-y</a:t>
            </a:r>
            <a:r>
              <a:rPr lang="en-GB" sz="2000" baseline="-25000" dirty="0" smtClean="0">
                <a:latin typeface="Comic Sans MS" pitchFamily="66" charset="0"/>
              </a:rPr>
              <a:t>j</a:t>
            </a:r>
            <a:r>
              <a:rPr lang="en-GB" sz="2000" dirty="0" smtClean="0">
                <a:latin typeface="Comic Sans MS" pitchFamily="66" charset="0"/>
              </a:rPr>
              <a:t>|</a:t>
            </a:r>
            <a:r>
              <a:rPr lang="en-GB" sz="2000" baseline="30000" dirty="0" smtClean="0">
                <a:latin typeface="Comic Sans MS" pitchFamily="66" charset="0"/>
              </a:rPr>
              <a:t>2</a:t>
            </a:r>
            <a:r>
              <a:rPr lang="en-GB" sz="2000" dirty="0" smtClean="0">
                <a:latin typeface="Comic Sans MS" pitchFamily="66" charset="0"/>
              </a:rPr>
              <a:t>,T</a:t>
            </a:r>
            <a:r>
              <a:rPr lang="en-GB" sz="2000" dirty="0">
                <a:latin typeface="Comic Sans MS" pitchFamily="66" charset="0"/>
              </a:rPr>
              <a:t>)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10800000">
            <a:off x="6116638" y="5575300"/>
            <a:ext cx="1857375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H="1">
            <a:off x="5561013" y="5019675"/>
            <a:ext cx="1125537" cy="47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6143625" y="4714875"/>
            <a:ext cx="1317625" cy="835025"/>
          </a:xfrm>
          <a:custGeom>
            <a:avLst/>
            <a:gdLst>
              <a:gd name="connsiteX0" fmla="*/ 0 w 1318846"/>
              <a:gd name="connsiteY0" fmla="*/ 835270 h 835270"/>
              <a:gd name="connsiteX1" fmla="*/ 668215 w 1318846"/>
              <a:gd name="connsiteY1" fmla="*/ 703385 h 835270"/>
              <a:gd name="connsiteX2" fmla="*/ 1125415 w 1318846"/>
              <a:gd name="connsiteY2" fmla="*/ 334108 h 835270"/>
              <a:gd name="connsiteX3" fmla="*/ 1318846 w 1318846"/>
              <a:gd name="connsiteY3" fmla="*/ 0 h 835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846" h="835270">
                <a:moveTo>
                  <a:pt x="0" y="835270"/>
                </a:moveTo>
                <a:cubicBezTo>
                  <a:pt x="240323" y="811091"/>
                  <a:pt x="480646" y="786912"/>
                  <a:pt x="668215" y="703385"/>
                </a:cubicBezTo>
                <a:cubicBezTo>
                  <a:pt x="855784" y="619858"/>
                  <a:pt x="1016976" y="451339"/>
                  <a:pt x="1125415" y="334108"/>
                </a:cubicBezTo>
                <a:cubicBezTo>
                  <a:pt x="1233854" y="216877"/>
                  <a:pt x="1276350" y="108438"/>
                  <a:pt x="1318846" y="0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9098" name="Rectangle 52"/>
          <p:cNvSpPr>
            <a:spLocks noChangeArrowheads="1"/>
          </p:cNvSpPr>
          <p:nvPr/>
        </p:nvSpPr>
        <p:spPr bwMode="auto">
          <a:xfrm>
            <a:off x="6330950" y="5646738"/>
            <a:ext cx="1035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latin typeface="Comic Sans MS" pitchFamily="66" charset="0"/>
              </a:rPr>
              <a:t>|y</a:t>
            </a:r>
            <a:r>
              <a:rPr lang="en-GB" sz="2400" baseline="-25000">
                <a:latin typeface="Comic Sans MS" pitchFamily="66" charset="0"/>
              </a:rPr>
              <a:t>i</a:t>
            </a:r>
            <a:r>
              <a:rPr lang="en-GB" sz="2400">
                <a:latin typeface="Comic Sans MS" pitchFamily="66" charset="0"/>
              </a:rPr>
              <a:t>-y</a:t>
            </a:r>
            <a:r>
              <a:rPr lang="en-GB" sz="2400" baseline="-25000">
                <a:latin typeface="Comic Sans MS" pitchFamily="66" charset="0"/>
              </a:rPr>
              <a:t>j</a:t>
            </a:r>
            <a:r>
              <a:rPr lang="en-GB" sz="2400">
                <a:latin typeface="Comic Sans MS" pitchFamily="66" charset="0"/>
              </a:rPr>
              <a:t>|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358063" y="5861050"/>
            <a:ext cx="428625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 flipH="1" flipV="1">
            <a:off x="5153025" y="4968875"/>
            <a:ext cx="357188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101" name="Rectangle 14"/>
          <p:cNvSpPr>
            <a:spLocks noChangeArrowheads="1"/>
          </p:cNvSpPr>
          <p:nvPr/>
        </p:nvSpPr>
        <p:spPr bwMode="auto">
          <a:xfrm>
            <a:off x="4643438" y="5214938"/>
            <a:ext cx="14366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>
                <a:latin typeface="Comic Sans MS" pitchFamily="66" charset="0"/>
              </a:rPr>
              <a:t>θ</a:t>
            </a:r>
            <a:r>
              <a:rPr lang="en-GB" sz="2400" baseline="-25000">
                <a:latin typeface="Comic Sans MS" pitchFamily="66" charset="0"/>
              </a:rPr>
              <a:t>ij </a:t>
            </a:r>
            <a:r>
              <a:rPr lang="en-GB" sz="2400">
                <a:latin typeface="Comic Sans MS" pitchFamily="66" charset="0"/>
              </a:rPr>
              <a:t>(y</a:t>
            </a:r>
            <a:r>
              <a:rPr lang="en-GB" sz="2400" baseline="-25000">
                <a:latin typeface="Comic Sans MS" pitchFamily="66" charset="0"/>
              </a:rPr>
              <a:t>i</a:t>
            </a:r>
            <a:r>
              <a:rPr lang="en-GB" sz="2400">
                <a:latin typeface="Comic Sans MS" pitchFamily="66" charset="0"/>
              </a:rPr>
              <a:t>,y</a:t>
            </a:r>
            <a:r>
              <a:rPr lang="en-GB" sz="2400" baseline="-25000">
                <a:latin typeface="Comic Sans MS" pitchFamily="66" charset="0"/>
              </a:rPr>
              <a:t>j</a:t>
            </a:r>
            <a:r>
              <a:rPr lang="en-GB" sz="2400">
                <a:latin typeface="Comic Sans MS" pitchFamily="66" charset="0"/>
              </a:rPr>
              <a:t>) </a:t>
            </a:r>
            <a:endParaRPr lang="en-GB" sz="2400"/>
          </a:p>
        </p:txBody>
      </p:sp>
      <p:cxnSp>
        <p:nvCxnSpPr>
          <p:cNvPr id="19" name="Straight Connector 18"/>
          <p:cNvCxnSpPr/>
          <p:nvPr/>
        </p:nvCxnSpPr>
        <p:spPr>
          <a:xfrm>
            <a:off x="6143625" y="4714875"/>
            <a:ext cx="1285875" cy="1588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429500" y="4714875"/>
            <a:ext cx="642938" cy="1588"/>
          </a:xfrm>
          <a:prstGeom prst="line">
            <a:avLst/>
          </a:prstGeom>
          <a:ln w="28575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104" name="Rectangle 23"/>
          <p:cNvSpPr>
            <a:spLocks noChangeArrowheads="1"/>
          </p:cNvSpPr>
          <p:nvPr/>
        </p:nvSpPr>
        <p:spPr bwMode="auto">
          <a:xfrm>
            <a:off x="5715000" y="4500563"/>
            <a:ext cx="3952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latin typeface="Comic Sans MS" pitchFamily="66" charset="0"/>
              </a:rPr>
              <a:t>T</a:t>
            </a:r>
            <a:endParaRPr lang="en-GB" sz="2400"/>
          </a:p>
        </p:txBody>
      </p:sp>
      <p:sp>
        <p:nvSpPr>
          <p:cNvPr id="18" name="Rounded Rectangle 17"/>
          <p:cNvSpPr/>
          <p:nvPr/>
        </p:nvSpPr>
        <p:spPr>
          <a:xfrm>
            <a:off x="1143000" y="1904993"/>
            <a:ext cx="7215188" cy="500062"/>
          </a:xfrm>
          <a:prstGeom prst="roundRect">
            <a:avLst>
              <a:gd name="adj" fmla="val 5698"/>
            </a:avLst>
          </a:prstGeom>
          <a:solidFill>
            <a:srgbClr val="00FF0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1214438" y="1904993"/>
            <a:ext cx="707231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dirty="0">
                <a:latin typeface="+mn-lt"/>
              </a:rPr>
              <a:t>x =  (</a:t>
            </a:r>
            <a:r>
              <a:rPr lang="en-GB" sz="2800" dirty="0"/>
              <a:t>t</a:t>
            </a:r>
            <a:r>
              <a:rPr lang="en-GB" sz="2000" dirty="0"/>
              <a:t> ==</a:t>
            </a:r>
            <a:r>
              <a:rPr lang="en-GB" sz="2800" dirty="0">
                <a:latin typeface="+mn-lt"/>
              </a:rPr>
              <a:t>1)</a:t>
            </a:r>
            <a:r>
              <a:rPr lang="en-US" sz="2800" dirty="0">
                <a:latin typeface="+mn-lt"/>
              </a:rPr>
              <a:t> x</a:t>
            </a:r>
            <a:r>
              <a:rPr lang="en-US" sz="2800" baseline="30000" dirty="0">
                <a:latin typeface="+mn-lt"/>
              </a:rPr>
              <a:t>1</a:t>
            </a:r>
            <a:r>
              <a:rPr lang="en-US" sz="2800" dirty="0">
                <a:latin typeface="+mn-lt"/>
              </a:rPr>
              <a:t> + </a:t>
            </a:r>
            <a:r>
              <a:rPr lang="en-GB" sz="2800" dirty="0"/>
              <a:t>(t</a:t>
            </a:r>
            <a:r>
              <a:rPr lang="en-GB" sz="2000" dirty="0"/>
              <a:t>==</a:t>
            </a:r>
            <a:r>
              <a:rPr lang="en-GB" sz="2800" dirty="0"/>
              <a:t>2)</a:t>
            </a:r>
            <a:r>
              <a:rPr lang="en-GB" sz="2800" dirty="0">
                <a:latin typeface="+mn-lt"/>
              </a:rPr>
              <a:t> </a:t>
            </a:r>
            <a:r>
              <a:rPr lang="en-US" sz="2800" dirty="0">
                <a:latin typeface="+mn-lt"/>
              </a:rPr>
              <a:t>x</a:t>
            </a:r>
            <a:r>
              <a:rPr lang="en-US" sz="2800" baseline="30000" dirty="0">
                <a:latin typeface="+mn-lt"/>
              </a:rPr>
              <a:t>2 </a:t>
            </a:r>
            <a:r>
              <a:rPr lang="en-US" sz="2800" dirty="0"/>
              <a:t>+… +</a:t>
            </a:r>
            <a:r>
              <a:rPr lang="en-GB" sz="2800" dirty="0"/>
              <a:t>(t</a:t>
            </a:r>
            <a:r>
              <a:rPr lang="en-GB" sz="2000" dirty="0"/>
              <a:t>==</a:t>
            </a:r>
            <a:r>
              <a:rPr lang="en-GB" sz="2800" dirty="0"/>
              <a:t>k) </a:t>
            </a:r>
            <a:r>
              <a:rPr lang="en-US" sz="2800" dirty="0" err="1"/>
              <a:t>x</a:t>
            </a:r>
            <a:r>
              <a:rPr lang="en-US" sz="2800" baseline="30000" dirty="0" err="1"/>
              <a:t>k</a:t>
            </a:r>
            <a:r>
              <a:rPr lang="en-US" sz="2800" baseline="30000" dirty="0"/>
              <a:t> </a:t>
            </a:r>
            <a:endParaRPr lang="en-GB" sz="2800" dirty="0"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28564" y="6357958"/>
            <a:ext cx="84297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000" dirty="0" smtClean="0">
                <a:solidFill>
                  <a:schemeClr val="accent1"/>
                </a:solidFill>
              </a:rPr>
              <a:t>[Kumar and Torr, 2008] [Veksler, 2008] 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dirty="0" smtClean="0"/>
              <a:t>Range Moves - Results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28564" y="6357958"/>
            <a:ext cx="84297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000" dirty="0" smtClean="0">
                <a:solidFill>
                  <a:schemeClr val="accent1"/>
                </a:solidFill>
              </a:rPr>
              <a:t>[Veksler, 2008] </a:t>
            </a:r>
            <a:endParaRPr lang="en-GB" sz="2000" dirty="0"/>
          </a:p>
        </p:txBody>
      </p:sp>
      <p:pic>
        <p:nvPicPr>
          <p:cNvPr id="7045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1285860"/>
            <a:ext cx="4643470" cy="4637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28662" y="2285992"/>
            <a:ext cx="928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Image</a:t>
            </a:r>
            <a:endParaRPr lang="en-GB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929454" y="2143116"/>
            <a:ext cx="928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Noisy Image</a:t>
            </a:r>
            <a:endParaRPr lang="en-GB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072330" y="4298398"/>
            <a:ext cx="928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Range Moves</a:t>
            </a:r>
            <a:endParaRPr lang="en-GB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14348" y="4429132"/>
            <a:ext cx="1428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Expansion Move</a:t>
            </a:r>
            <a:endParaRPr lang="en-GB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1010078" y="4494464"/>
            <a:ext cx="6946297" cy="1045095"/>
          </a:xfrm>
          <a:prstGeom prst="roundRect">
            <a:avLst>
              <a:gd name="adj" fmla="val 4899"/>
            </a:avLst>
          </a:prstGeom>
          <a:solidFill>
            <a:srgbClr val="FA0000">
              <a:alpha val="20000"/>
            </a:srgbClr>
          </a:solidFill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Conditional Random Fields</a:t>
            </a:r>
            <a:endParaRPr lang="en-GB" dirty="0"/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39552" y="4581129"/>
            <a:ext cx="7776864" cy="1224135"/>
            <a:chOff x="1204285" y="4161325"/>
            <a:chExt cx="7715304" cy="2416830"/>
          </a:xfrm>
        </p:grpSpPr>
        <p:sp>
          <p:nvSpPr>
            <p:cNvPr id="4" name="TextBox 17"/>
            <p:cNvSpPr txBox="1">
              <a:spLocks noChangeArrowheads="1"/>
            </p:cNvSpPr>
            <p:nvPr/>
          </p:nvSpPr>
          <p:spPr bwMode="auto">
            <a:xfrm>
              <a:off x="1204285" y="4161325"/>
              <a:ext cx="7715304" cy="1883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2400" b="1" dirty="0" smtClean="0">
                  <a:latin typeface="Comic Sans MS" pitchFamily="66" charset="0"/>
                </a:rPr>
                <a:t>E(</a:t>
              </a:r>
              <a:r>
                <a:rPr lang="en-GB" sz="2400" b="1" dirty="0" err="1" smtClean="0">
                  <a:latin typeface="Comic Sans MS" pitchFamily="66" charset="0"/>
                </a:rPr>
                <a:t>x,z,w</a:t>
              </a:r>
              <a:r>
                <a:rPr lang="en-GB" sz="2400" b="1" dirty="0" smtClean="0">
                  <a:latin typeface="Comic Sans MS" pitchFamily="66" charset="0"/>
                </a:rPr>
                <a:t>) </a:t>
              </a:r>
              <a:r>
                <a:rPr lang="en-GB" sz="2400" b="1" dirty="0">
                  <a:latin typeface="Comic Sans MS" pitchFamily="66" charset="0"/>
                </a:rPr>
                <a:t>= </a:t>
              </a:r>
              <a:r>
                <a:rPr lang="en-GB" sz="3200" dirty="0" smtClean="0">
                  <a:latin typeface="Times New Roman" pitchFamily="18" charset="0"/>
                  <a:cs typeface="Times New Roman" pitchFamily="18" charset="0"/>
                </a:rPr>
                <a:t>∑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sz="2400" b="1" dirty="0">
                  <a:latin typeface="Comic Sans MS" pitchFamily="66" charset="0"/>
                </a:rPr>
                <a:t>θ</a:t>
              </a:r>
              <a:r>
                <a:rPr lang="en-GB" sz="2400" b="1" baseline="-25000" dirty="0" err="1">
                  <a:latin typeface="Comic Sans MS" pitchFamily="66" charset="0"/>
                </a:rPr>
                <a:t>i</a:t>
              </a:r>
              <a:r>
                <a:rPr lang="en-GB" sz="2400" b="1" baseline="-25000" dirty="0">
                  <a:latin typeface="Comic Sans MS" pitchFamily="66" charset="0"/>
                </a:rPr>
                <a:t> </a:t>
              </a:r>
              <a:r>
                <a:rPr lang="en-GB" sz="2400" b="1" dirty="0" smtClean="0">
                  <a:latin typeface="Comic Sans MS" pitchFamily="66" charset="0"/>
                </a:rPr>
                <a:t>(</a:t>
              </a:r>
              <a:r>
                <a:rPr lang="en-GB" sz="2400" b="1" dirty="0" err="1" smtClean="0">
                  <a:latin typeface="Comic Sans MS" pitchFamily="66" charset="0"/>
                </a:rPr>
                <a:t>x</a:t>
              </a:r>
              <a:r>
                <a:rPr lang="en-GB" sz="2400" b="1" baseline="-25000" dirty="0" err="1" smtClean="0">
                  <a:latin typeface="Comic Sans MS" pitchFamily="66" charset="0"/>
                </a:rPr>
                <a:t>i</a:t>
              </a:r>
              <a:r>
                <a:rPr lang="en-GB" sz="2400" b="1" dirty="0" err="1" smtClean="0">
                  <a:latin typeface="Comic Sans MS" pitchFamily="66" charset="0"/>
                </a:rPr>
                <a:t>,z</a:t>
              </a:r>
              <a:r>
                <a:rPr lang="en-GB" sz="2400" b="1" baseline="-25000" dirty="0" err="1" smtClean="0">
                  <a:latin typeface="Comic Sans MS" pitchFamily="66" charset="0"/>
                </a:rPr>
                <a:t>i</a:t>
              </a:r>
              <a:r>
                <a:rPr lang="en-GB" sz="2400" b="1" dirty="0" smtClean="0">
                  <a:latin typeface="Comic Sans MS" pitchFamily="66" charset="0"/>
                </a:rPr>
                <a:t>) </a:t>
              </a:r>
              <a:r>
                <a:rPr lang="en-GB" sz="2400" b="1" dirty="0">
                  <a:latin typeface="Comic Sans MS" pitchFamily="66" charset="0"/>
                </a:rPr>
                <a:t>+ </a:t>
              </a:r>
              <a:r>
                <a:rPr lang="en-GB" sz="2800" b="1" dirty="0" err="1" smtClean="0">
                  <a:latin typeface="Comic Sans MS" pitchFamily="66" charset="0"/>
                </a:rPr>
                <a:t>w</a:t>
              </a:r>
              <a:r>
                <a:rPr lang="en-GB" sz="3200" b="1" dirty="0" smtClean="0">
                  <a:latin typeface="Comic Sans MS" pitchFamily="66" charset="0"/>
                </a:rPr>
                <a:t> </a:t>
              </a:r>
              <a:r>
                <a:rPr lang="en-GB" sz="3200" dirty="0" smtClean="0">
                  <a:latin typeface="Times New Roman" pitchFamily="18" charset="0"/>
                  <a:cs typeface="Times New Roman" pitchFamily="18" charset="0"/>
                </a:rPr>
                <a:t>∑</a:t>
              </a:r>
              <a:r>
                <a:rPr lang="en-GB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sz="2400" b="1" dirty="0">
                  <a:latin typeface="Comic Sans MS" pitchFamily="66" charset="0"/>
                </a:rPr>
                <a:t>θ</a:t>
              </a:r>
              <a:r>
                <a:rPr lang="en-GB" sz="2400" b="1" baseline="-25000" dirty="0" err="1">
                  <a:latin typeface="Comic Sans MS" pitchFamily="66" charset="0"/>
                </a:rPr>
                <a:t>ij</a:t>
              </a:r>
              <a:r>
                <a:rPr lang="en-GB" sz="2400" b="1" baseline="-25000" dirty="0">
                  <a:latin typeface="Comic Sans MS" pitchFamily="66" charset="0"/>
                </a:rPr>
                <a:t> </a:t>
              </a:r>
              <a:r>
                <a:rPr lang="en-GB" sz="2400" b="1" dirty="0" smtClean="0">
                  <a:latin typeface="Comic Sans MS" pitchFamily="66" charset="0"/>
                </a:rPr>
                <a:t>(</a:t>
              </a:r>
              <a:r>
                <a:rPr lang="en-GB" sz="2400" b="1" dirty="0" err="1" smtClean="0">
                  <a:latin typeface="Comic Sans MS" pitchFamily="66" charset="0"/>
                </a:rPr>
                <a:t>x</a:t>
              </a:r>
              <a:r>
                <a:rPr lang="en-GB" sz="2400" b="1" baseline="-25000" dirty="0" err="1" smtClean="0">
                  <a:latin typeface="Comic Sans MS" pitchFamily="66" charset="0"/>
                </a:rPr>
                <a:t>i</a:t>
              </a:r>
              <a:r>
                <a:rPr lang="en-GB" sz="2400" b="1" dirty="0" err="1" smtClean="0">
                  <a:latin typeface="Comic Sans MS" pitchFamily="66" charset="0"/>
                </a:rPr>
                <a:t>,x</a:t>
              </a:r>
              <a:r>
                <a:rPr lang="en-GB" sz="2400" b="1" baseline="-25000" dirty="0" err="1" smtClean="0">
                  <a:latin typeface="Comic Sans MS" pitchFamily="66" charset="0"/>
                </a:rPr>
                <a:t>j</a:t>
              </a:r>
              <a:r>
                <a:rPr lang="en-GB" sz="2400" b="1" dirty="0" err="1" smtClean="0">
                  <a:latin typeface="Comic Sans MS" pitchFamily="66" charset="0"/>
                </a:rPr>
                <a:t>,z</a:t>
              </a:r>
              <a:r>
                <a:rPr lang="en-GB" sz="2400" b="1" baseline="-25000" dirty="0" err="1" smtClean="0">
                  <a:latin typeface="Comic Sans MS" pitchFamily="66" charset="0"/>
                </a:rPr>
                <a:t>i</a:t>
              </a:r>
              <a:r>
                <a:rPr lang="en-GB" sz="2400" b="1" dirty="0" err="1" smtClean="0">
                  <a:latin typeface="Comic Sans MS" pitchFamily="66" charset="0"/>
                </a:rPr>
                <a:t>,z</a:t>
              </a:r>
              <a:r>
                <a:rPr lang="en-GB" sz="2400" b="1" baseline="-25000" dirty="0" err="1" smtClean="0">
                  <a:latin typeface="Comic Sans MS" pitchFamily="66" charset="0"/>
                </a:rPr>
                <a:t>j</a:t>
              </a:r>
              <a:r>
                <a:rPr lang="en-GB" sz="2400" b="1" dirty="0" smtClean="0">
                  <a:latin typeface="Comic Sans MS" pitchFamily="66" charset="0"/>
                </a:rPr>
                <a:t>)</a:t>
              </a:r>
              <a:endParaRPr lang="en-GB" sz="2400" b="1" dirty="0">
                <a:latin typeface="Comic Sans MS" pitchFamily="66" charset="0"/>
              </a:endParaRPr>
            </a:p>
          </p:txBody>
        </p:sp>
        <p:sp>
          <p:nvSpPr>
            <p:cNvPr id="5" name="TextBox 18"/>
            <p:cNvSpPr txBox="1">
              <a:spLocks noChangeArrowheads="1"/>
            </p:cNvSpPr>
            <p:nvPr/>
          </p:nvSpPr>
          <p:spPr bwMode="auto">
            <a:xfrm>
              <a:off x="5803509" y="5302093"/>
              <a:ext cx="500067" cy="127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b="1" dirty="0" err="1">
                  <a:latin typeface="Comic Sans MS" pitchFamily="66" charset="0"/>
                </a:rPr>
                <a:t>i,j</a:t>
              </a:r>
              <a:endParaRPr lang="en-GB" b="1" dirty="0">
                <a:latin typeface="Comic Sans MS" pitchFamily="66" charset="0"/>
              </a:endParaRPr>
            </a:p>
          </p:txBody>
        </p:sp>
        <p:sp>
          <p:nvSpPr>
            <p:cNvPr id="6" name="TextBox 19"/>
            <p:cNvSpPr txBox="1">
              <a:spLocks noChangeArrowheads="1"/>
            </p:cNvSpPr>
            <p:nvPr/>
          </p:nvSpPr>
          <p:spPr bwMode="auto">
            <a:xfrm>
              <a:off x="3347425" y="5324391"/>
              <a:ext cx="500067" cy="729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b="1" dirty="0" err="1">
                  <a:latin typeface="Comic Sans MS" pitchFamily="66" charset="0"/>
                </a:rPr>
                <a:t>i</a:t>
              </a:r>
              <a:endParaRPr lang="en-GB" b="1" dirty="0">
                <a:latin typeface="Comic Sans MS" pitchFamily="66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642356" y="1772816"/>
            <a:ext cx="22220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latin typeface="Comic Sans MS" pitchFamily="66" charset="0"/>
              </a:rPr>
              <a:t>P(</a:t>
            </a:r>
            <a:r>
              <a:rPr lang="en-GB" sz="3200" b="1" dirty="0" err="1">
                <a:latin typeface="Comic Sans MS" pitchFamily="66" charset="0"/>
              </a:rPr>
              <a:t>x</a:t>
            </a:r>
            <a:r>
              <a:rPr lang="en-GB" sz="3200" dirty="0" err="1"/>
              <a:t>|</a:t>
            </a:r>
            <a:r>
              <a:rPr lang="en-GB" sz="3200" b="1" dirty="0" err="1">
                <a:latin typeface="Comic Sans MS" pitchFamily="66" charset="0"/>
              </a:rPr>
              <a:t>z</a:t>
            </a:r>
            <a:r>
              <a:rPr lang="en-GB" sz="3200" b="1" dirty="0" smtClean="0">
                <a:latin typeface="Comic Sans MS" pitchFamily="66" charset="0"/>
              </a:rPr>
              <a:t>) =   </a:t>
            </a:r>
            <a:endParaRPr lang="en-GB" sz="3200" dirty="0"/>
          </a:p>
        </p:txBody>
      </p:sp>
      <p:sp>
        <p:nvSpPr>
          <p:cNvPr id="8" name="Rounded Rectangle 7"/>
          <p:cNvSpPr/>
          <p:nvPr/>
        </p:nvSpPr>
        <p:spPr>
          <a:xfrm>
            <a:off x="2504399" y="1556792"/>
            <a:ext cx="2472240" cy="1351526"/>
          </a:xfrm>
          <a:prstGeom prst="roundRect">
            <a:avLst>
              <a:gd name="adj" fmla="val 4899"/>
            </a:avLst>
          </a:prstGeom>
          <a:solidFill>
            <a:srgbClr val="FA0000">
              <a:alpha val="20000"/>
            </a:srgbClr>
          </a:solidFill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482319" y="1756190"/>
            <a:ext cx="14943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latin typeface="Comic Sans MS" pitchFamily="66" charset="0"/>
              </a:rPr>
              <a:t>P(</a:t>
            </a:r>
            <a:r>
              <a:rPr lang="en-GB" sz="3200" b="1" dirty="0" err="1" smtClean="0">
                <a:latin typeface="Comic Sans MS" pitchFamily="66" charset="0"/>
              </a:rPr>
              <a:t>z</a:t>
            </a:r>
            <a:r>
              <a:rPr lang="en-GB" sz="3200" b="1" baseline="-25000" dirty="0" err="1" smtClean="0">
                <a:latin typeface="Comic Sans MS" pitchFamily="66" charset="0"/>
              </a:rPr>
              <a:t>i</a:t>
            </a:r>
            <a:r>
              <a:rPr lang="en-GB" sz="3200" b="1" dirty="0" err="1" smtClean="0">
                <a:latin typeface="Comic Sans MS" pitchFamily="66" charset="0"/>
              </a:rPr>
              <a:t>|x</a:t>
            </a:r>
            <a:r>
              <a:rPr lang="en-GB" sz="3200" b="1" baseline="-25000" dirty="0" err="1" smtClean="0">
                <a:latin typeface="Comic Sans MS" pitchFamily="66" charset="0"/>
              </a:rPr>
              <a:t>i</a:t>
            </a:r>
            <a:r>
              <a:rPr lang="en-GB" sz="3200" b="1" dirty="0" smtClean="0">
                <a:latin typeface="Comic Sans MS" pitchFamily="66" charset="0"/>
              </a:rPr>
              <a:t>)</a:t>
            </a:r>
            <a:endParaRPr lang="en-GB" sz="3200" dirty="0"/>
          </a:p>
        </p:txBody>
      </p:sp>
      <p:sp>
        <p:nvSpPr>
          <p:cNvPr id="10" name="Rectangle 9"/>
          <p:cNvSpPr/>
          <p:nvPr/>
        </p:nvSpPr>
        <p:spPr>
          <a:xfrm>
            <a:off x="2834247" y="1636419"/>
            <a:ext cx="6976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prstClr val="white"/>
                </a:solidFill>
                <a:latin typeface="Comic Sans MS" pitchFamily="66" charset="0"/>
                <a:cs typeface="Times New Roman" pitchFamily="18" charset="0"/>
              </a:rPr>
              <a:t>∏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06255" y="2261987"/>
            <a:ext cx="5437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 smtClean="0">
                <a:latin typeface="Comic Sans MS" pitchFamily="66" charset="0"/>
              </a:rPr>
              <a:t>x</a:t>
            </a:r>
            <a:r>
              <a:rPr lang="en-GB" sz="3600" b="1" baseline="-25000" dirty="0" smtClean="0">
                <a:latin typeface="Comic Sans MS" pitchFamily="66" charset="0"/>
              </a:rPr>
              <a:t>i</a:t>
            </a:r>
            <a:endParaRPr lang="en-GB" sz="3600" dirty="0"/>
          </a:p>
        </p:txBody>
      </p:sp>
      <p:sp>
        <p:nvSpPr>
          <p:cNvPr id="17" name="Rounded Rectangle 16"/>
          <p:cNvSpPr/>
          <p:nvPr/>
        </p:nvSpPr>
        <p:spPr>
          <a:xfrm>
            <a:off x="5208802" y="1573418"/>
            <a:ext cx="3517398" cy="1351526"/>
          </a:xfrm>
          <a:prstGeom prst="roundRect">
            <a:avLst>
              <a:gd name="adj" fmla="val 4899"/>
            </a:avLst>
          </a:prstGeom>
          <a:solidFill>
            <a:srgbClr val="FA0000">
              <a:alpha val="20000"/>
            </a:srgbClr>
          </a:solidFill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6186722" y="1772816"/>
            <a:ext cx="25394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latin typeface="Comic Sans MS" pitchFamily="66" charset="0"/>
              </a:rPr>
              <a:t>P(</a:t>
            </a:r>
            <a:r>
              <a:rPr lang="en-GB" sz="3200" b="1" dirty="0" err="1" smtClean="0">
                <a:latin typeface="Comic Sans MS" pitchFamily="66" charset="0"/>
              </a:rPr>
              <a:t>x</a:t>
            </a:r>
            <a:r>
              <a:rPr lang="en-GB" sz="3200" b="1" baseline="-25000" dirty="0" err="1" smtClean="0">
                <a:latin typeface="Comic Sans MS" pitchFamily="66" charset="0"/>
              </a:rPr>
              <a:t>i</a:t>
            </a:r>
            <a:r>
              <a:rPr lang="en-GB" sz="3200" b="1" dirty="0" err="1" smtClean="0">
                <a:latin typeface="Comic Sans MS" pitchFamily="66" charset="0"/>
              </a:rPr>
              <a:t>,x</a:t>
            </a:r>
            <a:r>
              <a:rPr lang="en-GB" sz="3200" b="1" baseline="-25000" dirty="0" err="1" smtClean="0">
                <a:latin typeface="Comic Sans MS" pitchFamily="66" charset="0"/>
              </a:rPr>
              <a:t>j</a:t>
            </a:r>
            <a:r>
              <a:rPr lang="en-GB" sz="3200" b="1" dirty="0" err="1" smtClean="0">
                <a:latin typeface="Comic Sans MS" pitchFamily="66" charset="0"/>
              </a:rPr>
              <a:t>,z</a:t>
            </a:r>
            <a:r>
              <a:rPr lang="en-GB" sz="3200" b="1" baseline="-25000" dirty="0" err="1" smtClean="0">
                <a:latin typeface="Comic Sans MS" pitchFamily="66" charset="0"/>
              </a:rPr>
              <a:t>i</a:t>
            </a:r>
            <a:r>
              <a:rPr lang="en-GB" sz="3200" b="1" dirty="0" err="1" smtClean="0">
                <a:latin typeface="Comic Sans MS" pitchFamily="66" charset="0"/>
              </a:rPr>
              <a:t>,z</a:t>
            </a:r>
            <a:r>
              <a:rPr lang="en-GB" sz="3200" b="1" baseline="-25000" dirty="0" err="1" smtClean="0">
                <a:latin typeface="Comic Sans MS" pitchFamily="66" charset="0"/>
              </a:rPr>
              <a:t>j</a:t>
            </a:r>
            <a:r>
              <a:rPr lang="en-GB" sz="3200" b="1" dirty="0" smtClean="0">
                <a:latin typeface="Comic Sans MS" pitchFamily="66" charset="0"/>
              </a:rPr>
              <a:t>)</a:t>
            </a:r>
            <a:endParaRPr lang="en-GB" sz="3200" dirty="0"/>
          </a:p>
        </p:txBody>
      </p:sp>
      <p:sp>
        <p:nvSpPr>
          <p:cNvPr id="19" name="Rectangle 18"/>
          <p:cNvSpPr/>
          <p:nvPr/>
        </p:nvSpPr>
        <p:spPr>
          <a:xfrm>
            <a:off x="5538650" y="1653045"/>
            <a:ext cx="6976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prstClr val="white"/>
                </a:solidFill>
                <a:latin typeface="Comic Sans MS" pitchFamily="66" charset="0"/>
                <a:cs typeface="Times New Roman" pitchFamily="18" charset="0"/>
              </a:rPr>
              <a:t>∏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20802" y="2319263"/>
            <a:ext cx="8210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err="1" smtClean="0">
                <a:latin typeface="Comic Sans MS" pitchFamily="66" charset="0"/>
              </a:rPr>
              <a:t>x</a:t>
            </a:r>
            <a:r>
              <a:rPr lang="en-GB" sz="2400" b="1" baseline="-25000" dirty="0" err="1" smtClean="0">
                <a:latin typeface="Comic Sans MS" pitchFamily="66" charset="0"/>
              </a:rPr>
              <a:t>i</a:t>
            </a:r>
            <a:r>
              <a:rPr lang="en-GB" sz="2400" b="1" dirty="0" err="1" smtClean="0">
                <a:latin typeface="Comic Sans MS" pitchFamily="66" charset="0"/>
              </a:rPr>
              <a:t>,x</a:t>
            </a:r>
            <a:r>
              <a:rPr lang="en-GB" sz="2400" b="1" baseline="-25000" dirty="0" err="1" smtClean="0">
                <a:latin typeface="Comic Sans MS" pitchFamily="66" charset="0"/>
              </a:rPr>
              <a:t>j</a:t>
            </a:r>
            <a:endParaRPr lang="en-GB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229479" y="3068960"/>
            <a:ext cx="0" cy="1224136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483226" y="3501008"/>
            <a:ext cx="1600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-</a:t>
            </a:r>
            <a:r>
              <a:rPr lang="en-GB" sz="3200" b="1" dirty="0" err="1" smtClean="0"/>
              <a:t>ve</a:t>
            </a:r>
            <a:r>
              <a:rPr lang="en-GB" sz="3200" b="1" dirty="0" smtClean="0"/>
              <a:t> log</a:t>
            </a:r>
            <a:endParaRPr lang="en-GB" sz="3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14348" y="6357958"/>
            <a:ext cx="8429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 smtClean="0">
                <a:solidFill>
                  <a:schemeClr val="accent1"/>
                </a:solidFill>
              </a:rPr>
              <a:t>[Boykov and Jolly ‘ 01]  [Blake et al. ‘04] [Rother, Kolmogorov and Blake  `04]</a:t>
            </a:r>
            <a:endParaRPr lang="en-GB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622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/>
      <p:bldP spid="21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143108" y="2214554"/>
            <a:ext cx="5072098" cy="785812"/>
          </a:xfrm>
          <a:prstGeom prst="roundRect">
            <a:avLst>
              <a:gd name="adj" fmla="val 5698"/>
            </a:avLst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/>
          </a:p>
        </p:txBody>
      </p:sp>
      <p:sp>
        <p:nvSpPr>
          <p:cNvPr id="10" name="Rounded Rectangle 9"/>
          <p:cNvSpPr/>
          <p:nvPr/>
        </p:nvSpPr>
        <p:spPr>
          <a:xfrm>
            <a:off x="2143108" y="3214686"/>
            <a:ext cx="5072098" cy="785812"/>
          </a:xfrm>
          <a:prstGeom prst="roundRect">
            <a:avLst>
              <a:gd name="adj" fmla="val 5698"/>
            </a:avLst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/>
          </a:p>
        </p:txBody>
      </p:sp>
      <p:sp>
        <p:nvSpPr>
          <p:cNvPr id="15363" name="Title 1"/>
          <p:cNvSpPr>
            <a:spLocks noGrp="1"/>
          </p:cNvSpPr>
          <p:nvPr>
            <p:ph type="title"/>
          </p:nvPr>
        </p:nvSpPr>
        <p:spPr>
          <a:xfrm>
            <a:off x="457200" y="355138"/>
            <a:ext cx="8229600" cy="70178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dirty="0" smtClean="0"/>
              <a:t>Road Map - Inference</a:t>
            </a:r>
          </a:p>
        </p:txBody>
      </p:sp>
      <p:sp>
        <p:nvSpPr>
          <p:cNvPr id="15366" name="Rectangle 5"/>
          <p:cNvSpPr>
            <a:spLocks noChangeArrowheads="1"/>
          </p:cNvSpPr>
          <p:nvPr/>
        </p:nvSpPr>
        <p:spPr bwMode="auto">
          <a:xfrm>
            <a:off x="2143108" y="3447002"/>
            <a:ext cx="50720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latin typeface="Comic Sans MS" pitchFamily="66" charset="0"/>
              </a:rPr>
              <a:t>Advanced </a:t>
            </a:r>
            <a:r>
              <a:rPr lang="en-GB" sz="2000" b="1" dirty="0" err="1" smtClean="0">
                <a:latin typeface="Comic Sans MS" pitchFamily="66" charset="0"/>
              </a:rPr>
              <a:t>technqiues</a:t>
            </a:r>
            <a:endParaRPr lang="en-GB" sz="2000" b="1" dirty="0">
              <a:latin typeface="Comic Sans MS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28860" y="2275476"/>
            <a:ext cx="43577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err="1" smtClean="0">
                <a:latin typeface="Comic Sans MS" pitchFamily="66" charset="0"/>
              </a:rPr>
              <a:t>st-mincut</a:t>
            </a:r>
            <a:r>
              <a:rPr lang="en-GB" sz="2000" b="1" dirty="0" smtClean="0">
                <a:latin typeface="Comic Sans MS" pitchFamily="66" charset="0"/>
              </a:rPr>
              <a:t> and Pseudo-</a:t>
            </a:r>
            <a:r>
              <a:rPr lang="en-GB" sz="2000" b="1" dirty="0" err="1" smtClean="0">
                <a:latin typeface="Comic Sans MS" pitchFamily="66" charset="0"/>
              </a:rPr>
              <a:t>boolean</a:t>
            </a:r>
            <a:r>
              <a:rPr lang="en-GB" sz="2000" b="1" dirty="0" smtClean="0">
                <a:latin typeface="Comic Sans MS" pitchFamily="66" charset="0"/>
              </a:rPr>
              <a:t> optimization</a:t>
            </a:r>
            <a:endParaRPr lang="en-GB" sz="2000" b="1" dirty="0">
              <a:latin typeface="Comic Sans MS" pitchFamily="66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143108" y="4275740"/>
            <a:ext cx="5072098" cy="785812"/>
          </a:xfrm>
          <a:prstGeom prst="roundRect">
            <a:avLst>
              <a:gd name="adj" fmla="val 5698"/>
            </a:avLst>
          </a:prstGeom>
          <a:solidFill>
            <a:srgbClr val="00B05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2143109" y="4490052"/>
            <a:ext cx="50720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latin typeface="Comic Sans MS" pitchFamily="66" charset="0"/>
              </a:rPr>
              <a:t>Speed and Efficiency</a:t>
            </a:r>
            <a:endParaRPr lang="en-GB" sz="2000" b="1" dirty="0">
              <a:latin typeface="Comic Sans MS" pitchFamily="66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43108" y="5286388"/>
            <a:ext cx="5072098" cy="785812"/>
          </a:xfrm>
          <a:prstGeom prst="roundRect">
            <a:avLst>
              <a:gd name="adj" fmla="val 5698"/>
            </a:avLst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143109" y="5500700"/>
            <a:ext cx="50720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latin typeface="Comic Sans MS" pitchFamily="66" charset="0"/>
              </a:rPr>
              <a:t>Comparison</a:t>
            </a:r>
            <a:endParaRPr lang="en-GB" sz="2000" b="1" dirty="0">
              <a:latin typeface="Comic Sans MS" pitchFamily="66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143108" y="1285860"/>
            <a:ext cx="5072098" cy="785812"/>
          </a:xfrm>
          <a:prstGeom prst="roundRect">
            <a:avLst>
              <a:gd name="adj" fmla="val 5698"/>
            </a:avLst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/>
          </a:p>
        </p:txBody>
      </p:sp>
      <p:sp>
        <p:nvSpPr>
          <p:cNvPr id="17" name="Rectangle 16"/>
          <p:cNvSpPr/>
          <p:nvPr/>
        </p:nvSpPr>
        <p:spPr>
          <a:xfrm>
            <a:off x="2428860" y="1346782"/>
            <a:ext cx="43577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latin typeface="Comic Sans MS" pitchFamily="66" charset="0"/>
              </a:rPr>
              <a:t>Message Passing &amp; LP relaxation</a:t>
            </a:r>
            <a:endParaRPr lang="en-GB" sz="20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Why?</a:t>
            </a:r>
            <a:endParaRPr lang="en-GB" dirty="0"/>
          </a:p>
        </p:txBody>
      </p:sp>
      <p:pic>
        <p:nvPicPr>
          <p:cNvPr id="4" name="Picture 6" descr="StJam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24000"/>
            <a:ext cx="8216900" cy="28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362200" y="4724400"/>
            <a:ext cx="4451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/>
              <a:t>3,600,000,000 Pixels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133600" y="5410200"/>
            <a:ext cx="473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Created from about 800 8 MegaPixel Images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214810" y="3862392"/>
            <a:ext cx="106363" cy="1381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 flipH="1" flipV="1">
            <a:off x="4286248" y="4000504"/>
            <a:ext cx="928694" cy="142876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>
            <a:off x="4500562" y="5429264"/>
            <a:ext cx="123983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179389" y="6396359"/>
            <a:ext cx="5964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2400" dirty="0" smtClean="0">
                <a:solidFill>
                  <a:schemeClr val="accent1"/>
                </a:solidFill>
              </a:rPr>
              <a:t>[Kopf et al. (MSR Redmond) </a:t>
            </a:r>
            <a:r>
              <a:rPr lang="en-GB" sz="2400" dirty="0" smtClean="0"/>
              <a:t>SIGGRAPH 2007</a:t>
            </a:r>
            <a:r>
              <a:rPr lang="en-GB" sz="2400" dirty="0" smtClean="0">
                <a:solidFill>
                  <a:schemeClr val="accent1"/>
                </a:solidFill>
              </a:rPr>
              <a:t> ]</a:t>
            </a:r>
            <a:endParaRPr lang="en-GB" sz="2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StJam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24000"/>
            <a:ext cx="8216900" cy="28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Sea5"/>
          <p:cNvPicPr>
            <a:picLocks noChangeAspect="1" noChangeArrowheads="1"/>
          </p:cNvPicPr>
          <p:nvPr/>
        </p:nvPicPr>
        <p:blipFill>
          <a:blip r:embed="rId4" cstate="print">
            <a:lum bright="20000" contrast="40000"/>
          </a:blip>
          <a:srcRect/>
          <a:stretch>
            <a:fillRect/>
          </a:stretch>
        </p:blipFill>
        <p:spPr bwMode="auto">
          <a:xfrm>
            <a:off x="2643174" y="3143248"/>
            <a:ext cx="5264147" cy="3085677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2" name="Line 7"/>
          <p:cNvSpPr>
            <a:spLocks noChangeShapeType="1"/>
          </p:cNvSpPr>
          <p:nvPr/>
        </p:nvSpPr>
        <p:spPr bwMode="auto">
          <a:xfrm flipH="1">
            <a:off x="2584450" y="2667000"/>
            <a:ext cx="1987550" cy="434975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H="1" flipV="1">
            <a:off x="4786313" y="2670174"/>
            <a:ext cx="3143273" cy="473073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179389" y="6396359"/>
            <a:ext cx="5964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2400" dirty="0" smtClean="0">
                <a:solidFill>
                  <a:schemeClr val="accent1"/>
                </a:solidFill>
              </a:rPr>
              <a:t>[Kopf et al. (MSR Redmond) </a:t>
            </a:r>
            <a:r>
              <a:rPr lang="en-GB" sz="2400" dirty="0" smtClean="0"/>
              <a:t>SIGGRAPH 2007</a:t>
            </a:r>
            <a:r>
              <a:rPr lang="en-GB" sz="2400" dirty="0" smtClean="0">
                <a:solidFill>
                  <a:schemeClr val="accent1"/>
                </a:solidFill>
              </a:rPr>
              <a:t> ]</a:t>
            </a:r>
            <a:endParaRPr lang="en-GB" sz="2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8324"/>
            <a:ext cx="8229600" cy="70178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More Examples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Processing Videos</a:t>
            </a:r>
          </a:p>
          <a:p>
            <a:pPr>
              <a:buNone/>
            </a:pPr>
            <a:r>
              <a:rPr lang="en-GB" dirty="0" smtClean="0"/>
              <a:t>	1 minute video of 1M pixel resolution</a:t>
            </a:r>
          </a:p>
          <a:p>
            <a:pPr lvl="1"/>
            <a:r>
              <a:rPr lang="en-GB" dirty="0" smtClean="0"/>
              <a:t>3.6 B pixels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3D reconstruction </a:t>
            </a:r>
          </a:p>
          <a:p>
            <a:pPr>
              <a:buNone/>
            </a:pPr>
            <a:r>
              <a:rPr lang="en-GB" dirty="0" smtClean="0"/>
              <a:t>	[500 x 500 x 500 = .125B </a:t>
            </a:r>
            <a:r>
              <a:rPr lang="en-GB" dirty="0" err="1" smtClean="0"/>
              <a:t>voxels</a:t>
            </a:r>
            <a:r>
              <a:rPr lang="en-GB" dirty="0" smtClean="0"/>
              <a:t>]</a:t>
            </a:r>
          </a:p>
          <a:p>
            <a:pPr>
              <a:buNone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5448"/>
            <a:ext cx="8229600" cy="987536"/>
          </a:xfrm>
          <a:ln/>
        </p:spPr>
        <p:txBody>
          <a:bodyPr>
            <a:normAutofit/>
          </a:bodyPr>
          <a:lstStyle/>
          <a:p>
            <a:r>
              <a:rPr lang="en-US" sz="4000" dirty="0" smtClean="0"/>
              <a:t>Image Segmentation in Videos</a:t>
            </a:r>
            <a:endParaRPr lang="en-US" sz="4000" dirty="0"/>
          </a:p>
        </p:txBody>
      </p:sp>
      <p:sp>
        <p:nvSpPr>
          <p:cNvPr id="811036" name="Text Box 28"/>
          <p:cNvSpPr txBox="1">
            <a:spLocks noChangeArrowheads="1"/>
          </p:cNvSpPr>
          <p:nvPr/>
        </p:nvSpPr>
        <p:spPr bwMode="auto">
          <a:xfrm>
            <a:off x="4103688" y="6400800"/>
            <a:ext cx="5040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Kohli &amp; Torr (ICCV05, PAMI07)</a:t>
            </a:r>
          </a:p>
        </p:txBody>
      </p:sp>
      <p:sp>
        <p:nvSpPr>
          <p:cNvPr id="811037" name="Rectangle 29"/>
          <p:cNvSpPr>
            <a:spLocks noChangeArrowheads="1"/>
          </p:cNvSpPr>
          <p:nvPr/>
        </p:nvSpPr>
        <p:spPr bwMode="auto">
          <a:xfrm>
            <a:off x="3500430" y="3286124"/>
            <a:ext cx="27352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chemeClr val="accent1"/>
                </a:solidFill>
              </a:rPr>
              <a:t>Can we do better?</a:t>
            </a:r>
          </a:p>
        </p:txBody>
      </p:sp>
      <p:graphicFrame>
        <p:nvGraphicFramePr>
          <p:cNvPr id="130050" name="Object 2"/>
          <p:cNvGraphicFramePr>
            <a:graphicFrameLocks noChangeAspect="1"/>
          </p:cNvGraphicFramePr>
          <p:nvPr/>
        </p:nvGraphicFramePr>
        <p:xfrm>
          <a:off x="1071538" y="4357694"/>
          <a:ext cx="2359024" cy="1741486"/>
        </p:xfrm>
        <a:graphic>
          <a:graphicData uri="http://schemas.openxmlformats.org/presentationml/2006/ole">
            <p:oleObj spid="_x0000_s543814" name="Bitmap Image" r:id="rId4" imgW="5304762" imgH="3866667" progId="PBrush">
              <p:embed/>
            </p:oleObj>
          </a:graphicData>
        </a:graphic>
      </p:graphicFrame>
      <p:graphicFrame>
        <p:nvGraphicFramePr>
          <p:cNvPr id="130051" name="Object 3"/>
          <p:cNvGraphicFramePr>
            <a:graphicFrameLocks noChangeAspect="1"/>
          </p:cNvGraphicFramePr>
          <p:nvPr/>
        </p:nvGraphicFramePr>
        <p:xfrm>
          <a:off x="1073804" y="1428736"/>
          <a:ext cx="2396446" cy="1763712"/>
        </p:xfrm>
        <a:graphic>
          <a:graphicData uri="http://schemas.openxmlformats.org/presentationml/2006/ole">
            <p:oleObj spid="_x0000_s543815" name="Bitmap Image" r:id="rId5" imgW="5210902" imgH="4029637" progId="PBrush">
              <p:embed/>
            </p:oleObj>
          </a:graphicData>
        </a:graphic>
      </p:graphicFrame>
      <p:grpSp>
        <p:nvGrpSpPr>
          <p:cNvPr id="2" name="Group 31"/>
          <p:cNvGrpSpPr/>
          <p:nvPr/>
        </p:nvGrpSpPr>
        <p:grpSpPr>
          <a:xfrm>
            <a:off x="4000496" y="1785926"/>
            <a:ext cx="1571636" cy="501654"/>
            <a:chOff x="3428992" y="2000240"/>
            <a:chExt cx="1571636" cy="501654"/>
          </a:xfrm>
        </p:grpSpPr>
        <p:sp>
          <p:nvSpPr>
            <p:cNvPr id="811033" name="Rectangle 25"/>
            <p:cNvSpPr>
              <a:spLocks noChangeArrowheads="1"/>
            </p:cNvSpPr>
            <p:nvPr/>
          </p:nvSpPr>
          <p:spPr bwMode="auto">
            <a:xfrm>
              <a:off x="3473441" y="2000240"/>
              <a:ext cx="119455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 smtClean="0"/>
                <a:t>Segment</a:t>
              </a:r>
              <a:endParaRPr lang="en-US" sz="2000" b="1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3428992" y="2500306"/>
              <a:ext cx="1571636" cy="1588"/>
            </a:xfrm>
            <a:prstGeom prst="straightConnector1">
              <a:avLst/>
            </a:prstGeom>
            <a:ln w="7620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9"/>
          <p:cNvGrpSpPr/>
          <p:nvPr/>
        </p:nvGrpSpPr>
        <p:grpSpPr>
          <a:xfrm>
            <a:off x="6000760" y="1428736"/>
            <a:ext cx="2286016" cy="1714512"/>
            <a:chOff x="6000760" y="1428736"/>
            <a:chExt cx="2286016" cy="1714512"/>
          </a:xfrm>
        </p:grpSpPr>
        <p:sp>
          <p:nvSpPr>
            <p:cNvPr id="28" name="Rectangle 27"/>
            <p:cNvSpPr/>
            <p:nvPr/>
          </p:nvSpPr>
          <p:spPr>
            <a:xfrm>
              <a:off x="6000760" y="1428736"/>
              <a:ext cx="2286016" cy="17145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aphicFrame>
          <p:nvGraphicFramePr>
            <p:cNvPr id="130052" name="Object 4"/>
            <p:cNvGraphicFramePr>
              <a:graphicFrameLocks noChangeAspect="1"/>
            </p:cNvGraphicFramePr>
            <p:nvPr/>
          </p:nvGraphicFramePr>
          <p:xfrm>
            <a:off x="6026024" y="1643050"/>
            <a:ext cx="2224149" cy="1500198"/>
          </p:xfrm>
          <a:graphic>
            <a:graphicData uri="http://schemas.openxmlformats.org/presentationml/2006/ole">
              <p:oleObj spid="_x0000_s543816" name="Bitmap Image" r:id="rId6" imgW="4791744" imgH="3580952" progId="PBrush">
                <p:embed/>
              </p:oleObj>
            </a:graphicData>
          </a:graphic>
        </p:graphicFrame>
      </p:grpSp>
      <p:grpSp>
        <p:nvGrpSpPr>
          <p:cNvPr id="4" name="Group 30"/>
          <p:cNvGrpSpPr/>
          <p:nvPr/>
        </p:nvGrpSpPr>
        <p:grpSpPr>
          <a:xfrm>
            <a:off x="4000496" y="4784734"/>
            <a:ext cx="1571636" cy="501654"/>
            <a:chOff x="3428992" y="4786322"/>
            <a:chExt cx="1571636" cy="501654"/>
          </a:xfrm>
        </p:grpSpPr>
        <p:sp>
          <p:nvSpPr>
            <p:cNvPr id="24" name="Rectangle 25"/>
            <p:cNvSpPr>
              <a:spLocks noChangeArrowheads="1"/>
            </p:cNvSpPr>
            <p:nvPr/>
          </p:nvSpPr>
          <p:spPr bwMode="auto">
            <a:xfrm>
              <a:off x="3473441" y="4786322"/>
              <a:ext cx="119455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 smtClean="0"/>
                <a:t>Segment</a:t>
              </a:r>
              <a:endParaRPr lang="en-US" sz="2000" b="1" dirty="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3428992" y="5286388"/>
              <a:ext cx="1571636" cy="1588"/>
            </a:xfrm>
            <a:prstGeom prst="straightConnector1">
              <a:avLst/>
            </a:prstGeom>
            <a:ln w="7620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28"/>
          <p:cNvGrpSpPr/>
          <p:nvPr/>
        </p:nvGrpSpPr>
        <p:grpSpPr>
          <a:xfrm>
            <a:off x="5929322" y="4429132"/>
            <a:ext cx="2286016" cy="1714512"/>
            <a:chOff x="5929322" y="4429132"/>
            <a:chExt cx="2286016" cy="1714512"/>
          </a:xfrm>
        </p:grpSpPr>
        <p:sp>
          <p:nvSpPr>
            <p:cNvPr id="27" name="Rectangle 26"/>
            <p:cNvSpPr/>
            <p:nvPr/>
          </p:nvSpPr>
          <p:spPr>
            <a:xfrm>
              <a:off x="5929322" y="4429132"/>
              <a:ext cx="2286016" cy="17145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aphicFrame>
          <p:nvGraphicFramePr>
            <p:cNvPr id="130053" name="Object 5"/>
            <p:cNvGraphicFramePr>
              <a:graphicFrameLocks noChangeAspect="1"/>
            </p:cNvGraphicFramePr>
            <p:nvPr/>
          </p:nvGraphicFramePr>
          <p:xfrm>
            <a:off x="6429388" y="4942005"/>
            <a:ext cx="1747838" cy="1201639"/>
          </p:xfrm>
          <a:graphic>
            <a:graphicData uri="http://schemas.openxmlformats.org/presentationml/2006/ole">
              <p:oleObj spid="_x0000_s543817" name="Bitmap Image" r:id="rId7" imgW="4019048" imgH="2762636" progId="PBrush">
                <p:embed/>
              </p:oleObj>
            </a:graphicData>
          </a:graphic>
        </p:graphicFrame>
      </p:grpSp>
      <p:sp>
        <p:nvSpPr>
          <p:cNvPr id="33" name="TextBox 32"/>
          <p:cNvSpPr txBox="1"/>
          <p:nvPr/>
        </p:nvSpPr>
        <p:spPr>
          <a:xfrm>
            <a:off x="1071538" y="3261840"/>
            <a:ext cx="242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First Frame</a:t>
            </a:r>
            <a:endParaRPr lang="en-GB" sz="2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1071538" y="6131502"/>
            <a:ext cx="235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Second Frame</a:t>
            </a:r>
            <a:endParaRPr lang="en-GB" sz="2400" b="1" dirty="0"/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4857752" y="6396037"/>
            <a:ext cx="4286248" cy="40011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1" dirty="0" smtClean="0">
                <a:solidFill>
                  <a:schemeClr val="accent1"/>
                </a:solidFill>
              </a:rPr>
              <a:t>[Kohli &amp; Torr, ICCV05 PAMI07]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1037" grpId="0" build="allAtOnce"/>
      <p:bldP spid="34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5448"/>
            <a:ext cx="8229600" cy="987536"/>
          </a:xfrm>
          <a:ln/>
        </p:spPr>
        <p:txBody>
          <a:bodyPr>
            <a:normAutofit/>
          </a:bodyPr>
          <a:lstStyle/>
          <a:p>
            <a:r>
              <a:rPr lang="en-US" sz="4000" dirty="0" smtClean="0"/>
              <a:t>Image Segmentation in Videos</a:t>
            </a:r>
            <a:endParaRPr lang="en-US" sz="4000" dirty="0"/>
          </a:p>
        </p:txBody>
      </p:sp>
      <p:sp>
        <p:nvSpPr>
          <p:cNvPr id="811036" name="Text Box 28"/>
          <p:cNvSpPr txBox="1">
            <a:spLocks noChangeArrowheads="1"/>
          </p:cNvSpPr>
          <p:nvPr/>
        </p:nvSpPr>
        <p:spPr bwMode="auto">
          <a:xfrm>
            <a:off x="4103688" y="6400800"/>
            <a:ext cx="5040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Kohli &amp; Torr (ICCV05, PAMI07)</a:t>
            </a:r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4857752" y="6396037"/>
            <a:ext cx="4286248" cy="40011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1" dirty="0" smtClean="0">
                <a:solidFill>
                  <a:schemeClr val="accent1"/>
                </a:solidFill>
              </a:rPr>
              <a:t>[Kohli &amp; Torr, ICCV05 PAMI07]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22" name="cowflow1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571604" y="1643050"/>
            <a:ext cx="5643602" cy="423270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714744" y="1142984"/>
            <a:ext cx="1500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Image</a:t>
            </a:r>
            <a:endParaRPr lang="en-GB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42910" y="4500570"/>
            <a:ext cx="785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Flow</a:t>
            </a:r>
            <a:endParaRPr lang="en-GB" sz="2000" b="1" dirty="0"/>
          </a:p>
        </p:txBody>
      </p:sp>
      <p:sp>
        <p:nvSpPr>
          <p:cNvPr id="29" name="Rectangle 28"/>
          <p:cNvSpPr/>
          <p:nvPr/>
        </p:nvSpPr>
        <p:spPr>
          <a:xfrm>
            <a:off x="7286644" y="4500570"/>
            <a:ext cx="1616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/>
              <a:t>Segmentation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5448"/>
            <a:ext cx="8229600" cy="844660"/>
          </a:xfrm>
        </p:spPr>
        <p:txBody>
          <a:bodyPr/>
          <a:lstStyle/>
          <a:p>
            <a:pPr eaLnBrk="1" hangingPunct="1"/>
            <a:r>
              <a:rPr lang="en-US" dirty="0" smtClean="0"/>
              <a:t>Dynamic Energy Minimization</a:t>
            </a:r>
          </a:p>
        </p:txBody>
      </p:sp>
      <p:sp>
        <p:nvSpPr>
          <p:cNvPr id="77831" name="Rectangle 9"/>
          <p:cNvSpPr>
            <a:spLocks noChangeArrowheads="1"/>
          </p:cNvSpPr>
          <p:nvPr/>
        </p:nvSpPr>
        <p:spPr bwMode="auto">
          <a:xfrm>
            <a:off x="1476375" y="1389063"/>
            <a:ext cx="762000" cy="650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 dirty="0">
                <a:latin typeface="Comic Sans MS" pitchFamily="66" charset="0"/>
              </a:rPr>
              <a:t>E</a:t>
            </a:r>
            <a:r>
              <a:rPr lang="en-US" sz="3600" b="1" baseline="-25000" dirty="0">
                <a:latin typeface="Comic Sans MS" pitchFamily="66" charset="0"/>
              </a:rPr>
              <a:t>A</a:t>
            </a:r>
          </a:p>
        </p:txBody>
      </p:sp>
      <p:sp>
        <p:nvSpPr>
          <p:cNvPr id="77855" name="Rectangle 12"/>
          <p:cNvSpPr>
            <a:spLocks noChangeArrowheads="1"/>
          </p:cNvSpPr>
          <p:nvPr/>
        </p:nvSpPr>
        <p:spPr bwMode="auto">
          <a:xfrm>
            <a:off x="6156325" y="1357298"/>
            <a:ext cx="838200" cy="650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 dirty="0">
                <a:latin typeface="Comic Sans MS" pitchFamily="66" charset="0"/>
              </a:rPr>
              <a:t>S</a:t>
            </a:r>
            <a:r>
              <a:rPr lang="en-US" sz="3600" b="1" baseline="-25000" dirty="0">
                <a:latin typeface="Comic Sans MS" pitchFamily="66" charset="0"/>
              </a:rPr>
              <a:t>A</a:t>
            </a:r>
          </a:p>
        </p:txBody>
      </p:sp>
      <p:sp>
        <p:nvSpPr>
          <p:cNvPr id="77856" name="Rectangle 13"/>
          <p:cNvSpPr>
            <a:spLocks noChangeArrowheads="1"/>
          </p:cNvSpPr>
          <p:nvPr/>
        </p:nvSpPr>
        <p:spPr bwMode="auto">
          <a:xfrm>
            <a:off x="3428992" y="1285860"/>
            <a:ext cx="1268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Comic Sans MS" pitchFamily="66" charset="0"/>
              </a:rPr>
              <a:t>minimize</a:t>
            </a:r>
          </a:p>
        </p:txBody>
      </p:sp>
      <p:sp>
        <p:nvSpPr>
          <p:cNvPr id="1006608" name="Rectangle 16"/>
          <p:cNvSpPr>
            <a:spLocks noChangeArrowheads="1"/>
          </p:cNvSpPr>
          <p:nvPr/>
        </p:nvSpPr>
        <p:spPr bwMode="auto">
          <a:xfrm>
            <a:off x="6929454" y="4143380"/>
            <a:ext cx="7024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Comic Sans MS" pitchFamily="66" charset="0"/>
              </a:rPr>
              <a:t>fast</a:t>
            </a:r>
            <a:endParaRPr lang="en-US" sz="2000" b="1" dirty="0">
              <a:latin typeface="Comic Sans MS" pitchFamily="66" charset="0"/>
            </a:endParaRPr>
          </a:p>
        </p:txBody>
      </p:sp>
      <p:sp>
        <p:nvSpPr>
          <p:cNvPr id="77849" name="Oval 20"/>
          <p:cNvSpPr>
            <a:spLocks noChangeArrowheads="1"/>
          </p:cNvSpPr>
          <p:nvPr/>
        </p:nvSpPr>
        <p:spPr bwMode="auto">
          <a:xfrm>
            <a:off x="7072330" y="3071810"/>
            <a:ext cx="1189038" cy="6996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 smtClean="0">
                <a:latin typeface="Comic Sans MS" pitchFamily="66" charset="0"/>
              </a:rPr>
              <a:t>Simpler</a:t>
            </a:r>
            <a:endParaRPr lang="en-US" sz="2000" b="1" dirty="0">
              <a:latin typeface="Comic Sans MS" pitchFamily="66" charset="0"/>
            </a:endParaRPr>
          </a:p>
        </p:txBody>
      </p:sp>
      <p:sp>
        <p:nvSpPr>
          <p:cNvPr id="1006618" name="Text Box 26"/>
          <p:cNvSpPr txBox="1">
            <a:spLocks noChangeArrowheads="1"/>
          </p:cNvSpPr>
          <p:nvPr/>
        </p:nvSpPr>
        <p:spPr bwMode="auto">
          <a:xfrm>
            <a:off x="6858016" y="5000636"/>
            <a:ext cx="2071702" cy="861774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3–100000 </a:t>
            </a:r>
          </a:p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time </a:t>
            </a:r>
            <a:r>
              <a:rPr lang="en-US" sz="2000" b="1" dirty="0">
                <a:solidFill>
                  <a:schemeClr val="accent2"/>
                </a:solidFill>
                <a:latin typeface="Comic Sans MS" pitchFamily="66" charset="0"/>
              </a:rPr>
              <a:t>speedup!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1357290" y="3000372"/>
            <a:ext cx="7450138" cy="3219449"/>
            <a:chOff x="884" y="1752"/>
            <a:chExt cx="4693" cy="2028"/>
          </a:xfrm>
        </p:grpSpPr>
        <p:sp>
          <p:nvSpPr>
            <p:cNvPr id="77842" name="Rectangle 28"/>
            <p:cNvSpPr>
              <a:spLocks noChangeArrowheads="1"/>
            </p:cNvSpPr>
            <p:nvPr/>
          </p:nvSpPr>
          <p:spPr bwMode="auto">
            <a:xfrm>
              <a:off x="884" y="2886"/>
              <a:ext cx="544" cy="486"/>
            </a:xfrm>
            <a:prstGeom prst="rect">
              <a:avLst/>
            </a:prstGeom>
            <a:solidFill>
              <a:srgbClr val="60B5CC">
                <a:alpha val="6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omic Sans MS" pitchFamily="66" charset="0"/>
              </a:endParaRPr>
            </a:p>
          </p:txBody>
        </p:sp>
        <p:sp>
          <p:nvSpPr>
            <p:cNvPr id="77843" name="Rectangle 29"/>
            <p:cNvSpPr>
              <a:spLocks noChangeArrowheads="1"/>
            </p:cNvSpPr>
            <p:nvPr/>
          </p:nvSpPr>
          <p:spPr bwMode="auto">
            <a:xfrm>
              <a:off x="3833" y="1752"/>
              <a:ext cx="544" cy="450"/>
            </a:xfrm>
            <a:prstGeom prst="rect">
              <a:avLst/>
            </a:prstGeom>
            <a:solidFill>
              <a:srgbClr val="60B5CC">
                <a:alpha val="5019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omic Sans MS" pitchFamily="66" charset="0"/>
              </a:endParaRPr>
            </a:p>
          </p:txBody>
        </p:sp>
        <p:grpSp>
          <p:nvGrpSpPr>
            <p:cNvPr id="3" name="Group 30"/>
            <p:cNvGrpSpPr>
              <a:grpSpLocks/>
            </p:cNvGrpSpPr>
            <p:nvPr/>
          </p:nvGrpSpPr>
          <p:grpSpPr bwMode="auto">
            <a:xfrm>
              <a:off x="3944" y="3417"/>
              <a:ext cx="1633" cy="363"/>
              <a:chOff x="270" y="3554"/>
              <a:chExt cx="1633" cy="363"/>
            </a:xfrm>
          </p:grpSpPr>
          <p:sp>
            <p:nvSpPr>
              <p:cNvPr id="77845" name="Rectangle 31"/>
              <p:cNvSpPr>
                <a:spLocks noChangeArrowheads="1"/>
              </p:cNvSpPr>
              <p:nvPr/>
            </p:nvSpPr>
            <p:spPr bwMode="auto">
              <a:xfrm>
                <a:off x="270" y="3554"/>
                <a:ext cx="1633" cy="363"/>
              </a:xfrm>
              <a:prstGeom prst="rect">
                <a:avLst/>
              </a:prstGeom>
              <a:solidFill>
                <a:srgbClr val="60B5CC">
                  <a:alpha val="60000"/>
                </a:srgbClr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latin typeface="Comic Sans MS" pitchFamily="66" charset="0"/>
                </a:endParaRPr>
              </a:p>
            </p:txBody>
          </p:sp>
          <p:sp>
            <p:nvSpPr>
              <p:cNvPr id="77846" name="Text Box 32"/>
              <p:cNvSpPr txBox="1">
                <a:spLocks noChangeArrowheads="1"/>
              </p:cNvSpPr>
              <p:nvPr/>
            </p:nvSpPr>
            <p:spPr bwMode="auto">
              <a:xfrm>
                <a:off x="307" y="3613"/>
                <a:ext cx="1542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2000" b="1" dirty="0" err="1">
                    <a:latin typeface="Comic Sans MS" pitchFamily="66" charset="0"/>
                  </a:rPr>
                  <a:t>Reparametrization</a:t>
                </a:r>
                <a:endParaRPr lang="en-GB" sz="2000" b="1" dirty="0">
                  <a:latin typeface="Comic Sans MS" pitchFamily="66" charset="0"/>
                </a:endParaRPr>
              </a:p>
            </p:txBody>
          </p:sp>
        </p:grpSp>
      </p:grp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643702" y="2143116"/>
            <a:ext cx="17145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b="1" dirty="0">
                <a:latin typeface="Comic Sans MS" pitchFamily="66" charset="0"/>
              </a:rPr>
              <a:t>Reuse </a:t>
            </a:r>
            <a:r>
              <a:rPr lang="en-GB" sz="2000" b="1" dirty="0" smtClean="0">
                <a:latin typeface="Comic Sans MS" pitchFamily="66" charset="0"/>
              </a:rPr>
              <a:t>Computation</a:t>
            </a:r>
            <a:endParaRPr lang="en-GB" sz="2000" b="1" dirty="0">
              <a:latin typeface="Comic Sans MS" pitchFamily="66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2857488" y="1785926"/>
            <a:ext cx="2500330" cy="1588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3581392" y="4784734"/>
            <a:ext cx="1268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Comic Sans MS" pitchFamily="66" charset="0"/>
              </a:rPr>
              <a:t>minimize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3009888" y="5284800"/>
            <a:ext cx="2500330" cy="1588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12"/>
          <p:cNvSpPr>
            <a:spLocks noChangeArrowheads="1"/>
          </p:cNvSpPr>
          <p:nvPr/>
        </p:nvSpPr>
        <p:spPr bwMode="auto">
          <a:xfrm>
            <a:off x="6143636" y="4849827"/>
            <a:ext cx="838200" cy="6463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 dirty="0" smtClean="0">
                <a:latin typeface="Comic Sans MS" pitchFamily="66" charset="0"/>
              </a:rPr>
              <a:t>S</a:t>
            </a:r>
            <a:r>
              <a:rPr lang="en-US" sz="3600" b="1" baseline="-25000" dirty="0" smtClean="0">
                <a:latin typeface="Comic Sans MS" pitchFamily="66" charset="0"/>
              </a:rPr>
              <a:t>B</a:t>
            </a:r>
            <a:endParaRPr lang="en-US" sz="3600" b="1" baseline="-25000" dirty="0">
              <a:latin typeface="Comic Sans MS" pitchFamily="66" charset="0"/>
            </a:endParaRPr>
          </a:p>
        </p:txBody>
      </p:sp>
      <p:grpSp>
        <p:nvGrpSpPr>
          <p:cNvPr id="4" name="Group 53"/>
          <p:cNvGrpSpPr/>
          <p:nvPr/>
        </p:nvGrpSpPr>
        <p:grpSpPr>
          <a:xfrm>
            <a:off x="2000232" y="2143116"/>
            <a:ext cx="2857520" cy="2500330"/>
            <a:chOff x="2000232" y="2143116"/>
            <a:chExt cx="2857520" cy="2500330"/>
          </a:xfrm>
        </p:grpSpPr>
        <p:sp>
          <p:nvSpPr>
            <p:cNvPr id="77851" name="Rectangle 22"/>
            <p:cNvSpPr>
              <a:spLocks noChangeArrowheads="1"/>
            </p:cNvSpPr>
            <p:nvPr/>
          </p:nvSpPr>
          <p:spPr bwMode="auto">
            <a:xfrm>
              <a:off x="3059113" y="2620433"/>
              <a:ext cx="1798638" cy="171560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 dirty="0">
                  <a:latin typeface="Comic Sans MS" pitchFamily="66" charset="0"/>
                </a:rPr>
                <a:t>differences</a:t>
              </a:r>
            </a:p>
            <a:p>
              <a:pPr algn="ctr"/>
              <a:r>
                <a:rPr lang="en-US" sz="2000" b="1" dirty="0">
                  <a:latin typeface="Comic Sans MS" pitchFamily="66" charset="0"/>
                </a:rPr>
                <a:t>between</a:t>
              </a:r>
            </a:p>
            <a:p>
              <a:pPr algn="ctr"/>
              <a:r>
                <a:rPr lang="en-US" sz="2000" b="1" dirty="0">
                  <a:latin typeface="Comic Sans MS" pitchFamily="66" charset="0"/>
                </a:rPr>
                <a:t>A and B</a:t>
              </a:r>
              <a:endParaRPr lang="en-US" sz="3200" b="1" dirty="0">
                <a:latin typeface="Comic Sans MS" pitchFamily="66" charset="0"/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>
              <a:off x="2071670" y="2143116"/>
              <a:ext cx="857256" cy="571504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2000232" y="3929066"/>
              <a:ext cx="928694" cy="714380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ounded Rectangle 46"/>
            <p:cNvSpPr/>
            <p:nvPr/>
          </p:nvSpPr>
          <p:spPr>
            <a:xfrm>
              <a:off x="3071802" y="2714620"/>
              <a:ext cx="1785950" cy="1428760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51" name="Straight Arrow Connector 50"/>
          <p:cNvCxnSpPr/>
          <p:nvPr/>
        </p:nvCxnSpPr>
        <p:spPr>
          <a:xfrm rot="5400000">
            <a:off x="6108711" y="4392619"/>
            <a:ext cx="642942" cy="1588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55"/>
          <p:cNvGrpSpPr/>
          <p:nvPr/>
        </p:nvGrpSpPr>
        <p:grpSpPr>
          <a:xfrm>
            <a:off x="5000628" y="2143116"/>
            <a:ext cx="1928826" cy="1508847"/>
            <a:chOff x="5000628" y="2143116"/>
            <a:chExt cx="1928826" cy="1508847"/>
          </a:xfrm>
        </p:grpSpPr>
        <p:sp>
          <p:nvSpPr>
            <p:cNvPr id="77850" name="Rectangle 21"/>
            <p:cNvSpPr>
              <a:spLocks noChangeArrowheads="1"/>
            </p:cNvSpPr>
            <p:nvPr/>
          </p:nvSpPr>
          <p:spPr bwMode="auto">
            <a:xfrm>
              <a:off x="6091254" y="3000372"/>
              <a:ext cx="838200" cy="651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3600" b="1" dirty="0">
                  <a:latin typeface="Comic Sans MS" pitchFamily="66" charset="0"/>
                </a:rPr>
                <a:t>E</a:t>
              </a:r>
              <a:r>
                <a:rPr lang="en-US" sz="3600" b="1" baseline="-25000" dirty="0">
                  <a:latin typeface="Comic Sans MS" pitchFamily="66" charset="0"/>
                </a:rPr>
                <a:t>B*</a:t>
              </a: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>
              <a:off x="5000628" y="3429000"/>
              <a:ext cx="857256" cy="1588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5400000">
              <a:off x="6108711" y="2463793"/>
              <a:ext cx="642942" cy="1588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1476375" y="4845050"/>
            <a:ext cx="83820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 dirty="0">
                <a:latin typeface="Comic Sans MS" pitchFamily="66" charset="0"/>
              </a:rPr>
              <a:t>E</a:t>
            </a:r>
            <a:r>
              <a:rPr lang="en-US" sz="3600" b="1" baseline="-25000" dirty="0">
                <a:latin typeface="Comic Sans MS" pitchFamily="66" charset="0"/>
              </a:rPr>
              <a:t>B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-71470" y="4857760"/>
            <a:ext cx="157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Frame</a:t>
            </a:r>
            <a:r>
              <a:rPr lang="en-GB" sz="2800" b="1" dirty="0" smtClean="0"/>
              <a:t> </a:t>
            </a:r>
            <a:r>
              <a:rPr lang="en-GB" sz="3200" b="1" dirty="0" smtClean="0"/>
              <a:t>2</a:t>
            </a:r>
            <a:endParaRPr lang="en-GB" sz="28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-71470" y="1357298"/>
            <a:ext cx="157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Frame</a:t>
            </a:r>
            <a:r>
              <a:rPr lang="en-GB" sz="2800" b="1" dirty="0" smtClean="0"/>
              <a:t> </a:t>
            </a:r>
            <a:r>
              <a:rPr lang="en-GB" sz="3200" b="1" dirty="0" smtClean="0"/>
              <a:t>1</a:t>
            </a:r>
            <a:endParaRPr lang="en-GB" sz="2800" b="1" dirty="0"/>
          </a:p>
        </p:txBody>
      </p:sp>
      <p:sp>
        <p:nvSpPr>
          <p:cNvPr id="36" name="Text Box 28"/>
          <p:cNvSpPr txBox="1">
            <a:spLocks noChangeArrowheads="1"/>
          </p:cNvSpPr>
          <p:nvPr/>
        </p:nvSpPr>
        <p:spPr bwMode="auto">
          <a:xfrm>
            <a:off x="0" y="6396037"/>
            <a:ext cx="9144000" cy="40011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1" dirty="0" smtClean="0">
                <a:solidFill>
                  <a:schemeClr val="accent1"/>
                </a:solidFill>
              </a:rPr>
              <a:t>[Kohli &amp; Torr, ICCV05 PAMI07]     [Komodakis &amp; Paragios, CVPR07]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06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06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6608" grpId="0"/>
      <p:bldP spid="77849" grpId="0" animBg="1"/>
      <p:bldP spid="1006618" grpId="0" animBg="1"/>
      <p:bldP spid="33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/>
          <p:cNvSpPr/>
          <p:nvPr/>
        </p:nvSpPr>
        <p:spPr>
          <a:xfrm>
            <a:off x="1000100" y="3786190"/>
            <a:ext cx="7072362" cy="1928826"/>
          </a:xfrm>
          <a:prstGeom prst="roundRect">
            <a:avLst>
              <a:gd name="adj" fmla="val 5698"/>
            </a:avLst>
          </a:prstGeom>
          <a:solidFill>
            <a:srgbClr val="0066FF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4" name="Rounded Rectangle 43"/>
          <p:cNvSpPr/>
          <p:nvPr/>
        </p:nvSpPr>
        <p:spPr>
          <a:xfrm>
            <a:off x="1000100" y="1214422"/>
            <a:ext cx="7072362" cy="1928826"/>
          </a:xfrm>
          <a:prstGeom prst="roundRect">
            <a:avLst>
              <a:gd name="adj" fmla="val 5698"/>
            </a:avLst>
          </a:prstGeom>
          <a:solidFill>
            <a:srgbClr val="00FF0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8" name="TextBox 37"/>
          <p:cNvSpPr txBox="1"/>
          <p:nvPr/>
        </p:nvSpPr>
        <p:spPr>
          <a:xfrm>
            <a:off x="1071538" y="2285992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/>
              <a:t>Reparametrized</a:t>
            </a:r>
            <a:r>
              <a:rPr lang="en-GB" b="1" dirty="0" smtClean="0"/>
              <a:t>  Energy</a:t>
            </a:r>
            <a:endParaRPr lang="en-GB" b="1" dirty="0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Dynamic Energy Minimization</a:t>
            </a:r>
          </a:p>
        </p:txBody>
      </p:sp>
      <p:sp>
        <p:nvSpPr>
          <p:cNvPr id="48141" name="Text Box 25"/>
          <p:cNvSpPr txBox="1">
            <a:spLocks noChangeArrowheads="1"/>
          </p:cNvSpPr>
          <p:nvPr/>
        </p:nvSpPr>
        <p:spPr bwMode="auto">
          <a:xfrm>
            <a:off x="4103688" y="6400800"/>
            <a:ext cx="5040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Comic Sans MS" pitchFamily="66" charset="0"/>
              </a:rPr>
              <a:t>Kohli &amp; Torr (ICCV05, PAMI07)</a:t>
            </a:r>
          </a:p>
        </p:txBody>
      </p:sp>
      <p:sp>
        <p:nvSpPr>
          <p:cNvPr id="35" name="Rectangle 10"/>
          <p:cNvSpPr>
            <a:spLocks noChangeArrowheads="1"/>
          </p:cNvSpPr>
          <p:nvPr/>
        </p:nvSpPr>
        <p:spPr bwMode="auto">
          <a:xfrm>
            <a:off x="1071538" y="1643050"/>
            <a:ext cx="7010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 pitchFamily="66" charset="0"/>
              </a:rPr>
              <a:t>E(a</a:t>
            </a:r>
            <a:r>
              <a:rPr lang="en-US" sz="2400" b="1" baseline="-25000" dirty="0">
                <a:latin typeface="Comic Sans MS" pitchFamily="66" charset="0"/>
              </a:rPr>
              <a:t>1</a:t>
            </a:r>
            <a:r>
              <a:rPr lang="en-US" sz="2400" b="1" dirty="0">
                <a:latin typeface="Comic Sans MS" pitchFamily="66" charset="0"/>
              </a:rPr>
              <a:t>,a</a:t>
            </a:r>
            <a:r>
              <a:rPr lang="en-US" sz="2400" b="1" baseline="-25000" dirty="0">
                <a:latin typeface="Comic Sans MS" pitchFamily="66" charset="0"/>
              </a:rPr>
              <a:t>2</a:t>
            </a:r>
            <a:r>
              <a:rPr lang="en-US" sz="2400" b="1" dirty="0">
                <a:latin typeface="Comic Sans MS" pitchFamily="66" charset="0"/>
              </a:rPr>
              <a:t>) = 2a</a:t>
            </a:r>
            <a:r>
              <a:rPr lang="en-US" sz="2400" b="1" baseline="-25000" dirty="0">
                <a:latin typeface="Comic Sans MS" pitchFamily="66" charset="0"/>
              </a:rPr>
              <a:t>1 </a:t>
            </a:r>
            <a:r>
              <a:rPr lang="en-US" sz="2400" b="1" dirty="0">
                <a:latin typeface="Comic Sans MS" pitchFamily="66" charset="0"/>
              </a:rPr>
              <a:t>+ 5ā</a:t>
            </a:r>
            <a:r>
              <a:rPr lang="en-US" sz="2400" b="1" baseline="-25000" dirty="0">
                <a:latin typeface="Comic Sans MS" pitchFamily="66" charset="0"/>
              </a:rPr>
              <a:t>1</a:t>
            </a:r>
            <a:r>
              <a:rPr lang="en-US" sz="2400" b="1" dirty="0">
                <a:latin typeface="Comic Sans MS" pitchFamily="66" charset="0"/>
              </a:rPr>
              <a:t>+ 9a</a:t>
            </a:r>
            <a:r>
              <a:rPr lang="en-US" sz="2400" b="1" baseline="-25000" dirty="0">
                <a:latin typeface="Comic Sans MS" pitchFamily="66" charset="0"/>
              </a:rPr>
              <a:t>2 </a:t>
            </a:r>
            <a:r>
              <a:rPr lang="en-US" sz="2400" b="1" dirty="0">
                <a:latin typeface="Comic Sans MS" pitchFamily="66" charset="0"/>
              </a:rPr>
              <a:t>+ 4ā</a:t>
            </a:r>
            <a:r>
              <a:rPr lang="en-US" sz="2400" b="1" baseline="-25000" dirty="0">
                <a:latin typeface="Comic Sans MS" pitchFamily="66" charset="0"/>
              </a:rPr>
              <a:t>2 </a:t>
            </a:r>
            <a:r>
              <a:rPr lang="en-US" sz="2400" b="1" dirty="0">
                <a:latin typeface="Comic Sans MS" pitchFamily="66" charset="0"/>
              </a:rPr>
              <a:t>+ 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2a</a:t>
            </a:r>
            <a:r>
              <a:rPr lang="en-US" sz="2400" b="1" baseline="-25000" dirty="0">
                <a:solidFill>
                  <a:srgbClr val="FF0000"/>
                </a:solidFill>
                <a:latin typeface="Comic Sans MS" pitchFamily="66" charset="0"/>
              </a:rPr>
              <a:t>1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ā</a:t>
            </a:r>
            <a:r>
              <a:rPr lang="en-US" sz="2400" b="1" baseline="-25000" dirty="0">
                <a:solidFill>
                  <a:srgbClr val="FF0000"/>
                </a:solidFill>
                <a:latin typeface="Comic Sans MS" pitchFamily="66" charset="0"/>
              </a:rPr>
              <a:t>2</a:t>
            </a:r>
            <a:r>
              <a:rPr lang="en-US" sz="2400" b="1" baseline="-25000" dirty="0">
                <a:latin typeface="Comic Sans MS" pitchFamily="66" charset="0"/>
              </a:rPr>
              <a:t> </a:t>
            </a:r>
            <a:r>
              <a:rPr lang="en-US" sz="2400" b="1" dirty="0">
                <a:latin typeface="Comic Sans MS" pitchFamily="66" charset="0"/>
              </a:rPr>
              <a:t>+</a:t>
            </a:r>
            <a:r>
              <a:rPr lang="en-US" sz="2400" b="1" baseline="-25000" dirty="0">
                <a:latin typeface="Comic Sans MS" pitchFamily="66" charset="0"/>
              </a:rPr>
              <a:t> </a:t>
            </a:r>
            <a:r>
              <a:rPr lang="en-US" sz="2400" b="1" dirty="0">
                <a:latin typeface="Comic Sans MS" pitchFamily="66" charset="0"/>
              </a:rPr>
              <a:t>ā</a:t>
            </a:r>
            <a:r>
              <a:rPr lang="en-US" sz="2400" b="1" baseline="-25000" dirty="0">
                <a:latin typeface="Comic Sans MS" pitchFamily="66" charset="0"/>
              </a:rPr>
              <a:t>1</a:t>
            </a:r>
            <a:r>
              <a:rPr lang="en-US" sz="2400" b="1" dirty="0">
                <a:latin typeface="Comic Sans MS" pitchFamily="66" charset="0"/>
              </a:rPr>
              <a:t>a</a:t>
            </a:r>
            <a:r>
              <a:rPr lang="en-US" sz="2400" b="1" baseline="-25000" dirty="0">
                <a:latin typeface="Comic Sans MS" pitchFamily="66" charset="0"/>
              </a:rPr>
              <a:t>2</a:t>
            </a:r>
          </a:p>
        </p:txBody>
      </p:sp>
      <p:sp>
        <p:nvSpPr>
          <p:cNvPr id="36" name="Rectangle 11"/>
          <p:cNvSpPr>
            <a:spLocks noChangeArrowheads="1"/>
          </p:cNvSpPr>
          <p:nvPr/>
        </p:nvSpPr>
        <p:spPr bwMode="auto">
          <a:xfrm>
            <a:off x="2143108" y="2643182"/>
            <a:ext cx="46720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 pitchFamily="66" charset="0"/>
              </a:rPr>
              <a:t>E(a</a:t>
            </a:r>
            <a:r>
              <a:rPr lang="en-US" sz="2400" b="1" baseline="-25000" dirty="0">
                <a:latin typeface="Comic Sans MS" pitchFamily="66" charset="0"/>
              </a:rPr>
              <a:t>1</a:t>
            </a:r>
            <a:r>
              <a:rPr lang="en-US" sz="2400" b="1" dirty="0">
                <a:latin typeface="Comic Sans MS" pitchFamily="66" charset="0"/>
              </a:rPr>
              <a:t>,a</a:t>
            </a:r>
            <a:r>
              <a:rPr lang="en-US" sz="2400" b="1" baseline="-25000" dirty="0">
                <a:latin typeface="Comic Sans MS" pitchFamily="66" charset="0"/>
              </a:rPr>
              <a:t>2</a:t>
            </a:r>
            <a:r>
              <a:rPr lang="en-US" sz="2400" b="1" dirty="0">
                <a:latin typeface="Comic Sans MS" pitchFamily="66" charset="0"/>
              </a:rPr>
              <a:t>) = 8</a:t>
            </a:r>
            <a:r>
              <a:rPr lang="en-US" sz="2400" b="1" baseline="-25000" dirty="0">
                <a:latin typeface="Comic Sans MS" pitchFamily="66" charset="0"/>
              </a:rPr>
              <a:t> </a:t>
            </a:r>
            <a:r>
              <a:rPr lang="en-US" sz="2400" b="1" dirty="0">
                <a:latin typeface="Comic Sans MS" pitchFamily="66" charset="0"/>
              </a:rPr>
              <a:t>+ ā</a:t>
            </a:r>
            <a:r>
              <a:rPr lang="en-US" sz="2400" b="1" baseline="-25000" dirty="0">
                <a:latin typeface="Comic Sans MS" pitchFamily="66" charset="0"/>
              </a:rPr>
              <a:t>1</a:t>
            </a:r>
            <a:r>
              <a:rPr lang="en-US" sz="2400" b="1" dirty="0">
                <a:latin typeface="Comic Sans MS" pitchFamily="66" charset="0"/>
              </a:rPr>
              <a:t>+ 3a</a:t>
            </a:r>
            <a:r>
              <a:rPr lang="en-US" sz="2400" b="1" baseline="-25000" dirty="0">
                <a:latin typeface="Comic Sans MS" pitchFamily="66" charset="0"/>
              </a:rPr>
              <a:t>2 </a:t>
            </a:r>
            <a:r>
              <a:rPr lang="en-US" sz="2400" b="1" dirty="0">
                <a:latin typeface="Comic Sans MS" pitchFamily="66" charset="0"/>
              </a:rPr>
              <a:t>+ 3ā</a:t>
            </a:r>
            <a:r>
              <a:rPr lang="en-US" sz="2400" b="1" baseline="-25000" dirty="0">
                <a:latin typeface="Comic Sans MS" pitchFamily="66" charset="0"/>
              </a:rPr>
              <a:t>1</a:t>
            </a:r>
            <a:r>
              <a:rPr lang="en-US" sz="2400" b="1" dirty="0">
                <a:latin typeface="Comic Sans MS" pitchFamily="66" charset="0"/>
              </a:rPr>
              <a:t>a</a:t>
            </a:r>
            <a:r>
              <a:rPr lang="en-US" sz="2400" b="1" baseline="-25000" dirty="0">
                <a:latin typeface="Comic Sans MS" pitchFamily="66" charset="0"/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71538" y="1285860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Original Energy</a:t>
            </a:r>
            <a:endParaRPr lang="en-GB" b="1" dirty="0"/>
          </a:p>
        </p:txBody>
      </p:sp>
      <p:sp>
        <p:nvSpPr>
          <p:cNvPr id="39" name="Rectangle 10"/>
          <p:cNvSpPr>
            <a:spLocks noChangeArrowheads="1"/>
          </p:cNvSpPr>
          <p:nvPr/>
        </p:nvSpPr>
        <p:spPr bwMode="auto">
          <a:xfrm>
            <a:off x="1062062" y="4214818"/>
            <a:ext cx="7010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 pitchFamily="66" charset="0"/>
              </a:rPr>
              <a:t>E(a</a:t>
            </a:r>
            <a:r>
              <a:rPr lang="en-US" sz="2400" b="1" baseline="-25000" dirty="0">
                <a:latin typeface="Comic Sans MS" pitchFamily="66" charset="0"/>
              </a:rPr>
              <a:t>1</a:t>
            </a:r>
            <a:r>
              <a:rPr lang="en-US" sz="2400" b="1" dirty="0">
                <a:latin typeface="Comic Sans MS" pitchFamily="66" charset="0"/>
              </a:rPr>
              <a:t>,a</a:t>
            </a:r>
            <a:r>
              <a:rPr lang="en-US" sz="2400" b="1" baseline="-25000" dirty="0">
                <a:latin typeface="Comic Sans MS" pitchFamily="66" charset="0"/>
              </a:rPr>
              <a:t>2</a:t>
            </a:r>
            <a:r>
              <a:rPr lang="en-US" sz="2400" b="1" dirty="0">
                <a:latin typeface="Comic Sans MS" pitchFamily="66" charset="0"/>
              </a:rPr>
              <a:t>) = 2a</a:t>
            </a:r>
            <a:r>
              <a:rPr lang="en-US" sz="2400" b="1" baseline="-25000" dirty="0">
                <a:latin typeface="Comic Sans MS" pitchFamily="66" charset="0"/>
              </a:rPr>
              <a:t>1 </a:t>
            </a:r>
            <a:r>
              <a:rPr lang="en-US" sz="2400" b="1" dirty="0">
                <a:latin typeface="Comic Sans MS" pitchFamily="66" charset="0"/>
              </a:rPr>
              <a:t>+ 5ā</a:t>
            </a:r>
            <a:r>
              <a:rPr lang="en-US" sz="2400" b="1" baseline="-25000" dirty="0">
                <a:latin typeface="Comic Sans MS" pitchFamily="66" charset="0"/>
              </a:rPr>
              <a:t>1</a:t>
            </a:r>
            <a:r>
              <a:rPr lang="en-US" sz="2400" b="1" dirty="0">
                <a:latin typeface="Comic Sans MS" pitchFamily="66" charset="0"/>
              </a:rPr>
              <a:t>+ 9a</a:t>
            </a:r>
            <a:r>
              <a:rPr lang="en-US" sz="2400" b="1" baseline="-25000" dirty="0">
                <a:latin typeface="Comic Sans MS" pitchFamily="66" charset="0"/>
              </a:rPr>
              <a:t>2 </a:t>
            </a:r>
            <a:r>
              <a:rPr lang="en-US" sz="2400" b="1" dirty="0">
                <a:latin typeface="Comic Sans MS" pitchFamily="66" charset="0"/>
              </a:rPr>
              <a:t>+ 4ā</a:t>
            </a:r>
            <a:r>
              <a:rPr lang="en-US" sz="2400" b="1" baseline="-25000" dirty="0">
                <a:latin typeface="Comic Sans MS" pitchFamily="66" charset="0"/>
              </a:rPr>
              <a:t>2 </a:t>
            </a:r>
            <a:r>
              <a:rPr lang="en-US" sz="2400" b="1" dirty="0">
                <a:latin typeface="Comic Sans MS" pitchFamily="66" charset="0"/>
              </a:rPr>
              <a:t>+ 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7a</a:t>
            </a:r>
            <a:r>
              <a:rPr lang="en-US" sz="2400" b="1" baseline="-25000" dirty="0" smtClean="0">
                <a:solidFill>
                  <a:srgbClr val="FF0000"/>
                </a:solidFill>
                <a:latin typeface="Comic Sans MS" pitchFamily="66" charset="0"/>
              </a:rPr>
              <a:t>1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ā</a:t>
            </a:r>
            <a:r>
              <a:rPr lang="en-US" sz="2400" b="1" baseline="-25000" dirty="0" smtClean="0">
                <a:solidFill>
                  <a:srgbClr val="FF0000"/>
                </a:solidFill>
                <a:latin typeface="Comic Sans MS" pitchFamily="66" charset="0"/>
              </a:rPr>
              <a:t>2</a:t>
            </a:r>
            <a:r>
              <a:rPr lang="en-US" sz="2400" b="1" baseline="-25000" dirty="0" smtClean="0">
                <a:latin typeface="Comic Sans MS" pitchFamily="66" charset="0"/>
              </a:rPr>
              <a:t> </a:t>
            </a:r>
            <a:r>
              <a:rPr lang="en-US" sz="2400" b="1" dirty="0">
                <a:latin typeface="Comic Sans MS" pitchFamily="66" charset="0"/>
              </a:rPr>
              <a:t>+</a:t>
            </a:r>
            <a:r>
              <a:rPr lang="en-US" sz="2400" b="1" baseline="-25000" dirty="0">
                <a:latin typeface="Comic Sans MS" pitchFamily="66" charset="0"/>
              </a:rPr>
              <a:t> </a:t>
            </a:r>
            <a:r>
              <a:rPr lang="en-US" sz="2400" b="1" dirty="0">
                <a:latin typeface="Comic Sans MS" pitchFamily="66" charset="0"/>
              </a:rPr>
              <a:t>ā</a:t>
            </a:r>
            <a:r>
              <a:rPr lang="en-US" sz="2400" b="1" baseline="-25000" dirty="0">
                <a:latin typeface="Comic Sans MS" pitchFamily="66" charset="0"/>
              </a:rPr>
              <a:t>1</a:t>
            </a:r>
            <a:r>
              <a:rPr lang="en-US" sz="2400" b="1" dirty="0">
                <a:latin typeface="Comic Sans MS" pitchFamily="66" charset="0"/>
              </a:rPr>
              <a:t>a</a:t>
            </a:r>
            <a:r>
              <a:rPr lang="en-US" sz="2400" b="1" baseline="-25000" dirty="0">
                <a:latin typeface="Comic Sans MS" pitchFamily="66" charset="0"/>
              </a:rPr>
              <a:t>2</a:t>
            </a:r>
          </a:p>
        </p:txBody>
      </p:sp>
      <p:sp>
        <p:nvSpPr>
          <p:cNvPr id="40" name="Rectangle 11"/>
          <p:cNvSpPr>
            <a:spLocks noChangeArrowheads="1"/>
          </p:cNvSpPr>
          <p:nvPr/>
        </p:nvSpPr>
        <p:spPr bwMode="auto">
          <a:xfrm>
            <a:off x="1076778" y="5214950"/>
            <a:ext cx="59955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 pitchFamily="66" charset="0"/>
              </a:rPr>
              <a:t>E(a</a:t>
            </a:r>
            <a:r>
              <a:rPr lang="en-US" sz="2400" b="1" baseline="-25000" dirty="0">
                <a:latin typeface="Comic Sans MS" pitchFamily="66" charset="0"/>
              </a:rPr>
              <a:t>1</a:t>
            </a:r>
            <a:r>
              <a:rPr lang="en-US" sz="2400" b="1" dirty="0">
                <a:latin typeface="Comic Sans MS" pitchFamily="66" charset="0"/>
              </a:rPr>
              <a:t>,a</a:t>
            </a:r>
            <a:r>
              <a:rPr lang="en-US" sz="2400" b="1" baseline="-25000" dirty="0">
                <a:latin typeface="Comic Sans MS" pitchFamily="66" charset="0"/>
              </a:rPr>
              <a:t>2</a:t>
            </a:r>
            <a:r>
              <a:rPr lang="en-US" sz="2400" b="1" dirty="0">
                <a:latin typeface="Comic Sans MS" pitchFamily="66" charset="0"/>
              </a:rPr>
              <a:t>) = 8</a:t>
            </a:r>
            <a:r>
              <a:rPr lang="en-US" sz="2400" b="1" baseline="-25000" dirty="0">
                <a:latin typeface="Comic Sans MS" pitchFamily="66" charset="0"/>
              </a:rPr>
              <a:t> </a:t>
            </a:r>
            <a:r>
              <a:rPr lang="en-US" sz="2400" b="1" dirty="0">
                <a:latin typeface="Comic Sans MS" pitchFamily="66" charset="0"/>
              </a:rPr>
              <a:t>+ ā</a:t>
            </a:r>
            <a:r>
              <a:rPr lang="en-US" sz="2400" b="1" baseline="-25000" dirty="0">
                <a:latin typeface="Comic Sans MS" pitchFamily="66" charset="0"/>
              </a:rPr>
              <a:t>1</a:t>
            </a:r>
            <a:r>
              <a:rPr lang="en-US" sz="2400" b="1" dirty="0">
                <a:latin typeface="Comic Sans MS" pitchFamily="66" charset="0"/>
              </a:rPr>
              <a:t>+ 3a</a:t>
            </a:r>
            <a:r>
              <a:rPr lang="en-US" sz="2400" b="1" baseline="-25000" dirty="0">
                <a:latin typeface="Comic Sans MS" pitchFamily="66" charset="0"/>
              </a:rPr>
              <a:t>2 </a:t>
            </a:r>
            <a:r>
              <a:rPr lang="en-US" sz="2400" b="1" dirty="0">
                <a:latin typeface="Comic Sans MS" pitchFamily="66" charset="0"/>
              </a:rPr>
              <a:t>+ </a:t>
            </a:r>
            <a:r>
              <a:rPr lang="en-US" sz="2400" b="1" dirty="0" smtClean="0">
                <a:latin typeface="Comic Sans MS" pitchFamily="66" charset="0"/>
              </a:rPr>
              <a:t>3ā</a:t>
            </a:r>
            <a:r>
              <a:rPr lang="en-US" sz="2400" b="1" baseline="-25000" dirty="0" smtClean="0">
                <a:latin typeface="Comic Sans MS" pitchFamily="66" charset="0"/>
              </a:rPr>
              <a:t>1</a:t>
            </a:r>
            <a:r>
              <a:rPr lang="en-US" sz="2400" b="1" dirty="0" smtClean="0">
                <a:latin typeface="Comic Sans MS" pitchFamily="66" charset="0"/>
              </a:rPr>
              <a:t>a</a:t>
            </a:r>
            <a:r>
              <a:rPr lang="en-US" sz="2400" b="1" baseline="-25000" dirty="0" smtClean="0">
                <a:latin typeface="Comic Sans MS" pitchFamily="66" charset="0"/>
              </a:rPr>
              <a:t>2</a:t>
            </a:r>
            <a:r>
              <a:rPr lang="en-US" sz="2400" b="1" dirty="0" smtClean="0">
                <a:latin typeface="Comic Sans MS" pitchFamily="66" charset="0"/>
              </a:rPr>
              <a:t> + 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5a</a:t>
            </a:r>
            <a:r>
              <a:rPr lang="en-US" sz="2400" b="1" baseline="-25000" dirty="0" smtClean="0">
                <a:solidFill>
                  <a:srgbClr val="FF0000"/>
                </a:solidFill>
                <a:latin typeface="Comic Sans MS" pitchFamily="66" charset="0"/>
              </a:rPr>
              <a:t>1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ā</a:t>
            </a:r>
            <a:r>
              <a:rPr lang="en-US" sz="2400" b="1" baseline="-25000" dirty="0" smtClean="0">
                <a:solidFill>
                  <a:srgbClr val="FF0000"/>
                </a:solidFill>
                <a:latin typeface="Comic Sans MS" pitchFamily="66" charset="0"/>
              </a:rPr>
              <a:t>2</a:t>
            </a:r>
            <a:r>
              <a:rPr lang="en-US" sz="2400" b="1" baseline="-25000" dirty="0" smtClean="0">
                <a:latin typeface="Comic Sans MS" pitchFamily="66" charset="0"/>
              </a:rPr>
              <a:t> </a:t>
            </a:r>
            <a:endParaRPr lang="en-US" sz="2400" b="1" baseline="-25000" dirty="0">
              <a:latin typeface="Comic Sans MS" pitchFamily="66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62062" y="3857628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New Energy</a:t>
            </a:r>
            <a:endParaRPr lang="en-GB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1071538" y="4857760"/>
            <a:ext cx="4010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New </a:t>
            </a:r>
            <a:r>
              <a:rPr lang="en-GB" b="1" dirty="0" err="1" smtClean="0"/>
              <a:t>Reparametrized</a:t>
            </a:r>
            <a:r>
              <a:rPr lang="en-GB" b="1" dirty="0" smtClean="0"/>
              <a:t>  Energy</a:t>
            </a:r>
            <a:endParaRPr lang="en-GB" b="1" dirty="0"/>
          </a:p>
        </p:txBody>
      </p:sp>
      <p:sp>
        <p:nvSpPr>
          <p:cNvPr id="15" name="Text Box 28"/>
          <p:cNvSpPr txBox="1">
            <a:spLocks noChangeArrowheads="1"/>
          </p:cNvSpPr>
          <p:nvPr/>
        </p:nvSpPr>
        <p:spPr bwMode="auto">
          <a:xfrm>
            <a:off x="0" y="6396037"/>
            <a:ext cx="9144000" cy="40011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1" dirty="0" smtClean="0">
                <a:solidFill>
                  <a:schemeClr val="accent1"/>
                </a:solidFill>
              </a:rPr>
              <a:t>[Kohli &amp; Torr, ICCV05 PAMI07]     [Komodakis &amp; Paragios, CVPR07]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9" grpId="0"/>
      <p:bldP spid="40" grpId="0"/>
      <p:bldP spid="41" grpId="0"/>
      <p:bldP spid="42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Hybrid Algorithms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2976" y="1928802"/>
            <a:ext cx="1500171" cy="135730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accent1"/>
                </a:solidFill>
              </a:rPr>
              <a:t>Original Problem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tx1"/>
                </a:solidFill>
              </a:rPr>
              <a:t>(Large)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286116" y="2714620"/>
            <a:ext cx="2643187" cy="1588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3929063"/>
            <a:ext cx="192881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Fast partially optimal algorithm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57950" y="2143116"/>
            <a:ext cx="1714512" cy="107157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1"/>
                </a:solidFill>
              </a:rPr>
              <a:t>Approximate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1"/>
                </a:solidFill>
              </a:rPr>
              <a:t>Solution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72132" y="6488692"/>
            <a:ext cx="3571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 smtClean="0"/>
              <a:t>[ Alahari Kohli &amp; Torr CVPR ‘08] </a:t>
            </a:r>
            <a:endParaRPr lang="en-GB" b="1" dirty="0"/>
          </a:p>
        </p:txBody>
      </p:sp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3428992" y="1928802"/>
            <a:ext cx="214313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schemeClr val="accent1"/>
                </a:solidFill>
                <a:latin typeface="Calibri" pitchFamily="34" charset="0"/>
              </a:rPr>
              <a:t>Approximation </a:t>
            </a:r>
            <a:r>
              <a:rPr lang="en-GB" sz="2000" dirty="0">
                <a:solidFill>
                  <a:schemeClr val="accent1"/>
                </a:solidFill>
                <a:latin typeface="Calibri" pitchFamily="34" charset="0"/>
              </a:rPr>
              <a:t>algorithm </a:t>
            </a:r>
          </a:p>
          <a:p>
            <a:pPr algn="ctr"/>
            <a:endParaRPr lang="en-GB" sz="600" b="1" dirty="0">
              <a:latin typeface="Calibri" pitchFamily="34" charset="0"/>
            </a:endParaRPr>
          </a:p>
        </p:txBody>
      </p: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4071934" y="2786058"/>
            <a:ext cx="788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latin typeface="Calibri" pitchFamily="34" charset="0"/>
              </a:rPr>
              <a:t>(</a:t>
            </a:r>
            <a:r>
              <a:rPr lang="en-GB" dirty="0">
                <a:latin typeface="Calibri" pitchFamily="34" charset="0"/>
              </a:rPr>
              <a:t>Slow</a:t>
            </a:r>
            <a:r>
              <a:rPr lang="en-GB" b="1" dirty="0">
                <a:latin typeface="Calibri" pitchFamily="34" charset="0"/>
              </a:rPr>
              <a:t>)</a:t>
            </a:r>
            <a:endParaRPr lang="en-GB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Hybrid Algorithms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2976" y="1928802"/>
            <a:ext cx="1500171" cy="135730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accent1"/>
                </a:solidFill>
              </a:rPr>
              <a:t>Original Problem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tx1"/>
                </a:solidFill>
              </a:rPr>
              <a:t>(Large)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286116" y="2714620"/>
            <a:ext cx="2643187" cy="1588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3929063"/>
            <a:ext cx="192881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Fast partially optimal algorithm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57950" y="2143116"/>
            <a:ext cx="1714512" cy="107157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1"/>
                </a:solidFill>
              </a:rPr>
              <a:t>Approximate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1"/>
                </a:solidFill>
              </a:rPr>
              <a:t>Solution</a:t>
            </a:r>
          </a:p>
        </p:txBody>
      </p:sp>
      <p:sp>
        <p:nvSpPr>
          <p:cNvPr id="12295" name="TextBox 16"/>
          <p:cNvSpPr txBox="1">
            <a:spLocks noChangeArrowheads="1"/>
          </p:cNvSpPr>
          <p:nvPr/>
        </p:nvSpPr>
        <p:spPr bwMode="auto">
          <a:xfrm>
            <a:off x="3428992" y="1928802"/>
            <a:ext cx="214313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schemeClr val="accent1"/>
                </a:solidFill>
                <a:latin typeface="Calibri" pitchFamily="34" charset="0"/>
              </a:rPr>
              <a:t>Approximation </a:t>
            </a:r>
            <a:r>
              <a:rPr lang="en-GB" sz="2000" dirty="0">
                <a:solidFill>
                  <a:schemeClr val="accent1"/>
                </a:solidFill>
                <a:latin typeface="Calibri" pitchFamily="34" charset="0"/>
              </a:rPr>
              <a:t>algorithm </a:t>
            </a:r>
          </a:p>
          <a:p>
            <a:pPr algn="ctr"/>
            <a:endParaRPr lang="en-GB" sz="600" b="1" dirty="0">
              <a:latin typeface="Calibri" pitchFamily="34" charset="0"/>
            </a:endParaRPr>
          </a:p>
        </p:txBody>
      </p:sp>
      <p:sp>
        <p:nvSpPr>
          <p:cNvPr id="12296" name="Rectangle 24"/>
          <p:cNvSpPr>
            <a:spLocks noChangeArrowheads="1"/>
          </p:cNvSpPr>
          <p:nvPr/>
        </p:nvSpPr>
        <p:spPr bwMode="auto">
          <a:xfrm>
            <a:off x="4071934" y="2786058"/>
            <a:ext cx="788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latin typeface="Calibri" pitchFamily="34" charset="0"/>
              </a:rPr>
              <a:t>(</a:t>
            </a:r>
            <a:r>
              <a:rPr lang="en-GB" dirty="0">
                <a:latin typeface="Calibri" pitchFamily="34" charset="0"/>
              </a:rPr>
              <a:t>Slow</a:t>
            </a:r>
            <a:r>
              <a:rPr lang="en-GB" b="1" dirty="0">
                <a:latin typeface="Calibri" pitchFamily="34" charset="0"/>
              </a:rPr>
              <a:t>)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43060" y="4572000"/>
            <a:ext cx="1785932" cy="35719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FF0000"/>
                </a:solidFill>
              </a:rPr>
              <a:t>Reduced Problem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43060" y="4929198"/>
            <a:ext cx="1785932" cy="1000132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accent1"/>
                </a:solidFill>
              </a:rPr>
              <a:t>Solved Problem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accent1"/>
                </a:solidFill>
              </a:rPr>
              <a:t>(Global Optima)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1785918" y="3643314"/>
            <a:ext cx="928696" cy="642943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071934" y="5289777"/>
            <a:ext cx="1714500" cy="1588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929070" y="4572008"/>
            <a:ext cx="171450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1"/>
                </a:solidFill>
                <a:latin typeface="+mn-lt"/>
                <a:cs typeface="+mn-cs"/>
              </a:rPr>
              <a:t>Approximation algorithm </a:t>
            </a:r>
            <a:endParaRPr lang="en-GB" dirty="0">
              <a:solidFill>
                <a:schemeClr val="accent1"/>
              </a:solidFill>
              <a:latin typeface="+mn-lt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57950" y="4786322"/>
            <a:ext cx="1714512" cy="107157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1"/>
                </a:solidFill>
              </a:rPr>
              <a:t>Approximate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1"/>
                </a:solidFill>
              </a:rPr>
              <a:t>Solution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2844" y="3429000"/>
            <a:ext cx="18573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+mn-lt"/>
                <a:cs typeface="+mn-cs"/>
              </a:rPr>
              <a:t>Fast partially optimal </a:t>
            </a:r>
            <a:r>
              <a:rPr lang="en-GB" sz="1600" dirty="0" smtClean="0">
                <a:latin typeface="+mn-lt"/>
                <a:cs typeface="+mn-cs"/>
              </a:rPr>
              <a:t>algorithm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smtClean="0">
                <a:solidFill>
                  <a:schemeClr val="accent1"/>
                </a:solidFill>
              </a:rPr>
              <a:t>[</a:t>
            </a:r>
            <a:r>
              <a:rPr lang="en-GB" sz="1600" dirty="0" err="1" smtClean="0">
                <a:solidFill>
                  <a:schemeClr val="accent1"/>
                </a:solidFill>
              </a:rPr>
              <a:t>Kovtun</a:t>
            </a:r>
            <a:r>
              <a:rPr lang="en-GB" sz="1600" dirty="0" smtClean="0">
                <a:solidFill>
                  <a:schemeClr val="accent1"/>
                </a:solidFill>
              </a:rPr>
              <a:t> ‘03]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smtClean="0">
                <a:solidFill>
                  <a:schemeClr val="accent1"/>
                </a:solidFill>
              </a:rPr>
              <a:t>[ Kohli et al. ‘09] </a:t>
            </a:r>
            <a:endParaRPr lang="en-GB" sz="1600" dirty="0">
              <a:solidFill>
                <a:schemeClr val="accent1"/>
              </a:solidFill>
              <a:latin typeface="+mn-lt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72132" y="6488692"/>
            <a:ext cx="3571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 smtClean="0"/>
              <a:t>[ Alahari Kohli &amp; Torr CVPR ‘08] </a:t>
            </a:r>
            <a:endParaRPr lang="en-GB" b="1" dirty="0"/>
          </a:p>
        </p:txBody>
      </p:sp>
      <p:sp>
        <p:nvSpPr>
          <p:cNvPr id="21" name="Rectangle 20"/>
          <p:cNvSpPr/>
          <p:nvPr/>
        </p:nvSpPr>
        <p:spPr>
          <a:xfrm>
            <a:off x="4357686" y="5361215"/>
            <a:ext cx="726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/>
              <a:t>(Fast)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Conditional Random Fields</a:t>
            </a:r>
            <a:endParaRPr lang="en-GB" dirty="0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5847834" y="4987415"/>
            <a:ext cx="2865120" cy="2032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V="1">
            <a:off x="5167114" y="4205095"/>
            <a:ext cx="1960880" cy="1016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7633063" y="5051669"/>
            <a:ext cx="1164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latin typeface="Comic Sans MS" pitchFamily="66" charset="0"/>
              </a:rPr>
              <a:t>||z</a:t>
            </a:r>
            <a:r>
              <a:rPr lang="en-GB" b="1" baseline="-25000" dirty="0" smtClean="0">
                <a:latin typeface="Comic Sans MS" pitchFamily="66" charset="0"/>
              </a:rPr>
              <a:t>i</a:t>
            </a:r>
            <a:r>
              <a:rPr lang="en-GB" b="1" dirty="0" smtClean="0">
                <a:latin typeface="Comic Sans MS" pitchFamily="66" charset="0"/>
              </a:rPr>
              <a:t>-z</a:t>
            </a:r>
            <a:r>
              <a:rPr lang="en-GB" b="1" baseline="-25000" dirty="0" smtClean="0">
                <a:latin typeface="Comic Sans MS" pitchFamily="66" charset="0"/>
              </a:rPr>
              <a:t>j</a:t>
            </a:r>
            <a:r>
              <a:rPr lang="en-GB" b="1" dirty="0" smtClean="0">
                <a:latin typeface="Comic Sans MS" pitchFamily="66" charset="0"/>
              </a:rPr>
              <a:t>||</a:t>
            </a:r>
            <a:r>
              <a:rPr lang="en-GB" b="1" baseline="-25000" dirty="0" smtClean="0">
                <a:latin typeface="Comic Sans MS" pitchFamily="66" charset="0"/>
              </a:rPr>
              <a:t>2</a:t>
            </a:r>
            <a:endParaRPr lang="en-GB" dirty="0"/>
          </a:p>
        </p:txBody>
      </p:sp>
      <p:sp>
        <p:nvSpPr>
          <p:cNvPr id="24" name="Freeform 23"/>
          <p:cNvSpPr/>
          <p:nvPr/>
        </p:nvSpPr>
        <p:spPr>
          <a:xfrm>
            <a:off x="6325354" y="3270375"/>
            <a:ext cx="2153920" cy="1625600"/>
          </a:xfrm>
          <a:custGeom>
            <a:avLst/>
            <a:gdLst>
              <a:gd name="connsiteX0" fmla="*/ 0 w 2072640"/>
              <a:gd name="connsiteY0" fmla="*/ 0 h 1374835"/>
              <a:gd name="connsiteX1" fmla="*/ 20320 w 2072640"/>
              <a:gd name="connsiteY1" fmla="*/ 101600 h 1374835"/>
              <a:gd name="connsiteX2" fmla="*/ 50800 w 2072640"/>
              <a:gd name="connsiteY2" fmla="*/ 162560 h 1374835"/>
              <a:gd name="connsiteX3" fmla="*/ 71120 w 2072640"/>
              <a:gd name="connsiteY3" fmla="*/ 304800 h 1374835"/>
              <a:gd name="connsiteX4" fmla="*/ 91440 w 2072640"/>
              <a:gd name="connsiteY4" fmla="*/ 365760 h 1374835"/>
              <a:gd name="connsiteX5" fmla="*/ 101600 w 2072640"/>
              <a:gd name="connsiteY5" fmla="*/ 406400 h 1374835"/>
              <a:gd name="connsiteX6" fmla="*/ 132080 w 2072640"/>
              <a:gd name="connsiteY6" fmla="*/ 447040 h 1374835"/>
              <a:gd name="connsiteX7" fmla="*/ 152400 w 2072640"/>
              <a:gd name="connsiteY7" fmla="*/ 508000 h 1374835"/>
              <a:gd name="connsiteX8" fmla="*/ 203200 w 2072640"/>
              <a:gd name="connsiteY8" fmla="*/ 579120 h 1374835"/>
              <a:gd name="connsiteX9" fmla="*/ 223520 w 2072640"/>
              <a:gd name="connsiteY9" fmla="*/ 609600 h 1374835"/>
              <a:gd name="connsiteX10" fmla="*/ 233680 w 2072640"/>
              <a:gd name="connsiteY10" fmla="*/ 640080 h 1374835"/>
              <a:gd name="connsiteX11" fmla="*/ 264160 w 2072640"/>
              <a:gd name="connsiteY11" fmla="*/ 680720 h 1374835"/>
              <a:gd name="connsiteX12" fmla="*/ 304800 w 2072640"/>
              <a:gd name="connsiteY12" fmla="*/ 741680 h 1374835"/>
              <a:gd name="connsiteX13" fmla="*/ 345440 w 2072640"/>
              <a:gd name="connsiteY13" fmla="*/ 802640 h 1374835"/>
              <a:gd name="connsiteX14" fmla="*/ 365760 w 2072640"/>
              <a:gd name="connsiteY14" fmla="*/ 833120 h 1374835"/>
              <a:gd name="connsiteX15" fmla="*/ 386080 w 2072640"/>
              <a:gd name="connsiteY15" fmla="*/ 873760 h 1374835"/>
              <a:gd name="connsiteX16" fmla="*/ 416560 w 2072640"/>
              <a:gd name="connsiteY16" fmla="*/ 894080 h 1374835"/>
              <a:gd name="connsiteX17" fmla="*/ 447040 w 2072640"/>
              <a:gd name="connsiteY17" fmla="*/ 924560 h 1374835"/>
              <a:gd name="connsiteX18" fmla="*/ 487680 w 2072640"/>
              <a:gd name="connsiteY18" fmla="*/ 944880 h 1374835"/>
              <a:gd name="connsiteX19" fmla="*/ 518160 w 2072640"/>
              <a:gd name="connsiteY19" fmla="*/ 965200 h 1374835"/>
              <a:gd name="connsiteX20" fmla="*/ 568960 w 2072640"/>
              <a:gd name="connsiteY20" fmla="*/ 1005840 h 1374835"/>
              <a:gd name="connsiteX21" fmla="*/ 619760 w 2072640"/>
              <a:gd name="connsiteY21" fmla="*/ 1056640 h 1374835"/>
              <a:gd name="connsiteX22" fmla="*/ 680720 w 2072640"/>
              <a:gd name="connsiteY22" fmla="*/ 1076960 h 1374835"/>
              <a:gd name="connsiteX23" fmla="*/ 782320 w 2072640"/>
              <a:gd name="connsiteY23" fmla="*/ 1137920 h 1374835"/>
              <a:gd name="connsiteX24" fmla="*/ 894080 w 2072640"/>
              <a:gd name="connsiteY24" fmla="*/ 1198880 h 1374835"/>
              <a:gd name="connsiteX25" fmla="*/ 985520 w 2072640"/>
              <a:gd name="connsiteY25" fmla="*/ 1229360 h 1374835"/>
              <a:gd name="connsiteX26" fmla="*/ 1016000 w 2072640"/>
              <a:gd name="connsiteY26" fmla="*/ 1239520 h 1374835"/>
              <a:gd name="connsiteX27" fmla="*/ 1046480 w 2072640"/>
              <a:gd name="connsiteY27" fmla="*/ 1249680 h 1374835"/>
              <a:gd name="connsiteX28" fmla="*/ 1087120 w 2072640"/>
              <a:gd name="connsiteY28" fmla="*/ 1270000 h 1374835"/>
              <a:gd name="connsiteX29" fmla="*/ 1117600 w 2072640"/>
              <a:gd name="connsiteY29" fmla="*/ 1280160 h 1374835"/>
              <a:gd name="connsiteX30" fmla="*/ 1198880 w 2072640"/>
              <a:gd name="connsiteY30" fmla="*/ 1300480 h 1374835"/>
              <a:gd name="connsiteX31" fmla="*/ 1239520 w 2072640"/>
              <a:gd name="connsiteY31" fmla="*/ 1320800 h 1374835"/>
              <a:gd name="connsiteX32" fmla="*/ 1280160 w 2072640"/>
              <a:gd name="connsiteY32" fmla="*/ 1330960 h 1374835"/>
              <a:gd name="connsiteX33" fmla="*/ 1310640 w 2072640"/>
              <a:gd name="connsiteY33" fmla="*/ 1341120 h 1374835"/>
              <a:gd name="connsiteX34" fmla="*/ 1391920 w 2072640"/>
              <a:gd name="connsiteY34" fmla="*/ 1361440 h 1374835"/>
              <a:gd name="connsiteX35" fmla="*/ 1422400 w 2072640"/>
              <a:gd name="connsiteY35" fmla="*/ 1371600 h 1374835"/>
              <a:gd name="connsiteX36" fmla="*/ 2072640 w 2072640"/>
              <a:gd name="connsiteY36" fmla="*/ 1371600 h 1374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072640" h="1374835">
                <a:moveTo>
                  <a:pt x="0" y="0"/>
                </a:moveTo>
                <a:cubicBezTo>
                  <a:pt x="6773" y="33867"/>
                  <a:pt x="1162" y="72863"/>
                  <a:pt x="20320" y="101600"/>
                </a:cubicBezTo>
                <a:cubicBezTo>
                  <a:pt x="40186" y="131399"/>
                  <a:pt x="42387" y="128909"/>
                  <a:pt x="50800" y="162560"/>
                </a:cubicBezTo>
                <a:cubicBezTo>
                  <a:pt x="77979" y="271277"/>
                  <a:pt x="39509" y="146746"/>
                  <a:pt x="71120" y="304800"/>
                </a:cubicBezTo>
                <a:cubicBezTo>
                  <a:pt x="75321" y="325803"/>
                  <a:pt x="86245" y="344980"/>
                  <a:pt x="91440" y="365760"/>
                </a:cubicBezTo>
                <a:cubicBezTo>
                  <a:pt x="94827" y="379307"/>
                  <a:pt x="95355" y="393911"/>
                  <a:pt x="101600" y="406400"/>
                </a:cubicBezTo>
                <a:cubicBezTo>
                  <a:pt x="109173" y="421546"/>
                  <a:pt x="121920" y="433493"/>
                  <a:pt x="132080" y="447040"/>
                </a:cubicBezTo>
                <a:cubicBezTo>
                  <a:pt x="138853" y="467360"/>
                  <a:pt x="140519" y="490178"/>
                  <a:pt x="152400" y="508000"/>
                </a:cubicBezTo>
                <a:cubicBezTo>
                  <a:pt x="200288" y="579832"/>
                  <a:pt x="140189" y="490905"/>
                  <a:pt x="203200" y="579120"/>
                </a:cubicBezTo>
                <a:cubicBezTo>
                  <a:pt x="210297" y="589056"/>
                  <a:pt x="218059" y="598678"/>
                  <a:pt x="223520" y="609600"/>
                </a:cubicBezTo>
                <a:cubicBezTo>
                  <a:pt x="228309" y="619179"/>
                  <a:pt x="228367" y="630781"/>
                  <a:pt x="233680" y="640080"/>
                </a:cubicBezTo>
                <a:cubicBezTo>
                  <a:pt x="242081" y="654782"/>
                  <a:pt x="254449" y="666848"/>
                  <a:pt x="264160" y="680720"/>
                </a:cubicBezTo>
                <a:cubicBezTo>
                  <a:pt x="278165" y="700727"/>
                  <a:pt x="291253" y="721360"/>
                  <a:pt x="304800" y="741680"/>
                </a:cubicBezTo>
                <a:lnTo>
                  <a:pt x="345440" y="802640"/>
                </a:lnTo>
                <a:cubicBezTo>
                  <a:pt x="352213" y="812800"/>
                  <a:pt x="360299" y="822198"/>
                  <a:pt x="365760" y="833120"/>
                </a:cubicBezTo>
                <a:cubicBezTo>
                  <a:pt x="372533" y="846667"/>
                  <a:pt x="376384" y="862125"/>
                  <a:pt x="386080" y="873760"/>
                </a:cubicBezTo>
                <a:cubicBezTo>
                  <a:pt x="393897" y="883141"/>
                  <a:pt x="407179" y="886263"/>
                  <a:pt x="416560" y="894080"/>
                </a:cubicBezTo>
                <a:cubicBezTo>
                  <a:pt x="427598" y="903278"/>
                  <a:pt x="435348" y="916209"/>
                  <a:pt x="447040" y="924560"/>
                </a:cubicBezTo>
                <a:cubicBezTo>
                  <a:pt x="459365" y="933363"/>
                  <a:pt x="474530" y="937366"/>
                  <a:pt x="487680" y="944880"/>
                </a:cubicBezTo>
                <a:cubicBezTo>
                  <a:pt x="498282" y="950938"/>
                  <a:pt x="508000" y="958427"/>
                  <a:pt x="518160" y="965200"/>
                </a:cubicBezTo>
                <a:cubicBezTo>
                  <a:pt x="576394" y="1052551"/>
                  <a:pt x="498853" y="949754"/>
                  <a:pt x="568960" y="1005840"/>
                </a:cubicBezTo>
                <a:cubicBezTo>
                  <a:pt x="623993" y="1049867"/>
                  <a:pt x="551180" y="1026160"/>
                  <a:pt x="619760" y="1056640"/>
                </a:cubicBezTo>
                <a:cubicBezTo>
                  <a:pt x="639333" y="1065339"/>
                  <a:pt x="662898" y="1065079"/>
                  <a:pt x="680720" y="1076960"/>
                </a:cubicBezTo>
                <a:cubicBezTo>
                  <a:pt x="829845" y="1176377"/>
                  <a:pt x="672974" y="1075437"/>
                  <a:pt x="782320" y="1137920"/>
                </a:cubicBezTo>
                <a:cubicBezTo>
                  <a:pt x="834260" y="1167600"/>
                  <a:pt x="811166" y="1171242"/>
                  <a:pt x="894080" y="1198880"/>
                </a:cubicBezTo>
                <a:lnTo>
                  <a:pt x="985520" y="1229360"/>
                </a:lnTo>
                <a:lnTo>
                  <a:pt x="1016000" y="1239520"/>
                </a:lnTo>
                <a:cubicBezTo>
                  <a:pt x="1026160" y="1242907"/>
                  <a:pt x="1036901" y="1244891"/>
                  <a:pt x="1046480" y="1249680"/>
                </a:cubicBezTo>
                <a:cubicBezTo>
                  <a:pt x="1060027" y="1256453"/>
                  <a:pt x="1073199" y="1264034"/>
                  <a:pt x="1087120" y="1270000"/>
                </a:cubicBezTo>
                <a:cubicBezTo>
                  <a:pt x="1096964" y="1274219"/>
                  <a:pt x="1107210" y="1277563"/>
                  <a:pt x="1117600" y="1280160"/>
                </a:cubicBezTo>
                <a:cubicBezTo>
                  <a:pt x="1155766" y="1289701"/>
                  <a:pt x="1166366" y="1286545"/>
                  <a:pt x="1198880" y="1300480"/>
                </a:cubicBezTo>
                <a:cubicBezTo>
                  <a:pt x="1212801" y="1306446"/>
                  <a:pt x="1225339" y="1315482"/>
                  <a:pt x="1239520" y="1320800"/>
                </a:cubicBezTo>
                <a:cubicBezTo>
                  <a:pt x="1252595" y="1325703"/>
                  <a:pt x="1266734" y="1327124"/>
                  <a:pt x="1280160" y="1330960"/>
                </a:cubicBezTo>
                <a:cubicBezTo>
                  <a:pt x="1290458" y="1333902"/>
                  <a:pt x="1300308" y="1338302"/>
                  <a:pt x="1310640" y="1341120"/>
                </a:cubicBezTo>
                <a:cubicBezTo>
                  <a:pt x="1337583" y="1348468"/>
                  <a:pt x="1365426" y="1352609"/>
                  <a:pt x="1391920" y="1361440"/>
                </a:cubicBezTo>
                <a:cubicBezTo>
                  <a:pt x="1402080" y="1364827"/>
                  <a:pt x="1411692" y="1371440"/>
                  <a:pt x="1422400" y="1371600"/>
                </a:cubicBezTo>
                <a:cubicBezTo>
                  <a:pt x="1639123" y="1374835"/>
                  <a:pt x="1855893" y="1371600"/>
                  <a:pt x="2072640" y="1371600"/>
                </a:cubicBezTo>
              </a:path>
            </a:pathLst>
          </a:cu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6711434" y="3453255"/>
            <a:ext cx="101600" cy="9144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6924794" y="3453255"/>
            <a:ext cx="101600" cy="9144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5150545" y="3833911"/>
            <a:ext cx="132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Cost (</a:t>
            </a:r>
            <a:r>
              <a:rPr lang="el-GR" dirty="0">
                <a:latin typeface="Comic Sans MS" pitchFamily="66" charset="0"/>
              </a:rPr>
              <a:t>θ</a:t>
            </a:r>
            <a:r>
              <a:rPr lang="en-GB" baseline="-25000" dirty="0" err="1" smtClean="0">
                <a:latin typeface="Comic Sans MS" pitchFamily="66" charset="0"/>
              </a:rPr>
              <a:t>ij</a:t>
            </a:r>
            <a:r>
              <a:rPr lang="en-GB" dirty="0" smtClean="0">
                <a:latin typeface="Comic Sans MS" pitchFamily="66" charset="0"/>
              </a:rPr>
              <a:t>)</a:t>
            </a:r>
            <a:endParaRPr lang="en-GB" sz="2400" dirty="0"/>
          </a:p>
        </p:txBody>
      </p:sp>
      <p:sp>
        <p:nvSpPr>
          <p:cNvPr id="28" name="Oval 27"/>
          <p:cNvSpPr/>
          <p:nvPr/>
        </p:nvSpPr>
        <p:spPr>
          <a:xfrm>
            <a:off x="8174474" y="4408295"/>
            <a:ext cx="101600" cy="9144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8387834" y="4408295"/>
            <a:ext cx="101600" cy="91440"/>
          </a:xfrm>
          <a:prstGeom prst="ellipse">
            <a:avLst/>
          </a:prstGeom>
          <a:solidFill>
            <a:srgbClr val="72FA8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Straight Arrow Connector 29"/>
          <p:cNvCxnSpPr/>
          <p:nvPr/>
        </p:nvCxnSpPr>
        <p:spPr>
          <a:xfrm rot="10800000" flipV="1">
            <a:off x="6528554" y="3615815"/>
            <a:ext cx="345440" cy="132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5400000">
            <a:off x="8204954" y="4682615"/>
            <a:ext cx="254000" cy="1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984449" y="1268760"/>
            <a:ext cx="6946297" cy="1045095"/>
          </a:xfrm>
          <a:prstGeom prst="roundRect">
            <a:avLst>
              <a:gd name="adj" fmla="val 4899"/>
            </a:avLst>
          </a:prstGeom>
          <a:solidFill>
            <a:srgbClr val="FA0000">
              <a:alpha val="20000"/>
            </a:srgbClr>
          </a:solidFill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3" name="Group 20"/>
          <p:cNvGrpSpPr>
            <a:grpSpLocks/>
          </p:cNvGrpSpPr>
          <p:nvPr/>
        </p:nvGrpSpPr>
        <p:grpSpPr bwMode="auto">
          <a:xfrm>
            <a:off x="513923" y="1355425"/>
            <a:ext cx="7776864" cy="1224135"/>
            <a:chOff x="1204285" y="4161325"/>
            <a:chExt cx="7715304" cy="2416830"/>
          </a:xfrm>
        </p:grpSpPr>
        <p:sp>
          <p:nvSpPr>
            <p:cNvPr id="34" name="TextBox 17"/>
            <p:cNvSpPr txBox="1">
              <a:spLocks noChangeArrowheads="1"/>
            </p:cNvSpPr>
            <p:nvPr/>
          </p:nvSpPr>
          <p:spPr bwMode="auto">
            <a:xfrm>
              <a:off x="1204285" y="4161325"/>
              <a:ext cx="7715304" cy="1883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2400" b="1" dirty="0" smtClean="0">
                  <a:latin typeface="Comic Sans MS" pitchFamily="66" charset="0"/>
                </a:rPr>
                <a:t>E(</a:t>
              </a:r>
              <a:r>
                <a:rPr lang="en-GB" sz="2400" b="1" dirty="0" err="1" smtClean="0">
                  <a:latin typeface="Comic Sans MS" pitchFamily="66" charset="0"/>
                </a:rPr>
                <a:t>x,z,w</a:t>
              </a:r>
              <a:r>
                <a:rPr lang="en-GB" sz="2400" b="1" dirty="0" smtClean="0">
                  <a:latin typeface="Comic Sans MS" pitchFamily="66" charset="0"/>
                </a:rPr>
                <a:t>) </a:t>
              </a:r>
              <a:r>
                <a:rPr lang="en-GB" sz="2400" b="1" dirty="0">
                  <a:latin typeface="Comic Sans MS" pitchFamily="66" charset="0"/>
                </a:rPr>
                <a:t>= </a:t>
              </a:r>
              <a:r>
                <a:rPr lang="en-GB" sz="3200" dirty="0" smtClean="0">
                  <a:latin typeface="Times New Roman" pitchFamily="18" charset="0"/>
                  <a:cs typeface="Times New Roman" pitchFamily="18" charset="0"/>
                </a:rPr>
                <a:t>∑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sz="2400" b="1" dirty="0">
                  <a:latin typeface="Comic Sans MS" pitchFamily="66" charset="0"/>
                </a:rPr>
                <a:t>θ</a:t>
              </a:r>
              <a:r>
                <a:rPr lang="en-GB" sz="2400" b="1" baseline="-25000" dirty="0" err="1">
                  <a:latin typeface="Comic Sans MS" pitchFamily="66" charset="0"/>
                </a:rPr>
                <a:t>i</a:t>
              </a:r>
              <a:r>
                <a:rPr lang="en-GB" sz="2400" b="1" baseline="-25000" dirty="0">
                  <a:latin typeface="Comic Sans MS" pitchFamily="66" charset="0"/>
                </a:rPr>
                <a:t> </a:t>
              </a:r>
              <a:r>
                <a:rPr lang="en-GB" sz="2400" b="1" dirty="0" smtClean="0">
                  <a:latin typeface="Comic Sans MS" pitchFamily="66" charset="0"/>
                </a:rPr>
                <a:t>(</a:t>
              </a:r>
              <a:r>
                <a:rPr lang="en-GB" sz="2400" b="1" dirty="0" err="1" smtClean="0">
                  <a:latin typeface="Comic Sans MS" pitchFamily="66" charset="0"/>
                </a:rPr>
                <a:t>x</a:t>
              </a:r>
              <a:r>
                <a:rPr lang="en-GB" sz="2400" b="1" baseline="-25000" dirty="0" err="1" smtClean="0">
                  <a:latin typeface="Comic Sans MS" pitchFamily="66" charset="0"/>
                </a:rPr>
                <a:t>i</a:t>
              </a:r>
              <a:r>
                <a:rPr lang="en-GB" sz="2400" b="1" dirty="0" err="1" smtClean="0">
                  <a:latin typeface="Comic Sans MS" pitchFamily="66" charset="0"/>
                </a:rPr>
                <a:t>,z</a:t>
              </a:r>
              <a:r>
                <a:rPr lang="en-GB" sz="2400" b="1" baseline="-25000" dirty="0" err="1" smtClean="0">
                  <a:latin typeface="Comic Sans MS" pitchFamily="66" charset="0"/>
                </a:rPr>
                <a:t>i</a:t>
              </a:r>
              <a:r>
                <a:rPr lang="en-GB" sz="2400" b="1" dirty="0" smtClean="0">
                  <a:latin typeface="Comic Sans MS" pitchFamily="66" charset="0"/>
                </a:rPr>
                <a:t>) </a:t>
              </a:r>
              <a:r>
                <a:rPr lang="en-GB" sz="2400" b="1" dirty="0">
                  <a:latin typeface="Comic Sans MS" pitchFamily="66" charset="0"/>
                </a:rPr>
                <a:t>+ </a:t>
              </a:r>
              <a:r>
                <a:rPr lang="en-GB" sz="2800" b="1" dirty="0" err="1" smtClean="0">
                  <a:latin typeface="Comic Sans MS" pitchFamily="66" charset="0"/>
                </a:rPr>
                <a:t>w</a:t>
              </a:r>
              <a:r>
                <a:rPr lang="en-GB" sz="3200" b="1" dirty="0" smtClean="0">
                  <a:latin typeface="Comic Sans MS" pitchFamily="66" charset="0"/>
                </a:rPr>
                <a:t> </a:t>
              </a:r>
              <a:r>
                <a:rPr lang="en-GB" sz="3200" dirty="0" smtClean="0">
                  <a:latin typeface="Times New Roman" pitchFamily="18" charset="0"/>
                  <a:cs typeface="Times New Roman" pitchFamily="18" charset="0"/>
                </a:rPr>
                <a:t>∑</a:t>
              </a:r>
              <a:r>
                <a:rPr lang="en-GB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sz="2400" b="1" dirty="0">
                  <a:latin typeface="Comic Sans MS" pitchFamily="66" charset="0"/>
                </a:rPr>
                <a:t>θ</a:t>
              </a:r>
              <a:r>
                <a:rPr lang="en-GB" sz="2400" b="1" baseline="-25000" dirty="0" err="1">
                  <a:latin typeface="Comic Sans MS" pitchFamily="66" charset="0"/>
                </a:rPr>
                <a:t>ij</a:t>
              </a:r>
              <a:r>
                <a:rPr lang="en-GB" sz="2400" b="1" baseline="-25000" dirty="0">
                  <a:latin typeface="Comic Sans MS" pitchFamily="66" charset="0"/>
                </a:rPr>
                <a:t> </a:t>
              </a:r>
              <a:r>
                <a:rPr lang="en-GB" sz="2400" b="1" dirty="0" smtClean="0">
                  <a:latin typeface="Comic Sans MS" pitchFamily="66" charset="0"/>
                </a:rPr>
                <a:t>(</a:t>
              </a:r>
              <a:r>
                <a:rPr lang="en-GB" sz="2400" b="1" dirty="0" err="1" smtClean="0">
                  <a:latin typeface="Comic Sans MS" pitchFamily="66" charset="0"/>
                </a:rPr>
                <a:t>x</a:t>
              </a:r>
              <a:r>
                <a:rPr lang="en-GB" sz="2400" b="1" baseline="-25000" dirty="0" err="1" smtClean="0">
                  <a:latin typeface="Comic Sans MS" pitchFamily="66" charset="0"/>
                </a:rPr>
                <a:t>i</a:t>
              </a:r>
              <a:r>
                <a:rPr lang="en-GB" sz="2400" b="1" dirty="0" err="1" smtClean="0">
                  <a:latin typeface="Comic Sans MS" pitchFamily="66" charset="0"/>
                </a:rPr>
                <a:t>,x</a:t>
              </a:r>
              <a:r>
                <a:rPr lang="en-GB" sz="2400" b="1" baseline="-25000" dirty="0" err="1" smtClean="0">
                  <a:latin typeface="Comic Sans MS" pitchFamily="66" charset="0"/>
                </a:rPr>
                <a:t>j</a:t>
              </a:r>
              <a:r>
                <a:rPr lang="en-GB" sz="2400" b="1" dirty="0" err="1" smtClean="0">
                  <a:latin typeface="Comic Sans MS" pitchFamily="66" charset="0"/>
                </a:rPr>
                <a:t>,z</a:t>
              </a:r>
              <a:r>
                <a:rPr lang="en-GB" sz="2400" b="1" baseline="-25000" dirty="0" err="1" smtClean="0">
                  <a:latin typeface="Comic Sans MS" pitchFamily="66" charset="0"/>
                </a:rPr>
                <a:t>i</a:t>
              </a:r>
              <a:r>
                <a:rPr lang="en-GB" sz="2400" b="1" dirty="0" err="1" smtClean="0">
                  <a:latin typeface="Comic Sans MS" pitchFamily="66" charset="0"/>
                </a:rPr>
                <a:t>,z</a:t>
              </a:r>
              <a:r>
                <a:rPr lang="en-GB" sz="2400" b="1" baseline="-25000" dirty="0" err="1" smtClean="0">
                  <a:latin typeface="Comic Sans MS" pitchFamily="66" charset="0"/>
                </a:rPr>
                <a:t>j</a:t>
              </a:r>
              <a:r>
                <a:rPr lang="en-GB" sz="2400" b="1" dirty="0" smtClean="0">
                  <a:latin typeface="Comic Sans MS" pitchFamily="66" charset="0"/>
                </a:rPr>
                <a:t>)</a:t>
              </a:r>
              <a:endParaRPr lang="en-GB" sz="2400" b="1" dirty="0">
                <a:latin typeface="Comic Sans MS" pitchFamily="66" charset="0"/>
              </a:endParaRPr>
            </a:p>
          </p:txBody>
        </p:sp>
        <p:sp>
          <p:nvSpPr>
            <p:cNvPr id="35" name="TextBox 18"/>
            <p:cNvSpPr txBox="1">
              <a:spLocks noChangeArrowheads="1"/>
            </p:cNvSpPr>
            <p:nvPr/>
          </p:nvSpPr>
          <p:spPr bwMode="auto">
            <a:xfrm>
              <a:off x="5803509" y="5302093"/>
              <a:ext cx="500067" cy="127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b="1" dirty="0" err="1">
                  <a:latin typeface="Comic Sans MS" pitchFamily="66" charset="0"/>
                </a:rPr>
                <a:t>i,j</a:t>
              </a:r>
              <a:endParaRPr lang="en-GB" b="1" dirty="0">
                <a:latin typeface="Comic Sans MS" pitchFamily="66" charset="0"/>
              </a:endParaRPr>
            </a:p>
          </p:txBody>
        </p:sp>
        <p:sp>
          <p:nvSpPr>
            <p:cNvPr id="36" name="TextBox 19"/>
            <p:cNvSpPr txBox="1">
              <a:spLocks noChangeArrowheads="1"/>
            </p:cNvSpPr>
            <p:nvPr/>
          </p:nvSpPr>
          <p:spPr bwMode="auto">
            <a:xfrm>
              <a:off x="3347425" y="5324391"/>
              <a:ext cx="500067" cy="729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b="1" dirty="0" err="1">
                  <a:latin typeface="Comic Sans MS" pitchFamily="66" charset="0"/>
                </a:rPr>
                <a:t>i</a:t>
              </a:r>
              <a:endParaRPr lang="en-GB" b="1" dirty="0">
                <a:latin typeface="Comic Sans MS" pitchFamily="66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714348" y="6357958"/>
            <a:ext cx="8429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 smtClean="0">
                <a:solidFill>
                  <a:schemeClr val="accent1"/>
                </a:solidFill>
              </a:rPr>
              <a:t>[Boykov and Jolly ‘ 01]  [Blake et al. ‘04] [Rother, Kolmogorov and Blake  `04]</a:t>
            </a:r>
            <a:endParaRPr lang="en-GB" sz="2000" dirty="0">
              <a:solidFill>
                <a:schemeClr val="accent1"/>
              </a:solidFill>
            </a:endParaRPr>
          </a:p>
        </p:txBody>
      </p:sp>
      <p:pic>
        <p:nvPicPr>
          <p:cNvPr id="4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180" y="3184016"/>
            <a:ext cx="2272388" cy="2018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4263" y="3160434"/>
            <a:ext cx="2327609" cy="206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3074264" y="5220609"/>
            <a:ext cx="2327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Pairwise Cost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xmlns="" val="212166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Hybrid Algorithms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2976" y="1928802"/>
            <a:ext cx="1500171" cy="135730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accent1"/>
                </a:solidFill>
              </a:rPr>
              <a:t>Original Problem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tx1"/>
                </a:solidFill>
              </a:rPr>
              <a:t>(Large)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286116" y="2714620"/>
            <a:ext cx="2643187" cy="1588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3929063"/>
            <a:ext cx="192881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Fast partially optimal algorithm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57950" y="2143116"/>
            <a:ext cx="1714512" cy="107157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1"/>
                </a:solidFill>
              </a:rPr>
              <a:t>Approximate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1"/>
                </a:solidFill>
              </a:rPr>
              <a:t>Solution</a:t>
            </a:r>
          </a:p>
        </p:txBody>
      </p:sp>
      <p:sp>
        <p:nvSpPr>
          <p:cNvPr id="12295" name="TextBox 16"/>
          <p:cNvSpPr txBox="1">
            <a:spLocks noChangeArrowheads="1"/>
          </p:cNvSpPr>
          <p:nvPr/>
        </p:nvSpPr>
        <p:spPr bwMode="auto">
          <a:xfrm>
            <a:off x="3500430" y="1928802"/>
            <a:ext cx="214313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schemeClr val="accent1"/>
                </a:solidFill>
                <a:latin typeface="Calibri" pitchFamily="34" charset="0"/>
              </a:rPr>
              <a:t>Tree </a:t>
            </a:r>
            <a:r>
              <a:rPr lang="en-GB" sz="2000" dirty="0" err="1" smtClean="0">
                <a:solidFill>
                  <a:schemeClr val="accent1"/>
                </a:solidFill>
                <a:latin typeface="Calibri" pitchFamily="34" charset="0"/>
              </a:rPr>
              <a:t>Reweighted</a:t>
            </a:r>
            <a:r>
              <a:rPr lang="en-GB" sz="2000" dirty="0" smtClean="0">
                <a:solidFill>
                  <a:schemeClr val="accent1"/>
                </a:solidFill>
                <a:latin typeface="Calibri" pitchFamily="34" charset="0"/>
              </a:rPr>
              <a:t> Message Passing</a:t>
            </a:r>
            <a:endParaRPr lang="en-GB" sz="2000" dirty="0">
              <a:solidFill>
                <a:schemeClr val="accent1"/>
              </a:solidFill>
              <a:latin typeface="Calibri" pitchFamily="34" charset="0"/>
            </a:endParaRPr>
          </a:p>
          <a:p>
            <a:pPr algn="ctr"/>
            <a:endParaRPr lang="en-GB" sz="600" b="1" dirty="0">
              <a:latin typeface="Calibri" pitchFamily="34" charset="0"/>
            </a:endParaRPr>
          </a:p>
        </p:txBody>
      </p:sp>
      <p:sp>
        <p:nvSpPr>
          <p:cNvPr id="12296" name="Rectangle 24"/>
          <p:cNvSpPr>
            <a:spLocks noChangeArrowheads="1"/>
          </p:cNvSpPr>
          <p:nvPr/>
        </p:nvSpPr>
        <p:spPr bwMode="auto">
          <a:xfrm>
            <a:off x="3929058" y="2857496"/>
            <a:ext cx="10935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 smtClean="0">
                <a:latin typeface="Calibri" pitchFamily="34" charset="0"/>
              </a:rPr>
              <a:t>(</a:t>
            </a:r>
            <a:r>
              <a:rPr lang="en-GB" dirty="0" smtClean="0">
                <a:latin typeface="Calibri" pitchFamily="34" charset="0"/>
              </a:rPr>
              <a:t>9.89 sec</a:t>
            </a:r>
            <a:r>
              <a:rPr lang="en-GB" b="1" dirty="0" smtClean="0">
                <a:latin typeface="Calibri" pitchFamily="34" charset="0"/>
              </a:rPr>
              <a:t>)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43060" y="4572000"/>
            <a:ext cx="1785932" cy="35719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FF0000"/>
                </a:solidFill>
              </a:rPr>
              <a:t>Reduced Problem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43060" y="4929198"/>
            <a:ext cx="1785932" cy="1000132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accent1"/>
                </a:solidFill>
              </a:rPr>
              <a:t>Solved Problem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accent1"/>
                </a:solidFill>
              </a:rPr>
              <a:t>(Global Optima)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2000233" y="3786189"/>
            <a:ext cx="571504" cy="42863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071934" y="5072074"/>
            <a:ext cx="1714500" cy="1588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000496" y="5286388"/>
            <a:ext cx="171450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latin typeface="+mn-lt"/>
                <a:cs typeface="+mn-cs"/>
              </a:rPr>
              <a:t>Total Time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latin typeface="+mn-lt"/>
                <a:cs typeface="+mn-cs"/>
              </a:rPr>
              <a:t>(0.30 sec)</a:t>
            </a:r>
            <a:endParaRPr lang="en-GB" dirty="0">
              <a:latin typeface="+mn-lt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57950" y="4643446"/>
            <a:ext cx="1714512" cy="107157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1"/>
                </a:solidFill>
              </a:rPr>
              <a:t>Approximate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1"/>
                </a:solidFill>
              </a:rPr>
              <a:t>Solution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785926"/>
            <a:ext cx="1840889" cy="1562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4500570"/>
            <a:ext cx="1928825" cy="155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1864253" cy="1572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4357694"/>
            <a:ext cx="1864253" cy="1572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TextBox 27"/>
          <p:cNvSpPr txBox="1"/>
          <p:nvPr/>
        </p:nvSpPr>
        <p:spPr>
          <a:xfrm>
            <a:off x="1643042" y="4500570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sky</a:t>
            </a:r>
            <a:endParaRPr lang="en-GB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1928794" y="4876396"/>
            <a:ext cx="928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Building</a:t>
            </a:r>
            <a:endParaRPr lang="en-GB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2071670" y="5214950"/>
            <a:ext cx="928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Airplane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43042" y="5715016"/>
            <a:ext cx="928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Grass</a:t>
            </a:r>
            <a:endParaRPr lang="en-GB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6286512" y="1857364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sky</a:t>
            </a:r>
            <a:endParaRPr lang="en-GB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6572264" y="2233190"/>
            <a:ext cx="928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Building</a:t>
            </a:r>
            <a:endParaRPr lang="en-GB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6715140" y="2571744"/>
            <a:ext cx="928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Airplane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86512" y="3071810"/>
            <a:ext cx="928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Grass</a:t>
            </a:r>
            <a:endParaRPr lang="en-GB" sz="1600" dirty="0"/>
          </a:p>
        </p:txBody>
      </p:sp>
      <p:sp>
        <p:nvSpPr>
          <p:cNvPr id="36" name="TextBox 35"/>
          <p:cNvSpPr txBox="1"/>
          <p:nvPr/>
        </p:nvSpPr>
        <p:spPr>
          <a:xfrm>
            <a:off x="6286512" y="4357694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sky</a:t>
            </a:r>
            <a:endParaRPr lang="en-GB" sz="1600" dirty="0"/>
          </a:p>
        </p:txBody>
      </p:sp>
      <p:sp>
        <p:nvSpPr>
          <p:cNvPr id="37" name="TextBox 36"/>
          <p:cNvSpPr txBox="1"/>
          <p:nvPr/>
        </p:nvSpPr>
        <p:spPr>
          <a:xfrm>
            <a:off x="6572264" y="4733520"/>
            <a:ext cx="928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Building</a:t>
            </a:r>
            <a:endParaRPr lang="en-GB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6715140" y="5072074"/>
            <a:ext cx="928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Airplane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286512" y="5572140"/>
            <a:ext cx="928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Grass</a:t>
            </a:r>
            <a:endParaRPr lang="en-GB" sz="1600" dirty="0"/>
          </a:p>
        </p:txBody>
      </p:sp>
      <p:sp>
        <p:nvSpPr>
          <p:cNvPr id="40" name="TextBox 39"/>
          <p:cNvSpPr txBox="1"/>
          <p:nvPr/>
        </p:nvSpPr>
        <p:spPr>
          <a:xfrm>
            <a:off x="5786446" y="428604"/>
            <a:ext cx="2500330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3- 100</a:t>
            </a:r>
          </a:p>
          <a:p>
            <a:pPr algn="ctr"/>
            <a:r>
              <a:rPr lang="en-GB" sz="2400" b="1" dirty="0" smtClean="0"/>
              <a:t> Times Speed up</a:t>
            </a:r>
            <a:endParaRPr lang="en-GB" sz="2400" b="1" dirty="0"/>
          </a:p>
        </p:txBody>
      </p:sp>
      <p:sp>
        <p:nvSpPr>
          <p:cNvPr id="44" name="TextBox 16"/>
          <p:cNvSpPr txBox="1">
            <a:spLocks noChangeArrowheads="1"/>
          </p:cNvSpPr>
          <p:nvPr/>
        </p:nvSpPr>
        <p:spPr bwMode="auto">
          <a:xfrm>
            <a:off x="3786182" y="4271855"/>
            <a:ext cx="214313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schemeClr val="accent1"/>
                </a:solidFill>
                <a:latin typeface="Calibri" pitchFamily="34" charset="0"/>
              </a:rPr>
              <a:t>Tree </a:t>
            </a:r>
            <a:r>
              <a:rPr lang="en-GB" sz="2000" dirty="0" err="1" smtClean="0">
                <a:solidFill>
                  <a:schemeClr val="accent1"/>
                </a:solidFill>
                <a:latin typeface="Calibri" pitchFamily="34" charset="0"/>
              </a:rPr>
              <a:t>Reweighted</a:t>
            </a:r>
            <a:r>
              <a:rPr lang="en-GB" sz="2000" dirty="0" smtClean="0">
                <a:solidFill>
                  <a:schemeClr val="accent1"/>
                </a:solidFill>
                <a:latin typeface="Calibri" pitchFamily="34" charset="0"/>
              </a:rPr>
              <a:t> Message Passing</a:t>
            </a:r>
            <a:endParaRPr lang="en-GB" sz="2000" dirty="0">
              <a:solidFill>
                <a:schemeClr val="accent1"/>
              </a:solidFill>
              <a:latin typeface="Calibri" pitchFamily="34" charset="0"/>
            </a:endParaRPr>
          </a:p>
          <a:p>
            <a:pPr algn="ctr"/>
            <a:endParaRPr lang="en-GB" sz="600" b="1" dirty="0">
              <a:latin typeface="Calibri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572132" y="6488692"/>
            <a:ext cx="3571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 smtClean="0"/>
              <a:t>[ Alahari Kohli &amp; Torr CVPR ‘08] </a:t>
            </a:r>
            <a:endParaRPr lang="en-GB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142844" y="3429000"/>
            <a:ext cx="18573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+mn-lt"/>
                <a:cs typeface="+mn-cs"/>
              </a:rPr>
              <a:t>Fast partially optimal </a:t>
            </a:r>
            <a:r>
              <a:rPr lang="en-GB" sz="1600" dirty="0" smtClean="0">
                <a:latin typeface="+mn-lt"/>
                <a:cs typeface="+mn-cs"/>
              </a:rPr>
              <a:t>algorithm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smtClean="0">
                <a:solidFill>
                  <a:schemeClr val="accent1"/>
                </a:solidFill>
              </a:rPr>
              <a:t>[</a:t>
            </a:r>
            <a:r>
              <a:rPr lang="en-GB" sz="1600" dirty="0" err="1" smtClean="0">
                <a:solidFill>
                  <a:schemeClr val="accent1"/>
                </a:solidFill>
              </a:rPr>
              <a:t>Kovtun</a:t>
            </a:r>
            <a:r>
              <a:rPr lang="en-GB" sz="1600" dirty="0" smtClean="0">
                <a:solidFill>
                  <a:schemeClr val="accent1"/>
                </a:solidFill>
              </a:rPr>
              <a:t> ‘03]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smtClean="0">
                <a:solidFill>
                  <a:schemeClr val="accent1"/>
                </a:solidFill>
              </a:rPr>
              <a:t>[ Kohli et al. ‘09] </a:t>
            </a:r>
            <a:endParaRPr lang="en-GB" sz="1600" dirty="0">
              <a:solidFill>
                <a:schemeClr val="accent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143108" y="2214554"/>
            <a:ext cx="5072098" cy="785812"/>
          </a:xfrm>
          <a:prstGeom prst="roundRect">
            <a:avLst>
              <a:gd name="adj" fmla="val 5698"/>
            </a:avLst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/>
          </a:p>
        </p:txBody>
      </p:sp>
      <p:sp>
        <p:nvSpPr>
          <p:cNvPr id="10" name="Rounded Rectangle 9"/>
          <p:cNvSpPr/>
          <p:nvPr/>
        </p:nvSpPr>
        <p:spPr>
          <a:xfrm>
            <a:off x="2143108" y="3214686"/>
            <a:ext cx="5072098" cy="785812"/>
          </a:xfrm>
          <a:prstGeom prst="roundRect">
            <a:avLst>
              <a:gd name="adj" fmla="val 5698"/>
            </a:avLst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/>
          </a:p>
        </p:txBody>
      </p:sp>
      <p:sp>
        <p:nvSpPr>
          <p:cNvPr id="15363" name="Title 1"/>
          <p:cNvSpPr>
            <a:spLocks noGrp="1"/>
          </p:cNvSpPr>
          <p:nvPr>
            <p:ph type="title"/>
          </p:nvPr>
        </p:nvSpPr>
        <p:spPr>
          <a:xfrm>
            <a:off x="457200" y="355138"/>
            <a:ext cx="8229600" cy="70178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dirty="0" smtClean="0"/>
              <a:t>Road Map - Inference</a:t>
            </a:r>
          </a:p>
        </p:txBody>
      </p:sp>
      <p:sp>
        <p:nvSpPr>
          <p:cNvPr id="15366" name="Rectangle 5"/>
          <p:cNvSpPr>
            <a:spLocks noChangeArrowheads="1"/>
          </p:cNvSpPr>
          <p:nvPr/>
        </p:nvSpPr>
        <p:spPr bwMode="auto">
          <a:xfrm>
            <a:off x="2143108" y="3447002"/>
            <a:ext cx="50720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latin typeface="Comic Sans MS" pitchFamily="66" charset="0"/>
              </a:rPr>
              <a:t>Advanced </a:t>
            </a:r>
            <a:r>
              <a:rPr lang="en-GB" sz="2000" b="1" dirty="0" err="1" smtClean="0">
                <a:latin typeface="Comic Sans MS" pitchFamily="66" charset="0"/>
              </a:rPr>
              <a:t>technqiues</a:t>
            </a:r>
            <a:endParaRPr lang="en-GB" sz="2000" b="1" dirty="0">
              <a:latin typeface="Comic Sans MS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28860" y="2275476"/>
            <a:ext cx="43577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err="1" smtClean="0">
                <a:latin typeface="Comic Sans MS" pitchFamily="66" charset="0"/>
              </a:rPr>
              <a:t>st-mincut</a:t>
            </a:r>
            <a:r>
              <a:rPr lang="en-GB" sz="2000" b="1" dirty="0" smtClean="0">
                <a:latin typeface="Comic Sans MS" pitchFamily="66" charset="0"/>
              </a:rPr>
              <a:t> and Pseudo-</a:t>
            </a:r>
            <a:r>
              <a:rPr lang="en-GB" sz="2000" b="1" dirty="0" err="1" smtClean="0">
                <a:latin typeface="Comic Sans MS" pitchFamily="66" charset="0"/>
              </a:rPr>
              <a:t>boolean</a:t>
            </a:r>
            <a:r>
              <a:rPr lang="en-GB" sz="2000" b="1" dirty="0" smtClean="0">
                <a:latin typeface="Comic Sans MS" pitchFamily="66" charset="0"/>
              </a:rPr>
              <a:t> optimization</a:t>
            </a:r>
            <a:endParaRPr lang="en-GB" sz="2000" b="1" dirty="0">
              <a:latin typeface="Comic Sans MS" pitchFamily="66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143108" y="4275740"/>
            <a:ext cx="5072098" cy="785812"/>
          </a:xfrm>
          <a:prstGeom prst="roundRect">
            <a:avLst>
              <a:gd name="adj" fmla="val 5698"/>
            </a:avLst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2143109" y="4490052"/>
            <a:ext cx="50720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latin typeface="Comic Sans MS" pitchFamily="66" charset="0"/>
              </a:rPr>
              <a:t>Speed and Efficiency</a:t>
            </a:r>
            <a:endParaRPr lang="en-GB" sz="2000" b="1" dirty="0">
              <a:latin typeface="Comic Sans MS" pitchFamily="66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143108" y="1285860"/>
            <a:ext cx="5072098" cy="785812"/>
          </a:xfrm>
          <a:prstGeom prst="roundRect">
            <a:avLst>
              <a:gd name="adj" fmla="val 5698"/>
            </a:avLst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/>
          </a:p>
        </p:txBody>
      </p:sp>
      <p:sp>
        <p:nvSpPr>
          <p:cNvPr id="17" name="Rectangle 16"/>
          <p:cNvSpPr/>
          <p:nvPr/>
        </p:nvSpPr>
        <p:spPr>
          <a:xfrm>
            <a:off x="2428860" y="1346782"/>
            <a:ext cx="43577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latin typeface="Comic Sans MS" pitchFamily="66" charset="0"/>
              </a:rPr>
              <a:t>Message Passing &amp; LP relaxation</a:t>
            </a:r>
            <a:endParaRPr lang="en-GB" sz="20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05364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Conditional Random Fields</a:t>
            </a:r>
            <a:endParaRPr lang="en-GB" dirty="0"/>
          </a:p>
        </p:txBody>
      </p:sp>
      <p:sp>
        <p:nvSpPr>
          <p:cNvPr id="32" name="Rounded Rectangle 31"/>
          <p:cNvSpPr/>
          <p:nvPr/>
        </p:nvSpPr>
        <p:spPr>
          <a:xfrm>
            <a:off x="984449" y="1268760"/>
            <a:ext cx="6946297" cy="1045095"/>
          </a:xfrm>
          <a:prstGeom prst="roundRect">
            <a:avLst>
              <a:gd name="adj" fmla="val 4899"/>
            </a:avLst>
          </a:prstGeom>
          <a:solidFill>
            <a:srgbClr val="FA0000">
              <a:alpha val="20000"/>
            </a:srgbClr>
          </a:solidFill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3" name="Group 20"/>
          <p:cNvGrpSpPr>
            <a:grpSpLocks/>
          </p:cNvGrpSpPr>
          <p:nvPr/>
        </p:nvGrpSpPr>
        <p:grpSpPr bwMode="auto">
          <a:xfrm>
            <a:off x="513923" y="1355425"/>
            <a:ext cx="7776864" cy="1224135"/>
            <a:chOff x="1204285" y="4161325"/>
            <a:chExt cx="7715304" cy="2416830"/>
          </a:xfrm>
        </p:grpSpPr>
        <p:sp>
          <p:nvSpPr>
            <p:cNvPr id="34" name="TextBox 17"/>
            <p:cNvSpPr txBox="1">
              <a:spLocks noChangeArrowheads="1"/>
            </p:cNvSpPr>
            <p:nvPr/>
          </p:nvSpPr>
          <p:spPr bwMode="auto">
            <a:xfrm>
              <a:off x="1204285" y="4161325"/>
              <a:ext cx="7715304" cy="1883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2400" b="1" dirty="0" smtClean="0">
                  <a:latin typeface="Comic Sans MS" pitchFamily="66" charset="0"/>
                </a:rPr>
                <a:t>E(</a:t>
              </a:r>
              <a:r>
                <a:rPr lang="en-GB" sz="2400" b="1" dirty="0" err="1" smtClean="0">
                  <a:latin typeface="Comic Sans MS" pitchFamily="66" charset="0"/>
                </a:rPr>
                <a:t>x,z,w</a:t>
              </a:r>
              <a:r>
                <a:rPr lang="en-GB" sz="2400" b="1" dirty="0" smtClean="0">
                  <a:latin typeface="Comic Sans MS" pitchFamily="66" charset="0"/>
                </a:rPr>
                <a:t>) </a:t>
              </a:r>
              <a:r>
                <a:rPr lang="en-GB" sz="2400" b="1" dirty="0">
                  <a:latin typeface="Comic Sans MS" pitchFamily="66" charset="0"/>
                </a:rPr>
                <a:t>= </a:t>
              </a:r>
              <a:r>
                <a:rPr lang="en-GB" sz="3200" dirty="0" smtClean="0">
                  <a:latin typeface="Times New Roman" pitchFamily="18" charset="0"/>
                  <a:cs typeface="Times New Roman" pitchFamily="18" charset="0"/>
                </a:rPr>
                <a:t>∑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sz="2400" b="1" dirty="0">
                  <a:latin typeface="Comic Sans MS" pitchFamily="66" charset="0"/>
                </a:rPr>
                <a:t>θ</a:t>
              </a:r>
              <a:r>
                <a:rPr lang="en-GB" sz="2400" b="1" baseline="-25000" dirty="0" err="1">
                  <a:latin typeface="Comic Sans MS" pitchFamily="66" charset="0"/>
                </a:rPr>
                <a:t>i</a:t>
              </a:r>
              <a:r>
                <a:rPr lang="en-GB" sz="2400" b="1" baseline="-25000" dirty="0">
                  <a:latin typeface="Comic Sans MS" pitchFamily="66" charset="0"/>
                </a:rPr>
                <a:t> </a:t>
              </a:r>
              <a:r>
                <a:rPr lang="en-GB" sz="2400" b="1" dirty="0" smtClean="0">
                  <a:latin typeface="Comic Sans MS" pitchFamily="66" charset="0"/>
                </a:rPr>
                <a:t>(</a:t>
              </a:r>
              <a:r>
                <a:rPr lang="en-GB" sz="2400" b="1" dirty="0" err="1" smtClean="0">
                  <a:latin typeface="Comic Sans MS" pitchFamily="66" charset="0"/>
                </a:rPr>
                <a:t>x</a:t>
              </a:r>
              <a:r>
                <a:rPr lang="en-GB" sz="2400" b="1" baseline="-25000" dirty="0" err="1" smtClean="0">
                  <a:latin typeface="Comic Sans MS" pitchFamily="66" charset="0"/>
                </a:rPr>
                <a:t>i</a:t>
              </a:r>
              <a:r>
                <a:rPr lang="en-GB" sz="2400" b="1" dirty="0" err="1" smtClean="0">
                  <a:latin typeface="Comic Sans MS" pitchFamily="66" charset="0"/>
                </a:rPr>
                <a:t>,z</a:t>
              </a:r>
              <a:r>
                <a:rPr lang="en-GB" sz="2400" b="1" baseline="-25000" dirty="0" err="1" smtClean="0">
                  <a:latin typeface="Comic Sans MS" pitchFamily="66" charset="0"/>
                </a:rPr>
                <a:t>i</a:t>
              </a:r>
              <a:r>
                <a:rPr lang="en-GB" sz="2400" b="1" dirty="0" smtClean="0">
                  <a:latin typeface="Comic Sans MS" pitchFamily="66" charset="0"/>
                </a:rPr>
                <a:t>) </a:t>
              </a:r>
              <a:r>
                <a:rPr lang="en-GB" sz="2400" b="1" dirty="0">
                  <a:latin typeface="Comic Sans MS" pitchFamily="66" charset="0"/>
                </a:rPr>
                <a:t>+ </a:t>
              </a:r>
              <a:r>
                <a:rPr lang="en-GB" sz="2800" b="1" dirty="0" err="1" smtClean="0">
                  <a:latin typeface="Comic Sans MS" pitchFamily="66" charset="0"/>
                </a:rPr>
                <a:t>w</a:t>
              </a:r>
              <a:r>
                <a:rPr lang="en-GB" sz="3200" b="1" dirty="0" smtClean="0">
                  <a:latin typeface="Comic Sans MS" pitchFamily="66" charset="0"/>
                </a:rPr>
                <a:t> </a:t>
              </a:r>
              <a:r>
                <a:rPr lang="en-GB" sz="3200" dirty="0" smtClean="0">
                  <a:latin typeface="Times New Roman" pitchFamily="18" charset="0"/>
                  <a:cs typeface="Times New Roman" pitchFamily="18" charset="0"/>
                </a:rPr>
                <a:t>∑</a:t>
              </a:r>
              <a:r>
                <a:rPr lang="en-GB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sz="2400" b="1" dirty="0">
                  <a:latin typeface="Comic Sans MS" pitchFamily="66" charset="0"/>
                </a:rPr>
                <a:t>θ</a:t>
              </a:r>
              <a:r>
                <a:rPr lang="en-GB" sz="2400" b="1" baseline="-25000" dirty="0" err="1">
                  <a:latin typeface="Comic Sans MS" pitchFamily="66" charset="0"/>
                </a:rPr>
                <a:t>ij</a:t>
              </a:r>
              <a:r>
                <a:rPr lang="en-GB" sz="2400" b="1" baseline="-25000" dirty="0">
                  <a:latin typeface="Comic Sans MS" pitchFamily="66" charset="0"/>
                </a:rPr>
                <a:t> </a:t>
              </a:r>
              <a:r>
                <a:rPr lang="en-GB" sz="2400" b="1" dirty="0" smtClean="0">
                  <a:latin typeface="Comic Sans MS" pitchFamily="66" charset="0"/>
                </a:rPr>
                <a:t>(</a:t>
              </a:r>
              <a:r>
                <a:rPr lang="en-GB" sz="2400" b="1" dirty="0" err="1" smtClean="0">
                  <a:latin typeface="Comic Sans MS" pitchFamily="66" charset="0"/>
                </a:rPr>
                <a:t>x</a:t>
              </a:r>
              <a:r>
                <a:rPr lang="en-GB" sz="2400" b="1" baseline="-25000" dirty="0" err="1" smtClean="0">
                  <a:latin typeface="Comic Sans MS" pitchFamily="66" charset="0"/>
                </a:rPr>
                <a:t>i</a:t>
              </a:r>
              <a:r>
                <a:rPr lang="en-GB" sz="2400" b="1" dirty="0" err="1" smtClean="0">
                  <a:latin typeface="Comic Sans MS" pitchFamily="66" charset="0"/>
                </a:rPr>
                <a:t>,x</a:t>
              </a:r>
              <a:r>
                <a:rPr lang="en-GB" sz="2400" b="1" baseline="-25000" dirty="0" err="1" smtClean="0">
                  <a:latin typeface="Comic Sans MS" pitchFamily="66" charset="0"/>
                </a:rPr>
                <a:t>j</a:t>
              </a:r>
              <a:r>
                <a:rPr lang="en-GB" sz="2400" b="1" dirty="0" err="1" smtClean="0">
                  <a:latin typeface="Comic Sans MS" pitchFamily="66" charset="0"/>
                </a:rPr>
                <a:t>,z</a:t>
              </a:r>
              <a:r>
                <a:rPr lang="en-GB" sz="2400" b="1" baseline="-25000" dirty="0" err="1" smtClean="0">
                  <a:latin typeface="Comic Sans MS" pitchFamily="66" charset="0"/>
                </a:rPr>
                <a:t>i</a:t>
              </a:r>
              <a:r>
                <a:rPr lang="en-GB" sz="2400" b="1" dirty="0" err="1" smtClean="0">
                  <a:latin typeface="Comic Sans MS" pitchFamily="66" charset="0"/>
                </a:rPr>
                <a:t>,z</a:t>
              </a:r>
              <a:r>
                <a:rPr lang="en-GB" sz="2400" b="1" baseline="-25000" dirty="0" err="1" smtClean="0">
                  <a:latin typeface="Comic Sans MS" pitchFamily="66" charset="0"/>
                </a:rPr>
                <a:t>j</a:t>
              </a:r>
              <a:r>
                <a:rPr lang="en-GB" sz="2400" b="1" dirty="0" smtClean="0">
                  <a:latin typeface="Comic Sans MS" pitchFamily="66" charset="0"/>
                </a:rPr>
                <a:t>)</a:t>
              </a:r>
              <a:endParaRPr lang="en-GB" sz="2400" b="1" dirty="0">
                <a:latin typeface="Comic Sans MS" pitchFamily="66" charset="0"/>
              </a:endParaRPr>
            </a:p>
          </p:txBody>
        </p:sp>
        <p:sp>
          <p:nvSpPr>
            <p:cNvPr id="35" name="TextBox 18"/>
            <p:cNvSpPr txBox="1">
              <a:spLocks noChangeArrowheads="1"/>
            </p:cNvSpPr>
            <p:nvPr/>
          </p:nvSpPr>
          <p:spPr bwMode="auto">
            <a:xfrm>
              <a:off x="5803509" y="5302093"/>
              <a:ext cx="500067" cy="127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b="1" dirty="0" err="1">
                  <a:latin typeface="Comic Sans MS" pitchFamily="66" charset="0"/>
                </a:rPr>
                <a:t>i,j</a:t>
              </a:r>
              <a:endParaRPr lang="en-GB" b="1" dirty="0">
                <a:latin typeface="Comic Sans MS" pitchFamily="66" charset="0"/>
              </a:endParaRPr>
            </a:p>
          </p:txBody>
        </p:sp>
        <p:sp>
          <p:nvSpPr>
            <p:cNvPr id="36" name="TextBox 19"/>
            <p:cNvSpPr txBox="1">
              <a:spLocks noChangeArrowheads="1"/>
            </p:cNvSpPr>
            <p:nvPr/>
          </p:nvSpPr>
          <p:spPr bwMode="auto">
            <a:xfrm>
              <a:off x="3347425" y="5324391"/>
              <a:ext cx="500067" cy="729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b="1" dirty="0" err="1">
                  <a:latin typeface="Comic Sans MS" pitchFamily="66" charset="0"/>
                </a:rPr>
                <a:t>i</a:t>
              </a:r>
              <a:endParaRPr lang="en-GB" b="1" dirty="0">
                <a:latin typeface="Comic Sans MS" pitchFamily="66" charset="0"/>
              </a:endParaRPr>
            </a:p>
          </p:txBody>
        </p:sp>
      </p:grpSp>
      <p:pic>
        <p:nvPicPr>
          <p:cNvPr id="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180" y="3184016"/>
            <a:ext cx="2272388" cy="2018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4263" y="3160434"/>
            <a:ext cx="2327609" cy="206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3074264" y="5220609"/>
            <a:ext cx="2327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Pairwise Cost</a:t>
            </a:r>
            <a:endParaRPr lang="en-GB" sz="24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714348" y="6357958"/>
            <a:ext cx="8429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 smtClean="0">
                <a:solidFill>
                  <a:schemeClr val="accent1"/>
                </a:solidFill>
              </a:rPr>
              <a:t>[Boykov and Jolly ‘ 01]  [Blake et al. ‘04] [Rother, Kolmogorov and Blake  `04]</a:t>
            </a:r>
            <a:endParaRPr lang="en-GB" sz="2000" dirty="0">
              <a:solidFill>
                <a:schemeClr val="accent1"/>
              </a:solidFill>
            </a:endParaRPr>
          </a:p>
        </p:txBody>
      </p:sp>
      <p:sp>
        <p:nvSpPr>
          <p:cNvPr id="40" name="AutoShape 31"/>
          <p:cNvSpPr>
            <a:spLocks noChangeArrowheads="1"/>
          </p:cNvSpPr>
          <p:nvPr/>
        </p:nvSpPr>
        <p:spPr bwMode="auto">
          <a:xfrm>
            <a:off x="5652120" y="5261068"/>
            <a:ext cx="2880320" cy="380746"/>
          </a:xfrm>
          <a:prstGeom prst="roundRect">
            <a:avLst>
              <a:gd name="adj" fmla="val 398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0" hangingPunct="0">
              <a:lnSpc>
                <a:spcPct val="93000"/>
              </a:lnSpc>
              <a:buClr>
                <a:srgbClr val="292929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000" b="1" dirty="0">
                <a:latin typeface="+mn-lt"/>
              </a:rPr>
              <a:t>Global Minimum (x</a:t>
            </a:r>
            <a:r>
              <a:rPr lang="en-GB" b="1" dirty="0">
                <a:latin typeface="+mn-lt"/>
              </a:rPr>
              <a:t>*</a:t>
            </a:r>
            <a:r>
              <a:rPr lang="en-GB" sz="2000" b="1" dirty="0">
                <a:latin typeface="+mn-lt"/>
              </a:rPr>
              <a:t>)</a:t>
            </a:r>
          </a:p>
        </p:txBody>
      </p:sp>
      <p:graphicFrame>
        <p:nvGraphicFramePr>
          <p:cNvPr id="4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714746061"/>
              </p:ext>
            </p:extLst>
          </p:nvPr>
        </p:nvGraphicFramePr>
        <p:xfrm>
          <a:off x="5866060" y="3140968"/>
          <a:ext cx="2313889" cy="2061943"/>
        </p:xfrm>
        <a:graphic>
          <a:graphicData uri="http://schemas.openxmlformats.org/presentationml/2006/ole">
            <p:oleObj spid="_x0000_s1355785" r:id="rId5" imgW="4695238" imgH="4078348" progId="PBrush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01851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Some useful concepts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2564904"/>
            <a:ext cx="8172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Factors graphs</a:t>
            </a:r>
          </a:p>
          <a:p>
            <a:pPr algn="ctr"/>
            <a:endParaRPr lang="en-GB" sz="2800" dirty="0" smtClean="0"/>
          </a:p>
          <a:p>
            <a:pPr algn="ctr"/>
            <a:r>
              <a:rPr lang="en-GB" sz="2800" dirty="0" smtClean="0"/>
              <a:t>&amp;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 smtClean="0"/>
              <a:t>Order of a posterior distribution (or energy function)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xmlns="" val="73162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Schedule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56077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9:30-11:00 - Introduction (Pushmeet</a:t>
            </a:r>
            <a:r>
              <a:rPr lang="en-GB" dirty="0" smtClean="0"/>
              <a:t>)</a:t>
            </a:r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11:00-11:30 - Coffee </a:t>
            </a:r>
            <a:r>
              <a:rPr lang="en-GB" dirty="0" smtClean="0">
                <a:solidFill>
                  <a:schemeClr val="accent1"/>
                </a:solidFill>
              </a:rPr>
              <a:t>break</a:t>
            </a:r>
          </a:p>
          <a:p>
            <a:endParaRPr lang="en-GB" dirty="0">
              <a:solidFill>
                <a:schemeClr val="accent1"/>
              </a:solidFill>
            </a:endParaRPr>
          </a:p>
          <a:p>
            <a:r>
              <a:rPr lang="en-GB" dirty="0"/>
              <a:t>11:30-1:00 - Message Passing (Pawan)</a:t>
            </a:r>
          </a:p>
          <a:p>
            <a:endParaRPr lang="en-GB" dirty="0" smtClean="0">
              <a:solidFill>
                <a:schemeClr val="accent1"/>
              </a:solidFill>
            </a:endParaRPr>
          </a:p>
          <a:p>
            <a:r>
              <a:rPr lang="en-GB" dirty="0" smtClean="0">
                <a:solidFill>
                  <a:schemeClr val="accent1"/>
                </a:solidFill>
              </a:rPr>
              <a:t>1:00-2:00 – Lunch</a:t>
            </a:r>
          </a:p>
          <a:p>
            <a:endParaRPr lang="en-GB" dirty="0">
              <a:solidFill>
                <a:schemeClr val="accent1"/>
              </a:solidFill>
            </a:endParaRPr>
          </a:p>
          <a:p>
            <a:r>
              <a:rPr lang="en-GB" dirty="0"/>
              <a:t>2:3:30 - Graph Cuts (Pushmeet</a:t>
            </a:r>
            <a:r>
              <a:rPr lang="en-GB" dirty="0" smtClean="0"/>
              <a:t>)</a:t>
            </a:r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3:30-4:00 - Coffee </a:t>
            </a:r>
            <a:r>
              <a:rPr lang="en-GB" dirty="0" smtClean="0">
                <a:solidFill>
                  <a:schemeClr val="accent1"/>
                </a:solidFill>
              </a:rPr>
              <a:t>break</a:t>
            </a:r>
          </a:p>
          <a:p>
            <a:endParaRPr lang="en-GB" dirty="0">
              <a:solidFill>
                <a:schemeClr val="accent1"/>
              </a:solidFill>
            </a:endParaRPr>
          </a:p>
          <a:p>
            <a:r>
              <a:rPr lang="en-GB" dirty="0"/>
              <a:t>4:00-5:15 - Advanced Topics (Pawan</a:t>
            </a:r>
            <a:r>
              <a:rPr lang="en-GB" dirty="0" smtClean="0"/>
              <a:t>)</a:t>
            </a:r>
          </a:p>
          <a:p>
            <a:endParaRPr lang="en-GB" dirty="0"/>
          </a:p>
          <a:p>
            <a:r>
              <a:rPr lang="en-GB" dirty="0" smtClean="0"/>
              <a:t>5:15-3:30 </a:t>
            </a:r>
            <a:r>
              <a:rPr lang="en-GB" dirty="0"/>
              <a:t>- Q&amp;A (Pushmeet and Pawan)</a:t>
            </a:r>
          </a:p>
          <a:p>
            <a:pPr marL="118872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51613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557754" y="1595021"/>
            <a:ext cx="5512845" cy="1185907"/>
          </a:xfrm>
          <a:prstGeom prst="roundRect">
            <a:avLst>
              <a:gd name="adj" fmla="val 4899"/>
            </a:avLst>
          </a:prstGeom>
          <a:solidFill>
            <a:srgbClr val="FA0000">
              <a:alpha val="20000"/>
            </a:srgbClr>
          </a:solidFill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58824" y="44624"/>
            <a:ext cx="8229600" cy="836712"/>
          </a:xfrm>
        </p:spPr>
        <p:txBody>
          <a:bodyPr/>
          <a:lstStyle/>
          <a:p>
            <a:r>
              <a:rPr lang="en-GB" dirty="0" smtClean="0"/>
              <a:t>Factor Graphs</a:t>
            </a:r>
          </a:p>
        </p:txBody>
      </p:sp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390525" y="1052736"/>
            <a:ext cx="86090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400" b="1" dirty="0"/>
              <a:t>Write probability distributions as Graphical </a:t>
            </a:r>
            <a:r>
              <a:rPr lang="en-GB" sz="2400" b="1" dirty="0" smtClean="0"/>
              <a:t>model:</a:t>
            </a:r>
            <a:endParaRPr lang="en-GB" dirty="0"/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314450" y="3213100"/>
            <a:ext cx="1714500" cy="2708275"/>
            <a:chOff x="1315061" y="3213179"/>
            <a:chExt cx="1714512" cy="2707416"/>
          </a:xfrm>
        </p:grpSpPr>
        <p:sp>
          <p:nvSpPr>
            <p:cNvPr id="5" name="Oval 4"/>
            <p:cNvSpPr/>
            <p:nvPr/>
          </p:nvSpPr>
          <p:spPr>
            <a:xfrm>
              <a:off x="1315061" y="3213179"/>
              <a:ext cx="500067" cy="42848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" name="Oval 5"/>
            <p:cNvSpPr/>
            <p:nvPr/>
          </p:nvSpPr>
          <p:spPr>
            <a:xfrm>
              <a:off x="2529508" y="3213179"/>
              <a:ext cx="500065" cy="42848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1315061" y="4355816"/>
              <a:ext cx="500067" cy="42848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2529508" y="4355816"/>
              <a:ext cx="500065" cy="42848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1334111" y="5492106"/>
              <a:ext cx="500067" cy="42848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0" name="Rectangle 25"/>
            <p:cNvSpPr>
              <a:spLocks noChangeArrowheads="1"/>
            </p:cNvSpPr>
            <p:nvPr/>
          </p:nvSpPr>
          <p:spPr bwMode="auto">
            <a:xfrm>
              <a:off x="2591580" y="3245371"/>
              <a:ext cx="4154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b="1">
                  <a:latin typeface="Comic Sans MS" pitchFamily="66" charset="0"/>
                </a:rPr>
                <a:t>x</a:t>
              </a:r>
              <a:r>
                <a:rPr lang="en-GB" b="1" baseline="-25000">
                  <a:latin typeface="Comic Sans MS" pitchFamily="66" charset="0"/>
                </a:rPr>
                <a:t>2</a:t>
              </a:r>
              <a:endParaRPr lang="en-GB">
                <a:latin typeface="Calibri" pitchFamily="34" charset="0"/>
              </a:endParaRPr>
            </a:p>
          </p:txBody>
        </p:sp>
        <p:sp>
          <p:nvSpPr>
            <p:cNvPr id="11" name="Rectangle 26"/>
            <p:cNvSpPr>
              <a:spLocks noChangeArrowheads="1"/>
            </p:cNvSpPr>
            <p:nvPr/>
          </p:nvSpPr>
          <p:spPr bwMode="auto">
            <a:xfrm>
              <a:off x="1372380" y="3235211"/>
              <a:ext cx="4154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b="1">
                  <a:latin typeface="Comic Sans MS" pitchFamily="66" charset="0"/>
                </a:rPr>
                <a:t>x</a:t>
              </a:r>
              <a:r>
                <a:rPr lang="en-GB" b="1" baseline="-25000">
                  <a:latin typeface="Comic Sans MS" pitchFamily="66" charset="0"/>
                </a:rPr>
                <a:t>1</a:t>
              </a:r>
              <a:endParaRPr lang="en-GB">
                <a:latin typeface="Calibri" pitchFamily="34" charset="0"/>
              </a:endParaRPr>
            </a:p>
          </p:txBody>
        </p:sp>
        <p:sp>
          <p:nvSpPr>
            <p:cNvPr id="12" name="Rectangle 27"/>
            <p:cNvSpPr>
              <a:spLocks noChangeArrowheads="1"/>
            </p:cNvSpPr>
            <p:nvPr/>
          </p:nvSpPr>
          <p:spPr bwMode="auto">
            <a:xfrm>
              <a:off x="2571260" y="4383291"/>
              <a:ext cx="4154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b="1">
                  <a:latin typeface="Comic Sans MS" pitchFamily="66" charset="0"/>
                </a:rPr>
                <a:t>x</a:t>
              </a:r>
              <a:r>
                <a:rPr lang="en-GB" b="1" baseline="-25000">
                  <a:latin typeface="Comic Sans MS" pitchFamily="66" charset="0"/>
                </a:rPr>
                <a:t>4</a:t>
              </a:r>
              <a:endParaRPr lang="en-GB">
                <a:latin typeface="Calibri" pitchFamily="34" charset="0"/>
              </a:endParaRPr>
            </a:p>
          </p:txBody>
        </p:sp>
        <p:sp>
          <p:nvSpPr>
            <p:cNvPr id="13" name="Rectangle 28"/>
            <p:cNvSpPr>
              <a:spLocks noChangeArrowheads="1"/>
            </p:cNvSpPr>
            <p:nvPr/>
          </p:nvSpPr>
          <p:spPr bwMode="auto">
            <a:xfrm>
              <a:off x="1362220" y="4383291"/>
              <a:ext cx="4154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b="1">
                  <a:latin typeface="Comic Sans MS" pitchFamily="66" charset="0"/>
                </a:rPr>
                <a:t>x</a:t>
              </a:r>
              <a:r>
                <a:rPr lang="en-GB" b="1" baseline="-25000">
                  <a:latin typeface="Comic Sans MS" pitchFamily="66" charset="0"/>
                </a:rPr>
                <a:t>3</a:t>
              </a:r>
              <a:endParaRPr lang="en-GB">
                <a:latin typeface="Calibri" pitchFamily="34" charset="0"/>
              </a:endParaRPr>
            </a:p>
          </p:txBody>
        </p:sp>
        <p:sp>
          <p:nvSpPr>
            <p:cNvPr id="14" name="Rectangle 29"/>
            <p:cNvSpPr>
              <a:spLocks noChangeArrowheads="1"/>
            </p:cNvSpPr>
            <p:nvPr/>
          </p:nvSpPr>
          <p:spPr bwMode="auto">
            <a:xfrm>
              <a:off x="1392700" y="5500891"/>
              <a:ext cx="4154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b="1">
                  <a:latin typeface="Comic Sans MS" pitchFamily="66" charset="0"/>
                </a:rPr>
                <a:t>x</a:t>
              </a:r>
              <a:r>
                <a:rPr lang="en-GB" b="1" baseline="-25000">
                  <a:latin typeface="Comic Sans MS" pitchFamily="66" charset="0"/>
                </a:rPr>
                <a:t>5</a:t>
              </a:r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1473200" y="3429000"/>
            <a:ext cx="1439863" cy="2073275"/>
            <a:chOff x="1473201" y="3429081"/>
            <a:chExt cx="1439512" cy="2073306"/>
          </a:xfrm>
        </p:grpSpPr>
        <p:sp>
          <p:nvSpPr>
            <p:cNvPr id="16" name="Rectangle 15"/>
            <p:cNvSpPr/>
            <p:nvPr/>
          </p:nvSpPr>
          <p:spPr>
            <a:xfrm>
              <a:off x="1900135" y="3775161"/>
              <a:ext cx="239654" cy="2206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7" name="Straight Connector 16"/>
            <p:cNvCxnSpPr>
              <a:endCxn id="8" idx="2"/>
            </p:cNvCxnSpPr>
            <p:nvPr/>
          </p:nvCxnSpPr>
          <p:spPr>
            <a:xfrm>
              <a:off x="1814431" y="4570511"/>
              <a:ext cx="715787" cy="158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2022342" y="3429081"/>
              <a:ext cx="507876" cy="44292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6" idx="4294967295"/>
            </p:cNvCxnSpPr>
            <p:nvPr/>
          </p:nvCxnSpPr>
          <p:spPr>
            <a:xfrm rot="5400000">
              <a:off x="1556463" y="3890316"/>
              <a:ext cx="474669" cy="4570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2427757" y="3998209"/>
              <a:ext cx="714386" cy="15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1216790" y="5144401"/>
              <a:ext cx="714386" cy="158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2671472" y="3876763"/>
              <a:ext cx="241241" cy="2206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082652" y="4465735"/>
              <a:ext cx="241241" cy="2222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473201" y="5065818"/>
              <a:ext cx="241241" cy="2206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25" name="Straight Connector 24"/>
            <p:cNvCxnSpPr/>
            <p:nvPr/>
          </p:nvCxnSpPr>
          <p:spPr>
            <a:xfrm rot="16200000" flipH="1">
              <a:off x="1693768" y="3608507"/>
              <a:ext cx="325443" cy="28409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443038" y="6032500"/>
            <a:ext cx="1679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/>
              <a:t>Factor graph 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351735" y="3170162"/>
            <a:ext cx="356155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dirty="0" smtClean="0"/>
              <a:t>unobserved</a:t>
            </a:r>
            <a:endParaRPr lang="en-GB" dirty="0"/>
          </a:p>
        </p:txBody>
      </p:sp>
      <p:sp>
        <p:nvSpPr>
          <p:cNvPr id="28" name="Oval 27"/>
          <p:cNvSpPr/>
          <p:nvPr/>
        </p:nvSpPr>
        <p:spPr>
          <a:xfrm>
            <a:off x="6974557" y="3193789"/>
            <a:ext cx="373062" cy="3683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9" name="TextBox 39"/>
          <p:cNvSpPr txBox="1">
            <a:spLocks noChangeArrowheads="1"/>
          </p:cNvSpPr>
          <p:nvPr/>
        </p:nvSpPr>
        <p:spPr bwMode="auto">
          <a:xfrm>
            <a:off x="4392488" y="3852788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/>
              <a:t> 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798513" y="1720254"/>
            <a:ext cx="59531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dirty="0">
                <a:latin typeface="Comic Sans MS" pitchFamily="66" charset="0"/>
              </a:rPr>
              <a:t>P(x) ~ </a:t>
            </a:r>
            <a:r>
              <a:rPr lang="en-GB" dirty="0" err="1">
                <a:latin typeface="Comic Sans MS" pitchFamily="66" charset="0"/>
              </a:rPr>
              <a:t>exp</a:t>
            </a:r>
            <a:r>
              <a:rPr lang="en-GB" dirty="0">
                <a:latin typeface="Comic Sans MS" pitchFamily="66" charset="0"/>
              </a:rPr>
              <a:t>{-E(x)} </a:t>
            </a:r>
            <a:endParaRPr lang="en-GB" dirty="0" smtClean="0">
              <a:latin typeface="Comic Sans MS" pitchFamily="66" charset="0"/>
            </a:endParaRPr>
          </a:p>
          <a:p>
            <a:endParaRPr lang="en-GB" dirty="0">
              <a:latin typeface="Comic Sans MS" pitchFamily="66" charset="0"/>
            </a:endParaRPr>
          </a:p>
          <a:p>
            <a:r>
              <a:rPr lang="en-GB" dirty="0">
                <a:latin typeface="Comic Sans MS" pitchFamily="66" charset="0"/>
              </a:rPr>
              <a:t>E(x) = </a:t>
            </a:r>
            <a:r>
              <a:rPr lang="el-GR" dirty="0">
                <a:latin typeface="Comic Sans MS" pitchFamily="66" charset="0"/>
              </a:rPr>
              <a:t>θ</a:t>
            </a:r>
            <a:r>
              <a:rPr lang="en-GB" dirty="0">
                <a:latin typeface="Comic Sans MS" pitchFamily="66" charset="0"/>
              </a:rPr>
              <a:t>(x</a:t>
            </a:r>
            <a:r>
              <a:rPr lang="en-GB" baseline="-25000" dirty="0">
                <a:latin typeface="Comic Sans MS" pitchFamily="66" charset="0"/>
              </a:rPr>
              <a:t>1</a:t>
            </a:r>
            <a:r>
              <a:rPr lang="en-GB" dirty="0">
                <a:latin typeface="Comic Sans MS" pitchFamily="66" charset="0"/>
              </a:rPr>
              <a:t>,x</a:t>
            </a:r>
            <a:r>
              <a:rPr lang="en-GB" baseline="-25000" dirty="0">
                <a:latin typeface="Comic Sans MS" pitchFamily="66" charset="0"/>
              </a:rPr>
              <a:t>2</a:t>
            </a:r>
            <a:r>
              <a:rPr lang="en-GB" dirty="0">
                <a:latin typeface="Comic Sans MS" pitchFamily="66" charset="0"/>
              </a:rPr>
              <a:t>,x</a:t>
            </a:r>
            <a:r>
              <a:rPr lang="en-GB" baseline="-25000" dirty="0">
                <a:latin typeface="Comic Sans MS" pitchFamily="66" charset="0"/>
              </a:rPr>
              <a:t>3</a:t>
            </a:r>
            <a:r>
              <a:rPr lang="en-GB" dirty="0">
                <a:latin typeface="Comic Sans MS" pitchFamily="66" charset="0"/>
              </a:rPr>
              <a:t>) + </a:t>
            </a:r>
            <a:r>
              <a:rPr lang="el-GR" dirty="0">
                <a:latin typeface="Comic Sans MS" pitchFamily="66" charset="0"/>
              </a:rPr>
              <a:t>θ</a:t>
            </a:r>
            <a:r>
              <a:rPr lang="en-GB" dirty="0">
                <a:latin typeface="Comic Sans MS" pitchFamily="66" charset="0"/>
              </a:rPr>
              <a:t>(x</a:t>
            </a:r>
            <a:r>
              <a:rPr lang="en-GB" baseline="-25000" dirty="0">
                <a:latin typeface="Comic Sans MS" pitchFamily="66" charset="0"/>
              </a:rPr>
              <a:t>2</a:t>
            </a:r>
            <a:r>
              <a:rPr lang="en-GB" dirty="0">
                <a:latin typeface="Comic Sans MS" pitchFamily="66" charset="0"/>
              </a:rPr>
              <a:t>,x</a:t>
            </a:r>
            <a:r>
              <a:rPr lang="en-GB" baseline="-25000" dirty="0">
                <a:latin typeface="Comic Sans MS" pitchFamily="66" charset="0"/>
              </a:rPr>
              <a:t>4</a:t>
            </a:r>
            <a:r>
              <a:rPr lang="en-GB" dirty="0">
                <a:latin typeface="Comic Sans MS" pitchFamily="66" charset="0"/>
              </a:rPr>
              <a:t>) + </a:t>
            </a:r>
            <a:r>
              <a:rPr lang="el-GR" dirty="0">
                <a:latin typeface="Comic Sans MS" pitchFamily="66" charset="0"/>
              </a:rPr>
              <a:t>θ</a:t>
            </a:r>
            <a:r>
              <a:rPr lang="en-GB" dirty="0">
                <a:latin typeface="Comic Sans MS" pitchFamily="66" charset="0"/>
              </a:rPr>
              <a:t>(x</a:t>
            </a:r>
            <a:r>
              <a:rPr lang="en-GB" baseline="-25000" dirty="0">
                <a:latin typeface="Comic Sans MS" pitchFamily="66" charset="0"/>
              </a:rPr>
              <a:t>3</a:t>
            </a:r>
            <a:r>
              <a:rPr lang="en-GB" dirty="0">
                <a:latin typeface="Comic Sans MS" pitchFamily="66" charset="0"/>
              </a:rPr>
              <a:t>,x</a:t>
            </a:r>
            <a:r>
              <a:rPr lang="en-GB" baseline="-25000" dirty="0">
                <a:latin typeface="Comic Sans MS" pitchFamily="66" charset="0"/>
              </a:rPr>
              <a:t>4</a:t>
            </a:r>
            <a:r>
              <a:rPr lang="en-GB" dirty="0">
                <a:latin typeface="Comic Sans MS" pitchFamily="66" charset="0"/>
              </a:rPr>
              <a:t>) + </a:t>
            </a:r>
            <a:r>
              <a:rPr lang="el-GR" dirty="0">
                <a:latin typeface="Comic Sans MS" pitchFamily="66" charset="0"/>
              </a:rPr>
              <a:t>θ</a:t>
            </a:r>
            <a:r>
              <a:rPr lang="en-GB" dirty="0">
                <a:latin typeface="Comic Sans MS" pitchFamily="66" charset="0"/>
              </a:rPr>
              <a:t>(x</a:t>
            </a:r>
            <a:r>
              <a:rPr lang="en-GB" baseline="-25000" dirty="0">
                <a:latin typeface="Comic Sans MS" pitchFamily="66" charset="0"/>
              </a:rPr>
              <a:t>3</a:t>
            </a:r>
            <a:r>
              <a:rPr lang="en-GB" dirty="0">
                <a:latin typeface="Comic Sans MS" pitchFamily="66" charset="0"/>
              </a:rPr>
              <a:t>,x</a:t>
            </a:r>
            <a:r>
              <a:rPr lang="en-GB" baseline="-25000" dirty="0">
                <a:latin typeface="Comic Sans MS" pitchFamily="66" charset="0"/>
              </a:rPr>
              <a:t>5</a:t>
            </a:r>
            <a:r>
              <a:rPr lang="en-GB" dirty="0">
                <a:latin typeface="Comic Sans MS" pitchFamily="66" charset="0"/>
              </a:rPr>
              <a:t>) 	</a:t>
            </a:r>
            <a:endParaRPr lang="en-GB" dirty="0">
              <a:latin typeface="Calibri" pitchFamily="34" charset="0"/>
            </a:endParaRPr>
          </a:p>
        </p:txBody>
      </p:sp>
      <p:grpSp>
        <p:nvGrpSpPr>
          <p:cNvPr id="31" name="Group 10"/>
          <p:cNvGrpSpPr>
            <a:grpSpLocks/>
          </p:cNvGrpSpPr>
          <p:nvPr/>
        </p:nvGrpSpPr>
        <p:grpSpPr bwMode="auto">
          <a:xfrm>
            <a:off x="6775326" y="3811513"/>
            <a:ext cx="714375" cy="220662"/>
            <a:chOff x="3532167" y="3604882"/>
            <a:chExt cx="714380" cy="221381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3532167" y="3717961"/>
              <a:ext cx="714380" cy="159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3797281" y="3604882"/>
              <a:ext cx="241302" cy="2213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3874963" y="3736900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>
                <a:latin typeface="Calibri" pitchFamily="34" charset="0"/>
              </a:rPr>
              <a:t>variables are in same factor. </a:t>
            </a:r>
          </a:p>
        </p:txBody>
      </p:sp>
      <p:sp>
        <p:nvSpPr>
          <p:cNvPr id="35" name="TextBox 6"/>
          <p:cNvSpPr txBox="1">
            <a:spLocks noChangeArrowheads="1"/>
          </p:cNvSpPr>
          <p:nvPr/>
        </p:nvSpPr>
        <p:spPr bwMode="auto">
          <a:xfrm>
            <a:off x="6272212" y="2085840"/>
            <a:ext cx="1539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b="1" dirty="0" smtClean="0">
                <a:solidFill>
                  <a:srgbClr val="FFC000"/>
                </a:solidFill>
              </a:rPr>
              <a:t>“4 factors”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6110288" y="1756767"/>
            <a:ext cx="258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b="1" dirty="0">
                <a:solidFill>
                  <a:srgbClr val="FFC000"/>
                </a:solidFill>
              </a:rPr>
              <a:t>Gibbs distribution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4398963" y="4822204"/>
            <a:ext cx="4572000" cy="1769715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>
            <a:spAutoFit/>
          </a:bodyPr>
          <a:lstStyle/>
          <a:p>
            <a:r>
              <a:rPr lang="en-GB" sz="2400" b="1" dirty="0" smtClean="0"/>
              <a:t>References</a:t>
            </a:r>
            <a:r>
              <a:rPr lang="en-GB" sz="2400" b="1" dirty="0"/>
              <a:t>:</a:t>
            </a:r>
            <a:r>
              <a:rPr lang="en-GB" sz="2400" dirty="0"/>
              <a:t> </a:t>
            </a:r>
            <a:endParaRPr lang="en-GB" sz="2400" dirty="0" smtClean="0"/>
          </a:p>
          <a:p>
            <a:endParaRPr lang="en-GB" sz="1100" dirty="0" smtClean="0"/>
          </a:p>
          <a:p>
            <a:r>
              <a:rPr lang="en-GB" sz="2000" dirty="0" smtClean="0"/>
              <a:t>- </a:t>
            </a:r>
            <a:r>
              <a:rPr lang="en-GB" dirty="0"/>
              <a:t>Pattern Recognition and Machine Learning [Bishop ‘08, book, chapter 8]</a:t>
            </a:r>
          </a:p>
          <a:p>
            <a:r>
              <a:rPr lang="en-GB" dirty="0" smtClean="0"/>
              <a:t>- </a:t>
            </a:r>
            <a:r>
              <a:rPr lang="en-GB" dirty="0"/>
              <a:t>several lectures at the Machine Learning Summer School 2009 </a:t>
            </a:r>
            <a:r>
              <a:rPr lang="en-GB" dirty="0" smtClean="0"/>
              <a:t>  </a:t>
            </a:r>
            <a:r>
              <a:rPr lang="en-GB" dirty="0"/>
              <a:t>(see video lectures) </a:t>
            </a:r>
          </a:p>
        </p:txBody>
      </p:sp>
    </p:spTree>
    <p:extLst>
      <p:ext uri="{BB962C8B-B14F-4D97-AF65-F5344CB8AC3E}">
        <p14:creationId xmlns:p14="http://schemas.microsoft.com/office/powerpoint/2010/main" xmlns="" val="294412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 animBg="1"/>
      <p:bldP spid="30" grpId="0"/>
      <p:bldP spid="34" grpId="0"/>
      <p:bldP spid="36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Definition “Order”</a:t>
            </a:r>
          </a:p>
        </p:txBody>
      </p:sp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1101725" y="2830013"/>
            <a:ext cx="3638550" cy="9239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b="1">
                <a:solidFill>
                  <a:srgbClr val="F0AD00"/>
                </a:solidFill>
              </a:rPr>
              <a:t>Definition “Order”:</a:t>
            </a:r>
          </a:p>
          <a:p>
            <a:r>
              <a:rPr lang="en-GB"/>
              <a:t>The arity (number of variables) of the largest factor</a:t>
            </a:r>
          </a:p>
        </p:txBody>
      </p:sp>
      <p:sp>
        <p:nvSpPr>
          <p:cNvPr id="166" name="Rectangle 165"/>
          <p:cNvSpPr>
            <a:spLocks noChangeArrowheads="1"/>
          </p:cNvSpPr>
          <p:nvPr/>
        </p:nvSpPr>
        <p:spPr bwMode="auto">
          <a:xfrm>
            <a:off x="601663" y="4139032"/>
            <a:ext cx="5800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dirty="0">
                <a:latin typeface="Comic Sans MS" pitchFamily="66" charset="0"/>
              </a:rPr>
              <a:t>      </a:t>
            </a:r>
            <a:r>
              <a:rPr lang="en-GB" dirty="0" smtClean="0">
                <a:latin typeface="Comic Sans MS" pitchFamily="66" charset="0"/>
              </a:rPr>
              <a:t>E(X</a:t>
            </a:r>
            <a:r>
              <a:rPr lang="en-GB" dirty="0">
                <a:latin typeface="Comic Sans MS" pitchFamily="66" charset="0"/>
              </a:rPr>
              <a:t>) =</a:t>
            </a:r>
            <a:r>
              <a:rPr lang="en-GB" dirty="0" smtClean="0">
                <a:latin typeface="Comic Sans MS" pitchFamily="66" charset="0"/>
              </a:rPr>
              <a:t> </a:t>
            </a:r>
            <a:r>
              <a:rPr lang="el-GR" dirty="0">
                <a:latin typeface="Comic Sans MS" pitchFamily="66" charset="0"/>
              </a:rPr>
              <a:t>θ</a:t>
            </a:r>
            <a:r>
              <a:rPr lang="en-GB" dirty="0">
                <a:latin typeface="Comic Sans MS" pitchFamily="66" charset="0"/>
              </a:rPr>
              <a:t>(x</a:t>
            </a:r>
            <a:r>
              <a:rPr lang="en-GB" baseline="-25000" dirty="0">
                <a:latin typeface="Comic Sans MS" pitchFamily="66" charset="0"/>
              </a:rPr>
              <a:t>1</a:t>
            </a:r>
            <a:r>
              <a:rPr lang="en-GB" dirty="0">
                <a:latin typeface="Comic Sans MS" pitchFamily="66" charset="0"/>
              </a:rPr>
              <a:t>,x</a:t>
            </a:r>
            <a:r>
              <a:rPr lang="en-GB" baseline="-25000" dirty="0">
                <a:latin typeface="Comic Sans MS" pitchFamily="66" charset="0"/>
              </a:rPr>
              <a:t>2</a:t>
            </a:r>
            <a:r>
              <a:rPr lang="en-GB" dirty="0">
                <a:latin typeface="Comic Sans MS" pitchFamily="66" charset="0"/>
              </a:rPr>
              <a:t>,x</a:t>
            </a:r>
            <a:r>
              <a:rPr lang="en-GB" baseline="-25000" dirty="0">
                <a:latin typeface="Comic Sans MS" pitchFamily="66" charset="0"/>
              </a:rPr>
              <a:t>3</a:t>
            </a:r>
            <a:r>
              <a:rPr lang="en-GB" dirty="0">
                <a:latin typeface="Comic Sans MS" pitchFamily="66" charset="0"/>
              </a:rPr>
              <a:t>) </a:t>
            </a:r>
            <a:r>
              <a:rPr lang="el-GR" dirty="0">
                <a:latin typeface="Comic Sans MS" pitchFamily="66" charset="0"/>
              </a:rPr>
              <a:t>θ</a:t>
            </a:r>
            <a:r>
              <a:rPr lang="en-GB" dirty="0">
                <a:latin typeface="Comic Sans MS" pitchFamily="66" charset="0"/>
              </a:rPr>
              <a:t>(x</a:t>
            </a:r>
            <a:r>
              <a:rPr lang="en-GB" baseline="-25000" dirty="0">
                <a:latin typeface="Comic Sans MS" pitchFamily="66" charset="0"/>
              </a:rPr>
              <a:t>2</a:t>
            </a:r>
            <a:r>
              <a:rPr lang="en-GB" dirty="0">
                <a:latin typeface="Comic Sans MS" pitchFamily="66" charset="0"/>
              </a:rPr>
              <a:t>,x</a:t>
            </a:r>
            <a:r>
              <a:rPr lang="en-GB" baseline="-25000" dirty="0">
                <a:latin typeface="Comic Sans MS" pitchFamily="66" charset="0"/>
              </a:rPr>
              <a:t>4</a:t>
            </a:r>
            <a:r>
              <a:rPr lang="en-GB" dirty="0">
                <a:latin typeface="Comic Sans MS" pitchFamily="66" charset="0"/>
              </a:rPr>
              <a:t>) </a:t>
            </a:r>
            <a:r>
              <a:rPr lang="el-GR" dirty="0">
                <a:latin typeface="Comic Sans MS" pitchFamily="66" charset="0"/>
              </a:rPr>
              <a:t>θ</a:t>
            </a:r>
            <a:r>
              <a:rPr lang="en-GB" dirty="0">
                <a:latin typeface="Comic Sans MS" pitchFamily="66" charset="0"/>
              </a:rPr>
              <a:t>(x</a:t>
            </a:r>
            <a:r>
              <a:rPr lang="en-GB" baseline="-25000" dirty="0">
                <a:latin typeface="Comic Sans MS" pitchFamily="66" charset="0"/>
              </a:rPr>
              <a:t>3</a:t>
            </a:r>
            <a:r>
              <a:rPr lang="en-GB" dirty="0">
                <a:latin typeface="Comic Sans MS" pitchFamily="66" charset="0"/>
              </a:rPr>
              <a:t>,x</a:t>
            </a:r>
            <a:r>
              <a:rPr lang="en-GB" baseline="-25000" dirty="0">
                <a:latin typeface="Comic Sans MS" pitchFamily="66" charset="0"/>
              </a:rPr>
              <a:t>4</a:t>
            </a:r>
            <a:r>
              <a:rPr lang="en-GB" dirty="0">
                <a:latin typeface="Comic Sans MS" pitchFamily="66" charset="0"/>
              </a:rPr>
              <a:t>) </a:t>
            </a:r>
            <a:r>
              <a:rPr lang="el-GR" dirty="0">
                <a:latin typeface="Comic Sans MS" pitchFamily="66" charset="0"/>
              </a:rPr>
              <a:t>θ</a:t>
            </a:r>
            <a:r>
              <a:rPr lang="en-GB" dirty="0">
                <a:latin typeface="Comic Sans MS" pitchFamily="66" charset="0"/>
              </a:rPr>
              <a:t>(x</a:t>
            </a:r>
            <a:r>
              <a:rPr lang="en-GB" baseline="-25000" dirty="0">
                <a:latin typeface="Comic Sans MS" pitchFamily="66" charset="0"/>
              </a:rPr>
              <a:t>3</a:t>
            </a:r>
            <a:r>
              <a:rPr lang="en-GB" dirty="0">
                <a:latin typeface="Comic Sans MS" pitchFamily="66" charset="0"/>
              </a:rPr>
              <a:t>,x</a:t>
            </a:r>
            <a:r>
              <a:rPr lang="en-GB" baseline="-25000" dirty="0">
                <a:latin typeface="Comic Sans MS" pitchFamily="66" charset="0"/>
              </a:rPr>
              <a:t>5</a:t>
            </a:r>
            <a:r>
              <a:rPr lang="en-GB" dirty="0">
                <a:latin typeface="Comic Sans MS" pitchFamily="66" charset="0"/>
              </a:rPr>
              <a:t>)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7200900" y="2694831"/>
            <a:ext cx="239713" cy="220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8" name="Oval 167"/>
          <p:cNvSpPr/>
          <p:nvPr/>
        </p:nvSpPr>
        <p:spPr>
          <a:xfrm>
            <a:off x="6615113" y="2132856"/>
            <a:ext cx="500062" cy="42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9" name="Oval 168"/>
          <p:cNvSpPr/>
          <p:nvPr/>
        </p:nvSpPr>
        <p:spPr>
          <a:xfrm>
            <a:off x="7829550" y="2132856"/>
            <a:ext cx="500063" cy="42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0" name="Oval 169"/>
          <p:cNvSpPr/>
          <p:nvPr/>
        </p:nvSpPr>
        <p:spPr>
          <a:xfrm>
            <a:off x="6615113" y="3275856"/>
            <a:ext cx="500062" cy="42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1" name="Oval 170"/>
          <p:cNvSpPr/>
          <p:nvPr/>
        </p:nvSpPr>
        <p:spPr>
          <a:xfrm>
            <a:off x="7829550" y="3275856"/>
            <a:ext cx="500063" cy="42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172" name="Straight Connector 171"/>
          <p:cNvCxnSpPr>
            <a:endCxn id="171" idx="2"/>
          </p:cNvCxnSpPr>
          <p:nvPr/>
        </p:nvCxnSpPr>
        <p:spPr>
          <a:xfrm>
            <a:off x="7115175" y="3490169"/>
            <a:ext cx="714375" cy="158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 flipV="1">
            <a:off x="7323138" y="2348756"/>
            <a:ext cx="506412" cy="44291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>
            <a:endCxn id="170" idx="0"/>
          </p:cNvCxnSpPr>
          <p:nvPr/>
        </p:nvCxnSpPr>
        <p:spPr>
          <a:xfrm rot="5400000">
            <a:off x="6857207" y="2809925"/>
            <a:ext cx="474662" cy="4572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rot="5400000">
            <a:off x="7728744" y="2917875"/>
            <a:ext cx="714375" cy="158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Oval 175"/>
          <p:cNvSpPr/>
          <p:nvPr/>
        </p:nvSpPr>
        <p:spPr>
          <a:xfrm>
            <a:off x="6634163" y="4410919"/>
            <a:ext cx="500062" cy="42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177" name="Straight Connector 176"/>
          <p:cNvCxnSpPr/>
          <p:nvPr/>
        </p:nvCxnSpPr>
        <p:spPr>
          <a:xfrm rot="5400000">
            <a:off x="6517481" y="4064050"/>
            <a:ext cx="714375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Rectangle 177"/>
          <p:cNvSpPr>
            <a:spLocks noChangeArrowheads="1"/>
          </p:cNvSpPr>
          <p:nvPr/>
        </p:nvSpPr>
        <p:spPr bwMode="auto">
          <a:xfrm>
            <a:off x="7891463" y="2164606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>
                <a:latin typeface="Comic Sans MS" pitchFamily="66" charset="0"/>
              </a:rPr>
              <a:t>x</a:t>
            </a:r>
            <a:r>
              <a:rPr lang="en-GB" b="1" baseline="-25000">
                <a:latin typeface="Comic Sans MS" pitchFamily="66" charset="0"/>
              </a:rPr>
              <a:t>2</a:t>
            </a:r>
            <a:endParaRPr lang="en-GB">
              <a:latin typeface="Calibri" pitchFamily="34" charset="0"/>
            </a:endParaRPr>
          </a:p>
        </p:txBody>
      </p:sp>
      <p:sp>
        <p:nvSpPr>
          <p:cNvPr id="179" name="Rectangle 178"/>
          <p:cNvSpPr>
            <a:spLocks noChangeArrowheads="1"/>
          </p:cNvSpPr>
          <p:nvPr/>
        </p:nvSpPr>
        <p:spPr bwMode="auto">
          <a:xfrm>
            <a:off x="6672263" y="2155081"/>
            <a:ext cx="415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>
                <a:latin typeface="Comic Sans MS" pitchFamily="66" charset="0"/>
              </a:rPr>
              <a:t>x</a:t>
            </a:r>
            <a:r>
              <a:rPr lang="en-GB" b="1" baseline="-25000">
                <a:latin typeface="Comic Sans MS" pitchFamily="66" charset="0"/>
              </a:rPr>
              <a:t>1</a:t>
            </a:r>
            <a:endParaRPr lang="en-GB">
              <a:latin typeface="Calibri" pitchFamily="34" charset="0"/>
            </a:endParaRPr>
          </a:p>
        </p:txBody>
      </p:sp>
      <p:sp>
        <p:nvSpPr>
          <p:cNvPr id="180" name="Rectangle 179"/>
          <p:cNvSpPr>
            <a:spLocks noChangeArrowheads="1"/>
          </p:cNvSpPr>
          <p:nvPr/>
        </p:nvSpPr>
        <p:spPr bwMode="auto">
          <a:xfrm>
            <a:off x="7872413" y="3302844"/>
            <a:ext cx="414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>
                <a:latin typeface="Comic Sans MS" pitchFamily="66" charset="0"/>
              </a:rPr>
              <a:t>x</a:t>
            </a:r>
            <a:r>
              <a:rPr lang="en-GB" b="1" baseline="-25000">
                <a:latin typeface="Comic Sans MS" pitchFamily="66" charset="0"/>
              </a:rPr>
              <a:t>4</a:t>
            </a:r>
            <a:endParaRPr lang="en-GB">
              <a:latin typeface="Calibri" pitchFamily="34" charset="0"/>
            </a:endParaRPr>
          </a:p>
        </p:txBody>
      </p:sp>
      <p:sp>
        <p:nvSpPr>
          <p:cNvPr id="181" name="Rectangle 180"/>
          <p:cNvSpPr>
            <a:spLocks noChangeArrowheads="1"/>
          </p:cNvSpPr>
          <p:nvPr/>
        </p:nvSpPr>
        <p:spPr bwMode="auto">
          <a:xfrm>
            <a:off x="6662738" y="3302844"/>
            <a:ext cx="415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>
                <a:latin typeface="Comic Sans MS" pitchFamily="66" charset="0"/>
              </a:rPr>
              <a:t>x</a:t>
            </a:r>
            <a:r>
              <a:rPr lang="en-GB" b="1" baseline="-25000">
                <a:latin typeface="Comic Sans MS" pitchFamily="66" charset="0"/>
              </a:rPr>
              <a:t>3</a:t>
            </a:r>
            <a:endParaRPr lang="en-GB">
              <a:latin typeface="Calibri" pitchFamily="34" charset="0"/>
            </a:endParaRPr>
          </a:p>
        </p:txBody>
      </p:sp>
      <p:sp>
        <p:nvSpPr>
          <p:cNvPr id="182" name="Rectangle 181"/>
          <p:cNvSpPr>
            <a:spLocks noChangeArrowheads="1"/>
          </p:cNvSpPr>
          <p:nvPr/>
        </p:nvSpPr>
        <p:spPr bwMode="auto">
          <a:xfrm>
            <a:off x="6692900" y="4420444"/>
            <a:ext cx="415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>
                <a:latin typeface="Comic Sans MS" pitchFamily="66" charset="0"/>
              </a:rPr>
              <a:t>x</a:t>
            </a:r>
            <a:r>
              <a:rPr lang="en-GB" b="1" baseline="-25000">
                <a:latin typeface="Comic Sans MS" pitchFamily="66" charset="0"/>
              </a:rPr>
              <a:t>5</a:t>
            </a:r>
            <a:endParaRPr lang="en-GB">
              <a:latin typeface="Calibri" pitchFamily="34" charset="0"/>
            </a:endParaRPr>
          </a:p>
        </p:txBody>
      </p:sp>
      <p:sp>
        <p:nvSpPr>
          <p:cNvPr id="183" name="Rectangle 182"/>
          <p:cNvSpPr/>
          <p:nvPr/>
        </p:nvSpPr>
        <p:spPr>
          <a:xfrm>
            <a:off x="7972425" y="2796431"/>
            <a:ext cx="241300" cy="220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84" name="Rectangle 183"/>
          <p:cNvSpPr/>
          <p:nvPr/>
        </p:nvSpPr>
        <p:spPr>
          <a:xfrm>
            <a:off x="7383463" y="3385394"/>
            <a:ext cx="241300" cy="222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85" name="Rectangle 184"/>
          <p:cNvSpPr/>
          <p:nvPr/>
        </p:nvSpPr>
        <p:spPr>
          <a:xfrm>
            <a:off x="6773863" y="3985469"/>
            <a:ext cx="241300" cy="220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186" name="Straight Connector 185"/>
          <p:cNvCxnSpPr/>
          <p:nvPr/>
        </p:nvCxnSpPr>
        <p:spPr>
          <a:xfrm rot="16200000" flipH="1">
            <a:off x="7027863" y="2517031"/>
            <a:ext cx="325437" cy="2841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TextBox 186"/>
          <p:cNvSpPr txBox="1">
            <a:spLocks noChangeArrowheads="1"/>
          </p:cNvSpPr>
          <p:nvPr/>
        </p:nvSpPr>
        <p:spPr bwMode="auto">
          <a:xfrm>
            <a:off x="7456059" y="3999088"/>
            <a:ext cx="13827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dirty="0"/>
              <a:t>Factor graph </a:t>
            </a:r>
          </a:p>
          <a:p>
            <a:r>
              <a:rPr lang="en-GB" dirty="0"/>
              <a:t>with order 3</a:t>
            </a:r>
          </a:p>
        </p:txBody>
      </p:sp>
      <p:sp>
        <p:nvSpPr>
          <p:cNvPr id="189" name="TextBox 188"/>
          <p:cNvSpPr txBox="1">
            <a:spLocks noChangeArrowheads="1"/>
          </p:cNvSpPr>
          <p:nvPr/>
        </p:nvSpPr>
        <p:spPr bwMode="auto">
          <a:xfrm>
            <a:off x="2024063" y="4650207"/>
            <a:ext cx="769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/>
              <a:t>arity 3</a:t>
            </a:r>
          </a:p>
        </p:txBody>
      </p:sp>
      <p:sp>
        <p:nvSpPr>
          <p:cNvPr id="190" name="TextBox 189"/>
          <p:cNvSpPr txBox="1">
            <a:spLocks noChangeArrowheads="1"/>
          </p:cNvSpPr>
          <p:nvPr/>
        </p:nvSpPr>
        <p:spPr bwMode="auto">
          <a:xfrm>
            <a:off x="4008438" y="4635920"/>
            <a:ext cx="784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/>
              <a:t>arity 2</a:t>
            </a:r>
          </a:p>
        </p:txBody>
      </p:sp>
      <p:sp>
        <p:nvSpPr>
          <p:cNvPr id="191" name="Right Brace 190"/>
          <p:cNvSpPr/>
          <p:nvPr/>
        </p:nvSpPr>
        <p:spPr>
          <a:xfrm rot="5400000">
            <a:off x="4230688" y="3240507"/>
            <a:ext cx="176212" cy="267493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9" name="Right Brace 28"/>
          <p:cNvSpPr/>
          <p:nvPr/>
        </p:nvSpPr>
        <p:spPr>
          <a:xfrm rot="5400000">
            <a:off x="2225675" y="4026320"/>
            <a:ext cx="254000" cy="113665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88674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Examples - Order</a:t>
            </a:r>
          </a:p>
        </p:txBody>
      </p:sp>
      <p:grpSp>
        <p:nvGrpSpPr>
          <p:cNvPr id="11267" name="Group 141"/>
          <p:cNvGrpSpPr>
            <a:grpSpLocks/>
          </p:cNvGrpSpPr>
          <p:nvPr/>
        </p:nvGrpSpPr>
        <p:grpSpPr bwMode="auto">
          <a:xfrm>
            <a:off x="457200" y="2136775"/>
            <a:ext cx="2049463" cy="2033588"/>
            <a:chOff x="0" y="2587570"/>
            <a:chExt cx="2936920" cy="2726667"/>
          </a:xfrm>
        </p:grpSpPr>
        <p:sp>
          <p:nvSpPr>
            <p:cNvPr id="4" name="Oval 3"/>
            <p:cNvSpPr/>
            <p:nvPr/>
          </p:nvSpPr>
          <p:spPr>
            <a:xfrm>
              <a:off x="0" y="2598213"/>
              <a:ext cx="500482" cy="42783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" name="Oval 4"/>
            <p:cNvSpPr/>
            <p:nvPr/>
          </p:nvSpPr>
          <p:spPr>
            <a:xfrm>
              <a:off x="1214806" y="2598213"/>
              <a:ext cx="500482" cy="42783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500482" y="2811068"/>
              <a:ext cx="714324" cy="212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4" idx="4"/>
            </p:cNvCxnSpPr>
            <p:nvPr/>
          </p:nvCxnSpPr>
          <p:spPr>
            <a:xfrm rot="16200000" flipH="1">
              <a:off x="-102512" y="3378803"/>
              <a:ext cx="723705" cy="1819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1113139" y="3382508"/>
              <a:ext cx="715191" cy="227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2427338" y="2587570"/>
              <a:ext cx="500482" cy="42783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2427338" y="3730599"/>
              <a:ext cx="500482" cy="42783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1" name="Straight Connector 10"/>
            <p:cNvCxnSpPr>
              <a:endCxn id="10" idx="2"/>
            </p:cNvCxnSpPr>
            <p:nvPr/>
          </p:nvCxnSpPr>
          <p:spPr>
            <a:xfrm>
              <a:off x="1713014" y="3945582"/>
              <a:ext cx="7143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713014" y="2802554"/>
              <a:ext cx="7143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>
              <a:off x="2325671" y="3371866"/>
              <a:ext cx="715191" cy="227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18199" y="3749756"/>
              <a:ext cx="500482" cy="42783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1233006" y="3749756"/>
              <a:ext cx="500482" cy="42783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6" name="Straight Connector 15"/>
            <p:cNvCxnSpPr>
              <a:endCxn id="15" idx="2"/>
            </p:cNvCxnSpPr>
            <p:nvPr/>
          </p:nvCxnSpPr>
          <p:spPr>
            <a:xfrm>
              <a:off x="518681" y="3964739"/>
              <a:ext cx="7143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9100" y="3743371"/>
              <a:ext cx="500482" cy="42783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1223906" y="3743371"/>
              <a:ext cx="500482" cy="42783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9" name="Oval 18"/>
            <p:cNvSpPr/>
            <p:nvPr/>
          </p:nvSpPr>
          <p:spPr>
            <a:xfrm>
              <a:off x="9100" y="4886399"/>
              <a:ext cx="500482" cy="42783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1223906" y="4886399"/>
              <a:ext cx="500482" cy="42783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21" name="Straight Connector 20"/>
            <p:cNvCxnSpPr>
              <a:endCxn id="20" idx="2"/>
            </p:cNvCxnSpPr>
            <p:nvPr/>
          </p:nvCxnSpPr>
          <p:spPr>
            <a:xfrm>
              <a:off x="509582" y="5099253"/>
              <a:ext cx="714324" cy="212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09582" y="3956225"/>
              <a:ext cx="714324" cy="212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7" idx="4"/>
              <a:endCxn id="19" idx="0"/>
            </p:cNvCxnSpPr>
            <p:nvPr/>
          </p:nvCxnSpPr>
          <p:spPr>
            <a:xfrm rot="5400000">
              <a:off x="-98255" y="4528803"/>
              <a:ext cx="71519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1122239" y="4527665"/>
              <a:ext cx="715191" cy="227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2436438" y="3732727"/>
              <a:ext cx="500482" cy="42783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>
              <a:off x="2436438" y="4875757"/>
              <a:ext cx="500482" cy="42783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27" name="Straight Connector 26"/>
            <p:cNvCxnSpPr>
              <a:endCxn id="26" idx="2"/>
            </p:cNvCxnSpPr>
            <p:nvPr/>
          </p:nvCxnSpPr>
          <p:spPr>
            <a:xfrm>
              <a:off x="1722114" y="5090739"/>
              <a:ext cx="714324" cy="212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722114" y="3947711"/>
              <a:ext cx="714324" cy="212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2334771" y="4517023"/>
              <a:ext cx="715191" cy="227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1963255" y="3834897"/>
              <a:ext cx="238866" cy="221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582033" y="3277219"/>
              <a:ext cx="241141" cy="221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951880" y="2717412"/>
              <a:ext cx="241141" cy="221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52999" y="2706769"/>
              <a:ext cx="241141" cy="221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63794" y="3226134"/>
              <a:ext cx="241141" cy="221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54694" y="4413862"/>
              <a:ext cx="238867" cy="221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353577" y="4403220"/>
              <a:ext cx="238866" cy="221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93947" y="5024755"/>
              <a:ext cx="241141" cy="221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922307" y="5003469"/>
              <a:ext cx="241141" cy="221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582033" y="4445791"/>
              <a:ext cx="241141" cy="221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43899" y="3856183"/>
              <a:ext cx="238866" cy="221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383150" y="3307018"/>
              <a:ext cx="241141" cy="221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11268" name="TextBox 50"/>
          <p:cNvSpPr txBox="1">
            <a:spLocks noChangeArrowheads="1"/>
          </p:cNvSpPr>
          <p:nvPr/>
        </p:nvSpPr>
        <p:spPr bwMode="auto">
          <a:xfrm>
            <a:off x="733425" y="4216400"/>
            <a:ext cx="187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/>
              <a:t>4-connected; pairwise MRF </a:t>
            </a:r>
          </a:p>
        </p:txBody>
      </p:sp>
      <p:sp>
        <p:nvSpPr>
          <p:cNvPr id="129" name="TextBox 128"/>
          <p:cNvSpPr txBox="1">
            <a:spLocks noChangeArrowheads="1"/>
          </p:cNvSpPr>
          <p:nvPr/>
        </p:nvSpPr>
        <p:spPr bwMode="auto">
          <a:xfrm>
            <a:off x="6672263" y="4148138"/>
            <a:ext cx="226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 dirty="0"/>
              <a:t>Higher-order </a:t>
            </a:r>
            <a:r>
              <a:rPr lang="en-GB" sz="2000" b="1" dirty="0" smtClean="0"/>
              <a:t>RF </a:t>
            </a:r>
            <a:endParaRPr lang="en-GB" sz="2000" b="1" dirty="0"/>
          </a:p>
        </p:txBody>
      </p:sp>
      <p:sp>
        <p:nvSpPr>
          <p:cNvPr id="11270" name="TextBox 17"/>
          <p:cNvSpPr txBox="1">
            <a:spLocks noChangeArrowheads="1"/>
          </p:cNvSpPr>
          <p:nvPr/>
        </p:nvSpPr>
        <p:spPr bwMode="auto">
          <a:xfrm>
            <a:off x="128588" y="4926013"/>
            <a:ext cx="30908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2000">
                <a:latin typeface="Comic Sans MS" pitchFamily="66" charset="0"/>
              </a:rPr>
              <a:t>E(x) = </a:t>
            </a:r>
            <a:r>
              <a:rPr lang="en-GB" sz="2800">
                <a:latin typeface="Times New Roman" pitchFamily="18" charset="0"/>
                <a:cs typeface="Times New Roman" pitchFamily="18" charset="0"/>
              </a:rPr>
              <a:t>∑</a:t>
            </a:r>
            <a:r>
              <a:rPr lang="en-GB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>
                <a:latin typeface="Comic Sans MS" pitchFamily="66" charset="0"/>
              </a:rPr>
              <a:t>θ</a:t>
            </a:r>
            <a:r>
              <a:rPr lang="en-GB" sz="2000" baseline="-25000">
                <a:latin typeface="Comic Sans MS" pitchFamily="66" charset="0"/>
              </a:rPr>
              <a:t>ij </a:t>
            </a:r>
            <a:r>
              <a:rPr lang="en-GB" sz="2000">
                <a:latin typeface="Comic Sans MS" pitchFamily="66" charset="0"/>
              </a:rPr>
              <a:t>(x</a:t>
            </a:r>
            <a:r>
              <a:rPr lang="en-GB" sz="2000" baseline="-25000">
                <a:latin typeface="Comic Sans MS" pitchFamily="66" charset="0"/>
              </a:rPr>
              <a:t>i</a:t>
            </a:r>
            <a:r>
              <a:rPr lang="en-GB" sz="2000">
                <a:latin typeface="Comic Sans MS" pitchFamily="66" charset="0"/>
              </a:rPr>
              <a:t>,x</a:t>
            </a:r>
            <a:r>
              <a:rPr lang="en-GB" sz="2000" baseline="-25000">
                <a:latin typeface="Comic Sans MS" pitchFamily="66" charset="0"/>
              </a:rPr>
              <a:t>j</a:t>
            </a:r>
            <a:r>
              <a:rPr lang="en-GB" sz="2000">
                <a:latin typeface="Comic Sans MS" pitchFamily="66" charset="0"/>
              </a:rPr>
              <a:t>)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1154113" y="5337175"/>
            <a:ext cx="862012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latin typeface="Comic Sans MS" pitchFamily="66" charset="0"/>
              </a:rPr>
              <a:t> </a:t>
            </a:r>
            <a:r>
              <a:rPr lang="en-GB" sz="1200" b="1" dirty="0" err="1">
                <a:latin typeface="Comic Sans MS" pitchFamily="66" charset="0"/>
              </a:rPr>
              <a:t>i,j</a:t>
            </a:r>
            <a:r>
              <a:rPr lang="en-GB" sz="1200" b="1" dirty="0">
                <a:latin typeface="Comic Sans MS" pitchFamily="66" charset="0"/>
              </a:rPr>
              <a:t> </a:t>
            </a:r>
            <a:r>
              <a:rPr lang="az-Cyrl-AZ" sz="1050" b="1" dirty="0">
                <a:latin typeface="Comic Sans MS" pitchFamily="66" charset="0"/>
              </a:rPr>
              <a:t>Є</a:t>
            </a:r>
            <a:r>
              <a:rPr lang="en-GB" sz="1200" b="1" dirty="0">
                <a:latin typeface="Comic Sans MS" pitchFamily="66" charset="0"/>
              </a:rPr>
              <a:t> N</a:t>
            </a:r>
            <a:r>
              <a:rPr lang="en-GB" sz="1200" b="1" baseline="-25000" dirty="0">
                <a:latin typeface="Comic Sans MS" pitchFamily="66" charset="0"/>
              </a:rPr>
              <a:t>4</a:t>
            </a:r>
            <a:endParaRPr lang="en-GB" sz="1200" baseline="-25000" dirty="0">
              <a:latin typeface="+mn-lt"/>
            </a:endParaRPr>
          </a:p>
        </p:txBody>
      </p:sp>
      <p:sp>
        <p:nvSpPr>
          <p:cNvPr id="90" name="TextBox 89"/>
          <p:cNvSpPr txBox="1">
            <a:spLocks noChangeArrowheads="1"/>
          </p:cNvSpPr>
          <p:nvPr/>
        </p:nvSpPr>
        <p:spPr bwMode="auto">
          <a:xfrm>
            <a:off x="3384550" y="4151313"/>
            <a:ext cx="27447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/>
              <a:t>higher(8)-connected; pairwise MRF </a:t>
            </a:r>
          </a:p>
        </p:txBody>
      </p:sp>
      <p:grpSp>
        <p:nvGrpSpPr>
          <p:cNvPr id="30" name="Group 143"/>
          <p:cNvGrpSpPr>
            <a:grpSpLocks/>
          </p:cNvGrpSpPr>
          <p:nvPr/>
        </p:nvGrpSpPr>
        <p:grpSpPr bwMode="auto">
          <a:xfrm>
            <a:off x="3579813" y="2106613"/>
            <a:ext cx="1931987" cy="2032000"/>
            <a:chOff x="3149600" y="2577410"/>
            <a:chExt cx="2936920" cy="2726667"/>
          </a:xfrm>
        </p:grpSpPr>
        <p:sp>
          <p:nvSpPr>
            <p:cNvPr id="52" name="Oval 51"/>
            <p:cNvSpPr/>
            <p:nvPr/>
          </p:nvSpPr>
          <p:spPr>
            <a:xfrm>
              <a:off x="3149600" y="2588060"/>
              <a:ext cx="499541" cy="42817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3" name="Oval 52"/>
            <p:cNvSpPr/>
            <p:nvPr/>
          </p:nvSpPr>
          <p:spPr>
            <a:xfrm>
              <a:off x="4363462" y="2588060"/>
              <a:ext cx="499543" cy="42817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3649141" y="2801081"/>
              <a:ext cx="714321" cy="213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52" idx="4"/>
            </p:cNvCxnSpPr>
            <p:nvPr/>
          </p:nvCxnSpPr>
          <p:spPr>
            <a:xfrm rot="16200000" flipH="1">
              <a:off x="3048095" y="3368715"/>
              <a:ext cx="724271" cy="1930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4263664" y="3371836"/>
              <a:ext cx="713619" cy="241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>
            <a:xfrm>
              <a:off x="5577326" y="2577410"/>
              <a:ext cx="499541" cy="42817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8" name="Oval 57"/>
            <p:cNvSpPr/>
            <p:nvPr/>
          </p:nvSpPr>
          <p:spPr>
            <a:xfrm>
              <a:off x="5577326" y="3721331"/>
              <a:ext cx="499541" cy="42817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59" name="Straight Connector 58"/>
            <p:cNvCxnSpPr>
              <a:endCxn id="58" idx="2"/>
            </p:cNvCxnSpPr>
            <p:nvPr/>
          </p:nvCxnSpPr>
          <p:spPr>
            <a:xfrm>
              <a:off x="4863005" y="3934352"/>
              <a:ext cx="714321" cy="213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4863005" y="2792560"/>
              <a:ext cx="71432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5475255" y="3363456"/>
              <a:ext cx="71575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/>
            <p:cNvSpPr/>
            <p:nvPr/>
          </p:nvSpPr>
          <p:spPr>
            <a:xfrm>
              <a:off x="3168906" y="3740504"/>
              <a:ext cx="499541" cy="42817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3" name="Oval 62"/>
            <p:cNvSpPr/>
            <p:nvPr/>
          </p:nvSpPr>
          <p:spPr>
            <a:xfrm>
              <a:off x="4382768" y="3740504"/>
              <a:ext cx="499543" cy="42817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64" name="Straight Connector 63"/>
            <p:cNvCxnSpPr>
              <a:endCxn id="63" idx="2"/>
            </p:cNvCxnSpPr>
            <p:nvPr/>
          </p:nvCxnSpPr>
          <p:spPr>
            <a:xfrm>
              <a:off x="3668447" y="3953525"/>
              <a:ext cx="714321" cy="213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/>
            <p:cNvSpPr/>
            <p:nvPr/>
          </p:nvSpPr>
          <p:spPr>
            <a:xfrm>
              <a:off x="3159253" y="3731983"/>
              <a:ext cx="499541" cy="42817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6" name="Oval 65"/>
            <p:cNvSpPr/>
            <p:nvPr/>
          </p:nvSpPr>
          <p:spPr>
            <a:xfrm>
              <a:off x="4373115" y="3731983"/>
              <a:ext cx="499543" cy="42817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7" name="Oval 66"/>
            <p:cNvSpPr/>
            <p:nvPr/>
          </p:nvSpPr>
          <p:spPr>
            <a:xfrm>
              <a:off x="3159253" y="4875904"/>
              <a:ext cx="499541" cy="42817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8" name="Oval 67"/>
            <p:cNvSpPr/>
            <p:nvPr/>
          </p:nvSpPr>
          <p:spPr>
            <a:xfrm>
              <a:off x="4373115" y="4875904"/>
              <a:ext cx="499543" cy="42817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69" name="Straight Connector 68"/>
            <p:cNvCxnSpPr>
              <a:endCxn id="68" idx="2"/>
            </p:cNvCxnSpPr>
            <p:nvPr/>
          </p:nvCxnSpPr>
          <p:spPr>
            <a:xfrm>
              <a:off x="3658794" y="5088925"/>
              <a:ext cx="714321" cy="213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3658794" y="3947133"/>
              <a:ext cx="714321" cy="213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stCxn id="65" idx="4"/>
              <a:endCxn id="67" idx="0"/>
            </p:cNvCxnSpPr>
            <p:nvPr/>
          </p:nvCxnSpPr>
          <p:spPr>
            <a:xfrm rot="5400000">
              <a:off x="3052214" y="4517888"/>
              <a:ext cx="713619" cy="241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>
              <a:off x="4272251" y="4516822"/>
              <a:ext cx="715750" cy="241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72"/>
            <p:cNvSpPr/>
            <p:nvPr/>
          </p:nvSpPr>
          <p:spPr>
            <a:xfrm>
              <a:off x="5586979" y="3723462"/>
              <a:ext cx="499541" cy="42817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4" name="Oval 73"/>
            <p:cNvSpPr/>
            <p:nvPr/>
          </p:nvSpPr>
          <p:spPr>
            <a:xfrm>
              <a:off x="5586979" y="4865254"/>
              <a:ext cx="499541" cy="42817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75" name="Straight Connector 74"/>
            <p:cNvCxnSpPr>
              <a:endCxn id="74" idx="2"/>
            </p:cNvCxnSpPr>
            <p:nvPr/>
          </p:nvCxnSpPr>
          <p:spPr>
            <a:xfrm>
              <a:off x="4872658" y="5080404"/>
              <a:ext cx="714321" cy="213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4872658" y="3936483"/>
              <a:ext cx="714321" cy="213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5485972" y="4508444"/>
              <a:ext cx="71362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77"/>
            <p:cNvSpPr/>
            <p:nvPr/>
          </p:nvSpPr>
          <p:spPr>
            <a:xfrm>
              <a:off x="5111568" y="3825712"/>
              <a:ext cx="241325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731774" y="3265467"/>
              <a:ext cx="241325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101916" y="2707352"/>
              <a:ext cx="241325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902533" y="2696702"/>
              <a:ext cx="241325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3313701" y="3214342"/>
              <a:ext cx="241325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3304048" y="4405129"/>
              <a:ext cx="238911" cy="2194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503430" y="4394477"/>
              <a:ext cx="238912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3943557" y="5014369"/>
              <a:ext cx="241325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5070544" y="4993067"/>
              <a:ext cx="241325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5731774" y="4434952"/>
              <a:ext cx="241325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892880" y="3844883"/>
              <a:ext cx="241325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4532389" y="3297421"/>
              <a:ext cx="241325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30" name="Straight Connector 129"/>
            <p:cNvCxnSpPr>
              <a:stCxn id="67" idx="7"/>
            </p:cNvCxnSpPr>
            <p:nvPr/>
          </p:nvCxnSpPr>
          <p:spPr>
            <a:xfrm rot="5400000" flipH="1" flipV="1">
              <a:off x="3623207" y="4074350"/>
              <a:ext cx="826521" cy="9001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Rectangle 131"/>
            <p:cNvSpPr/>
            <p:nvPr/>
          </p:nvSpPr>
          <p:spPr>
            <a:xfrm>
              <a:off x="3943557" y="4405129"/>
              <a:ext cx="241325" cy="2194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33" name="Straight Connector 132"/>
            <p:cNvCxnSpPr/>
            <p:nvPr/>
          </p:nvCxnSpPr>
          <p:spPr>
            <a:xfrm rot="5400000" flipH="1" flipV="1">
              <a:off x="4831179" y="2916582"/>
              <a:ext cx="828650" cy="90014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>
              <a:endCxn id="74" idx="1"/>
            </p:cNvCxnSpPr>
            <p:nvPr/>
          </p:nvCxnSpPr>
          <p:spPr>
            <a:xfrm rot="16200000" flipH="1">
              <a:off x="4820104" y="4089887"/>
              <a:ext cx="843563" cy="83498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rot="16200000" flipH="1">
              <a:off x="3580901" y="2972733"/>
              <a:ext cx="843563" cy="83257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Rectangle 136"/>
            <p:cNvSpPr/>
            <p:nvPr/>
          </p:nvSpPr>
          <p:spPr>
            <a:xfrm>
              <a:off x="3883227" y="3286769"/>
              <a:ext cx="238911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5101916" y="3276118"/>
              <a:ext cx="241325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5133288" y="4322050"/>
              <a:ext cx="238911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44" name="Group 156"/>
          <p:cNvGrpSpPr>
            <a:grpSpLocks/>
          </p:cNvGrpSpPr>
          <p:nvPr/>
        </p:nvGrpSpPr>
        <p:grpSpPr bwMode="auto">
          <a:xfrm>
            <a:off x="6769100" y="1627188"/>
            <a:ext cx="1866900" cy="2433637"/>
            <a:chOff x="6768499" y="1802155"/>
            <a:chExt cx="1867446" cy="2432962"/>
          </a:xfrm>
        </p:grpSpPr>
        <p:sp>
          <p:nvSpPr>
            <p:cNvPr id="91" name="Oval 90"/>
            <p:cNvSpPr/>
            <p:nvPr/>
          </p:nvSpPr>
          <p:spPr>
            <a:xfrm>
              <a:off x="6768499" y="2463958"/>
              <a:ext cx="317593" cy="27932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92" name="Oval 91"/>
            <p:cNvSpPr/>
            <p:nvPr/>
          </p:nvSpPr>
          <p:spPr>
            <a:xfrm>
              <a:off x="7540250" y="2463958"/>
              <a:ext cx="319181" cy="27932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93" name="Straight Connector 92"/>
            <p:cNvCxnSpPr/>
            <p:nvPr/>
          </p:nvCxnSpPr>
          <p:spPr>
            <a:xfrm>
              <a:off x="7086092" y="2603620"/>
              <a:ext cx="454158" cy="15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5400000">
              <a:off x="7470512" y="2976579"/>
              <a:ext cx="46659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/>
            <p:cNvSpPr/>
            <p:nvPr/>
          </p:nvSpPr>
          <p:spPr>
            <a:xfrm>
              <a:off x="8312000" y="2457610"/>
              <a:ext cx="317593" cy="27932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97" name="Oval 96"/>
            <p:cNvSpPr/>
            <p:nvPr/>
          </p:nvSpPr>
          <p:spPr>
            <a:xfrm>
              <a:off x="8312000" y="3203528"/>
              <a:ext cx="317593" cy="27932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98" name="Straight Connector 97"/>
            <p:cNvCxnSpPr>
              <a:endCxn id="97" idx="2"/>
            </p:cNvCxnSpPr>
            <p:nvPr/>
          </p:nvCxnSpPr>
          <p:spPr>
            <a:xfrm>
              <a:off x="7857843" y="3343189"/>
              <a:ext cx="45415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7857843" y="2597271"/>
              <a:ext cx="454158" cy="15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rot="5400000">
              <a:off x="8241469" y="2969437"/>
              <a:ext cx="466596" cy="15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Oval 100"/>
            <p:cNvSpPr/>
            <p:nvPr/>
          </p:nvSpPr>
          <p:spPr>
            <a:xfrm>
              <a:off x="6781203" y="3214638"/>
              <a:ext cx="317593" cy="28090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02" name="Oval 101"/>
            <p:cNvSpPr/>
            <p:nvPr/>
          </p:nvSpPr>
          <p:spPr>
            <a:xfrm>
              <a:off x="7552953" y="3214638"/>
              <a:ext cx="317593" cy="28090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03" name="Straight Connector 102"/>
            <p:cNvCxnSpPr>
              <a:endCxn id="102" idx="2"/>
            </p:cNvCxnSpPr>
            <p:nvPr/>
          </p:nvCxnSpPr>
          <p:spPr>
            <a:xfrm>
              <a:off x="7098796" y="3354299"/>
              <a:ext cx="454158" cy="158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Oval 103"/>
            <p:cNvSpPr/>
            <p:nvPr/>
          </p:nvSpPr>
          <p:spPr>
            <a:xfrm>
              <a:off x="6774851" y="3211464"/>
              <a:ext cx="317593" cy="27932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05" name="Oval 104"/>
            <p:cNvSpPr/>
            <p:nvPr/>
          </p:nvSpPr>
          <p:spPr>
            <a:xfrm>
              <a:off x="7546602" y="3211464"/>
              <a:ext cx="317593" cy="27932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06" name="Oval 105"/>
            <p:cNvSpPr/>
            <p:nvPr/>
          </p:nvSpPr>
          <p:spPr>
            <a:xfrm>
              <a:off x="6774851" y="3955794"/>
              <a:ext cx="317593" cy="27932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07" name="Oval 106"/>
            <p:cNvSpPr/>
            <p:nvPr/>
          </p:nvSpPr>
          <p:spPr>
            <a:xfrm>
              <a:off x="7546602" y="3955794"/>
              <a:ext cx="317593" cy="27932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08" name="Straight Connector 107"/>
            <p:cNvCxnSpPr>
              <a:endCxn id="107" idx="2"/>
            </p:cNvCxnSpPr>
            <p:nvPr/>
          </p:nvCxnSpPr>
          <p:spPr>
            <a:xfrm>
              <a:off x="7092444" y="4095456"/>
              <a:ext cx="454158" cy="15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7092444" y="3351125"/>
              <a:ext cx="45415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rot="5400000">
              <a:off x="7476864" y="3722497"/>
              <a:ext cx="465008" cy="15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Oval 111"/>
            <p:cNvSpPr/>
            <p:nvPr/>
          </p:nvSpPr>
          <p:spPr>
            <a:xfrm>
              <a:off x="8318352" y="3205116"/>
              <a:ext cx="317593" cy="27932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13" name="Oval 112"/>
            <p:cNvSpPr/>
            <p:nvPr/>
          </p:nvSpPr>
          <p:spPr>
            <a:xfrm>
              <a:off x="8318352" y="3949446"/>
              <a:ext cx="317593" cy="27932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14" name="Straight Connector 113"/>
            <p:cNvCxnSpPr>
              <a:endCxn id="113" idx="2"/>
            </p:cNvCxnSpPr>
            <p:nvPr/>
          </p:nvCxnSpPr>
          <p:spPr>
            <a:xfrm>
              <a:off x="7864194" y="4089108"/>
              <a:ext cx="454158" cy="15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7864194" y="3344777"/>
              <a:ext cx="45415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rot="5400000">
              <a:off x="8248614" y="3716149"/>
              <a:ext cx="465008" cy="15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Rectangle 116"/>
            <p:cNvSpPr/>
            <p:nvPr/>
          </p:nvSpPr>
          <p:spPr>
            <a:xfrm>
              <a:off x="8016639" y="3271772"/>
              <a:ext cx="152445" cy="1428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8410454" y="2906749"/>
              <a:ext cx="152445" cy="1444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8010287" y="2541725"/>
              <a:ext cx="152445" cy="1444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7248064" y="2535377"/>
              <a:ext cx="152445" cy="1444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7629176" y="3641557"/>
              <a:ext cx="152445" cy="1444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7273472" y="4046257"/>
              <a:ext cx="152445" cy="1444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7989644" y="4031973"/>
              <a:ext cx="154032" cy="1444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8410454" y="3668537"/>
              <a:ext cx="152445" cy="1444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7241712" y="3284469"/>
              <a:ext cx="152445" cy="1444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7648231" y="2927380"/>
              <a:ext cx="152445" cy="1428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7576773" y="1802155"/>
              <a:ext cx="152445" cy="1444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47" name="Straight Connector 146"/>
            <p:cNvCxnSpPr>
              <a:stCxn id="91" idx="7"/>
              <a:endCxn id="146" idx="2"/>
            </p:cNvCxnSpPr>
            <p:nvPr/>
          </p:nvCxnSpPr>
          <p:spPr>
            <a:xfrm rot="5400000" flipH="1" flipV="1">
              <a:off x="7067196" y="1919422"/>
              <a:ext cx="558645" cy="61295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>
              <a:stCxn id="96" idx="1"/>
              <a:endCxn id="146" idx="2"/>
            </p:cNvCxnSpPr>
            <p:nvPr/>
          </p:nvCxnSpPr>
          <p:spPr>
            <a:xfrm rot="16200000" flipV="1">
              <a:off x="7729375" y="1870197"/>
              <a:ext cx="552297" cy="70505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>
              <a:stCxn id="92" idx="0"/>
              <a:endCxn id="146" idx="2"/>
            </p:cNvCxnSpPr>
            <p:nvPr/>
          </p:nvCxnSpPr>
          <p:spPr>
            <a:xfrm rot="16200000" flipV="1">
              <a:off x="7417330" y="2182242"/>
              <a:ext cx="517381" cy="4605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>
              <a:stCxn id="104" idx="7"/>
              <a:endCxn id="146" idx="2"/>
            </p:cNvCxnSpPr>
            <p:nvPr/>
          </p:nvCxnSpPr>
          <p:spPr>
            <a:xfrm rot="5400000" flipH="1" flipV="1">
              <a:off x="6697413" y="2295557"/>
              <a:ext cx="1304563" cy="60660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>
              <a:stCxn id="112" idx="1"/>
              <a:endCxn id="165" idx="0"/>
            </p:cNvCxnSpPr>
            <p:nvPr/>
          </p:nvCxnSpPr>
          <p:spPr>
            <a:xfrm rot="16200000" flipV="1">
              <a:off x="7321482" y="2201871"/>
              <a:ext cx="1302976" cy="78286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>
              <a:stCxn id="113" idx="1"/>
              <a:endCxn id="146" idx="2"/>
            </p:cNvCxnSpPr>
            <p:nvPr/>
          </p:nvCxnSpPr>
          <p:spPr>
            <a:xfrm rot="16200000" flipV="1">
              <a:off x="6986633" y="2612939"/>
              <a:ext cx="2044133" cy="71140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>
              <a:stCxn id="106" idx="7"/>
              <a:endCxn id="146" idx="2"/>
            </p:cNvCxnSpPr>
            <p:nvPr/>
          </p:nvCxnSpPr>
          <p:spPr>
            <a:xfrm rot="5400000" flipH="1" flipV="1">
              <a:off x="6324454" y="2668516"/>
              <a:ext cx="2050481" cy="60660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Freeform 163"/>
            <p:cNvSpPr/>
            <p:nvPr/>
          </p:nvSpPr>
          <p:spPr>
            <a:xfrm>
              <a:off x="7592653" y="1951339"/>
              <a:ext cx="358880" cy="1285518"/>
            </a:xfrm>
            <a:custGeom>
              <a:avLst/>
              <a:gdLst>
                <a:gd name="connsiteX0" fmla="*/ 0 w 355600"/>
                <a:gd name="connsiteY0" fmla="*/ 0 h 1545715"/>
                <a:gd name="connsiteX1" fmla="*/ 40640 w 355600"/>
                <a:gd name="connsiteY1" fmla="*/ 20320 h 1545715"/>
                <a:gd name="connsiteX2" fmla="*/ 111760 w 355600"/>
                <a:gd name="connsiteY2" fmla="*/ 71120 h 1545715"/>
                <a:gd name="connsiteX3" fmla="*/ 172720 w 355600"/>
                <a:gd name="connsiteY3" fmla="*/ 132080 h 1545715"/>
                <a:gd name="connsiteX4" fmla="*/ 203200 w 355600"/>
                <a:gd name="connsiteY4" fmla="*/ 162560 h 1545715"/>
                <a:gd name="connsiteX5" fmla="*/ 233680 w 355600"/>
                <a:gd name="connsiteY5" fmla="*/ 182880 h 1545715"/>
                <a:gd name="connsiteX6" fmla="*/ 264160 w 355600"/>
                <a:gd name="connsiteY6" fmla="*/ 243840 h 1545715"/>
                <a:gd name="connsiteX7" fmla="*/ 304800 w 355600"/>
                <a:gd name="connsiteY7" fmla="*/ 314960 h 1545715"/>
                <a:gd name="connsiteX8" fmla="*/ 325120 w 355600"/>
                <a:gd name="connsiteY8" fmla="*/ 396240 h 1545715"/>
                <a:gd name="connsiteX9" fmla="*/ 335280 w 355600"/>
                <a:gd name="connsiteY9" fmla="*/ 447040 h 1545715"/>
                <a:gd name="connsiteX10" fmla="*/ 355600 w 355600"/>
                <a:gd name="connsiteY10" fmla="*/ 528320 h 1545715"/>
                <a:gd name="connsiteX11" fmla="*/ 345440 w 355600"/>
                <a:gd name="connsiteY11" fmla="*/ 944880 h 1545715"/>
                <a:gd name="connsiteX12" fmla="*/ 325120 w 355600"/>
                <a:gd name="connsiteY12" fmla="*/ 1127760 h 1545715"/>
                <a:gd name="connsiteX13" fmla="*/ 314960 w 355600"/>
                <a:gd name="connsiteY13" fmla="*/ 1188720 h 1545715"/>
                <a:gd name="connsiteX14" fmla="*/ 294640 w 355600"/>
                <a:gd name="connsiteY14" fmla="*/ 1229360 h 1545715"/>
                <a:gd name="connsiteX15" fmla="*/ 274320 w 355600"/>
                <a:gd name="connsiteY15" fmla="*/ 1320800 h 1545715"/>
                <a:gd name="connsiteX16" fmla="*/ 254000 w 355600"/>
                <a:gd name="connsiteY16" fmla="*/ 1381760 h 1545715"/>
                <a:gd name="connsiteX17" fmla="*/ 243840 w 355600"/>
                <a:gd name="connsiteY17" fmla="*/ 1412240 h 1545715"/>
                <a:gd name="connsiteX18" fmla="*/ 213360 w 355600"/>
                <a:gd name="connsiteY18" fmla="*/ 1442720 h 1545715"/>
                <a:gd name="connsiteX19" fmla="*/ 193040 w 355600"/>
                <a:gd name="connsiteY19" fmla="*/ 1473200 h 1545715"/>
                <a:gd name="connsiteX20" fmla="*/ 162560 w 355600"/>
                <a:gd name="connsiteY20" fmla="*/ 1503680 h 1545715"/>
                <a:gd name="connsiteX21" fmla="*/ 121920 w 355600"/>
                <a:gd name="connsiteY21" fmla="*/ 1544320 h 154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5600" h="1545715">
                  <a:moveTo>
                    <a:pt x="0" y="0"/>
                  </a:moveTo>
                  <a:cubicBezTo>
                    <a:pt x="13547" y="6773"/>
                    <a:pt x="27490" y="12806"/>
                    <a:pt x="40640" y="20320"/>
                  </a:cubicBezTo>
                  <a:cubicBezTo>
                    <a:pt x="55696" y="28923"/>
                    <a:pt x="102279" y="62587"/>
                    <a:pt x="111760" y="71120"/>
                  </a:cubicBezTo>
                  <a:cubicBezTo>
                    <a:pt x="133120" y="90344"/>
                    <a:pt x="152400" y="111760"/>
                    <a:pt x="172720" y="132080"/>
                  </a:cubicBezTo>
                  <a:cubicBezTo>
                    <a:pt x="182880" y="142240"/>
                    <a:pt x="191245" y="154590"/>
                    <a:pt x="203200" y="162560"/>
                  </a:cubicBezTo>
                  <a:lnTo>
                    <a:pt x="233680" y="182880"/>
                  </a:lnTo>
                  <a:cubicBezTo>
                    <a:pt x="291914" y="270231"/>
                    <a:pt x="222096" y="159712"/>
                    <a:pt x="264160" y="243840"/>
                  </a:cubicBezTo>
                  <a:cubicBezTo>
                    <a:pt x="286457" y="288434"/>
                    <a:pt x="286988" y="261523"/>
                    <a:pt x="304800" y="314960"/>
                  </a:cubicBezTo>
                  <a:cubicBezTo>
                    <a:pt x="313631" y="341454"/>
                    <a:pt x="319643" y="368855"/>
                    <a:pt x="325120" y="396240"/>
                  </a:cubicBezTo>
                  <a:cubicBezTo>
                    <a:pt x="328507" y="413173"/>
                    <a:pt x="331397" y="430214"/>
                    <a:pt x="335280" y="447040"/>
                  </a:cubicBezTo>
                  <a:cubicBezTo>
                    <a:pt x="341560" y="474252"/>
                    <a:pt x="355600" y="528320"/>
                    <a:pt x="355600" y="528320"/>
                  </a:cubicBezTo>
                  <a:cubicBezTo>
                    <a:pt x="352213" y="667173"/>
                    <a:pt x="350883" y="806092"/>
                    <a:pt x="345440" y="944880"/>
                  </a:cubicBezTo>
                  <a:cubicBezTo>
                    <a:pt x="344321" y="973417"/>
                    <a:pt x="330069" y="1093115"/>
                    <a:pt x="325120" y="1127760"/>
                  </a:cubicBezTo>
                  <a:cubicBezTo>
                    <a:pt x="322207" y="1148153"/>
                    <a:pt x="320879" y="1168989"/>
                    <a:pt x="314960" y="1188720"/>
                  </a:cubicBezTo>
                  <a:cubicBezTo>
                    <a:pt x="310608" y="1203227"/>
                    <a:pt x="299958" y="1215179"/>
                    <a:pt x="294640" y="1229360"/>
                  </a:cubicBezTo>
                  <a:cubicBezTo>
                    <a:pt x="285516" y="1253690"/>
                    <a:pt x="280757" y="1297197"/>
                    <a:pt x="274320" y="1320800"/>
                  </a:cubicBezTo>
                  <a:cubicBezTo>
                    <a:pt x="268684" y="1341464"/>
                    <a:pt x="260773" y="1361440"/>
                    <a:pt x="254000" y="1381760"/>
                  </a:cubicBezTo>
                  <a:cubicBezTo>
                    <a:pt x="250613" y="1391920"/>
                    <a:pt x="251413" y="1404667"/>
                    <a:pt x="243840" y="1412240"/>
                  </a:cubicBezTo>
                  <a:cubicBezTo>
                    <a:pt x="233680" y="1422400"/>
                    <a:pt x="222558" y="1431682"/>
                    <a:pt x="213360" y="1442720"/>
                  </a:cubicBezTo>
                  <a:cubicBezTo>
                    <a:pt x="205543" y="1452101"/>
                    <a:pt x="200857" y="1463819"/>
                    <a:pt x="193040" y="1473200"/>
                  </a:cubicBezTo>
                  <a:cubicBezTo>
                    <a:pt x="183842" y="1484238"/>
                    <a:pt x="171758" y="1492642"/>
                    <a:pt x="162560" y="1503680"/>
                  </a:cubicBezTo>
                  <a:cubicBezTo>
                    <a:pt x="127531" y="1545715"/>
                    <a:pt x="159679" y="1525441"/>
                    <a:pt x="121920" y="1544320"/>
                  </a:cubicBez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65" name="Freeform 164"/>
            <p:cNvSpPr/>
            <p:nvPr/>
          </p:nvSpPr>
          <p:spPr>
            <a:xfrm>
              <a:off x="7581537" y="1941816"/>
              <a:ext cx="389052" cy="2013978"/>
            </a:xfrm>
            <a:custGeom>
              <a:avLst/>
              <a:gdLst>
                <a:gd name="connsiteX0" fmla="*/ 0 w 355600"/>
                <a:gd name="connsiteY0" fmla="*/ 0 h 1545715"/>
                <a:gd name="connsiteX1" fmla="*/ 40640 w 355600"/>
                <a:gd name="connsiteY1" fmla="*/ 20320 h 1545715"/>
                <a:gd name="connsiteX2" fmla="*/ 111760 w 355600"/>
                <a:gd name="connsiteY2" fmla="*/ 71120 h 1545715"/>
                <a:gd name="connsiteX3" fmla="*/ 172720 w 355600"/>
                <a:gd name="connsiteY3" fmla="*/ 132080 h 1545715"/>
                <a:gd name="connsiteX4" fmla="*/ 203200 w 355600"/>
                <a:gd name="connsiteY4" fmla="*/ 162560 h 1545715"/>
                <a:gd name="connsiteX5" fmla="*/ 233680 w 355600"/>
                <a:gd name="connsiteY5" fmla="*/ 182880 h 1545715"/>
                <a:gd name="connsiteX6" fmla="*/ 264160 w 355600"/>
                <a:gd name="connsiteY6" fmla="*/ 243840 h 1545715"/>
                <a:gd name="connsiteX7" fmla="*/ 304800 w 355600"/>
                <a:gd name="connsiteY7" fmla="*/ 314960 h 1545715"/>
                <a:gd name="connsiteX8" fmla="*/ 325120 w 355600"/>
                <a:gd name="connsiteY8" fmla="*/ 396240 h 1545715"/>
                <a:gd name="connsiteX9" fmla="*/ 335280 w 355600"/>
                <a:gd name="connsiteY9" fmla="*/ 447040 h 1545715"/>
                <a:gd name="connsiteX10" fmla="*/ 355600 w 355600"/>
                <a:gd name="connsiteY10" fmla="*/ 528320 h 1545715"/>
                <a:gd name="connsiteX11" fmla="*/ 345440 w 355600"/>
                <a:gd name="connsiteY11" fmla="*/ 944880 h 1545715"/>
                <a:gd name="connsiteX12" fmla="*/ 325120 w 355600"/>
                <a:gd name="connsiteY12" fmla="*/ 1127760 h 1545715"/>
                <a:gd name="connsiteX13" fmla="*/ 314960 w 355600"/>
                <a:gd name="connsiteY13" fmla="*/ 1188720 h 1545715"/>
                <a:gd name="connsiteX14" fmla="*/ 294640 w 355600"/>
                <a:gd name="connsiteY14" fmla="*/ 1229360 h 1545715"/>
                <a:gd name="connsiteX15" fmla="*/ 274320 w 355600"/>
                <a:gd name="connsiteY15" fmla="*/ 1320800 h 1545715"/>
                <a:gd name="connsiteX16" fmla="*/ 254000 w 355600"/>
                <a:gd name="connsiteY16" fmla="*/ 1381760 h 1545715"/>
                <a:gd name="connsiteX17" fmla="*/ 243840 w 355600"/>
                <a:gd name="connsiteY17" fmla="*/ 1412240 h 1545715"/>
                <a:gd name="connsiteX18" fmla="*/ 213360 w 355600"/>
                <a:gd name="connsiteY18" fmla="*/ 1442720 h 1545715"/>
                <a:gd name="connsiteX19" fmla="*/ 193040 w 355600"/>
                <a:gd name="connsiteY19" fmla="*/ 1473200 h 1545715"/>
                <a:gd name="connsiteX20" fmla="*/ 162560 w 355600"/>
                <a:gd name="connsiteY20" fmla="*/ 1503680 h 1545715"/>
                <a:gd name="connsiteX21" fmla="*/ 121920 w 355600"/>
                <a:gd name="connsiteY21" fmla="*/ 1544320 h 154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5600" h="1545715">
                  <a:moveTo>
                    <a:pt x="0" y="0"/>
                  </a:moveTo>
                  <a:cubicBezTo>
                    <a:pt x="13547" y="6773"/>
                    <a:pt x="27490" y="12806"/>
                    <a:pt x="40640" y="20320"/>
                  </a:cubicBezTo>
                  <a:cubicBezTo>
                    <a:pt x="55696" y="28923"/>
                    <a:pt x="102279" y="62587"/>
                    <a:pt x="111760" y="71120"/>
                  </a:cubicBezTo>
                  <a:cubicBezTo>
                    <a:pt x="133120" y="90344"/>
                    <a:pt x="152400" y="111760"/>
                    <a:pt x="172720" y="132080"/>
                  </a:cubicBezTo>
                  <a:cubicBezTo>
                    <a:pt x="182880" y="142240"/>
                    <a:pt x="191245" y="154590"/>
                    <a:pt x="203200" y="162560"/>
                  </a:cubicBezTo>
                  <a:lnTo>
                    <a:pt x="233680" y="182880"/>
                  </a:lnTo>
                  <a:cubicBezTo>
                    <a:pt x="291914" y="270231"/>
                    <a:pt x="222096" y="159712"/>
                    <a:pt x="264160" y="243840"/>
                  </a:cubicBezTo>
                  <a:cubicBezTo>
                    <a:pt x="286457" y="288434"/>
                    <a:pt x="286988" y="261523"/>
                    <a:pt x="304800" y="314960"/>
                  </a:cubicBezTo>
                  <a:cubicBezTo>
                    <a:pt x="313631" y="341454"/>
                    <a:pt x="319643" y="368855"/>
                    <a:pt x="325120" y="396240"/>
                  </a:cubicBezTo>
                  <a:cubicBezTo>
                    <a:pt x="328507" y="413173"/>
                    <a:pt x="331397" y="430214"/>
                    <a:pt x="335280" y="447040"/>
                  </a:cubicBezTo>
                  <a:cubicBezTo>
                    <a:pt x="341560" y="474252"/>
                    <a:pt x="355600" y="528320"/>
                    <a:pt x="355600" y="528320"/>
                  </a:cubicBezTo>
                  <a:cubicBezTo>
                    <a:pt x="352213" y="667173"/>
                    <a:pt x="350883" y="806092"/>
                    <a:pt x="345440" y="944880"/>
                  </a:cubicBezTo>
                  <a:cubicBezTo>
                    <a:pt x="344321" y="973417"/>
                    <a:pt x="330069" y="1093115"/>
                    <a:pt x="325120" y="1127760"/>
                  </a:cubicBezTo>
                  <a:cubicBezTo>
                    <a:pt x="322207" y="1148153"/>
                    <a:pt x="320879" y="1168989"/>
                    <a:pt x="314960" y="1188720"/>
                  </a:cubicBezTo>
                  <a:cubicBezTo>
                    <a:pt x="310608" y="1203227"/>
                    <a:pt x="299958" y="1215179"/>
                    <a:pt x="294640" y="1229360"/>
                  </a:cubicBezTo>
                  <a:cubicBezTo>
                    <a:pt x="285516" y="1253690"/>
                    <a:pt x="280757" y="1297197"/>
                    <a:pt x="274320" y="1320800"/>
                  </a:cubicBezTo>
                  <a:cubicBezTo>
                    <a:pt x="268684" y="1341464"/>
                    <a:pt x="260773" y="1361440"/>
                    <a:pt x="254000" y="1381760"/>
                  </a:cubicBezTo>
                  <a:cubicBezTo>
                    <a:pt x="250613" y="1391920"/>
                    <a:pt x="251413" y="1404667"/>
                    <a:pt x="243840" y="1412240"/>
                  </a:cubicBezTo>
                  <a:cubicBezTo>
                    <a:pt x="233680" y="1422400"/>
                    <a:pt x="222558" y="1431682"/>
                    <a:pt x="213360" y="1442720"/>
                  </a:cubicBezTo>
                  <a:cubicBezTo>
                    <a:pt x="205543" y="1452101"/>
                    <a:pt x="200857" y="1463819"/>
                    <a:pt x="193040" y="1473200"/>
                  </a:cubicBezTo>
                  <a:cubicBezTo>
                    <a:pt x="183842" y="1484238"/>
                    <a:pt x="171758" y="1492642"/>
                    <a:pt x="162560" y="1503680"/>
                  </a:cubicBezTo>
                  <a:cubicBezTo>
                    <a:pt x="127531" y="1545715"/>
                    <a:pt x="159679" y="1525441"/>
                    <a:pt x="121920" y="1544320"/>
                  </a:cubicBez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94" name="Straight Connector 93"/>
            <p:cNvCxnSpPr>
              <a:stCxn id="91" idx="4"/>
            </p:cNvCxnSpPr>
            <p:nvPr/>
          </p:nvCxnSpPr>
          <p:spPr>
            <a:xfrm rot="16200000" flipH="1">
              <a:off x="6697969" y="2972608"/>
              <a:ext cx="471357" cy="1270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>
              <a:stCxn id="104" idx="4"/>
              <a:endCxn id="106" idx="0"/>
            </p:cNvCxnSpPr>
            <p:nvPr/>
          </p:nvCxnSpPr>
          <p:spPr>
            <a:xfrm rot="5400000">
              <a:off x="6701143" y="3723291"/>
              <a:ext cx="46500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Rectangle 120"/>
            <p:cNvSpPr/>
            <p:nvPr/>
          </p:nvSpPr>
          <p:spPr>
            <a:xfrm>
              <a:off x="6854249" y="2873420"/>
              <a:ext cx="154033" cy="1444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6847897" y="3647905"/>
              <a:ext cx="154033" cy="1444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145" name="TextBox 17"/>
          <p:cNvSpPr txBox="1">
            <a:spLocks noChangeArrowheads="1"/>
          </p:cNvSpPr>
          <p:nvPr/>
        </p:nvSpPr>
        <p:spPr bwMode="auto">
          <a:xfrm>
            <a:off x="3136900" y="4916488"/>
            <a:ext cx="2892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2000">
                <a:latin typeface="Comic Sans MS" pitchFamily="66" charset="0"/>
              </a:rPr>
              <a:t>E(x) = </a:t>
            </a:r>
            <a:r>
              <a:rPr lang="en-GB" sz="2800">
                <a:latin typeface="Times New Roman" pitchFamily="18" charset="0"/>
                <a:cs typeface="Times New Roman" pitchFamily="18" charset="0"/>
              </a:rPr>
              <a:t>∑</a:t>
            </a:r>
            <a:r>
              <a:rPr lang="en-GB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>
                <a:latin typeface="Comic Sans MS" pitchFamily="66" charset="0"/>
              </a:rPr>
              <a:t>θ</a:t>
            </a:r>
            <a:r>
              <a:rPr lang="en-GB" sz="2000" baseline="-25000">
                <a:latin typeface="Comic Sans MS" pitchFamily="66" charset="0"/>
              </a:rPr>
              <a:t>ij </a:t>
            </a:r>
            <a:r>
              <a:rPr lang="en-GB" sz="2000">
                <a:latin typeface="Comic Sans MS" pitchFamily="66" charset="0"/>
              </a:rPr>
              <a:t>(x</a:t>
            </a:r>
            <a:r>
              <a:rPr lang="en-GB" sz="2000" baseline="-25000">
                <a:latin typeface="Comic Sans MS" pitchFamily="66" charset="0"/>
              </a:rPr>
              <a:t>i</a:t>
            </a:r>
            <a:r>
              <a:rPr lang="en-GB" sz="2000">
                <a:latin typeface="Comic Sans MS" pitchFamily="66" charset="0"/>
              </a:rPr>
              <a:t>,x</a:t>
            </a:r>
            <a:r>
              <a:rPr lang="en-GB" sz="2000" baseline="-25000">
                <a:latin typeface="Comic Sans MS" pitchFamily="66" charset="0"/>
              </a:rPr>
              <a:t>j</a:t>
            </a:r>
            <a:r>
              <a:rPr lang="en-GB" sz="2000">
                <a:latin typeface="Comic Sans MS" pitchFamily="66" charset="0"/>
              </a:rPr>
              <a:t>)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4056063" y="5337175"/>
            <a:ext cx="828675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latin typeface="Comic Sans MS" pitchFamily="66" charset="0"/>
              </a:rPr>
              <a:t> </a:t>
            </a:r>
            <a:r>
              <a:rPr lang="en-GB" sz="1200" b="1" dirty="0" err="1">
                <a:latin typeface="Comic Sans MS" pitchFamily="66" charset="0"/>
              </a:rPr>
              <a:t>i,j</a:t>
            </a:r>
            <a:r>
              <a:rPr lang="en-GB" sz="1200" b="1" dirty="0">
                <a:latin typeface="Comic Sans MS" pitchFamily="66" charset="0"/>
              </a:rPr>
              <a:t> </a:t>
            </a:r>
            <a:r>
              <a:rPr lang="az-Cyrl-AZ" sz="1050" b="1" dirty="0">
                <a:latin typeface="Comic Sans MS" pitchFamily="66" charset="0"/>
              </a:rPr>
              <a:t>Є</a:t>
            </a:r>
            <a:r>
              <a:rPr lang="en-GB" sz="1200" b="1" dirty="0">
                <a:latin typeface="Comic Sans MS" pitchFamily="66" charset="0"/>
              </a:rPr>
              <a:t> N</a:t>
            </a:r>
            <a:r>
              <a:rPr lang="en-GB" sz="1200" b="1" baseline="-25000" dirty="0">
                <a:latin typeface="Comic Sans MS" pitchFamily="66" charset="0"/>
              </a:rPr>
              <a:t>8</a:t>
            </a:r>
            <a:endParaRPr lang="en-GB" sz="1200" baseline="-25000" dirty="0">
              <a:latin typeface="+mn-lt"/>
            </a:endParaRPr>
          </a:p>
        </p:txBody>
      </p:sp>
      <p:sp>
        <p:nvSpPr>
          <p:cNvPr id="11277" name="TextBox 46"/>
          <p:cNvSpPr txBox="1">
            <a:spLocks noChangeArrowheads="1"/>
          </p:cNvSpPr>
          <p:nvPr/>
        </p:nvSpPr>
        <p:spPr bwMode="auto">
          <a:xfrm>
            <a:off x="1073150" y="5802313"/>
            <a:ext cx="922338" cy="369887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/>
              <a:t>Order 2</a:t>
            </a:r>
          </a:p>
        </p:txBody>
      </p:sp>
      <p:sp>
        <p:nvSpPr>
          <p:cNvPr id="150" name="TextBox 149"/>
          <p:cNvSpPr txBox="1">
            <a:spLocks noChangeArrowheads="1"/>
          </p:cNvSpPr>
          <p:nvPr/>
        </p:nvSpPr>
        <p:spPr bwMode="auto">
          <a:xfrm>
            <a:off x="4175125" y="5813425"/>
            <a:ext cx="954088" cy="369888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/>
              <a:t>Order 2</a:t>
            </a:r>
          </a:p>
        </p:txBody>
      </p:sp>
      <p:sp>
        <p:nvSpPr>
          <p:cNvPr id="152" name="TextBox 151"/>
          <p:cNvSpPr txBox="1">
            <a:spLocks noChangeArrowheads="1"/>
          </p:cNvSpPr>
          <p:nvPr/>
        </p:nvSpPr>
        <p:spPr bwMode="auto">
          <a:xfrm>
            <a:off x="7262813" y="5873750"/>
            <a:ext cx="987425" cy="369888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/>
              <a:t>Order n</a:t>
            </a:r>
          </a:p>
        </p:txBody>
      </p:sp>
      <p:sp>
        <p:nvSpPr>
          <p:cNvPr id="154" name="TextBox 17"/>
          <p:cNvSpPr txBox="1">
            <a:spLocks noChangeArrowheads="1"/>
          </p:cNvSpPr>
          <p:nvPr/>
        </p:nvSpPr>
        <p:spPr bwMode="auto">
          <a:xfrm>
            <a:off x="6251575" y="4799013"/>
            <a:ext cx="28924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latin typeface="Comic Sans MS" pitchFamily="66" charset="0"/>
              </a:rPr>
              <a:t>E(x) = 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∑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dirty="0">
                <a:latin typeface="Comic Sans MS" pitchFamily="66" charset="0"/>
              </a:rPr>
              <a:t>θ</a:t>
            </a:r>
            <a:r>
              <a:rPr lang="en-GB" sz="2000" baseline="-25000" dirty="0" err="1">
                <a:latin typeface="Comic Sans MS" pitchFamily="66" charset="0"/>
              </a:rPr>
              <a:t>ij</a:t>
            </a:r>
            <a:r>
              <a:rPr lang="en-GB" sz="2000" baseline="-25000" dirty="0">
                <a:latin typeface="Comic Sans MS" pitchFamily="66" charset="0"/>
              </a:rPr>
              <a:t> </a:t>
            </a:r>
            <a:r>
              <a:rPr lang="en-GB" sz="2000" dirty="0">
                <a:latin typeface="Comic Sans MS" pitchFamily="66" charset="0"/>
              </a:rPr>
              <a:t>(</a:t>
            </a:r>
            <a:r>
              <a:rPr lang="en-GB" sz="2000" dirty="0" err="1">
                <a:latin typeface="Comic Sans MS" pitchFamily="66" charset="0"/>
              </a:rPr>
              <a:t>x</a:t>
            </a:r>
            <a:r>
              <a:rPr lang="en-GB" sz="2000" baseline="-25000" dirty="0" err="1">
                <a:latin typeface="Comic Sans MS" pitchFamily="66" charset="0"/>
              </a:rPr>
              <a:t>i</a:t>
            </a:r>
            <a:r>
              <a:rPr lang="en-GB" sz="2000" dirty="0" err="1">
                <a:latin typeface="Comic Sans MS" pitchFamily="66" charset="0"/>
              </a:rPr>
              <a:t>,x</a:t>
            </a:r>
            <a:r>
              <a:rPr lang="en-GB" sz="2000" baseline="-25000" dirty="0" err="1">
                <a:latin typeface="Comic Sans MS" pitchFamily="66" charset="0"/>
              </a:rPr>
              <a:t>j</a:t>
            </a:r>
            <a:r>
              <a:rPr lang="en-GB" sz="2000" dirty="0">
                <a:latin typeface="Comic Sans MS" pitchFamily="66" charset="0"/>
              </a:rPr>
              <a:t>)</a:t>
            </a:r>
            <a:br>
              <a:rPr lang="en-GB" sz="2000" dirty="0">
                <a:latin typeface="Comic Sans MS" pitchFamily="66" charset="0"/>
              </a:rPr>
            </a:br>
            <a:endParaRPr lang="en-GB" sz="1050" dirty="0"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latin typeface="Comic Sans MS" pitchFamily="66" charset="0"/>
              </a:rPr>
              <a:t>                   +</a:t>
            </a:r>
            <a:r>
              <a:rPr lang="el-GR" sz="2000" dirty="0">
                <a:latin typeface="Comic Sans MS" pitchFamily="66" charset="0"/>
              </a:rPr>
              <a:t>θ</a:t>
            </a:r>
            <a:r>
              <a:rPr lang="en-GB" sz="2000" dirty="0">
                <a:latin typeface="Comic Sans MS" pitchFamily="66" charset="0"/>
              </a:rPr>
              <a:t>(x</a:t>
            </a:r>
            <a:r>
              <a:rPr lang="en-GB" sz="2000" baseline="-25000" dirty="0">
                <a:latin typeface="Comic Sans MS" pitchFamily="66" charset="0"/>
              </a:rPr>
              <a:t>1</a:t>
            </a:r>
            <a:r>
              <a:rPr lang="en-GB" sz="2000" dirty="0">
                <a:latin typeface="Comic Sans MS" pitchFamily="66" charset="0"/>
              </a:rPr>
              <a:t>,…,</a:t>
            </a:r>
            <a:r>
              <a:rPr lang="en-GB" sz="2000" dirty="0" err="1">
                <a:latin typeface="Comic Sans MS" pitchFamily="66" charset="0"/>
              </a:rPr>
              <a:t>x</a:t>
            </a:r>
            <a:r>
              <a:rPr lang="en-GB" sz="2000" baseline="-25000" dirty="0" err="1">
                <a:latin typeface="Comic Sans MS" pitchFamily="66" charset="0"/>
              </a:rPr>
              <a:t>n</a:t>
            </a:r>
            <a:r>
              <a:rPr lang="en-GB" sz="2000" dirty="0">
                <a:latin typeface="Comic Sans MS" pitchFamily="66" charset="0"/>
              </a:rPr>
              <a:t>)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7143750" y="5218113"/>
            <a:ext cx="86042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latin typeface="Comic Sans MS" pitchFamily="66" charset="0"/>
              </a:rPr>
              <a:t> </a:t>
            </a:r>
            <a:r>
              <a:rPr lang="en-GB" sz="1200" b="1" dirty="0" err="1">
                <a:latin typeface="Comic Sans MS" pitchFamily="66" charset="0"/>
              </a:rPr>
              <a:t>i,j</a:t>
            </a:r>
            <a:r>
              <a:rPr lang="en-GB" sz="1200" b="1" dirty="0">
                <a:latin typeface="Comic Sans MS" pitchFamily="66" charset="0"/>
              </a:rPr>
              <a:t> </a:t>
            </a:r>
            <a:r>
              <a:rPr lang="az-Cyrl-AZ" sz="1050" b="1" dirty="0">
                <a:latin typeface="Comic Sans MS" pitchFamily="66" charset="0"/>
              </a:rPr>
              <a:t>Є</a:t>
            </a:r>
            <a:r>
              <a:rPr lang="en-GB" sz="1200" b="1" dirty="0">
                <a:latin typeface="Comic Sans MS" pitchFamily="66" charset="0"/>
              </a:rPr>
              <a:t> N</a:t>
            </a:r>
            <a:r>
              <a:rPr lang="en-GB" sz="1200" b="1" baseline="-25000" dirty="0">
                <a:latin typeface="Comic Sans MS" pitchFamily="66" charset="0"/>
              </a:rPr>
              <a:t>4</a:t>
            </a:r>
            <a:endParaRPr lang="en-GB" sz="1200" baseline="-25000" dirty="0">
              <a:latin typeface="+mn-lt"/>
            </a:endParaRPr>
          </a:p>
        </p:txBody>
      </p:sp>
      <p:sp>
        <p:nvSpPr>
          <p:cNvPr id="11282" name="TextBox 42"/>
          <p:cNvSpPr txBox="1">
            <a:spLocks noChangeArrowheads="1"/>
          </p:cNvSpPr>
          <p:nvPr/>
        </p:nvSpPr>
        <p:spPr bwMode="auto">
          <a:xfrm>
            <a:off x="588963" y="6269038"/>
            <a:ext cx="2311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/>
              <a:t>“Pairwise energy”</a:t>
            </a:r>
          </a:p>
        </p:txBody>
      </p:sp>
      <p:sp>
        <p:nvSpPr>
          <p:cNvPr id="159" name="TextBox 158"/>
          <p:cNvSpPr txBox="1">
            <a:spLocks noChangeArrowheads="1"/>
          </p:cNvSpPr>
          <p:nvPr/>
        </p:nvSpPr>
        <p:spPr bwMode="auto">
          <a:xfrm>
            <a:off x="6521450" y="6337300"/>
            <a:ext cx="2814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/>
              <a:t>“higher-order energy”</a:t>
            </a:r>
          </a:p>
        </p:txBody>
      </p:sp>
    </p:spTree>
    <p:extLst>
      <p:ext uri="{BB962C8B-B14F-4D97-AF65-F5344CB8AC3E}">
        <p14:creationId xmlns:p14="http://schemas.microsoft.com/office/powerpoint/2010/main" xmlns="" val="24623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90" grpId="0"/>
      <p:bldP spid="145" grpId="0"/>
      <p:bldP spid="148" grpId="0"/>
      <p:bldP spid="150" grpId="0" animBg="1"/>
      <p:bldP spid="152" grpId="0" animBg="1"/>
      <p:bldP spid="154" grpId="0"/>
      <p:bldP spid="156" grpId="0"/>
      <p:bldP spid="15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783" y="1844703"/>
            <a:ext cx="2701580" cy="48926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Random field models</a:t>
            </a:r>
          </a:p>
        </p:txBody>
      </p:sp>
      <p:grpSp>
        <p:nvGrpSpPr>
          <p:cNvPr id="11267" name="Group 141"/>
          <p:cNvGrpSpPr>
            <a:grpSpLocks/>
          </p:cNvGrpSpPr>
          <p:nvPr/>
        </p:nvGrpSpPr>
        <p:grpSpPr bwMode="auto">
          <a:xfrm>
            <a:off x="457200" y="2136775"/>
            <a:ext cx="2049463" cy="2033588"/>
            <a:chOff x="0" y="2587570"/>
            <a:chExt cx="2936920" cy="2726667"/>
          </a:xfrm>
        </p:grpSpPr>
        <p:sp>
          <p:nvSpPr>
            <p:cNvPr id="4" name="Oval 3"/>
            <p:cNvSpPr/>
            <p:nvPr/>
          </p:nvSpPr>
          <p:spPr>
            <a:xfrm>
              <a:off x="0" y="2598213"/>
              <a:ext cx="500482" cy="42783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" name="Oval 4"/>
            <p:cNvSpPr/>
            <p:nvPr/>
          </p:nvSpPr>
          <p:spPr>
            <a:xfrm>
              <a:off x="1214806" y="2598213"/>
              <a:ext cx="500482" cy="42783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500482" y="2811068"/>
              <a:ext cx="714324" cy="212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4" idx="4"/>
            </p:cNvCxnSpPr>
            <p:nvPr/>
          </p:nvCxnSpPr>
          <p:spPr>
            <a:xfrm rot="16200000" flipH="1">
              <a:off x="-102512" y="3378803"/>
              <a:ext cx="723705" cy="1819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1113139" y="3382508"/>
              <a:ext cx="715191" cy="227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2427338" y="2587570"/>
              <a:ext cx="500482" cy="42783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2427338" y="3730599"/>
              <a:ext cx="500482" cy="42783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1" name="Straight Connector 10"/>
            <p:cNvCxnSpPr>
              <a:endCxn id="10" idx="2"/>
            </p:cNvCxnSpPr>
            <p:nvPr/>
          </p:nvCxnSpPr>
          <p:spPr>
            <a:xfrm>
              <a:off x="1713014" y="3945582"/>
              <a:ext cx="7143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713014" y="2802554"/>
              <a:ext cx="7143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>
              <a:off x="2325671" y="3371866"/>
              <a:ext cx="715191" cy="227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18199" y="3749756"/>
              <a:ext cx="500482" cy="42783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1233006" y="3749756"/>
              <a:ext cx="500482" cy="42783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6" name="Straight Connector 15"/>
            <p:cNvCxnSpPr>
              <a:endCxn id="15" idx="2"/>
            </p:cNvCxnSpPr>
            <p:nvPr/>
          </p:nvCxnSpPr>
          <p:spPr>
            <a:xfrm>
              <a:off x="518681" y="3964739"/>
              <a:ext cx="7143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9100" y="3743371"/>
              <a:ext cx="500482" cy="42783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1223906" y="3743371"/>
              <a:ext cx="500482" cy="42783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9" name="Oval 18"/>
            <p:cNvSpPr/>
            <p:nvPr/>
          </p:nvSpPr>
          <p:spPr>
            <a:xfrm>
              <a:off x="9100" y="4886399"/>
              <a:ext cx="500482" cy="42783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1223906" y="4886399"/>
              <a:ext cx="500482" cy="42783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21" name="Straight Connector 20"/>
            <p:cNvCxnSpPr>
              <a:endCxn id="20" idx="2"/>
            </p:cNvCxnSpPr>
            <p:nvPr/>
          </p:nvCxnSpPr>
          <p:spPr>
            <a:xfrm>
              <a:off x="509582" y="5099253"/>
              <a:ext cx="714324" cy="212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09582" y="3956225"/>
              <a:ext cx="714324" cy="212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7" idx="4"/>
              <a:endCxn id="19" idx="0"/>
            </p:cNvCxnSpPr>
            <p:nvPr/>
          </p:nvCxnSpPr>
          <p:spPr>
            <a:xfrm rot="5400000">
              <a:off x="-98255" y="4528803"/>
              <a:ext cx="71519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1122239" y="4527665"/>
              <a:ext cx="715191" cy="227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2436438" y="3732727"/>
              <a:ext cx="500482" cy="42783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>
              <a:off x="2436438" y="4875757"/>
              <a:ext cx="500482" cy="42783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27" name="Straight Connector 26"/>
            <p:cNvCxnSpPr>
              <a:endCxn id="26" idx="2"/>
            </p:cNvCxnSpPr>
            <p:nvPr/>
          </p:nvCxnSpPr>
          <p:spPr>
            <a:xfrm>
              <a:off x="1722114" y="5090739"/>
              <a:ext cx="714324" cy="212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722114" y="3947711"/>
              <a:ext cx="714324" cy="212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2334771" y="4517023"/>
              <a:ext cx="715191" cy="227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1963255" y="3834897"/>
              <a:ext cx="238866" cy="221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582033" y="3277219"/>
              <a:ext cx="241141" cy="221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951880" y="2717412"/>
              <a:ext cx="241141" cy="221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52999" y="2706769"/>
              <a:ext cx="241141" cy="221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63794" y="3226134"/>
              <a:ext cx="241141" cy="221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54694" y="4413862"/>
              <a:ext cx="238867" cy="221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353577" y="4403220"/>
              <a:ext cx="238866" cy="221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93947" y="5024755"/>
              <a:ext cx="241141" cy="221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922307" y="5003469"/>
              <a:ext cx="241141" cy="221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582033" y="4445791"/>
              <a:ext cx="241141" cy="221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43899" y="3856183"/>
              <a:ext cx="238866" cy="221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383150" y="3307018"/>
              <a:ext cx="241141" cy="221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11268" name="TextBox 50"/>
          <p:cNvSpPr txBox="1">
            <a:spLocks noChangeArrowheads="1"/>
          </p:cNvSpPr>
          <p:nvPr/>
        </p:nvSpPr>
        <p:spPr bwMode="auto">
          <a:xfrm>
            <a:off x="733425" y="4216400"/>
            <a:ext cx="187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/>
              <a:t>4-connected; pairwise MRF </a:t>
            </a:r>
          </a:p>
        </p:txBody>
      </p:sp>
      <p:sp>
        <p:nvSpPr>
          <p:cNvPr id="129" name="TextBox 128"/>
          <p:cNvSpPr txBox="1">
            <a:spLocks noChangeArrowheads="1"/>
          </p:cNvSpPr>
          <p:nvPr/>
        </p:nvSpPr>
        <p:spPr bwMode="auto">
          <a:xfrm>
            <a:off x="6672263" y="4148138"/>
            <a:ext cx="226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 dirty="0"/>
              <a:t>Higher-order </a:t>
            </a:r>
            <a:r>
              <a:rPr lang="en-GB" sz="2000" b="1" dirty="0" smtClean="0"/>
              <a:t>RF </a:t>
            </a:r>
            <a:endParaRPr lang="en-GB" sz="2000" b="1" dirty="0"/>
          </a:p>
        </p:txBody>
      </p:sp>
      <p:sp>
        <p:nvSpPr>
          <p:cNvPr id="11270" name="TextBox 17"/>
          <p:cNvSpPr txBox="1">
            <a:spLocks noChangeArrowheads="1"/>
          </p:cNvSpPr>
          <p:nvPr/>
        </p:nvSpPr>
        <p:spPr bwMode="auto">
          <a:xfrm>
            <a:off x="128588" y="4926013"/>
            <a:ext cx="30908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2000">
                <a:latin typeface="Comic Sans MS" pitchFamily="66" charset="0"/>
              </a:rPr>
              <a:t>E(x) = </a:t>
            </a:r>
            <a:r>
              <a:rPr lang="en-GB" sz="2800">
                <a:latin typeface="Times New Roman" pitchFamily="18" charset="0"/>
                <a:cs typeface="Times New Roman" pitchFamily="18" charset="0"/>
              </a:rPr>
              <a:t>∑</a:t>
            </a:r>
            <a:r>
              <a:rPr lang="en-GB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>
                <a:latin typeface="Comic Sans MS" pitchFamily="66" charset="0"/>
              </a:rPr>
              <a:t>θ</a:t>
            </a:r>
            <a:r>
              <a:rPr lang="en-GB" sz="2000" baseline="-25000">
                <a:latin typeface="Comic Sans MS" pitchFamily="66" charset="0"/>
              </a:rPr>
              <a:t>ij </a:t>
            </a:r>
            <a:r>
              <a:rPr lang="en-GB" sz="2000">
                <a:latin typeface="Comic Sans MS" pitchFamily="66" charset="0"/>
              </a:rPr>
              <a:t>(x</a:t>
            </a:r>
            <a:r>
              <a:rPr lang="en-GB" sz="2000" baseline="-25000">
                <a:latin typeface="Comic Sans MS" pitchFamily="66" charset="0"/>
              </a:rPr>
              <a:t>i</a:t>
            </a:r>
            <a:r>
              <a:rPr lang="en-GB" sz="2000">
                <a:latin typeface="Comic Sans MS" pitchFamily="66" charset="0"/>
              </a:rPr>
              <a:t>,x</a:t>
            </a:r>
            <a:r>
              <a:rPr lang="en-GB" sz="2000" baseline="-25000">
                <a:latin typeface="Comic Sans MS" pitchFamily="66" charset="0"/>
              </a:rPr>
              <a:t>j</a:t>
            </a:r>
            <a:r>
              <a:rPr lang="en-GB" sz="2000">
                <a:latin typeface="Comic Sans MS" pitchFamily="66" charset="0"/>
              </a:rPr>
              <a:t>)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1154113" y="5337175"/>
            <a:ext cx="862012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latin typeface="Comic Sans MS" pitchFamily="66" charset="0"/>
              </a:rPr>
              <a:t> </a:t>
            </a:r>
            <a:r>
              <a:rPr lang="en-GB" sz="1200" b="1" dirty="0" err="1">
                <a:latin typeface="Comic Sans MS" pitchFamily="66" charset="0"/>
              </a:rPr>
              <a:t>i,j</a:t>
            </a:r>
            <a:r>
              <a:rPr lang="en-GB" sz="1200" b="1" dirty="0">
                <a:latin typeface="Comic Sans MS" pitchFamily="66" charset="0"/>
              </a:rPr>
              <a:t> </a:t>
            </a:r>
            <a:r>
              <a:rPr lang="az-Cyrl-AZ" sz="1050" b="1" dirty="0">
                <a:latin typeface="Comic Sans MS" pitchFamily="66" charset="0"/>
              </a:rPr>
              <a:t>Є</a:t>
            </a:r>
            <a:r>
              <a:rPr lang="en-GB" sz="1200" b="1" dirty="0">
                <a:latin typeface="Comic Sans MS" pitchFamily="66" charset="0"/>
              </a:rPr>
              <a:t> N</a:t>
            </a:r>
            <a:r>
              <a:rPr lang="en-GB" sz="1200" b="1" baseline="-25000" dirty="0">
                <a:latin typeface="Comic Sans MS" pitchFamily="66" charset="0"/>
              </a:rPr>
              <a:t>4</a:t>
            </a:r>
            <a:endParaRPr lang="en-GB" sz="1200" baseline="-25000" dirty="0">
              <a:latin typeface="+mn-lt"/>
            </a:endParaRPr>
          </a:p>
        </p:txBody>
      </p:sp>
      <p:sp>
        <p:nvSpPr>
          <p:cNvPr id="90" name="TextBox 89"/>
          <p:cNvSpPr txBox="1">
            <a:spLocks noChangeArrowheads="1"/>
          </p:cNvSpPr>
          <p:nvPr/>
        </p:nvSpPr>
        <p:spPr bwMode="auto">
          <a:xfrm>
            <a:off x="3384550" y="4151313"/>
            <a:ext cx="27447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/>
              <a:t>higher(8)-connected; pairwise MRF </a:t>
            </a:r>
          </a:p>
        </p:txBody>
      </p:sp>
      <p:grpSp>
        <p:nvGrpSpPr>
          <p:cNvPr id="30" name="Group 143"/>
          <p:cNvGrpSpPr>
            <a:grpSpLocks/>
          </p:cNvGrpSpPr>
          <p:nvPr/>
        </p:nvGrpSpPr>
        <p:grpSpPr bwMode="auto">
          <a:xfrm>
            <a:off x="3579813" y="2106613"/>
            <a:ext cx="1931987" cy="2032000"/>
            <a:chOff x="3149600" y="2577410"/>
            <a:chExt cx="2936920" cy="2726667"/>
          </a:xfrm>
        </p:grpSpPr>
        <p:sp>
          <p:nvSpPr>
            <p:cNvPr id="52" name="Oval 51"/>
            <p:cNvSpPr/>
            <p:nvPr/>
          </p:nvSpPr>
          <p:spPr>
            <a:xfrm>
              <a:off x="3149600" y="2588060"/>
              <a:ext cx="499541" cy="42817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3" name="Oval 52"/>
            <p:cNvSpPr/>
            <p:nvPr/>
          </p:nvSpPr>
          <p:spPr>
            <a:xfrm>
              <a:off x="4363462" y="2588060"/>
              <a:ext cx="499543" cy="42817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3649141" y="2801081"/>
              <a:ext cx="714321" cy="213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52" idx="4"/>
            </p:cNvCxnSpPr>
            <p:nvPr/>
          </p:nvCxnSpPr>
          <p:spPr>
            <a:xfrm rot="16200000" flipH="1">
              <a:off x="3048095" y="3368715"/>
              <a:ext cx="724271" cy="1930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4263664" y="3371836"/>
              <a:ext cx="713619" cy="241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>
            <a:xfrm>
              <a:off x="5577326" y="2577410"/>
              <a:ext cx="499541" cy="42817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8" name="Oval 57"/>
            <p:cNvSpPr/>
            <p:nvPr/>
          </p:nvSpPr>
          <p:spPr>
            <a:xfrm>
              <a:off x="5577326" y="3721331"/>
              <a:ext cx="499541" cy="42817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59" name="Straight Connector 58"/>
            <p:cNvCxnSpPr>
              <a:endCxn id="58" idx="2"/>
            </p:cNvCxnSpPr>
            <p:nvPr/>
          </p:nvCxnSpPr>
          <p:spPr>
            <a:xfrm>
              <a:off x="4863005" y="3934352"/>
              <a:ext cx="714321" cy="213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4863005" y="2792560"/>
              <a:ext cx="71432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5475255" y="3363456"/>
              <a:ext cx="71575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/>
            <p:cNvSpPr/>
            <p:nvPr/>
          </p:nvSpPr>
          <p:spPr>
            <a:xfrm>
              <a:off x="3168906" y="3740504"/>
              <a:ext cx="499541" cy="42817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3" name="Oval 62"/>
            <p:cNvSpPr/>
            <p:nvPr/>
          </p:nvSpPr>
          <p:spPr>
            <a:xfrm>
              <a:off x="4382768" y="3740504"/>
              <a:ext cx="499543" cy="42817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64" name="Straight Connector 63"/>
            <p:cNvCxnSpPr>
              <a:endCxn id="63" idx="2"/>
            </p:cNvCxnSpPr>
            <p:nvPr/>
          </p:nvCxnSpPr>
          <p:spPr>
            <a:xfrm>
              <a:off x="3668447" y="3953525"/>
              <a:ext cx="714321" cy="213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/>
            <p:cNvSpPr/>
            <p:nvPr/>
          </p:nvSpPr>
          <p:spPr>
            <a:xfrm>
              <a:off x="3159253" y="3731983"/>
              <a:ext cx="499541" cy="42817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6" name="Oval 65"/>
            <p:cNvSpPr/>
            <p:nvPr/>
          </p:nvSpPr>
          <p:spPr>
            <a:xfrm>
              <a:off x="4373115" y="3731983"/>
              <a:ext cx="499543" cy="42817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7" name="Oval 66"/>
            <p:cNvSpPr/>
            <p:nvPr/>
          </p:nvSpPr>
          <p:spPr>
            <a:xfrm>
              <a:off x="3159253" y="4875904"/>
              <a:ext cx="499541" cy="42817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8" name="Oval 67"/>
            <p:cNvSpPr/>
            <p:nvPr/>
          </p:nvSpPr>
          <p:spPr>
            <a:xfrm>
              <a:off x="4373115" y="4875904"/>
              <a:ext cx="499543" cy="42817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69" name="Straight Connector 68"/>
            <p:cNvCxnSpPr>
              <a:endCxn id="68" idx="2"/>
            </p:cNvCxnSpPr>
            <p:nvPr/>
          </p:nvCxnSpPr>
          <p:spPr>
            <a:xfrm>
              <a:off x="3658794" y="5088925"/>
              <a:ext cx="714321" cy="213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3658794" y="3947133"/>
              <a:ext cx="714321" cy="213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stCxn id="65" idx="4"/>
              <a:endCxn id="67" idx="0"/>
            </p:cNvCxnSpPr>
            <p:nvPr/>
          </p:nvCxnSpPr>
          <p:spPr>
            <a:xfrm rot="5400000">
              <a:off x="3052214" y="4517888"/>
              <a:ext cx="713619" cy="241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>
              <a:off x="4272251" y="4516822"/>
              <a:ext cx="715750" cy="241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72"/>
            <p:cNvSpPr/>
            <p:nvPr/>
          </p:nvSpPr>
          <p:spPr>
            <a:xfrm>
              <a:off x="5586979" y="3723462"/>
              <a:ext cx="499541" cy="42817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4" name="Oval 73"/>
            <p:cNvSpPr/>
            <p:nvPr/>
          </p:nvSpPr>
          <p:spPr>
            <a:xfrm>
              <a:off x="5586979" y="4865254"/>
              <a:ext cx="499541" cy="42817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75" name="Straight Connector 74"/>
            <p:cNvCxnSpPr>
              <a:endCxn id="74" idx="2"/>
            </p:cNvCxnSpPr>
            <p:nvPr/>
          </p:nvCxnSpPr>
          <p:spPr>
            <a:xfrm>
              <a:off x="4872658" y="5080404"/>
              <a:ext cx="714321" cy="213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4872658" y="3936483"/>
              <a:ext cx="714321" cy="213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5485972" y="4508444"/>
              <a:ext cx="71362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77"/>
            <p:cNvSpPr/>
            <p:nvPr/>
          </p:nvSpPr>
          <p:spPr>
            <a:xfrm>
              <a:off x="5111568" y="3825712"/>
              <a:ext cx="241325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731774" y="3265467"/>
              <a:ext cx="241325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101916" y="2707352"/>
              <a:ext cx="241325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902533" y="2696702"/>
              <a:ext cx="241325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3313701" y="3214342"/>
              <a:ext cx="241325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3304048" y="4405129"/>
              <a:ext cx="238911" cy="2194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503430" y="4394477"/>
              <a:ext cx="238912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3943557" y="5014369"/>
              <a:ext cx="241325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5070544" y="4993067"/>
              <a:ext cx="241325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5731774" y="4434952"/>
              <a:ext cx="241325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892880" y="3844883"/>
              <a:ext cx="241325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4532389" y="3297421"/>
              <a:ext cx="241325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30" name="Straight Connector 129"/>
            <p:cNvCxnSpPr>
              <a:stCxn id="67" idx="7"/>
            </p:cNvCxnSpPr>
            <p:nvPr/>
          </p:nvCxnSpPr>
          <p:spPr>
            <a:xfrm rot="5400000" flipH="1" flipV="1">
              <a:off x="3623207" y="4074350"/>
              <a:ext cx="826521" cy="9001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Rectangle 131"/>
            <p:cNvSpPr/>
            <p:nvPr/>
          </p:nvSpPr>
          <p:spPr>
            <a:xfrm>
              <a:off x="3943557" y="4405129"/>
              <a:ext cx="241325" cy="2194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33" name="Straight Connector 132"/>
            <p:cNvCxnSpPr/>
            <p:nvPr/>
          </p:nvCxnSpPr>
          <p:spPr>
            <a:xfrm rot="5400000" flipH="1" flipV="1">
              <a:off x="4831179" y="2916582"/>
              <a:ext cx="828650" cy="90014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>
              <a:endCxn id="74" idx="1"/>
            </p:cNvCxnSpPr>
            <p:nvPr/>
          </p:nvCxnSpPr>
          <p:spPr>
            <a:xfrm rot="16200000" flipH="1">
              <a:off x="4820104" y="4089887"/>
              <a:ext cx="843563" cy="83498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rot="16200000" flipH="1">
              <a:off x="3580901" y="2972733"/>
              <a:ext cx="843563" cy="83257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Rectangle 136"/>
            <p:cNvSpPr/>
            <p:nvPr/>
          </p:nvSpPr>
          <p:spPr>
            <a:xfrm>
              <a:off x="3883227" y="3286769"/>
              <a:ext cx="238911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5101916" y="3276118"/>
              <a:ext cx="241325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5133288" y="4322050"/>
              <a:ext cx="238911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44" name="Group 156"/>
          <p:cNvGrpSpPr>
            <a:grpSpLocks/>
          </p:cNvGrpSpPr>
          <p:nvPr/>
        </p:nvGrpSpPr>
        <p:grpSpPr bwMode="auto">
          <a:xfrm>
            <a:off x="6769100" y="1627188"/>
            <a:ext cx="1866900" cy="2433637"/>
            <a:chOff x="6768499" y="1802155"/>
            <a:chExt cx="1867446" cy="2432962"/>
          </a:xfrm>
        </p:grpSpPr>
        <p:sp>
          <p:nvSpPr>
            <p:cNvPr id="91" name="Oval 90"/>
            <p:cNvSpPr/>
            <p:nvPr/>
          </p:nvSpPr>
          <p:spPr>
            <a:xfrm>
              <a:off x="6768499" y="2463958"/>
              <a:ext cx="317593" cy="27932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92" name="Oval 91"/>
            <p:cNvSpPr/>
            <p:nvPr/>
          </p:nvSpPr>
          <p:spPr>
            <a:xfrm>
              <a:off x="7540250" y="2463958"/>
              <a:ext cx="319181" cy="27932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93" name="Straight Connector 92"/>
            <p:cNvCxnSpPr/>
            <p:nvPr/>
          </p:nvCxnSpPr>
          <p:spPr>
            <a:xfrm>
              <a:off x="7086092" y="2603620"/>
              <a:ext cx="454158" cy="15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5400000">
              <a:off x="7470512" y="2976579"/>
              <a:ext cx="46659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/>
            <p:cNvSpPr/>
            <p:nvPr/>
          </p:nvSpPr>
          <p:spPr>
            <a:xfrm>
              <a:off x="8312000" y="2457610"/>
              <a:ext cx="317593" cy="27932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97" name="Oval 96"/>
            <p:cNvSpPr/>
            <p:nvPr/>
          </p:nvSpPr>
          <p:spPr>
            <a:xfrm>
              <a:off x="8312000" y="3203528"/>
              <a:ext cx="317593" cy="27932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98" name="Straight Connector 97"/>
            <p:cNvCxnSpPr>
              <a:endCxn id="97" idx="2"/>
            </p:cNvCxnSpPr>
            <p:nvPr/>
          </p:nvCxnSpPr>
          <p:spPr>
            <a:xfrm>
              <a:off x="7857843" y="3343189"/>
              <a:ext cx="45415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7857843" y="2597271"/>
              <a:ext cx="454158" cy="15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rot="5400000">
              <a:off x="8241469" y="2969437"/>
              <a:ext cx="466596" cy="15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Oval 100"/>
            <p:cNvSpPr/>
            <p:nvPr/>
          </p:nvSpPr>
          <p:spPr>
            <a:xfrm>
              <a:off x="6781203" y="3214638"/>
              <a:ext cx="317593" cy="28090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02" name="Oval 101"/>
            <p:cNvSpPr/>
            <p:nvPr/>
          </p:nvSpPr>
          <p:spPr>
            <a:xfrm>
              <a:off x="7552953" y="3214638"/>
              <a:ext cx="317593" cy="28090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03" name="Straight Connector 102"/>
            <p:cNvCxnSpPr>
              <a:endCxn id="102" idx="2"/>
            </p:cNvCxnSpPr>
            <p:nvPr/>
          </p:nvCxnSpPr>
          <p:spPr>
            <a:xfrm>
              <a:off x="7098796" y="3354299"/>
              <a:ext cx="454158" cy="158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Oval 103"/>
            <p:cNvSpPr/>
            <p:nvPr/>
          </p:nvSpPr>
          <p:spPr>
            <a:xfrm>
              <a:off x="6774851" y="3211464"/>
              <a:ext cx="317593" cy="27932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05" name="Oval 104"/>
            <p:cNvSpPr/>
            <p:nvPr/>
          </p:nvSpPr>
          <p:spPr>
            <a:xfrm>
              <a:off x="7546602" y="3211464"/>
              <a:ext cx="317593" cy="27932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06" name="Oval 105"/>
            <p:cNvSpPr/>
            <p:nvPr/>
          </p:nvSpPr>
          <p:spPr>
            <a:xfrm>
              <a:off x="6774851" y="3955794"/>
              <a:ext cx="317593" cy="27932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07" name="Oval 106"/>
            <p:cNvSpPr/>
            <p:nvPr/>
          </p:nvSpPr>
          <p:spPr>
            <a:xfrm>
              <a:off x="7546602" y="3955794"/>
              <a:ext cx="317593" cy="27932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08" name="Straight Connector 107"/>
            <p:cNvCxnSpPr>
              <a:endCxn id="107" idx="2"/>
            </p:cNvCxnSpPr>
            <p:nvPr/>
          </p:nvCxnSpPr>
          <p:spPr>
            <a:xfrm>
              <a:off x="7092444" y="4095456"/>
              <a:ext cx="454158" cy="15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7092444" y="3351125"/>
              <a:ext cx="45415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rot="5400000">
              <a:off x="7476864" y="3722497"/>
              <a:ext cx="465008" cy="15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Oval 111"/>
            <p:cNvSpPr/>
            <p:nvPr/>
          </p:nvSpPr>
          <p:spPr>
            <a:xfrm>
              <a:off x="8318352" y="3205116"/>
              <a:ext cx="317593" cy="27932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13" name="Oval 112"/>
            <p:cNvSpPr/>
            <p:nvPr/>
          </p:nvSpPr>
          <p:spPr>
            <a:xfrm>
              <a:off x="8318352" y="3949446"/>
              <a:ext cx="317593" cy="27932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14" name="Straight Connector 113"/>
            <p:cNvCxnSpPr>
              <a:endCxn id="113" idx="2"/>
            </p:cNvCxnSpPr>
            <p:nvPr/>
          </p:nvCxnSpPr>
          <p:spPr>
            <a:xfrm>
              <a:off x="7864194" y="4089108"/>
              <a:ext cx="454158" cy="15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7864194" y="3344777"/>
              <a:ext cx="45415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rot="5400000">
              <a:off x="8248614" y="3716149"/>
              <a:ext cx="465008" cy="15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Rectangle 116"/>
            <p:cNvSpPr/>
            <p:nvPr/>
          </p:nvSpPr>
          <p:spPr>
            <a:xfrm>
              <a:off x="8016639" y="3271772"/>
              <a:ext cx="152445" cy="1428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8410454" y="2906749"/>
              <a:ext cx="152445" cy="1444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8010287" y="2541725"/>
              <a:ext cx="152445" cy="1444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7248064" y="2535377"/>
              <a:ext cx="152445" cy="1444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7629176" y="3641557"/>
              <a:ext cx="152445" cy="1444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7273472" y="4046257"/>
              <a:ext cx="152445" cy="1444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7989644" y="4031973"/>
              <a:ext cx="154032" cy="1444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8410454" y="3668537"/>
              <a:ext cx="152445" cy="1444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7241712" y="3284469"/>
              <a:ext cx="152445" cy="1444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7648231" y="2927380"/>
              <a:ext cx="152445" cy="1428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7576773" y="1802155"/>
              <a:ext cx="152445" cy="1444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47" name="Straight Connector 146"/>
            <p:cNvCxnSpPr>
              <a:stCxn id="91" idx="7"/>
              <a:endCxn id="146" idx="2"/>
            </p:cNvCxnSpPr>
            <p:nvPr/>
          </p:nvCxnSpPr>
          <p:spPr>
            <a:xfrm rot="5400000" flipH="1" flipV="1">
              <a:off x="7067196" y="1919422"/>
              <a:ext cx="558645" cy="61295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>
              <a:stCxn id="96" idx="1"/>
              <a:endCxn id="146" idx="2"/>
            </p:cNvCxnSpPr>
            <p:nvPr/>
          </p:nvCxnSpPr>
          <p:spPr>
            <a:xfrm rot="16200000" flipV="1">
              <a:off x="7729375" y="1870197"/>
              <a:ext cx="552297" cy="70505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>
              <a:stCxn id="92" idx="0"/>
              <a:endCxn id="146" idx="2"/>
            </p:cNvCxnSpPr>
            <p:nvPr/>
          </p:nvCxnSpPr>
          <p:spPr>
            <a:xfrm rot="16200000" flipV="1">
              <a:off x="7417330" y="2182242"/>
              <a:ext cx="517381" cy="4605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>
              <a:stCxn id="104" idx="7"/>
              <a:endCxn id="146" idx="2"/>
            </p:cNvCxnSpPr>
            <p:nvPr/>
          </p:nvCxnSpPr>
          <p:spPr>
            <a:xfrm rot="5400000" flipH="1" flipV="1">
              <a:off x="6697413" y="2295557"/>
              <a:ext cx="1304563" cy="60660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>
              <a:stCxn id="112" idx="1"/>
              <a:endCxn id="165" idx="0"/>
            </p:cNvCxnSpPr>
            <p:nvPr/>
          </p:nvCxnSpPr>
          <p:spPr>
            <a:xfrm rot="16200000" flipV="1">
              <a:off x="7321482" y="2201871"/>
              <a:ext cx="1302976" cy="78286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>
              <a:stCxn id="113" idx="1"/>
              <a:endCxn id="146" idx="2"/>
            </p:cNvCxnSpPr>
            <p:nvPr/>
          </p:nvCxnSpPr>
          <p:spPr>
            <a:xfrm rot="16200000" flipV="1">
              <a:off x="6986633" y="2612939"/>
              <a:ext cx="2044133" cy="71140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>
              <a:stCxn id="106" idx="7"/>
              <a:endCxn id="146" idx="2"/>
            </p:cNvCxnSpPr>
            <p:nvPr/>
          </p:nvCxnSpPr>
          <p:spPr>
            <a:xfrm rot="5400000" flipH="1" flipV="1">
              <a:off x="6324454" y="2668516"/>
              <a:ext cx="2050481" cy="60660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Freeform 163"/>
            <p:cNvSpPr/>
            <p:nvPr/>
          </p:nvSpPr>
          <p:spPr>
            <a:xfrm>
              <a:off x="7592653" y="1951339"/>
              <a:ext cx="358880" cy="1285518"/>
            </a:xfrm>
            <a:custGeom>
              <a:avLst/>
              <a:gdLst>
                <a:gd name="connsiteX0" fmla="*/ 0 w 355600"/>
                <a:gd name="connsiteY0" fmla="*/ 0 h 1545715"/>
                <a:gd name="connsiteX1" fmla="*/ 40640 w 355600"/>
                <a:gd name="connsiteY1" fmla="*/ 20320 h 1545715"/>
                <a:gd name="connsiteX2" fmla="*/ 111760 w 355600"/>
                <a:gd name="connsiteY2" fmla="*/ 71120 h 1545715"/>
                <a:gd name="connsiteX3" fmla="*/ 172720 w 355600"/>
                <a:gd name="connsiteY3" fmla="*/ 132080 h 1545715"/>
                <a:gd name="connsiteX4" fmla="*/ 203200 w 355600"/>
                <a:gd name="connsiteY4" fmla="*/ 162560 h 1545715"/>
                <a:gd name="connsiteX5" fmla="*/ 233680 w 355600"/>
                <a:gd name="connsiteY5" fmla="*/ 182880 h 1545715"/>
                <a:gd name="connsiteX6" fmla="*/ 264160 w 355600"/>
                <a:gd name="connsiteY6" fmla="*/ 243840 h 1545715"/>
                <a:gd name="connsiteX7" fmla="*/ 304800 w 355600"/>
                <a:gd name="connsiteY7" fmla="*/ 314960 h 1545715"/>
                <a:gd name="connsiteX8" fmla="*/ 325120 w 355600"/>
                <a:gd name="connsiteY8" fmla="*/ 396240 h 1545715"/>
                <a:gd name="connsiteX9" fmla="*/ 335280 w 355600"/>
                <a:gd name="connsiteY9" fmla="*/ 447040 h 1545715"/>
                <a:gd name="connsiteX10" fmla="*/ 355600 w 355600"/>
                <a:gd name="connsiteY10" fmla="*/ 528320 h 1545715"/>
                <a:gd name="connsiteX11" fmla="*/ 345440 w 355600"/>
                <a:gd name="connsiteY11" fmla="*/ 944880 h 1545715"/>
                <a:gd name="connsiteX12" fmla="*/ 325120 w 355600"/>
                <a:gd name="connsiteY12" fmla="*/ 1127760 h 1545715"/>
                <a:gd name="connsiteX13" fmla="*/ 314960 w 355600"/>
                <a:gd name="connsiteY13" fmla="*/ 1188720 h 1545715"/>
                <a:gd name="connsiteX14" fmla="*/ 294640 w 355600"/>
                <a:gd name="connsiteY14" fmla="*/ 1229360 h 1545715"/>
                <a:gd name="connsiteX15" fmla="*/ 274320 w 355600"/>
                <a:gd name="connsiteY15" fmla="*/ 1320800 h 1545715"/>
                <a:gd name="connsiteX16" fmla="*/ 254000 w 355600"/>
                <a:gd name="connsiteY16" fmla="*/ 1381760 h 1545715"/>
                <a:gd name="connsiteX17" fmla="*/ 243840 w 355600"/>
                <a:gd name="connsiteY17" fmla="*/ 1412240 h 1545715"/>
                <a:gd name="connsiteX18" fmla="*/ 213360 w 355600"/>
                <a:gd name="connsiteY18" fmla="*/ 1442720 h 1545715"/>
                <a:gd name="connsiteX19" fmla="*/ 193040 w 355600"/>
                <a:gd name="connsiteY19" fmla="*/ 1473200 h 1545715"/>
                <a:gd name="connsiteX20" fmla="*/ 162560 w 355600"/>
                <a:gd name="connsiteY20" fmla="*/ 1503680 h 1545715"/>
                <a:gd name="connsiteX21" fmla="*/ 121920 w 355600"/>
                <a:gd name="connsiteY21" fmla="*/ 1544320 h 154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5600" h="1545715">
                  <a:moveTo>
                    <a:pt x="0" y="0"/>
                  </a:moveTo>
                  <a:cubicBezTo>
                    <a:pt x="13547" y="6773"/>
                    <a:pt x="27490" y="12806"/>
                    <a:pt x="40640" y="20320"/>
                  </a:cubicBezTo>
                  <a:cubicBezTo>
                    <a:pt x="55696" y="28923"/>
                    <a:pt x="102279" y="62587"/>
                    <a:pt x="111760" y="71120"/>
                  </a:cubicBezTo>
                  <a:cubicBezTo>
                    <a:pt x="133120" y="90344"/>
                    <a:pt x="152400" y="111760"/>
                    <a:pt x="172720" y="132080"/>
                  </a:cubicBezTo>
                  <a:cubicBezTo>
                    <a:pt x="182880" y="142240"/>
                    <a:pt x="191245" y="154590"/>
                    <a:pt x="203200" y="162560"/>
                  </a:cubicBezTo>
                  <a:lnTo>
                    <a:pt x="233680" y="182880"/>
                  </a:lnTo>
                  <a:cubicBezTo>
                    <a:pt x="291914" y="270231"/>
                    <a:pt x="222096" y="159712"/>
                    <a:pt x="264160" y="243840"/>
                  </a:cubicBezTo>
                  <a:cubicBezTo>
                    <a:pt x="286457" y="288434"/>
                    <a:pt x="286988" y="261523"/>
                    <a:pt x="304800" y="314960"/>
                  </a:cubicBezTo>
                  <a:cubicBezTo>
                    <a:pt x="313631" y="341454"/>
                    <a:pt x="319643" y="368855"/>
                    <a:pt x="325120" y="396240"/>
                  </a:cubicBezTo>
                  <a:cubicBezTo>
                    <a:pt x="328507" y="413173"/>
                    <a:pt x="331397" y="430214"/>
                    <a:pt x="335280" y="447040"/>
                  </a:cubicBezTo>
                  <a:cubicBezTo>
                    <a:pt x="341560" y="474252"/>
                    <a:pt x="355600" y="528320"/>
                    <a:pt x="355600" y="528320"/>
                  </a:cubicBezTo>
                  <a:cubicBezTo>
                    <a:pt x="352213" y="667173"/>
                    <a:pt x="350883" y="806092"/>
                    <a:pt x="345440" y="944880"/>
                  </a:cubicBezTo>
                  <a:cubicBezTo>
                    <a:pt x="344321" y="973417"/>
                    <a:pt x="330069" y="1093115"/>
                    <a:pt x="325120" y="1127760"/>
                  </a:cubicBezTo>
                  <a:cubicBezTo>
                    <a:pt x="322207" y="1148153"/>
                    <a:pt x="320879" y="1168989"/>
                    <a:pt x="314960" y="1188720"/>
                  </a:cubicBezTo>
                  <a:cubicBezTo>
                    <a:pt x="310608" y="1203227"/>
                    <a:pt x="299958" y="1215179"/>
                    <a:pt x="294640" y="1229360"/>
                  </a:cubicBezTo>
                  <a:cubicBezTo>
                    <a:pt x="285516" y="1253690"/>
                    <a:pt x="280757" y="1297197"/>
                    <a:pt x="274320" y="1320800"/>
                  </a:cubicBezTo>
                  <a:cubicBezTo>
                    <a:pt x="268684" y="1341464"/>
                    <a:pt x="260773" y="1361440"/>
                    <a:pt x="254000" y="1381760"/>
                  </a:cubicBezTo>
                  <a:cubicBezTo>
                    <a:pt x="250613" y="1391920"/>
                    <a:pt x="251413" y="1404667"/>
                    <a:pt x="243840" y="1412240"/>
                  </a:cubicBezTo>
                  <a:cubicBezTo>
                    <a:pt x="233680" y="1422400"/>
                    <a:pt x="222558" y="1431682"/>
                    <a:pt x="213360" y="1442720"/>
                  </a:cubicBezTo>
                  <a:cubicBezTo>
                    <a:pt x="205543" y="1452101"/>
                    <a:pt x="200857" y="1463819"/>
                    <a:pt x="193040" y="1473200"/>
                  </a:cubicBezTo>
                  <a:cubicBezTo>
                    <a:pt x="183842" y="1484238"/>
                    <a:pt x="171758" y="1492642"/>
                    <a:pt x="162560" y="1503680"/>
                  </a:cubicBezTo>
                  <a:cubicBezTo>
                    <a:pt x="127531" y="1545715"/>
                    <a:pt x="159679" y="1525441"/>
                    <a:pt x="121920" y="1544320"/>
                  </a:cubicBez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65" name="Freeform 164"/>
            <p:cNvSpPr/>
            <p:nvPr/>
          </p:nvSpPr>
          <p:spPr>
            <a:xfrm>
              <a:off x="7581537" y="1941816"/>
              <a:ext cx="389052" cy="2013978"/>
            </a:xfrm>
            <a:custGeom>
              <a:avLst/>
              <a:gdLst>
                <a:gd name="connsiteX0" fmla="*/ 0 w 355600"/>
                <a:gd name="connsiteY0" fmla="*/ 0 h 1545715"/>
                <a:gd name="connsiteX1" fmla="*/ 40640 w 355600"/>
                <a:gd name="connsiteY1" fmla="*/ 20320 h 1545715"/>
                <a:gd name="connsiteX2" fmla="*/ 111760 w 355600"/>
                <a:gd name="connsiteY2" fmla="*/ 71120 h 1545715"/>
                <a:gd name="connsiteX3" fmla="*/ 172720 w 355600"/>
                <a:gd name="connsiteY3" fmla="*/ 132080 h 1545715"/>
                <a:gd name="connsiteX4" fmla="*/ 203200 w 355600"/>
                <a:gd name="connsiteY4" fmla="*/ 162560 h 1545715"/>
                <a:gd name="connsiteX5" fmla="*/ 233680 w 355600"/>
                <a:gd name="connsiteY5" fmla="*/ 182880 h 1545715"/>
                <a:gd name="connsiteX6" fmla="*/ 264160 w 355600"/>
                <a:gd name="connsiteY6" fmla="*/ 243840 h 1545715"/>
                <a:gd name="connsiteX7" fmla="*/ 304800 w 355600"/>
                <a:gd name="connsiteY7" fmla="*/ 314960 h 1545715"/>
                <a:gd name="connsiteX8" fmla="*/ 325120 w 355600"/>
                <a:gd name="connsiteY8" fmla="*/ 396240 h 1545715"/>
                <a:gd name="connsiteX9" fmla="*/ 335280 w 355600"/>
                <a:gd name="connsiteY9" fmla="*/ 447040 h 1545715"/>
                <a:gd name="connsiteX10" fmla="*/ 355600 w 355600"/>
                <a:gd name="connsiteY10" fmla="*/ 528320 h 1545715"/>
                <a:gd name="connsiteX11" fmla="*/ 345440 w 355600"/>
                <a:gd name="connsiteY11" fmla="*/ 944880 h 1545715"/>
                <a:gd name="connsiteX12" fmla="*/ 325120 w 355600"/>
                <a:gd name="connsiteY12" fmla="*/ 1127760 h 1545715"/>
                <a:gd name="connsiteX13" fmla="*/ 314960 w 355600"/>
                <a:gd name="connsiteY13" fmla="*/ 1188720 h 1545715"/>
                <a:gd name="connsiteX14" fmla="*/ 294640 w 355600"/>
                <a:gd name="connsiteY14" fmla="*/ 1229360 h 1545715"/>
                <a:gd name="connsiteX15" fmla="*/ 274320 w 355600"/>
                <a:gd name="connsiteY15" fmla="*/ 1320800 h 1545715"/>
                <a:gd name="connsiteX16" fmla="*/ 254000 w 355600"/>
                <a:gd name="connsiteY16" fmla="*/ 1381760 h 1545715"/>
                <a:gd name="connsiteX17" fmla="*/ 243840 w 355600"/>
                <a:gd name="connsiteY17" fmla="*/ 1412240 h 1545715"/>
                <a:gd name="connsiteX18" fmla="*/ 213360 w 355600"/>
                <a:gd name="connsiteY18" fmla="*/ 1442720 h 1545715"/>
                <a:gd name="connsiteX19" fmla="*/ 193040 w 355600"/>
                <a:gd name="connsiteY19" fmla="*/ 1473200 h 1545715"/>
                <a:gd name="connsiteX20" fmla="*/ 162560 w 355600"/>
                <a:gd name="connsiteY20" fmla="*/ 1503680 h 1545715"/>
                <a:gd name="connsiteX21" fmla="*/ 121920 w 355600"/>
                <a:gd name="connsiteY21" fmla="*/ 1544320 h 154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5600" h="1545715">
                  <a:moveTo>
                    <a:pt x="0" y="0"/>
                  </a:moveTo>
                  <a:cubicBezTo>
                    <a:pt x="13547" y="6773"/>
                    <a:pt x="27490" y="12806"/>
                    <a:pt x="40640" y="20320"/>
                  </a:cubicBezTo>
                  <a:cubicBezTo>
                    <a:pt x="55696" y="28923"/>
                    <a:pt x="102279" y="62587"/>
                    <a:pt x="111760" y="71120"/>
                  </a:cubicBezTo>
                  <a:cubicBezTo>
                    <a:pt x="133120" y="90344"/>
                    <a:pt x="152400" y="111760"/>
                    <a:pt x="172720" y="132080"/>
                  </a:cubicBezTo>
                  <a:cubicBezTo>
                    <a:pt x="182880" y="142240"/>
                    <a:pt x="191245" y="154590"/>
                    <a:pt x="203200" y="162560"/>
                  </a:cubicBezTo>
                  <a:lnTo>
                    <a:pt x="233680" y="182880"/>
                  </a:lnTo>
                  <a:cubicBezTo>
                    <a:pt x="291914" y="270231"/>
                    <a:pt x="222096" y="159712"/>
                    <a:pt x="264160" y="243840"/>
                  </a:cubicBezTo>
                  <a:cubicBezTo>
                    <a:pt x="286457" y="288434"/>
                    <a:pt x="286988" y="261523"/>
                    <a:pt x="304800" y="314960"/>
                  </a:cubicBezTo>
                  <a:cubicBezTo>
                    <a:pt x="313631" y="341454"/>
                    <a:pt x="319643" y="368855"/>
                    <a:pt x="325120" y="396240"/>
                  </a:cubicBezTo>
                  <a:cubicBezTo>
                    <a:pt x="328507" y="413173"/>
                    <a:pt x="331397" y="430214"/>
                    <a:pt x="335280" y="447040"/>
                  </a:cubicBezTo>
                  <a:cubicBezTo>
                    <a:pt x="341560" y="474252"/>
                    <a:pt x="355600" y="528320"/>
                    <a:pt x="355600" y="528320"/>
                  </a:cubicBezTo>
                  <a:cubicBezTo>
                    <a:pt x="352213" y="667173"/>
                    <a:pt x="350883" y="806092"/>
                    <a:pt x="345440" y="944880"/>
                  </a:cubicBezTo>
                  <a:cubicBezTo>
                    <a:pt x="344321" y="973417"/>
                    <a:pt x="330069" y="1093115"/>
                    <a:pt x="325120" y="1127760"/>
                  </a:cubicBezTo>
                  <a:cubicBezTo>
                    <a:pt x="322207" y="1148153"/>
                    <a:pt x="320879" y="1168989"/>
                    <a:pt x="314960" y="1188720"/>
                  </a:cubicBezTo>
                  <a:cubicBezTo>
                    <a:pt x="310608" y="1203227"/>
                    <a:pt x="299958" y="1215179"/>
                    <a:pt x="294640" y="1229360"/>
                  </a:cubicBezTo>
                  <a:cubicBezTo>
                    <a:pt x="285516" y="1253690"/>
                    <a:pt x="280757" y="1297197"/>
                    <a:pt x="274320" y="1320800"/>
                  </a:cubicBezTo>
                  <a:cubicBezTo>
                    <a:pt x="268684" y="1341464"/>
                    <a:pt x="260773" y="1361440"/>
                    <a:pt x="254000" y="1381760"/>
                  </a:cubicBezTo>
                  <a:cubicBezTo>
                    <a:pt x="250613" y="1391920"/>
                    <a:pt x="251413" y="1404667"/>
                    <a:pt x="243840" y="1412240"/>
                  </a:cubicBezTo>
                  <a:cubicBezTo>
                    <a:pt x="233680" y="1422400"/>
                    <a:pt x="222558" y="1431682"/>
                    <a:pt x="213360" y="1442720"/>
                  </a:cubicBezTo>
                  <a:cubicBezTo>
                    <a:pt x="205543" y="1452101"/>
                    <a:pt x="200857" y="1463819"/>
                    <a:pt x="193040" y="1473200"/>
                  </a:cubicBezTo>
                  <a:cubicBezTo>
                    <a:pt x="183842" y="1484238"/>
                    <a:pt x="171758" y="1492642"/>
                    <a:pt x="162560" y="1503680"/>
                  </a:cubicBezTo>
                  <a:cubicBezTo>
                    <a:pt x="127531" y="1545715"/>
                    <a:pt x="159679" y="1525441"/>
                    <a:pt x="121920" y="1544320"/>
                  </a:cubicBez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94" name="Straight Connector 93"/>
            <p:cNvCxnSpPr>
              <a:stCxn id="91" idx="4"/>
            </p:cNvCxnSpPr>
            <p:nvPr/>
          </p:nvCxnSpPr>
          <p:spPr>
            <a:xfrm rot="16200000" flipH="1">
              <a:off x="6697969" y="2972608"/>
              <a:ext cx="471357" cy="1270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>
              <a:stCxn id="104" idx="4"/>
              <a:endCxn id="106" idx="0"/>
            </p:cNvCxnSpPr>
            <p:nvPr/>
          </p:nvCxnSpPr>
          <p:spPr>
            <a:xfrm rot="5400000">
              <a:off x="6701143" y="3723291"/>
              <a:ext cx="46500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Rectangle 120"/>
            <p:cNvSpPr/>
            <p:nvPr/>
          </p:nvSpPr>
          <p:spPr>
            <a:xfrm>
              <a:off x="6854249" y="2873420"/>
              <a:ext cx="154033" cy="1444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6847897" y="3647905"/>
              <a:ext cx="154033" cy="1444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145" name="TextBox 17"/>
          <p:cNvSpPr txBox="1">
            <a:spLocks noChangeArrowheads="1"/>
          </p:cNvSpPr>
          <p:nvPr/>
        </p:nvSpPr>
        <p:spPr bwMode="auto">
          <a:xfrm>
            <a:off x="3136900" y="4916488"/>
            <a:ext cx="2892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2000">
                <a:latin typeface="Comic Sans MS" pitchFamily="66" charset="0"/>
              </a:rPr>
              <a:t>E(x) = </a:t>
            </a:r>
            <a:r>
              <a:rPr lang="en-GB" sz="2800">
                <a:latin typeface="Times New Roman" pitchFamily="18" charset="0"/>
                <a:cs typeface="Times New Roman" pitchFamily="18" charset="0"/>
              </a:rPr>
              <a:t>∑</a:t>
            </a:r>
            <a:r>
              <a:rPr lang="en-GB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>
                <a:latin typeface="Comic Sans MS" pitchFamily="66" charset="0"/>
              </a:rPr>
              <a:t>θ</a:t>
            </a:r>
            <a:r>
              <a:rPr lang="en-GB" sz="2000" baseline="-25000">
                <a:latin typeface="Comic Sans MS" pitchFamily="66" charset="0"/>
              </a:rPr>
              <a:t>ij </a:t>
            </a:r>
            <a:r>
              <a:rPr lang="en-GB" sz="2000">
                <a:latin typeface="Comic Sans MS" pitchFamily="66" charset="0"/>
              </a:rPr>
              <a:t>(x</a:t>
            </a:r>
            <a:r>
              <a:rPr lang="en-GB" sz="2000" baseline="-25000">
                <a:latin typeface="Comic Sans MS" pitchFamily="66" charset="0"/>
              </a:rPr>
              <a:t>i</a:t>
            </a:r>
            <a:r>
              <a:rPr lang="en-GB" sz="2000">
                <a:latin typeface="Comic Sans MS" pitchFamily="66" charset="0"/>
              </a:rPr>
              <a:t>,x</a:t>
            </a:r>
            <a:r>
              <a:rPr lang="en-GB" sz="2000" baseline="-25000">
                <a:latin typeface="Comic Sans MS" pitchFamily="66" charset="0"/>
              </a:rPr>
              <a:t>j</a:t>
            </a:r>
            <a:r>
              <a:rPr lang="en-GB" sz="2000">
                <a:latin typeface="Comic Sans MS" pitchFamily="66" charset="0"/>
              </a:rPr>
              <a:t>)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4056063" y="5337175"/>
            <a:ext cx="828675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latin typeface="Comic Sans MS" pitchFamily="66" charset="0"/>
              </a:rPr>
              <a:t> </a:t>
            </a:r>
            <a:r>
              <a:rPr lang="en-GB" sz="1200" b="1" dirty="0" err="1">
                <a:latin typeface="Comic Sans MS" pitchFamily="66" charset="0"/>
              </a:rPr>
              <a:t>i,j</a:t>
            </a:r>
            <a:r>
              <a:rPr lang="en-GB" sz="1200" b="1" dirty="0">
                <a:latin typeface="Comic Sans MS" pitchFamily="66" charset="0"/>
              </a:rPr>
              <a:t> </a:t>
            </a:r>
            <a:r>
              <a:rPr lang="az-Cyrl-AZ" sz="1050" b="1" dirty="0">
                <a:latin typeface="Comic Sans MS" pitchFamily="66" charset="0"/>
              </a:rPr>
              <a:t>Є</a:t>
            </a:r>
            <a:r>
              <a:rPr lang="en-GB" sz="1200" b="1" dirty="0">
                <a:latin typeface="Comic Sans MS" pitchFamily="66" charset="0"/>
              </a:rPr>
              <a:t> N</a:t>
            </a:r>
            <a:r>
              <a:rPr lang="en-GB" sz="1200" b="1" baseline="-25000" dirty="0">
                <a:latin typeface="Comic Sans MS" pitchFamily="66" charset="0"/>
              </a:rPr>
              <a:t>8</a:t>
            </a:r>
            <a:endParaRPr lang="en-GB" sz="1200" baseline="-25000" dirty="0">
              <a:latin typeface="+mn-lt"/>
            </a:endParaRPr>
          </a:p>
        </p:txBody>
      </p:sp>
      <p:sp>
        <p:nvSpPr>
          <p:cNvPr id="11277" name="TextBox 46"/>
          <p:cNvSpPr txBox="1">
            <a:spLocks noChangeArrowheads="1"/>
          </p:cNvSpPr>
          <p:nvPr/>
        </p:nvSpPr>
        <p:spPr bwMode="auto">
          <a:xfrm>
            <a:off x="1073150" y="5802313"/>
            <a:ext cx="922338" cy="369887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/>
              <a:t>Order 2</a:t>
            </a:r>
          </a:p>
        </p:txBody>
      </p:sp>
      <p:sp>
        <p:nvSpPr>
          <p:cNvPr id="150" name="TextBox 149"/>
          <p:cNvSpPr txBox="1">
            <a:spLocks noChangeArrowheads="1"/>
          </p:cNvSpPr>
          <p:nvPr/>
        </p:nvSpPr>
        <p:spPr bwMode="auto">
          <a:xfrm>
            <a:off x="4175125" y="5813425"/>
            <a:ext cx="954088" cy="369888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/>
              <a:t>Order 2</a:t>
            </a:r>
          </a:p>
        </p:txBody>
      </p:sp>
      <p:sp>
        <p:nvSpPr>
          <p:cNvPr id="152" name="TextBox 151"/>
          <p:cNvSpPr txBox="1">
            <a:spLocks noChangeArrowheads="1"/>
          </p:cNvSpPr>
          <p:nvPr/>
        </p:nvSpPr>
        <p:spPr bwMode="auto">
          <a:xfrm>
            <a:off x="7262813" y="5873750"/>
            <a:ext cx="987425" cy="369888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/>
              <a:t>Order n</a:t>
            </a:r>
          </a:p>
        </p:txBody>
      </p:sp>
      <p:sp>
        <p:nvSpPr>
          <p:cNvPr id="154" name="TextBox 17"/>
          <p:cNvSpPr txBox="1">
            <a:spLocks noChangeArrowheads="1"/>
          </p:cNvSpPr>
          <p:nvPr/>
        </p:nvSpPr>
        <p:spPr bwMode="auto">
          <a:xfrm>
            <a:off x="6251575" y="4799013"/>
            <a:ext cx="28924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latin typeface="Comic Sans MS" pitchFamily="66" charset="0"/>
              </a:rPr>
              <a:t>E(x) = 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∑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dirty="0">
                <a:latin typeface="Comic Sans MS" pitchFamily="66" charset="0"/>
              </a:rPr>
              <a:t>θ</a:t>
            </a:r>
            <a:r>
              <a:rPr lang="en-GB" sz="2000" baseline="-25000" dirty="0" err="1">
                <a:latin typeface="Comic Sans MS" pitchFamily="66" charset="0"/>
              </a:rPr>
              <a:t>ij</a:t>
            </a:r>
            <a:r>
              <a:rPr lang="en-GB" sz="2000" baseline="-25000" dirty="0">
                <a:latin typeface="Comic Sans MS" pitchFamily="66" charset="0"/>
              </a:rPr>
              <a:t> </a:t>
            </a:r>
            <a:r>
              <a:rPr lang="en-GB" sz="2000" dirty="0">
                <a:latin typeface="Comic Sans MS" pitchFamily="66" charset="0"/>
              </a:rPr>
              <a:t>(</a:t>
            </a:r>
            <a:r>
              <a:rPr lang="en-GB" sz="2000" dirty="0" err="1">
                <a:latin typeface="Comic Sans MS" pitchFamily="66" charset="0"/>
              </a:rPr>
              <a:t>x</a:t>
            </a:r>
            <a:r>
              <a:rPr lang="en-GB" sz="2000" baseline="-25000" dirty="0" err="1">
                <a:latin typeface="Comic Sans MS" pitchFamily="66" charset="0"/>
              </a:rPr>
              <a:t>i</a:t>
            </a:r>
            <a:r>
              <a:rPr lang="en-GB" sz="2000" dirty="0" err="1">
                <a:latin typeface="Comic Sans MS" pitchFamily="66" charset="0"/>
              </a:rPr>
              <a:t>,x</a:t>
            </a:r>
            <a:r>
              <a:rPr lang="en-GB" sz="2000" baseline="-25000" dirty="0" err="1">
                <a:latin typeface="Comic Sans MS" pitchFamily="66" charset="0"/>
              </a:rPr>
              <a:t>j</a:t>
            </a:r>
            <a:r>
              <a:rPr lang="en-GB" sz="2000" dirty="0">
                <a:latin typeface="Comic Sans MS" pitchFamily="66" charset="0"/>
              </a:rPr>
              <a:t>)</a:t>
            </a:r>
            <a:br>
              <a:rPr lang="en-GB" sz="2000" dirty="0">
                <a:latin typeface="Comic Sans MS" pitchFamily="66" charset="0"/>
              </a:rPr>
            </a:br>
            <a:endParaRPr lang="en-GB" sz="1050" dirty="0"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latin typeface="Comic Sans MS" pitchFamily="66" charset="0"/>
              </a:rPr>
              <a:t>                   +</a:t>
            </a:r>
            <a:r>
              <a:rPr lang="el-GR" sz="2000" dirty="0">
                <a:latin typeface="Comic Sans MS" pitchFamily="66" charset="0"/>
              </a:rPr>
              <a:t>θ</a:t>
            </a:r>
            <a:r>
              <a:rPr lang="en-GB" sz="2000" dirty="0">
                <a:latin typeface="Comic Sans MS" pitchFamily="66" charset="0"/>
              </a:rPr>
              <a:t>(x</a:t>
            </a:r>
            <a:r>
              <a:rPr lang="en-GB" sz="2000" baseline="-25000" dirty="0">
                <a:latin typeface="Comic Sans MS" pitchFamily="66" charset="0"/>
              </a:rPr>
              <a:t>1</a:t>
            </a:r>
            <a:r>
              <a:rPr lang="en-GB" sz="2000" dirty="0">
                <a:latin typeface="Comic Sans MS" pitchFamily="66" charset="0"/>
              </a:rPr>
              <a:t>,…,</a:t>
            </a:r>
            <a:r>
              <a:rPr lang="en-GB" sz="2000" dirty="0" err="1">
                <a:latin typeface="Comic Sans MS" pitchFamily="66" charset="0"/>
              </a:rPr>
              <a:t>x</a:t>
            </a:r>
            <a:r>
              <a:rPr lang="en-GB" sz="2000" baseline="-25000" dirty="0" err="1">
                <a:latin typeface="Comic Sans MS" pitchFamily="66" charset="0"/>
              </a:rPr>
              <a:t>n</a:t>
            </a:r>
            <a:r>
              <a:rPr lang="en-GB" sz="2000" dirty="0">
                <a:latin typeface="Comic Sans MS" pitchFamily="66" charset="0"/>
              </a:rPr>
              <a:t>)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7143750" y="5218113"/>
            <a:ext cx="86042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latin typeface="Comic Sans MS" pitchFamily="66" charset="0"/>
              </a:rPr>
              <a:t> </a:t>
            </a:r>
            <a:r>
              <a:rPr lang="en-GB" sz="1200" b="1" dirty="0" err="1">
                <a:latin typeface="Comic Sans MS" pitchFamily="66" charset="0"/>
              </a:rPr>
              <a:t>i,j</a:t>
            </a:r>
            <a:r>
              <a:rPr lang="en-GB" sz="1200" b="1" dirty="0">
                <a:latin typeface="Comic Sans MS" pitchFamily="66" charset="0"/>
              </a:rPr>
              <a:t> </a:t>
            </a:r>
            <a:r>
              <a:rPr lang="az-Cyrl-AZ" sz="1050" b="1" dirty="0">
                <a:latin typeface="Comic Sans MS" pitchFamily="66" charset="0"/>
              </a:rPr>
              <a:t>Є</a:t>
            </a:r>
            <a:r>
              <a:rPr lang="en-GB" sz="1200" b="1" dirty="0">
                <a:latin typeface="Comic Sans MS" pitchFamily="66" charset="0"/>
              </a:rPr>
              <a:t> N</a:t>
            </a:r>
            <a:r>
              <a:rPr lang="en-GB" sz="1200" b="1" baseline="-25000" dirty="0">
                <a:latin typeface="Comic Sans MS" pitchFamily="66" charset="0"/>
              </a:rPr>
              <a:t>4</a:t>
            </a:r>
            <a:endParaRPr lang="en-GB" sz="1200" baseline="-25000" dirty="0">
              <a:latin typeface="+mn-lt"/>
            </a:endParaRPr>
          </a:p>
        </p:txBody>
      </p:sp>
      <p:sp>
        <p:nvSpPr>
          <p:cNvPr id="11282" name="TextBox 42"/>
          <p:cNvSpPr txBox="1">
            <a:spLocks noChangeArrowheads="1"/>
          </p:cNvSpPr>
          <p:nvPr/>
        </p:nvSpPr>
        <p:spPr bwMode="auto">
          <a:xfrm>
            <a:off x="588963" y="6269038"/>
            <a:ext cx="2311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/>
              <a:t>“Pairwise energy”</a:t>
            </a:r>
          </a:p>
        </p:txBody>
      </p:sp>
      <p:sp>
        <p:nvSpPr>
          <p:cNvPr id="159" name="TextBox 158"/>
          <p:cNvSpPr txBox="1">
            <a:spLocks noChangeArrowheads="1"/>
          </p:cNvSpPr>
          <p:nvPr/>
        </p:nvSpPr>
        <p:spPr bwMode="auto">
          <a:xfrm>
            <a:off x="6521450" y="6337300"/>
            <a:ext cx="2814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/>
              <a:t>“higher-order energy”</a:t>
            </a:r>
          </a:p>
        </p:txBody>
      </p:sp>
    </p:spTree>
    <p:extLst>
      <p:ext uri="{BB962C8B-B14F-4D97-AF65-F5344CB8AC3E}">
        <p14:creationId xmlns:p14="http://schemas.microsoft.com/office/powerpoint/2010/main" xmlns="" val="221294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05735" y="1483532"/>
            <a:ext cx="2701580" cy="52538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Random field models</a:t>
            </a:r>
          </a:p>
        </p:txBody>
      </p:sp>
      <p:grpSp>
        <p:nvGrpSpPr>
          <p:cNvPr id="11267" name="Group 141"/>
          <p:cNvGrpSpPr>
            <a:grpSpLocks/>
          </p:cNvGrpSpPr>
          <p:nvPr/>
        </p:nvGrpSpPr>
        <p:grpSpPr bwMode="auto">
          <a:xfrm>
            <a:off x="457200" y="2136775"/>
            <a:ext cx="2049463" cy="2033588"/>
            <a:chOff x="0" y="2587570"/>
            <a:chExt cx="2936920" cy="2726667"/>
          </a:xfrm>
        </p:grpSpPr>
        <p:sp>
          <p:nvSpPr>
            <p:cNvPr id="4" name="Oval 3"/>
            <p:cNvSpPr/>
            <p:nvPr/>
          </p:nvSpPr>
          <p:spPr>
            <a:xfrm>
              <a:off x="0" y="2598213"/>
              <a:ext cx="500482" cy="42783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" name="Oval 4"/>
            <p:cNvSpPr/>
            <p:nvPr/>
          </p:nvSpPr>
          <p:spPr>
            <a:xfrm>
              <a:off x="1214806" y="2598213"/>
              <a:ext cx="500482" cy="42783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500482" y="2811068"/>
              <a:ext cx="714324" cy="212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4" idx="4"/>
            </p:cNvCxnSpPr>
            <p:nvPr/>
          </p:nvCxnSpPr>
          <p:spPr>
            <a:xfrm rot="16200000" flipH="1">
              <a:off x="-102512" y="3378803"/>
              <a:ext cx="723705" cy="1819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1113139" y="3382508"/>
              <a:ext cx="715191" cy="227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2427338" y="2587570"/>
              <a:ext cx="500482" cy="42783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2427338" y="3730599"/>
              <a:ext cx="500482" cy="42783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1" name="Straight Connector 10"/>
            <p:cNvCxnSpPr>
              <a:endCxn id="10" idx="2"/>
            </p:cNvCxnSpPr>
            <p:nvPr/>
          </p:nvCxnSpPr>
          <p:spPr>
            <a:xfrm>
              <a:off x="1713014" y="3945582"/>
              <a:ext cx="7143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713014" y="2802554"/>
              <a:ext cx="7143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>
              <a:off x="2325671" y="3371866"/>
              <a:ext cx="715191" cy="227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18199" y="3749756"/>
              <a:ext cx="500482" cy="42783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1233006" y="3749756"/>
              <a:ext cx="500482" cy="42783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6" name="Straight Connector 15"/>
            <p:cNvCxnSpPr>
              <a:endCxn id="15" idx="2"/>
            </p:cNvCxnSpPr>
            <p:nvPr/>
          </p:nvCxnSpPr>
          <p:spPr>
            <a:xfrm>
              <a:off x="518681" y="3964739"/>
              <a:ext cx="7143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9100" y="3743371"/>
              <a:ext cx="500482" cy="42783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1223906" y="3743371"/>
              <a:ext cx="500482" cy="42783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9" name="Oval 18"/>
            <p:cNvSpPr/>
            <p:nvPr/>
          </p:nvSpPr>
          <p:spPr>
            <a:xfrm>
              <a:off x="9100" y="4886399"/>
              <a:ext cx="500482" cy="42783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1223906" y="4886399"/>
              <a:ext cx="500482" cy="42783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21" name="Straight Connector 20"/>
            <p:cNvCxnSpPr>
              <a:endCxn id="20" idx="2"/>
            </p:cNvCxnSpPr>
            <p:nvPr/>
          </p:nvCxnSpPr>
          <p:spPr>
            <a:xfrm>
              <a:off x="509582" y="5099253"/>
              <a:ext cx="714324" cy="212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09582" y="3956225"/>
              <a:ext cx="714324" cy="212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7" idx="4"/>
              <a:endCxn id="19" idx="0"/>
            </p:cNvCxnSpPr>
            <p:nvPr/>
          </p:nvCxnSpPr>
          <p:spPr>
            <a:xfrm rot="5400000">
              <a:off x="-98255" y="4528803"/>
              <a:ext cx="71519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1122239" y="4527665"/>
              <a:ext cx="715191" cy="227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2436438" y="3732727"/>
              <a:ext cx="500482" cy="42783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>
              <a:off x="2436438" y="4875757"/>
              <a:ext cx="500482" cy="42783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27" name="Straight Connector 26"/>
            <p:cNvCxnSpPr>
              <a:endCxn id="26" idx="2"/>
            </p:cNvCxnSpPr>
            <p:nvPr/>
          </p:nvCxnSpPr>
          <p:spPr>
            <a:xfrm>
              <a:off x="1722114" y="5090739"/>
              <a:ext cx="714324" cy="212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722114" y="3947711"/>
              <a:ext cx="714324" cy="212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2334771" y="4517023"/>
              <a:ext cx="715191" cy="227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1963255" y="3834897"/>
              <a:ext cx="238866" cy="221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582033" y="3277219"/>
              <a:ext cx="241141" cy="221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951880" y="2717412"/>
              <a:ext cx="241141" cy="221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52999" y="2706769"/>
              <a:ext cx="241141" cy="221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63794" y="3226134"/>
              <a:ext cx="241141" cy="221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54694" y="4413862"/>
              <a:ext cx="238867" cy="221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353577" y="4403220"/>
              <a:ext cx="238866" cy="221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93947" y="5024755"/>
              <a:ext cx="241141" cy="221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922307" y="5003469"/>
              <a:ext cx="241141" cy="221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582033" y="4445791"/>
              <a:ext cx="241141" cy="221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43899" y="3856183"/>
              <a:ext cx="238866" cy="221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383150" y="3307018"/>
              <a:ext cx="241141" cy="2213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11268" name="TextBox 50"/>
          <p:cNvSpPr txBox="1">
            <a:spLocks noChangeArrowheads="1"/>
          </p:cNvSpPr>
          <p:nvPr/>
        </p:nvSpPr>
        <p:spPr bwMode="auto">
          <a:xfrm>
            <a:off x="733425" y="4216400"/>
            <a:ext cx="187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/>
              <a:t>4-connected; pairwise MRF </a:t>
            </a:r>
          </a:p>
        </p:txBody>
      </p:sp>
      <p:sp>
        <p:nvSpPr>
          <p:cNvPr id="129" name="TextBox 128"/>
          <p:cNvSpPr txBox="1">
            <a:spLocks noChangeArrowheads="1"/>
          </p:cNvSpPr>
          <p:nvPr/>
        </p:nvSpPr>
        <p:spPr bwMode="auto">
          <a:xfrm>
            <a:off x="6672263" y="4148138"/>
            <a:ext cx="226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 dirty="0"/>
              <a:t>Higher-order </a:t>
            </a:r>
            <a:r>
              <a:rPr lang="en-GB" sz="2000" b="1" dirty="0" smtClean="0"/>
              <a:t>RF </a:t>
            </a:r>
            <a:endParaRPr lang="en-GB" sz="2000" b="1" dirty="0"/>
          </a:p>
        </p:txBody>
      </p:sp>
      <p:sp>
        <p:nvSpPr>
          <p:cNvPr id="11270" name="TextBox 17"/>
          <p:cNvSpPr txBox="1">
            <a:spLocks noChangeArrowheads="1"/>
          </p:cNvSpPr>
          <p:nvPr/>
        </p:nvSpPr>
        <p:spPr bwMode="auto">
          <a:xfrm>
            <a:off x="128588" y="4926013"/>
            <a:ext cx="30908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2000">
                <a:latin typeface="Comic Sans MS" pitchFamily="66" charset="0"/>
              </a:rPr>
              <a:t>E(x) = </a:t>
            </a:r>
            <a:r>
              <a:rPr lang="en-GB" sz="2800">
                <a:latin typeface="Times New Roman" pitchFamily="18" charset="0"/>
                <a:cs typeface="Times New Roman" pitchFamily="18" charset="0"/>
              </a:rPr>
              <a:t>∑</a:t>
            </a:r>
            <a:r>
              <a:rPr lang="en-GB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>
                <a:latin typeface="Comic Sans MS" pitchFamily="66" charset="0"/>
              </a:rPr>
              <a:t>θ</a:t>
            </a:r>
            <a:r>
              <a:rPr lang="en-GB" sz="2000" baseline="-25000">
                <a:latin typeface="Comic Sans MS" pitchFamily="66" charset="0"/>
              </a:rPr>
              <a:t>ij </a:t>
            </a:r>
            <a:r>
              <a:rPr lang="en-GB" sz="2000">
                <a:latin typeface="Comic Sans MS" pitchFamily="66" charset="0"/>
              </a:rPr>
              <a:t>(x</a:t>
            </a:r>
            <a:r>
              <a:rPr lang="en-GB" sz="2000" baseline="-25000">
                <a:latin typeface="Comic Sans MS" pitchFamily="66" charset="0"/>
              </a:rPr>
              <a:t>i</a:t>
            </a:r>
            <a:r>
              <a:rPr lang="en-GB" sz="2000">
                <a:latin typeface="Comic Sans MS" pitchFamily="66" charset="0"/>
              </a:rPr>
              <a:t>,x</a:t>
            </a:r>
            <a:r>
              <a:rPr lang="en-GB" sz="2000" baseline="-25000">
                <a:latin typeface="Comic Sans MS" pitchFamily="66" charset="0"/>
              </a:rPr>
              <a:t>j</a:t>
            </a:r>
            <a:r>
              <a:rPr lang="en-GB" sz="2000">
                <a:latin typeface="Comic Sans MS" pitchFamily="66" charset="0"/>
              </a:rPr>
              <a:t>)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1154113" y="5337175"/>
            <a:ext cx="862012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latin typeface="Comic Sans MS" pitchFamily="66" charset="0"/>
              </a:rPr>
              <a:t> </a:t>
            </a:r>
            <a:r>
              <a:rPr lang="en-GB" sz="1200" b="1" dirty="0" err="1">
                <a:latin typeface="Comic Sans MS" pitchFamily="66" charset="0"/>
              </a:rPr>
              <a:t>i,j</a:t>
            </a:r>
            <a:r>
              <a:rPr lang="en-GB" sz="1200" b="1" dirty="0">
                <a:latin typeface="Comic Sans MS" pitchFamily="66" charset="0"/>
              </a:rPr>
              <a:t> </a:t>
            </a:r>
            <a:r>
              <a:rPr lang="az-Cyrl-AZ" sz="1050" b="1" dirty="0">
                <a:latin typeface="Comic Sans MS" pitchFamily="66" charset="0"/>
              </a:rPr>
              <a:t>Є</a:t>
            </a:r>
            <a:r>
              <a:rPr lang="en-GB" sz="1200" b="1" dirty="0">
                <a:latin typeface="Comic Sans MS" pitchFamily="66" charset="0"/>
              </a:rPr>
              <a:t> N</a:t>
            </a:r>
            <a:r>
              <a:rPr lang="en-GB" sz="1200" b="1" baseline="-25000" dirty="0">
                <a:latin typeface="Comic Sans MS" pitchFamily="66" charset="0"/>
              </a:rPr>
              <a:t>4</a:t>
            </a:r>
            <a:endParaRPr lang="en-GB" sz="1200" baseline="-25000" dirty="0">
              <a:latin typeface="+mn-lt"/>
            </a:endParaRPr>
          </a:p>
        </p:txBody>
      </p:sp>
      <p:sp>
        <p:nvSpPr>
          <p:cNvPr id="90" name="TextBox 89"/>
          <p:cNvSpPr txBox="1">
            <a:spLocks noChangeArrowheads="1"/>
          </p:cNvSpPr>
          <p:nvPr/>
        </p:nvSpPr>
        <p:spPr bwMode="auto">
          <a:xfrm>
            <a:off x="3384550" y="4151313"/>
            <a:ext cx="27447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/>
              <a:t>higher(8)-connected; pairwise MRF </a:t>
            </a:r>
          </a:p>
        </p:txBody>
      </p:sp>
      <p:grpSp>
        <p:nvGrpSpPr>
          <p:cNvPr id="30" name="Group 143"/>
          <p:cNvGrpSpPr>
            <a:grpSpLocks/>
          </p:cNvGrpSpPr>
          <p:nvPr/>
        </p:nvGrpSpPr>
        <p:grpSpPr bwMode="auto">
          <a:xfrm>
            <a:off x="3579813" y="2106613"/>
            <a:ext cx="1931987" cy="2032000"/>
            <a:chOff x="3149600" y="2577410"/>
            <a:chExt cx="2936920" cy="2726667"/>
          </a:xfrm>
        </p:grpSpPr>
        <p:sp>
          <p:nvSpPr>
            <p:cNvPr id="52" name="Oval 51"/>
            <p:cNvSpPr/>
            <p:nvPr/>
          </p:nvSpPr>
          <p:spPr>
            <a:xfrm>
              <a:off x="3149600" y="2588060"/>
              <a:ext cx="499541" cy="42817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3" name="Oval 52"/>
            <p:cNvSpPr/>
            <p:nvPr/>
          </p:nvSpPr>
          <p:spPr>
            <a:xfrm>
              <a:off x="4363462" y="2588060"/>
              <a:ext cx="499543" cy="42817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3649141" y="2801081"/>
              <a:ext cx="714321" cy="213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52" idx="4"/>
            </p:cNvCxnSpPr>
            <p:nvPr/>
          </p:nvCxnSpPr>
          <p:spPr>
            <a:xfrm rot="16200000" flipH="1">
              <a:off x="3048095" y="3368715"/>
              <a:ext cx="724271" cy="1930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4263664" y="3371836"/>
              <a:ext cx="713619" cy="241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>
            <a:xfrm>
              <a:off x="5577326" y="2577410"/>
              <a:ext cx="499541" cy="42817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8" name="Oval 57"/>
            <p:cNvSpPr/>
            <p:nvPr/>
          </p:nvSpPr>
          <p:spPr>
            <a:xfrm>
              <a:off x="5577326" y="3721331"/>
              <a:ext cx="499541" cy="42817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59" name="Straight Connector 58"/>
            <p:cNvCxnSpPr>
              <a:endCxn id="58" idx="2"/>
            </p:cNvCxnSpPr>
            <p:nvPr/>
          </p:nvCxnSpPr>
          <p:spPr>
            <a:xfrm>
              <a:off x="4863005" y="3934352"/>
              <a:ext cx="714321" cy="213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4863005" y="2792560"/>
              <a:ext cx="71432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5475255" y="3363456"/>
              <a:ext cx="71575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/>
            <p:cNvSpPr/>
            <p:nvPr/>
          </p:nvSpPr>
          <p:spPr>
            <a:xfrm>
              <a:off x="3168906" y="3740504"/>
              <a:ext cx="499541" cy="42817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3" name="Oval 62"/>
            <p:cNvSpPr/>
            <p:nvPr/>
          </p:nvSpPr>
          <p:spPr>
            <a:xfrm>
              <a:off x="4382768" y="3740504"/>
              <a:ext cx="499543" cy="42817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64" name="Straight Connector 63"/>
            <p:cNvCxnSpPr>
              <a:endCxn id="63" idx="2"/>
            </p:cNvCxnSpPr>
            <p:nvPr/>
          </p:nvCxnSpPr>
          <p:spPr>
            <a:xfrm>
              <a:off x="3668447" y="3953525"/>
              <a:ext cx="714321" cy="213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/>
            <p:cNvSpPr/>
            <p:nvPr/>
          </p:nvSpPr>
          <p:spPr>
            <a:xfrm>
              <a:off x="3159253" y="3731983"/>
              <a:ext cx="499541" cy="42817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6" name="Oval 65"/>
            <p:cNvSpPr/>
            <p:nvPr/>
          </p:nvSpPr>
          <p:spPr>
            <a:xfrm>
              <a:off x="4373115" y="3731983"/>
              <a:ext cx="499543" cy="42817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7" name="Oval 66"/>
            <p:cNvSpPr/>
            <p:nvPr/>
          </p:nvSpPr>
          <p:spPr>
            <a:xfrm>
              <a:off x="3159253" y="4875904"/>
              <a:ext cx="499541" cy="42817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8" name="Oval 67"/>
            <p:cNvSpPr/>
            <p:nvPr/>
          </p:nvSpPr>
          <p:spPr>
            <a:xfrm>
              <a:off x="4373115" y="4875904"/>
              <a:ext cx="499543" cy="42817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69" name="Straight Connector 68"/>
            <p:cNvCxnSpPr>
              <a:endCxn id="68" idx="2"/>
            </p:cNvCxnSpPr>
            <p:nvPr/>
          </p:nvCxnSpPr>
          <p:spPr>
            <a:xfrm>
              <a:off x="3658794" y="5088925"/>
              <a:ext cx="714321" cy="213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3658794" y="3947133"/>
              <a:ext cx="714321" cy="213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stCxn id="65" idx="4"/>
              <a:endCxn id="67" idx="0"/>
            </p:cNvCxnSpPr>
            <p:nvPr/>
          </p:nvCxnSpPr>
          <p:spPr>
            <a:xfrm rot="5400000">
              <a:off x="3052214" y="4517888"/>
              <a:ext cx="713619" cy="241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>
              <a:off x="4272251" y="4516822"/>
              <a:ext cx="715750" cy="241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72"/>
            <p:cNvSpPr/>
            <p:nvPr/>
          </p:nvSpPr>
          <p:spPr>
            <a:xfrm>
              <a:off x="5586979" y="3723462"/>
              <a:ext cx="499541" cy="42817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4" name="Oval 73"/>
            <p:cNvSpPr/>
            <p:nvPr/>
          </p:nvSpPr>
          <p:spPr>
            <a:xfrm>
              <a:off x="5586979" y="4865254"/>
              <a:ext cx="499541" cy="42817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75" name="Straight Connector 74"/>
            <p:cNvCxnSpPr>
              <a:endCxn id="74" idx="2"/>
            </p:cNvCxnSpPr>
            <p:nvPr/>
          </p:nvCxnSpPr>
          <p:spPr>
            <a:xfrm>
              <a:off x="4872658" y="5080404"/>
              <a:ext cx="714321" cy="213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4872658" y="3936483"/>
              <a:ext cx="714321" cy="213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5485972" y="4508444"/>
              <a:ext cx="71362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77"/>
            <p:cNvSpPr/>
            <p:nvPr/>
          </p:nvSpPr>
          <p:spPr>
            <a:xfrm>
              <a:off x="5111568" y="3825712"/>
              <a:ext cx="241325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731774" y="3265467"/>
              <a:ext cx="241325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101916" y="2707352"/>
              <a:ext cx="241325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902533" y="2696702"/>
              <a:ext cx="241325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3313701" y="3214342"/>
              <a:ext cx="241325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3304048" y="4405129"/>
              <a:ext cx="238911" cy="2194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503430" y="4394477"/>
              <a:ext cx="238912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3943557" y="5014369"/>
              <a:ext cx="241325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5070544" y="4993067"/>
              <a:ext cx="241325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5731774" y="4434952"/>
              <a:ext cx="241325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892880" y="3844883"/>
              <a:ext cx="241325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4532389" y="3297421"/>
              <a:ext cx="241325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30" name="Straight Connector 129"/>
            <p:cNvCxnSpPr>
              <a:stCxn id="67" idx="7"/>
            </p:cNvCxnSpPr>
            <p:nvPr/>
          </p:nvCxnSpPr>
          <p:spPr>
            <a:xfrm rot="5400000" flipH="1" flipV="1">
              <a:off x="3623207" y="4074350"/>
              <a:ext cx="826521" cy="9001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Rectangle 131"/>
            <p:cNvSpPr/>
            <p:nvPr/>
          </p:nvSpPr>
          <p:spPr>
            <a:xfrm>
              <a:off x="3943557" y="4405129"/>
              <a:ext cx="241325" cy="2194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33" name="Straight Connector 132"/>
            <p:cNvCxnSpPr/>
            <p:nvPr/>
          </p:nvCxnSpPr>
          <p:spPr>
            <a:xfrm rot="5400000" flipH="1" flipV="1">
              <a:off x="4831179" y="2916582"/>
              <a:ext cx="828650" cy="90014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>
              <a:endCxn id="74" idx="1"/>
            </p:cNvCxnSpPr>
            <p:nvPr/>
          </p:nvCxnSpPr>
          <p:spPr>
            <a:xfrm rot="16200000" flipH="1">
              <a:off x="4820104" y="4089887"/>
              <a:ext cx="843563" cy="83498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rot="16200000" flipH="1">
              <a:off x="3580901" y="2972733"/>
              <a:ext cx="843563" cy="83257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Rectangle 136"/>
            <p:cNvSpPr/>
            <p:nvPr/>
          </p:nvSpPr>
          <p:spPr>
            <a:xfrm>
              <a:off x="3883227" y="3286769"/>
              <a:ext cx="238911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5101916" y="3276118"/>
              <a:ext cx="241325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5133288" y="4322050"/>
              <a:ext cx="238911" cy="2215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44" name="Group 156"/>
          <p:cNvGrpSpPr>
            <a:grpSpLocks/>
          </p:cNvGrpSpPr>
          <p:nvPr/>
        </p:nvGrpSpPr>
        <p:grpSpPr bwMode="auto">
          <a:xfrm>
            <a:off x="6769100" y="1627188"/>
            <a:ext cx="1866900" cy="2433637"/>
            <a:chOff x="6768499" y="1802155"/>
            <a:chExt cx="1867446" cy="2432962"/>
          </a:xfrm>
        </p:grpSpPr>
        <p:sp>
          <p:nvSpPr>
            <p:cNvPr id="91" name="Oval 90"/>
            <p:cNvSpPr/>
            <p:nvPr/>
          </p:nvSpPr>
          <p:spPr>
            <a:xfrm>
              <a:off x="6768499" y="2463958"/>
              <a:ext cx="317593" cy="27932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92" name="Oval 91"/>
            <p:cNvSpPr/>
            <p:nvPr/>
          </p:nvSpPr>
          <p:spPr>
            <a:xfrm>
              <a:off x="7540250" y="2463958"/>
              <a:ext cx="319181" cy="27932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93" name="Straight Connector 92"/>
            <p:cNvCxnSpPr/>
            <p:nvPr/>
          </p:nvCxnSpPr>
          <p:spPr>
            <a:xfrm>
              <a:off x="7086092" y="2603620"/>
              <a:ext cx="454158" cy="15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5400000">
              <a:off x="7470512" y="2976579"/>
              <a:ext cx="46659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/>
            <p:cNvSpPr/>
            <p:nvPr/>
          </p:nvSpPr>
          <p:spPr>
            <a:xfrm>
              <a:off x="8312000" y="2457610"/>
              <a:ext cx="317593" cy="27932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97" name="Oval 96"/>
            <p:cNvSpPr/>
            <p:nvPr/>
          </p:nvSpPr>
          <p:spPr>
            <a:xfrm>
              <a:off x="8312000" y="3203528"/>
              <a:ext cx="317593" cy="27932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98" name="Straight Connector 97"/>
            <p:cNvCxnSpPr>
              <a:endCxn id="97" idx="2"/>
            </p:cNvCxnSpPr>
            <p:nvPr/>
          </p:nvCxnSpPr>
          <p:spPr>
            <a:xfrm>
              <a:off x="7857843" y="3343189"/>
              <a:ext cx="45415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7857843" y="2597271"/>
              <a:ext cx="454158" cy="15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rot="5400000">
              <a:off x="8241469" y="2969437"/>
              <a:ext cx="466596" cy="15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Oval 100"/>
            <p:cNvSpPr/>
            <p:nvPr/>
          </p:nvSpPr>
          <p:spPr>
            <a:xfrm>
              <a:off x="6781203" y="3214638"/>
              <a:ext cx="317593" cy="28090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02" name="Oval 101"/>
            <p:cNvSpPr/>
            <p:nvPr/>
          </p:nvSpPr>
          <p:spPr>
            <a:xfrm>
              <a:off x="7552953" y="3214638"/>
              <a:ext cx="317593" cy="28090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03" name="Straight Connector 102"/>
            <p:cNvCxnSpPr>
              <a:endCxn id="102" idx="2"/>
            </p:cNvCxnSpPr>
            <p:nvPr/>
          </p:nvCxnSpPr>
          <p:spPr>
            <a:xfrm>
              <a:off x="7098796" y="3354299"/>
              <a:ext cx="454158" cy="158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Oval 103"/>
            <p:cNvSpPr/>
            <p:nvPr/>
          </p:nvSpPr>
          <p:spPr>
            <a:xfrm>
              <a:off x="6774851" y="3211464"/>
              <a:ext cx="317593" cy="27932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05" name="Oval 104"/>
            <p:cNvSpPr/>
            <p:nvPr/>
          </p:nvSpPr>
          <p:spPr>
            <a:xfrm>
              <a:off x="7546602" y="3211464"/>
              <a:ext cx="317593" cy="27932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06" name="Oval 105"/>
            <p:cNvSpPr/>
            <p:nvPr/>
          </p:nvSpPr>
          <p:spPr>
            <a:xfrm>
              <a:off x="6774851" y="3955794"/>
              <a:ext cx="317593" cy="27932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07" name="Oval 106"/>
            <p:cNvSpPr/>
            <p:nvPr/>
          </p:nvSpPr>
          <p:spPr>
            <a:xfrm>
              <a:off x="7546602" y="3955794"/>
              <a:ext cx="317593" cy="27932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08" name="Straight Connector 107"/>
            <p:cNvCxnSpPr>
              <a:endCxn id="107" idx="2"/>
            </p:cNvCxnSpPr>
            <p:nvPr/>
          </p:nvCxnSpPr>
          <p:spPr>
            <a:xfrm>
              <a:off x="7092444" y="4095456"/>
              <a:ext cx="454158" cy="15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7092444" y="3351125"/>
              <a:ext cx="45415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rot="5400000">
              <a:off x="7476864" y="3722497"/>
              <a:ext cx="465008" cy="15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Oval 111"/>
            <p:cNvSpPr/>
            <p:nvPr/>
          </p:nvSpPr>
          <p:spPr>
            <a:xfrm>
              <a:off x="8318352" y="3205116"/>
              <a:ext cx="317593" cy="27932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13" name="Oval 112"/>
            <p:cNvSpPr/>
            <p:nvPr/>
          </p:nvSpPr>
          <p:spPr>
            <a:xfrm>
              <a:off x="8318352" y="3949446"/>
              <a:ext cx="317593" cy="27932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14" name="Straight Connector 113"/>
            <p:cNvCxnSpPr>
              <a:endCxn id="113" idx="2"/>
            </p:cNvCxnSpPr>
            <p:nvPr/>
          </p:nvCxnSpPr>
          <p:spPr>
            <a:xfrm>
              <a:off x="7864194" y="4089108"/>
              <a:ext cx="454158" cy="15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7864194" y="3344777"/>
              <a:ext cx="45415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rot="5400000">
              <a:off x="8248614" y="3716149"/>
              <a:ext cx="465008" cy="15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Rectangle 116"/>
            <p:cNvSpPr/>
            <p:nvPr/>
          </p:nvSpPr>
          <p:spPr>
            <a:xfrm>
              <a:off x="8016639" y="3271772"/>
              <a:ext cx="152445" cy="1428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8410454" y="2906749"/>
              <a:ext cx="152445" cy="1444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8010287" y="2541725"/>
              <a:ext cx="152445" cy="1444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7248064" y="2535377"/>
              <a:ext cx="152445" cy="1444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7629176" y="3641557"/>
              <a:ext cx="152445" cy="1444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7273472" y="4046257"/>
              <a:ext cx="152445" cy="1444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7989644" y="4031973"/>
              <a:ext cx="154032" cy="1444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8410454" y="3668537"/>
              <a:ext cx="152445" cy="1444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7241712" y="3284469"/>
              <a:ext cx="152445" cy="1444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7648231" y="2927380"/>
              <a:ext cx="152445" cy="1428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7576773" y="1802155"/>
              <a:ext cx="152445" cy="1444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47" name="Straight Connector 146"/>
            <p:cNvCxnSpPr>
              <a:stCxn id="91" idx="7"/>
              <a:endCxn id="146" idx="2"/>
            </p:cNvCxnSpPr>
            <p:nvPr/>
          </p:nvCxnSpPr>
          <p:spPr>
            <a:xfrm rot="5400000" flipH="1" flipV="1">
              <a:off x="7067196" y="1919422"/>
              <a:ext cx="558645" cy="61295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>
              <a:stCxn id="96" idx="1"/>
              <a:endCxn id="146" idx="2"/>
            </p:cNvCxnSpPr>
            <p:nvPr/>
          </p:nvCxnSpPr>
          <p:spPr>
            <a:xfrm rot="16200000" flipV="1">
              <a:off x="7729375" y="1870197"/>
              <a:ext cx="552297" cy="70505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>
              <a:stCxn id="92" idx="0"/>
              <a:endCxn id="146" idx="2"/>
            </p:cNvCxnSpPr>
            <p:nvPr/>
          </p:nvCxnSpPr>
          <p:spPr>
            <a:xfrm rot="16200000" flipV="1">
              <a:off x="7417330" y="2182242"/>
              <a:ext cx="517381" cy="4605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>
              <a:stCxn id="104" idx="7"/>
              <a:endCxn id="146" idx="2"/>
            </p:cNvCxnSpPr>
            <p:nvPr/>
          </p:nvCxnSpPr>
          <p:spPr>
            <a:xfrm rot="5400000" flipH="1" flipV="1">
              <a:off x="6697413" y="2295557"/>
              <a:ext cx="1304563" cy="60660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>
              <a:stCxn id="112" idx="1"/>
              <a:endCxn id="165" idx="0"/>
            </p:cNvCxnSpPr>
            <p:nvPr/>
          </p:nvCxnSpPr>
          <p:spPr>
            <a:xfrm rot="16200000" flipV="1">
              <a:off x="7321482" y="2201871"/>
              <a:ext cx="1302976" cy="78286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>
              <a:stCxn id="113" idx="1"/>
              <a:endCxn id="146" idx="2"/>
            </p:cNvCxnSpPr>
            <p:nvPr/>
          </p:nvCxnSpPr>
          <p:spPr>
            <a:xfrm rot="16200000" flipV="1">
              <a:off x="6986633" y="2612939"/>
              <a:ext cx="2044133" cy="71140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>
              <a:stCxn id="106" idx="7"/>
              <a:endCxn id="146" idx="2"/>
            </p:cNvCxnSpPr>
            <p:nvPr/>
          </p:nvCxnSpPr>
          <p:spPr>
            <a:xfrm rot="5400000" flipH="1" flipV="1">
              <a:off x="6324454" y="2668516"/>
              <a:ext cx="2050481" cy="60660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Freeform 163"/>
            <p:cNvSpPr/>
            <p:nvPr/>
          </p:nvSpPr>
          <p:spPr>
            <a:xfrm>
              <a:off x="7592653" y="1951339"/>
              <a:ext cx="358880" cy="1285518"/>
            </a:xfrm>
            <a:custGeom>
              <a:avLst/>
              <a:gdLst>
                <a:gd name="connsiteX0" fmla="*/ 0 w 355600"/>
                <a:gd name="connsiteY0" fmla="*/ 0 h 1545715"/>
                <a:gd name="connsiteX1" fmla="*/ 40640 w 355600"/>
                <a:gd name="connsiteY1" fmla="*/ 20320 h 1545715"/>
                <a:gd name="connsiteX2" fmla="*/ 111760 w 355600"/>
                <a:gd name="connsiteY2" fmla="*/ 71120 h 1545715"/>
                <a:gd name="connsiteX3" fmla="*/ 172720 w 355600"/>
                <a:gd name="connsiteY3" fmla="*/ 132080 h 1545715"/>
                <a:gd name="connsiteX4" fmla="*/ 203200 w 355600"/>
                <a:gd name="connsiteY4" fmla="*/ 162560 h 1545715"/>
                <a:gd name="connsiteX5" fmla="*/ 233680 w 355600"/>
                <a:gd name="connsiteY5" fmla="*/ 182880 h 1545715"/>
                <a:gd name="connsiteX6" fmla="*/ 264160 w 355600"/>
                <a:gd name="connsiteY6" fmla="*/ 243840 h 1545715"/>
                <a:gd name="connsiteX7" fmla="*/ 304800 w 355600"/>
                <a:gd name="connsiteY7" fmla="*/ 314960 h 1545715"/>
                <a:gd name="connsiteX8" fmla="*/ 325120 w 355600"/>
                <a:gd name="connsiteY8" fmla="*/ 396240 h 1545715"/>
                <a:gd name="connsiteX9" fmla="*/ 335280 w 355600"/>
                <a:gd name="connsiteY9" fmla="*/ 447040 h 1545715"/>
                <a:gd name="connsiteX10" fmla="*/ 355600 w 355600"/>
                <a:gd name="connsiteY10" fmla="*/ 528320 h 1545715"/>
                <a:gd name="connsiteX11" fmla="*/ 345440 w 355600"/>
                <a:gd name="connsiteY11" fmla="*/ 944880 h 1545715"/>
                <a:gd name="connsiteX12" fmla="*/ 325120 w 355600"/>
                <a:gd name="connsiteY12" fmla="*/ 1127760 h 1545715"/>
                <a:gd name="connsiteX13" fmla="*/ 314960 w 355600"/>
                <a:gd name="connsiteY13" fmla="*/ 1188720 h 1545715"/>
                <a:gd name="connsiteX14" fmla="*/ 294640 w 355600"/>
                <a:gd name="connsiteY14" fmla="*/ 1229360 h 1545715"/>
                <a:gd name="connsiteX15" fmla="*/ 274320 w 355600"/>
                <a:gd name="connsiteY15" fmla="*/ 1320800 h 1545715"/>
                <a:gd name="connsiteX16" fmla="*/ 254000 w 355600"/>
                <a:gd name="connsiteY16" fmla="*/ 1381760 h 1545715"/>
                <a:gd name="connsiteX17" fmla="*/ 243840 w 355600"/>
                <a:gd name="connsiteY17" fmla="*/ 1412240 h 1545715"/>
                <a:gd name="connsiteX18" fmla="*/ 213360 w 355600"/>
                <a:gd name="connsiteY18" fmla="*/ 1442720 h 1545715"/>
                <a:gd name="connsiteX19" fmla="*/ 193040 w 355600"/>
                <a:gd name="connsiteY19" fmla="*/ 1473200 h 1545715"/>
                <a:gd name="connsiteX20" fmla="*/ 162560 w 355600"/>
                <a:gd name="connsiteY20" fmla="*/ 1503680 h 1545715"/>
                <a:gd name="connsiteX21" fmla="*/ 121920 w 355600"/>
                <a:gd name="connsiteY21" fmla="*/ 1544320 h 154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5600" h="1545715">
                  <a:moveTo>
                    <a:pt x="0" y="0"/>
                  </a:moveTo>
                  <a:cubicBezTo>
                    <a:pt x="13547" y="6773"/>
                    <a:pt x="27490" y="12806"/>
                    <a:pt x="40640" y="20320"/>
                  </a:cubicBezTo>
                  <a:cubicBezTo>
                    <a:pt x="55696" y="28923"/>
                    <a:pt x="102279" y="62587"/>
                    <a:pt x="111760" y="71120"/>
                  </a:cubicBezTo>
                  <a:cubicBezTo>
                    <a:pt x="133120" y="90344"/>
                    <a:pt x="152400" y="111760"/>
                    <a:pt x="172720" y="132080"/>
                  </a:cubicBezTo>
                  <a:cubicBezTo>
                    <a:pt x="182880" y="142240"/>
                    <a:pt x="191245" y="154590"/>
                    <a:pt x="203200" y="162560"/>
                  </a:cubicBezTo>
                  <a:lnTo>
                    <a:pt x="233680" y="182880"/>
                  </a:lnTo>
                  <a:cubicBezTo>
                    <a:pt x="291914" y="270231"/>
                    <a:pt x="222096" y="159712"/>
                    <a:pt x="264160" y="243840"/>
                  </a:cubicBezTo>
                  <a:cubicBezTo>
                    <a:pt x="286457" y="288434"/>
                    <a:pt x="286988" y="261523"/>
                    <a:pt x="304800" y="314960"/>
                  </a:cubicBezTo>
                  <a:cubicBezTo>
                    <a:pt x="313631" y="341454"/>
                    <a:pt x="319643" y="368855"/>
                    <a:pt x="325120" y="396240"/>
                  </a:cubicBezTo>
                  <a:cubicBezTo>
                    <a:pt x="328507" y="413173"/>
                    <a:pt x="331397" y="430214"/>
                    <a:pt x="335280" y="447040"/>
                  </a:cubicBezTo>
                  <a:cubicBezTo>
                    <a:pt x="341560" y="474252"/>
                    <a:pt x="355600" y="528320"/>
                    <a:pt x="355600" y="528320"/>
                  </a:cubicBezTo>
                  <a:cubicBezTo>
                    <a:pt x="352213" y="667173"/>
                    <a:pt x="350883" y="806092"/>
                    <a:pt x="345440" y="944880"/>
                  </a:cubicBezTo>
                  <a:cubicBezTo>
                    <a:pt x="344321" y="973417"/>
                    <a:pt x="330069" y="1093115"/>
                    <a:pt x="325120" y="1127760"/>
                  </a:cubicBezTo>
                  <a:cubicBezTo>
                    <a:pt x="322207" y="1148153"/>
                    <a:pt x="320879" y="1168989"/>
                    <a:pt x="314960" y="1188720"/>
                  </a:cubicBezTo>
                  <a:cubicBezTo>
                    <a:pt x="310608" y="1203227"/>
                    <a:pt x="299958" y="1215179"/>
                    <a:pt x="294640" y="1229360"/>
                  </a:cubicBezTo>
                  <a:cubicBezTo>
                    <a:pt x="285516" y="1253690"/>
                    <a:pt x="280757" y="1297197"/>
                    <a:pt x="274320" y="1320800"/>
                  </a:cubicBezTo>
                  <a:cubicBezTo>
                    <a:pt x="268684" y="1341464"/>
                    <a:pt x="260773" y="1361440"/>
                    <a:pt x="254000" y="1381760"/>
                  </a:cubicBezTo>
                  <a:cubicBezTo>
                    <a:pt x="250613" y="1391920"/>
                    <a:pt x="251413" y="1404667"/>
                    <a:pt x="243840" y="1412240"/>
                  </a:cubicBezTo>
                  <a:cubicBezTo>
                    <a:pt x="233680" y="1422400"/>
                    <a:pt x="222558" y="1431682"/>
                    <a:pt x="213360" y="1442720"/>
                  </a:cubicBezTo>
                  <a:cubicBezTo>
                    <a:pt x="205543" y="1452101"/>
                    <a:pt x="200857" y="1463819"/>
                    <a:pt x="193040" y="1473200"/>
                  </a:cubicBezTo>
                  <a:cubicBezTo>
                    <a:pt x="183842" y="1484238"/>
                    <a:pt x="171758" y="1492642"/>
                    <a:pt x="162560" y="1503680"/>
                  </a:cubicBezTo>
                  <a:cubicBezTo>
                    <a:pt x="127531" y="1545715"/>
                    <a:pt x="159679" y="1525441"/>
                    <a:pt x="121920" y="1544320"/>
                  </a:cubicBez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65" name="Freeform 164"/>
            <p:cNvSpPr/>
            <p:nvPr/>
          </p:nvSpPr>
          <p:spPr>
            <a:xfrm>
              <a:off x="7581537" y="1941816"/>
              <a:ext cx="389052" cy="2013978"/>
            </a:xfrm>
            <a:custGeom>
              <a:avLst/>
              <a:gdLst>
                <a:gd name="connsiteX0" fmla="*/ 0 w 355600"/>
                <a:gd name="connsiteY0" fmla="*/ 0 h 1545715"/>
                <a:gd name="connsiteX1" fmla="*/ 40640 w 355600"/>
                <a:gd name="connsiteY1" fmla="*/ 20320 h 1545715"/>
                <a:gd name="connsiteX2" fmla="*/ 111760 w 355600"/>
                <a:gd name="connsiteY2" fmla="*/ 71120 h 1545715"/>
                <a:gd name="connsiteX3" fmla="*/ 172720 w 355600"/>
                <a:gd name="connsiteY3" fmla="*/ 132080 h 1545715"/>
                <a:gd name="connsiteX4" fmla="*/ 203200 w 355600"/>
                <a:gd name="connsiteY4" fmla="*/ 162560 h 1545715"/>
                <a:gd name="connsiteX5" fmla="*/ 233680 w 355600"/>
                <a:gd name="connsiteY5" fmla="*/ 182880 h 1545715"/>
                <a:gd name="connsiteX6" fmla="*/ 264160 w 355600"/>
                <a:gd name="connsiteY6" fmla="*/ 243840 h 1545715"/>
                <a:gd name="connsiteX7" fmla="*/ 304800 w 355600"/>
                <a:gd name="connsiteY7" fmla="*/ 314960 h 1545715"/>
                <a:gd name="connsiteX8" fmla="*/ 325120 w 355600"/>
                <a:gd name="connsiteY8" fmla="*/ 396240 h 1545715"/>
                <a:gd name="connsiteX9" fmla="*/ 335280 w 355600"/>
                <a:gd name="connsiteY9" fmla="*/ 447040 h 1545715"/>
                <a:gd name="connsiteX10" fmla="*/ 355600 w 355600"/>
                <a:gd name="connsiteY10" fmla="*/ 528320 h 1545715"/>
                <a:gd name="connsiteX11" fmla="*/ 345440 w 355600"/>
                <a:gd name="connsiteY11" fmla="*/ 944880 h 1545715"/>
                <a:gd name="connsiteX12" fmla="*/ 325120 w 355600"/>
                <a:gd name="connsiteY12" fmla="*/ 1127760 h 1545715"/>
                <a:gd name="connsiteX13" fmla="*/ 314960 w 355600"/>
                <a:gd name="connsiteY13" fmla="*/ 1188720 h 1545715"/>
                <a:gd name="connsiteX14" fmla="*/ 294640 w 355600"/>
                <a:gd name="connsiteY14" fmla="*/ 1229360 h 1545715"/>
                <a:gd name="connsiteX15" fmla="*/ 274320 w 355600"/>
                <a:gd name="connsiteY15" fmla="*/ 1320800 h 1545715"/>
                <a:gd name="connsiteX16" fmla="*/ 254000 w 355600"/>
                <a:gd name="connsiteY16" fmla="*/ 1381760 h 1545715"/>
                <a:gd name="connsiteX17" fmla="*/ 243840 w 355600"/>
                <a:gd name="connsiteY17" fmla="*/ 1412240 h 1545715"/>
                <a:gd name="connsiteX18" fmla="*/ 213360 w 355600"/>
                <a:gd name="connsiteY18" fmla="*/ 1442720 h 1545715"/>
                <a:gd name="connsiteX19" fmla="*/ 193040 w 355600"/>
                <a:gd name="connsiteY19" fmla="*/ 1473200 h 1545715"/>
                <a:gd name="connsiteX20" fmla="*/ 162560 w 355600"/>
                <a:gd name="connsiteY20" fmla="*/ 1503680 h 1545715"/>
                <a:gd name="connsiteX21" fmla="*/ 121920 w 355600"/>
                <a:gd name="connsiteY21" fmla="*/ 1544320 h 154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5600" h="1545715">
                  <a:moveTo>
                    <a:pt x="0" y="0"/>
                  </a:moveTo>
                  <a:cubicBezTo>
                    <a:pt x="13547" y="6773"/>
                    <a:pt x="27490" y="12806"/>
                    <a:pt x="40640" y="20320"/>
                  </a:cubicBezTo>
                  <a:cubicBezTo>
                    <a:pt x="55696" y="28923"/>
                    <a:pt x="102279" y="62587"/>
                    <a:pt x="111760" y="71120"/>
                  </a:cubicBezTo>
                  <a:cubicBezTo>
                    <a:pt x="133120" y="90344"/>
                    <a:pt x="152400" y="111760"/>
                    <a:pt x="172720" y="132080"/>
                  </a:cubicBezTo>
                  <a:cubicBezTo>
                    <a:pt x="182880" y="142240"/>
                    <a:pt x="191245" y="154590"/>
                    <a:pt x="203200" y="162560"/>
                  </a:cubicBezTo>
                  <a:lnTo>
                    <a:pt x="233680" y="182880"/>
                  </a:lnTo>
                  <a:cubicBezTo>
                    <a:pt x="291914" y="270231"/>
                    <a:pt x="222096" y="159712"/>
                    <a:pt x="264160" y="243840"/>
                  </a:cubicBezTo>
                  <a:cubicBezTo>
                    <a:pt x="286457" y="288434"/>
                    <a:pt x="286988" y="261523"/>
                    <a:pt x="304800" y="314960"/>
                  </a:cubicBezTo>
                  <a:cubicBezTo>
                    <a:pt x="313631" y="341454"/>
                    <a:pt x="319643" y="368855"/>
                    <a:pt x="325120" y="396240"/>
                  </a:cubicBezTo>
                  <a:cubicBezTo>
                    <a:pt x="328507" y="413173"/>
                    <a:pt x="331397" y="430214"/>
                    <a:pt x="335280" y="447040"/>
                  </a:cubicBezTo>
                  <a:cubicBezTo>
                    <a:pt x="341560" y="474252"/>
                    <a:pt x="355600" y="528320"/>
                    <a:pt x="355600" y="528320"/>
                  </a:cubicBezTo>
                  <a:cubicBezTo>
                    <a:pt x="352213" y="667173"/>
                    <a:pt x="350883" y="806092"/>
                    <a:pt x="345440" y="944880"/>
                  </a:cubicBezTo>
                  <a:cubicBezTo>
                    <a:pt x="344321" y="973417"/>
                    <a:pt x="330069" y="1093115"/>
                    <a:pt x="325120" y="1127760"/>
                  </a:cubicBezTo>
                  <a:cubicBezTo>
                    <a:pt x="322207" y="1148153"/>
                    <a:pt x="320879" y="1168989"/>
                    <a:pt x="314960" y="1188720"/>
                  </a:cubicBezTo>
                  <a:cubicBezTo>
                    <a:pt x="310608" y="1203227"/>
                    <a:pt x="299958" y="1215179"/>
                    <a:pt x="294640" y="1229360"/>
                  </a:cubicBezTo>
                  <a:cubicBezTo>
                    <a:pt x="285516" y="1253690"/>
                    <a:pt x="280757" y="1297197"/>
                    <a:pt x="274320" y="1320800"/>
                  </a:cubicBezTo>
                  <a:cubicBezTo>
                    <a:pt x="268684" y="1341464"/>
                    <a:pt x="260773" y="1361440"/>
                    <a:pt x="254000" y="1381760"/>
                  </a:cubicBezTo>
                  <a:cubicBezTo>
                    <a:pt x="250613" y="1391920"/>
                    <a:pt x="251413" y="1404667"/>
                    <a:pt x="243840" y="1412240"/>
                  </a:cubicBezTo>
                  <a:cubicBezTo>
                    <a:pt x="233680" y="1422400"/>
                    <a:pt x="222558" y="1431682"/>
                    <a:pt x="213360" y="1442720"/>
                  </a:cubicBezTo>
                  <a:cubicBezTo>
                    <a:pt x="205543" y="1452101"/>
                    <a:pt x="200857" y="1463819"/>
                    <a:pt x="193040" y="1473200"/>
                  </a:cubicBezTo>
                  <a:cubicBezTo>
                    <a:pt x="183842" y="1484238"/>
                    <a:pt x="171758" y="1492642"/>
                    <a:pt x="162560" y="1503680"/>
                  </a:cubicBezTo>
                  <a:cubicBezTo>
                    <a:pt x="127531" y="1545715"/>
                    <a:pt x="159679" y="1525441"/>
                    <a:pt x="121920" y="1544320"/>
                  </a:cubicBez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94" name="Straight Connector 93"/>
            <p:cNvCxnSpPr>
              <a:stCxn id="91" idx="4"/>
            </p:cNvCxnSpPr>
            <p:nvPr/>
          </p:nvCxnSpPr>
          <p:spPr>
            <a:xfrm rot="16200000" flipH="1">
              <a:off x="6697969" y="2972608"/>
              <a:ext cx="471357" cy="1270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>
              <a:stCxn id="104" idx="4"/>
              <a:endCxn id="106" idx="0"/>
            </p:cNvCxnSpPr>
            <p:nvPr/>
          </p:nvCxnSpPr>
          <p:spPr>
            <a:xfrm rot="5400000">
              <a:off x="6701143" y="3723291"/>
              <a:ext cx="46500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Rectangle 120"/>
            <p:cNvSpPr/>
            <p:nvPr/>
          </p:nvSpPr>
          <p:spPr>
            <a:xfrm>
              <a:off x="6854249" y="2873420"/>
              <a:ext cx="154033" cy="1444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6847897" y="3647905"/>
              <a:ext cx="154033" cy="1444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145" name="TextBox 17"/>
          <p:cNvSpPr txBox="1">
            <a:spLocks noChangeArrowheads="1"/>
          </p:cNvSpPr>
          <p:nvPr/>
        </p:nvSpPr>
        <p:spPr bwMode="auto">
          <a:xfrm>
            <a:off x="3136900" y="4916488"/>
            <a:ext cx="2892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2000">
                <a:latin typeface="Comic Sans MS" pitchFamily="66" charset="0"/>
              </a:rPr>
              <a:t>E(x) = </a:t>
            </a:r>
            <a:r>
              <a:rPr lang="en-GB" sz="2800">
                <a:latin typeface="Times New Roman" pitchFamily="18" charset="0"/>
                <a:cs typeface="Times New Roman" pitchFamily="18" charset="0"/>
              </a:rPr>
              <a:t>∑</a:t>
            </a:r>
            <a:r>
              <a:rPr lang="en-GB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>
                <a:latin typeface="Comic Sans MS" pitchFamily="66" charset="0"/>
              </a:rPr>
              <a:t>θ</a:t>
            </a:r>
            <a:r>
              <a:rPr lang="en-GB" sz="2000" baseline="-25000">
                <a:latin typeface="Comic Sans MS" pitchFamily="66" charset="0"/>
              </a:rPr>
              <a:t>ij </a:t>
            </a:r>
            <a:r>
              <a:rPr lang="en-GB" sz="2000">
                <a:latin typeface="Comic Sans MS" pitchFamily="66" charset="0"/>
              </a:rPr>
              <a:t>(x</a:t>
            </a:r>
            <a:r>
              <a:rPr lang="en-GB" sz="2000" baseline="-25000">
                <a:latin typeface="Comic Sans MS" pitchFamily="66" charset="0"/>
              </a:rPr>
              <a:t>i</a:t>
            </a:r>
            <a:r>
              <a:rPr lang="en-GB" sz="2000">
                <a:latin typeface="Comic Sans MS" pitchFamily="66" charset="0"/>
              </a:rPr>
              <a:t>,x</a:t>
            </a:r>
            <a:r>
              <a:rPr lang="en-GB" sz="2000" baseline="-25000">
                <a:latin typeface="Comic Sans MS" pitchFamily="66" charset="0"/>
              </a:rPr>
              <a:t>j</a:t>
            </a:r>
            <a:r>
              <a:rPr lang="en-GB" sz="2000">
                <a:latin typeface="Comic Sans MS" pitchFamily="66" charset="0"/>
              </a:rPr>
              <a:t>)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4056063" y="5337175"/>
            <a:ext cx="828675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latin typeface="Comic Sans MS" pitchFamily="66" charset="0"/>
              </a:rPr>
              <a:t> </a:t>
            </a:r>
            <a:r>
              <a:rPr lang="en-GB" sz="1200" b="1" dirty="0" err="1">
                <a:latin typeface="Comic Sans MS" pitchFamily="66" charset="0"/>
              </a:rPr>
              <a:t>i,j</a:t>
            </a:r>
            <a:r>
              <a:rPr lang="en-GB" sz="1200" b="1" dirty="0">
                <a:latin typeface="Comic Sans MS" pitchFamily="66" charset="0"/>
              </a:rPr>
              <a:t> </a:t>
            </a:r>
            <a:r>
              <a:rPr lang="az-Cyrl-AZ" sz="1050" b="1" dirty="0">
                <a:latin typeface="Comic Sans MS" pitchFamily="66" charset="0"/>
              </a:rPr>
              <a:t>Є</a:t>
            </a:r>
            <a:r>
              <a:rPr lang="en-GB" sz="1200" b="1" dirty="0">
                <a:latin typeface="Comic Sans MS" pitchFamily="66" charset="0"/>
              </a:rPr>
              <a:t> N</a:t>
            </a:r>
            <a:r>
              <a:rPr lang="en-GB" sz="1200" b="1" baseline="-25000" dirty="0">
                <a:latin typeface="Comic Sans MS" pitchFamily="66" charset="0"/>
              </a:rPr>
              <a:t>8</a:t>
            </a:r>
            <a:endParaRPr lang="en-GB" sz="1200" baseline="-25000" dirty="0">
              <a:latin typeface="+mn-lt"/>
            </a:endParaRPr>
          </a:p>
        </p:txBody>
      </p:sp>
      <p:sp>
        <p:nvSpPr>
          <p:cNvPr id="11277" name="TextBox 46"/>
          <p:cNvSpPr txBox="1">
            <a:spLocks noChangeArrowheads="1"/>
          </p:cNvSpPr>
          <p:nvPr/>
        </p:nvSpPr>
        <p:spPr bwMode="auto">
          <a:xfrm>
            <a:off x="1073150" y="5802313"/>
            <a:ext cx="922338" cy="369887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/>
              <a:t>Order 2</a:t>
            </a:r>
          </a:p>
        </p:txBody>
      </p:sp>
      <p:sp>
        <p:nvSpPr>
          <p:cNvPr id="150" name="TextBox 149"/>
          <p:cNvSpPr txBox="1">
            <a:spLocks noChangeArrowheads="1"/>
          </p:cNvSpPr>
          <p:nvPr/>
        </p:nvSpPr>
        <p:spPr bwMode="auto">
          <a:xfrm>
            <a:off x="4175125" y="5813425"/>
            <a:ext cx="954088" cy="369888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/>
              <a:t>Order 2</a:t>
            </a:r>
          </a:p>
        </p:txBody>
      </p:sp>
      <p:sp>
        <p:nvSpPr>
          <p:cNvPr id="152" name="TextBox 151"/>
          <p:cNvSpPr txBox="1">
            <a:spLocks noChangeArrowheads="1"/>
          </p:cNvSpPr>
          <p:nvPr/>
        </p:nvSpPr>
        <p:spPr bwMode="auto">
          <a:xfrm>
            <a:off x="7262813" y="5873750"/>
            <a:ext cx="987425" cy="369888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/>
              <a:t>Order n</a:t>
            </a:r>
          </a:p>
        </p:txBody>
      </p:sp>
      <p:sp>
        <p:nvSpPr>
          <p:cNvPr id="154" name="TextBox 17"/>
          <p:cNvSpPr txBox="1">
            <a:spLocks noChangeArrowheads="1"/>
          </p:cNvSpPr>
          <p:nvPr/>
        </p:nvSpPr>
        <p:spPr bwMode="auto">
          <a:xfrm>
            <a:off x="6251575" y="4799013"/>
            <a:ext cx="28924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latin typeface="Comic Sans MS" pitchFamily="66" charset="0"/>
              </a:rPr>
              <a:t>E(x) = 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∑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dirty="0">
                <a:latin typeface="Comic Sans MS" pitchFamily="66" charset="0"/>
              </a:rPr>
              <a:t>θ</a:t>
            </a:r>
            <a:r>
              <a:rPr lang="en-GB" sz="2000" baseline="-25000" dirty="0" err="1">
                <a:latin typeface="Comic Sans MS" pitchFamily="66" charset="0"/>
              </a:rPr>
              <a:t>ij</a:t>
            </a:r>
            <a:r>
              <a:rPr lang="en-GB" sz="2000" baseline="-25000" dirty="0">
                <a:latin typeface="Comic Sans MS" pitchFamily="66" charset="0"/>
              </a:rPr>
              <a:t> </a:t>
            </a:r>
            <a:r>
              <a:rPr lang="en-GB" sz="2000" dirty="0">
                <a:latin typeface="Comic Sans MS" pitchFamily="66" charset="0"/>
              </a:rPr>
              <a:t>(</a:t>
            </a:r>
            <a:r>
              <a:rPr lang="en-GB" sz="2000" dirty="0" err="1">
                <a:latin typeface="Comic Sans MS" pitchFamily="66" charset="0"/>
              </a:rPr>
              <a:t>x</a:t>
            </a:r>
            <a:r>
              <a:rPr lang="en-GB" sz="2000" baseline="-25000" dirty="0" err="1">
                <a:latin typeface="Comic Sans MS" pitchFamily="66" charset="0"/>
              </a:rPr>
              <a:t>i</a:t>
            </a:r>
            <a:r>
              <a:rPr lang="en-GB" sz="2000" dirty="0" err="1">
                <a:latin typeface="Comic Sans MS" pitchFamily="66" charset="0"/>
              </a:rPr>
              <a:t>,x</a:t>
            </a:r>
            <a:r>
              <a:rPr lang="en-GB" sz="2000" baseline="-25000" dirty="0" err="1">
                <a:latin typeface="Comic Sans MS" pitchFamily="66" charset="0"/>
              </a:rPr>
              <a:t>j</a:t>
            </a:r>
            <a:r>
              <a:rPr lang="en-GB" sz="2000" dirty="0">
                <a:latin typeface="Comic Sans MS" pitchFamily="66" charset="0"/>
              </a:rPr>
              <a:t>)</a:t>
            </a:r>
            <a:br>
              <a:rPr lang="en-GB" sz="2000" dirty="0">
                <a:latin typeface="Comic Sans MS" pitchFamily="66" charset="0"/>
              </a:rPr>
            </a:br>
            <a:endParaRPr lang="en-GB" sz="1050" dirty="0"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latin typeface="Comic Sans MS" pitchFamily="66" charset="0"/>
              </a:rPr>
              <a:t>                   +</a:t>
            </a:r>
            <a:r>
              <a:rPr lang="el-GR" sz="2000" dirty="0">
                <a:latin typeface="Comic Sans MS" pitchFamily="66" charset="0"/>
              </a:rPr>
              <a:t>θ</a:t>
            </a:r>
            <a:r>
              <a:rPr lang="en-GB" sz="2000" dirty="0">
                <a:latin typeface="Comic Sans MS" pitchFamily="66" charset="0"/>
              </a:rPr>
              <a:t>(x</a:t>
            </a:r>
            <a:r>
              <a:rPr lang="en-GB" sz="2000" baseline="-25000" dirty="0">
                <a:latin typeface="Comic Sans MS" pitchFamily="66" charset="0"/>
              </a:rPr>
              <a:t>1</a:t>
            </a:r>
            <a:r>
              <a:rPr lang="en-GB" sz="2000" dirty="0">
                <a:latin typeface="Comic Sans MS" pitchFamily="66" charset="0"/>
              </a:rPr>
              <a:t>,…,</a:t>
            </a:r>
            <a:r>
              <a:rPr lang="en-GB" sz="2000" dirty="0" err="1">
                <a:latin typeface="Comic Sans MS" pitchFamily="66" charset="0"/>
              </a:rPr>
              <a:t>x</a:t>
            </a:r>
            <a:r>
              <a:rPr lang="en-GB" sz="2000" baseline="-25000" dirty="0" err="1">
                <a:latin typeface="Comic Sans MS" pitchFamily="66" charset="0"/>
              </a:rPr>
              <a:t>n</a:t>
            </a:r>
            <a:r>
              <a:rPr lang="en-GB" sz="2000" dirty="0">
                <a:latin typeface="Comic Sans MS" pitchFamily="66" charset="0"/>
              </a:rPr>
              <a:t>)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7143750" y="5218113"/>
            <a:ext cx="86042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latin typeface="Comic Sans MS" pitchFamily="66" charset="0"/>
              </a:rPr>
              <a:t> </a:t>
            </a:r>
            <a:r>
              <a:rPr lang="en-GB" sz="1200" b="1" dirty="0" err="1">
                <a:latin typeface="Comic Sans MS" pitchFamily="66" charset="0"/>
              </a:rPr>
              <a:t>i,j</a:t>
            </a:r>
            <a:r>
              <a:rPr lang="en-GB" sz="1200" b="1" dirty="0">
                <a:latin typeface="Comic Sans MS" pitchFamily="66" charset="0"/>
              </a:rPr>
              <a:t> </a:t>
            </a:r>
            <a:r>
              <a:rPr lang="az-Cyrl-AZ" sz="1050" b="1" dirty="0">
                <a:latin typeface="Comic Sans MS" pitchFamily="66" charset="0"/>
              </a:rPr>
              <a:t>Є</a:t>
            </a:r>
            <a:r>
              <a:rPr lang="en-GB" sz="1200" b="1" dirty="0">
                <a:latin typeface="Comic Sans MS" pitchFamily="66" charset="0"/>
              </a:rPr>
              <a:t> N</a:t>
            </a:r>
            <a:r>
              <a:rPr lang="en-GB" sz="1200" b="1" baseline="-25000" dirty="0">
                <a:latin typeface="Comic Sans MS" pitchFamily="66" charset="0"/>
              </a:rPr>
              <a:t>4</a:t>
            </a:r>
            <a:endParaRPr lang="en-GB" sz="1200" baseline="-25000" dirty="0">
              <a:latin typeface="+mn-lt"/>
            </a:endParaRPr>
          </a:p>
        </p:txBody>
      </p:sp>
      <p:sp>
        <p:nvSpPr>
          <p:cNvPr id="11282" name="TextBox 42"/>
          <p:cNvSpPr txBox="1">
            <a:spLocks noChangeArrowheads="1"/>
          </p:cNvSpPr>
          <p:nvPr/>
        </p:nvSpPr>
        <p:spPr bwMode="auto">
          <a:xfrm>
            <a:off x="588963" y="6269038"/>
            <a:ext cx="2311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/>
              <a:t>“Pairwise energy”</a:t>
            </a:r>
          </a:p>
        </p:txBody>
      </p:sp>
      <p:sp>
        <p:nvSpPr>
          <p:cNvPr id="159" name="TextBox 158"/>
          <p:cNvSpPr txBox="1">
            <a:spLocks noChangeArrowheads="1"/>
          </p:cNvSpPr>
          <p:nvPr/>
        </p:nvSpPr>
        <p:spPr bwMode="auto">
          <a:xfrm>
            <a:off x="6521450" y="6337300"/>
            <a:ext cx="2814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/>
              <a:t>“higher-order energy”</a:t>
            </a:r>
          </a:p>
        </p:txBody>
      </p:sp>
    </p:spTree>
    <p:extLst>
      <p:ext uri="{BB962C8B-B14F-4D97-AF65-F5344CB8AC3E}">
        <p14:creationId xmlns:p14="http://schemas.microsoft.com/office/powerpoint/2010/main" xmlns="" val="365985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53774"/>
          </a:xfrm>
        </p:spPr>
        <p:txBody>
          <a:bodyPr>
            <a:noAutofit/>
          </a:bodyPr>
          <a:lstStyle/>
          <a:p>
            <a:r>
              <a:rPr lang="en-GB" sz="3200" dirty="0" smtClean="0"/>
              <a:t>Sparse Higher Order Potentials for Texture Restoration</a:t>
            </a:r>
            <a:endParaRPr lang="en-GB" sz="3200" dirty="0"/>
          </a:p>
        </p:txBody>
      </p:sp>
      <p:pic>
        <p:nvPicPr>
          <p:cNvPr id="21" name="Picture 4" descr="\\Cam-01-srv\dfsroot\groups\vision\carrot\ImageResult-pair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1090" y="3800307"/>
            <a:ext cx="1440000" cy="1440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5" descr="\\Cam-01-srv\dfsroot\groups\vision\carrot\ImageNois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6248" y="3800307"/>
            <a:ext cx="1440000" cy="1440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7" descr="\\Cam-01-srv\dfsroot\groups\vision\carrot\ImageIn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670" y="3800307"/>
            <a:ext cx="1440000" cy="1440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C:\Local\Work+Work2\Projects_local\MATLAB\Misc\Texture-denoising\Data\Training\Cremer.bmp"/>
          <p:cNvPicPr>
            <a:picLocks noChangeAspect="1" noChangeArrowheads="1"/>
          </p:cNvPicPr>
          <p:nvPr/>
        </p:nvPicPr>
        <p:blipFill>
          <a:blip r:embed="rId5" cstate="print"/>
          <a:srcRect b="66266"/>
          <a:stretch>
            <a:fillRect/>
          </a:stretch>
        </p:blipFill>
        <p:spPr bwMode="auto">
          <a:xfrm>
            <a:off x="4917950" y="1871481"/>
            <a:ext cx="1417323" cy="1440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5" name="Straight Arrow Connector 24"/>
          <p:cNvCxnSpPr/>
          <p:nvPr/>
        </p:nvCxnSpPr>
        <p:spPr>
          <a:xfrm flipV="1">
            <a:off x="2203306" y="4514687"/>
            <a:ext cx="560264" cy="4032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>
            <a:off x="5208464" y="3724107"/>
            <a:ext cx="714380" cy="9524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1670" y="5443381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Test Image</a:t>
            </a:r>
            <a:endParaRPr lang="en-GB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2846248" y="5443381"/>
            <a:ext cx="14287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Test Image</a:t>
            </a:r>
          </a:p>
          <a:p>
            <a:pPr algn="ctr"/>
            <a:r>
              <a:rPr lang="en-GB" sz="1600" b="1" dirty="0" smtClean="0"/>
              <a:t>(60% Noise)</a:t>
            </a:r>
            <a:endParaRPr lang="en-GB" sz="16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3489190" y="2300109"/>
            <a:ext cx="1428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Training</a:t>
            </a:r>
          </a:p>
          <a:p>
            <a:pPr algn="ctr"/>
            <a:r>
              <a:rPr lang="en-GB" b="1" dirty="0" smtClean="0"/>
              <a:t>Image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61090" y="5443381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Result</a:t>
            </a:r>
            <a:endParaRPr lang="en-GB" b="1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4429124" y="4514687"/>
            <a:ext cx="560264" cy="4032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6418148" y="4514687"/>
            <a:ext cx="560264" cy="4032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060826" y="4157497"/>
            <a:ext cx="1285884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 smtClean="0"/>
              <a:t>Pairwise</a:t>
            </a:r>
            <a:r>
              <a:rPr lang="en-GB" sz="2000" b="1" dirty="0" smtClean="0"/>
              <a:t> </a:t>
            </a:r>
          </a:p>
          <a:p>
            <a:pPr algn="ctr"/>
            <a:r>
              <a:rPr lang="en-GB" sz="2000" b="1" dirty="0" smtClean="0"/>
              <a:t>Energy P(x) </a:t>
            </a:r>
            <a:endParaRPr lang="en-GB" sz="20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4632198" y="5443381"/>
            <a:ext cx="2214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accent1"/>
                </a:solidFill>
                <a:latin typeface="Comic Sans MS" pitchFamily="66" charset="0"/>
              </a:rPr>
              <a:t>Minimized using</a:t>
            </a:r>
          </a:p>
          <a:p>
            <a:pPr algn="ctr"/>
            <a:r>
              <a:rPr lang="en-GB" b="1" dirty="0" err="1" smtClean="0">
                <a:latin typeface="Comic Sans MS" pitchFamily="66" charset="0"/>
              </a:rPr>
              <a:t>st-mincut</a:t>
            </a:r>
            <a:r>
              <a:rPr lang="en-GB" b="1" dirty="0" smtClean="0">
                <a:solidFill>
                  <a:schemeClr val="accent1"/>
                </a:solidFill>
                <a:latin typeface="Comic Sans MS" pitchFamily="66" charset="0"/>
              </a:rPr>
              <a:t> or </a:t>
            </a:r>
            <a:r>
              <a:rPr lang="en-GB" b="1" dirty="0" smtClean="0">
                <a:latin typeface="Comic Sans MS" pitchFamily="66" charset="0"/>
              </a:rPr>
              <a:t>max-product message passing</a:t>
            </a:r>
            <a:endParaRPr lang="en-GB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722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3" grpId="0" animBg="1"/>
      <p:bldP spid="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\\Cam-01-srv\dfsroot\groups\vision\carrot\ImageResult-pair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1090" y="3800307"/>
            <a:ext cx="1440000" cy="1440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5" descr="\\Cam-01-srv\dfsroot\groups\vision\carrot\ImageNois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6248" y="3800307"/>
            <a:ext cx="1440000" cy="1440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7" descr="\\Cam-01-srv\dfsroot\groups\vision\carrot\ImageIn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670" y="3800307"/>
            <a:ext cx="1440000" cy="1440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C:\Local\Work+Work2\Projects_local\MATLAB\Misc\Texture-denoising\Data\Training\Cremer.bmp"/>
          <p:cNvPicPr>
            <a:picLocks noChangeAspect="1" noChangeArrowheads="1"/>
          </p:cNvPicPr>
          <p:nvPr/>
        </p:nvPicPr>
        <p:blipFill>
          <a:blip r:embed="rId5" cstate="print"/>
          <a:srcRect b="66266"/>
          <a:stretch>
            <a:fillRect/>
          </a:stretch>
        </p:blipFill>
        <p:spPr bwMode="auto">
          <a:xfrm>
            <a:off x="4917950" y="1871481"/>
            <a:ext cx="1417323" cy="1440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5" name="Straight Arrow Connector 24"/>
          <p:cNvCxnSpPr/>
          <p:nvPr/>
        </p:nvCxnSpPr>
        <p:spPr>
          <a:xfrm flipV="1">
            <a:off x="2203306" y="4514687"/>
            <a:ext cx="560264" cy="4032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>
            <a:off x="5208464" y="3724107"/>
            <a:ext cx="714380" cy="9524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1670" y="5443381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Test Image</a:t>
            </a:r>
            <a:endParaRPr lang="en-GB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2846248" y="5443381"/>
            <a:ext cx="14287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Test Image</a:t>
            </a:r>
          </a:p>
          <a:p>
            <a:pPr algn="ctr"/>
            <a:r>
              <a:rPr lang="en-GB" sz="1600" b="1" dirty="0" smtClean="0"/>
              <a:t>(60% Noise)</a:t>
            </a:r>
            <a:endParaRPr lang="en-GB" sz="16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3489190" y="2300109"/>
            <a:ext cx="1428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Training</a:t>
            </a:r>
          </a:p>
          <a:p>
            <a:pPr algn="ctr"/>
            <a:r>
              <a:rPr lang="en-GB" b="1" dirty="0" smtClean="0"/>
              <a:t>Image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61090" y="5443381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Result</a:t>
            </a:r>
            <a:endParaRPr lang="en-GB" b="1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4429124" y="4514687"/>
            <a:ext cx="560264" cy="4032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6418148" y="4514687"/>
            <a:ext cx="560264" cy="4032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060826" y="4157497"/>
            <a:ext cx="1285884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 smtClean="0"/>
              <a:t>Pairwise</a:t>
            </a:r>
            <a:r>
              <a:rPr lang="en-GB" sz="2000" b="1" dirty="0" smtClean="0"/>
              <a:t> </a:t>
            </a:r>
          </a:p>
          <a:p>
            <a:pPr algn="ctr"/>
            <a:r>
              <a:rPr lang="en-GB" sz="2000" b="1" dirty="0" smtClean="0"/>
              <a:t>Energy P(x) </a:t>
            </a:r>
            <a:endParaRPr lang="en-GB" sz="20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4632198" y="5443381"/>
            <a:ext cx="2214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accent1"/>
                </a:solidFill>
                <a:latin typeface="Comic Sans MS" pitchFamily="66" charset="0"/>
              </a:rPr>
              <a:t>Minimized using</a:t>
            </a:r>
          </a:p>
          <a:p>
            <a:pPr algn="ctr"/>
            <a:r>
              <a:rPr lang="en-GB" b="1" dirty="0" err="1" smtClean="0">
                <a:latin typeface="Comic Sans MS" pitchFamily="66" charset="0"/>
              </a:rPr>
              <a:t>st-mincut</a:t>
            </a:r>
            <a:r>
              <a:rPr lang="en-GB" b="1" dirty="0" smtClean="0">
                <a:solidFill>
                  <a:schemeClr val="accent1"/>
                </a:solidFill>
                <a:latin typeface="Comic Sans MS" pitchFamily="66" charset="0"/>
              </a:rPr>
              <a:t> or </a:t>
            </a:r>
            <a:r>
              <a:rPr lang="en-GB" b="1" dirty="0" smtClean="0">
                <a:latin typeface="Comic Sans MS" pitchFamily="66" charset="0"/>
              </a:rPr>
              <a:t>max-product message passing</a:t>
            </a:r>
            <a:endParaRPr lang="en-GB" b="1" dirty="0">
              <a:latin typeface="Comic Sans MS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8596" y="1785926"/>
            <a:ext cx="3143272" cy="164307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357158" y="2786058"/>
            <a:ext cx="328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  <a:latin typeface="Comic Sans MS" pitchFamily="66" charset="0"/>
              </a:rPr>
              <a:t>Higher Order Structure not Preserved</a:t>
            </a:r>
            <a:endParaRPr lang="en-GB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9" name="Picture 13" descr="\\Cam-01-srv\dfsroot\groups\vision\carrot\test1\Patch1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2071678"/>
            <a:ext cx="647712" cy="64771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4" descr="\\Cam-01-srv\dfsroot\groups\vision\carrot\test1\Patch10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14480" y="2071678"/>
            <a:ext cx="647712" cy="64771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16" descr="\\Cam-01-srv\dfsroot\groups\vision\carrot\test1\Patch2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14612" y="2071678"/>
            <a:ext cx="647712" cy="64771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53774"/>
          </a:xfrm>
        </p:spPr>
        <p:txBody>
          <a:bodyPr>
            <a:noAutofit/>
          </a:bodyPr>
          <a:lstStyle/>
          <a:p>
            <a:r>
              <a:rPr lang="en-GB" sz="3200" dirty="0" smtClean="0"/>
              <a:t>Sparse Higher Order Potentials for Texture Restoration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xmlns="" val="103181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285720" y="4000504"/>
            <a:ext cx="5143536" cy="857256"/>
          </a:xfrm>
          <a:prstGeom prst="roundRect">
            <a:avLst>
              <a:gd name="adj" fmla="val 8631"/>
            </a:avLst>
          </a:prstGeom>
          <a:solidFill>
            <a:srgbClr val="FFA3A3">
              <a:alpha val="2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572742" y="1643050"/>
            <a:ext cx="257176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 smtClean="0">
                <a:solidFill>
                  <a:schemeClr val="accent1"/>
                </a:solidFill>
                <a:latin typeface="Comic Sans MS" pitchFamily="66" charset="0"/>
                <a:ea typeface="+mj-ea"/>
                <a:cs typeface="+mj-cs"/>
              </a:rPr>
              <a:t>Minimize: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580206" y="2571744"/>
            <a:ext cx="2057452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smtClean="0">
                <a:solidFill>
                  <a:schemeClr val="accent1"/>
                </a:solidFill>
                <a:latin typeface="Comic Sans MS" pitchFamily="66" charset="0"/>
                <a:ea typeface="+mj-ea"/>
                <a:cs typeface="+mj-cs"/>
              </a:rPr>
              <a:t>Where: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57818" y="2786058"/>
            <a:ext cx="2357454" cy="85725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13" descr="\\Cam-01-srv\dfsroot\groups\vision\carrot\test1\Patch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2937401"/>
            <a:ext cx="597888" cy="59788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14" descr="\\Cam-01-srv\dfsroot\groups\vision\carrot\test1\Patch10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8863" y="2928934"/>
            <a:ext cx="597888" cy="59788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16" descr="\\Cam-01-srv\dfsroot\groups\vision\carrot\test1\Patch2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1352" y="2940223"/>
            <a:ext cx="597888" cy="59788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Straight Arrow Connector 28"/>
          <p:cNvCxnSpPr/>
          <p:nvPr/>
        </p:nvCxnSpPr>
        <p:spPr>
          <a:xfrm rot="5400000" flipH="1" flipV="1">
            <a:off x="5430050" y="2499512"/>
            <a:ext cx="428628" cy="1588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57158" y="4000504"/>
            <a:ext cx="50720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latin typeface="Comic Sans MS" pitchFamily="66" charset="0"/>
              </a:rPr>
              <a:t>Higher Order Function (</a:t>
            </a:r>
            <a:r>
              <a:rPr lang="en-GB" dirty="0" smtClean="0">
                <a:latin typeface="Comic Sans MS" pitchFamily="66" charset="0"/>
              </a:rPr>
              <a:t>|c| = 10x10 = 100)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57158" y="4429132"/>
            <a:ext cx="50720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latin typeface="Comic Sans MS" pitchFamily="66" charset="0"/>
              </a:rPr>
              <a:t>Assigns cost to 2</a:t>
            </a:r>
            <a:r>
              <a:rPr lang="en-GB" sz="2000" baseline="30000" dirty="0" smtClean="0">
                <a:latin typeface="Comic Sans MS" pitchFamily="66" charset="0"/>
              </a:rPr>
              <a:t>100</a:t>
            </a:r>
            <a:r>
              <a:rPr lang="en-GB" sz="2000" dirty="0" smtClean="0">
                <a:latin typeface="Comic Sans MS" pitchFamily="66" charset="0"/>
              </a:rPr>
              <a:t> possible </a:t>
            </a:r>
            <a:r>
              <a:rPr lang="en-GB" sz="2000" dirty="0" err="1" smtClean="0">
                <a:latin typeface="Comic Sans MS" pitchFamily="66" charset="0"/>
              </a:rPr>
              <a:t>labellings</a:t>
            </a:r>
            <a:r>
              <a:rPr lang="en-GB" sz="2000" dirty="0" smtClean="0">
                <a:latin typeface="Comic Sans MS" pitchFamily="66" charset="0"/>
              </a:rPr>
              <a:t>!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14282" y="5143512"/>
            <a:ext cx="5286412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050" b="1" dirty="0" smtClean="0">
              <a:solidFill>
                <a:schemeClr val="accent1"/>
              </a:solidFill>
              <a:latin typeface="Comic Sans MS" pitchFamily="66" charset="0"/>
            </a:endParaRPr>
          </a:p>
          <a:p>
            <a:pPr algn="ctr"/>
            <a:r>
              <a:rPr lang="en-GB" sz="2000" b="1" dirty="0" smtClean="0">
                <a:solidFill>
                  <a:schemeClr val="accent1"/>
                </a:solidFill>
                <a:latin typeface="Comic Sans MS" pitchFamily="66" charset="0"/>
              </a:rPr>
              <a:t>Exploit function structure to transform it to a </a:t>
            </a:r>
            <a:r>
              <a:rPr lang="en-GB" sz="2000" b="1" dirty="0" err="1" smtClean="0">
                <a:solidFill>
                  <a:schemeClr val="accent1"/>
                </a:solidFill>
                <a:latin typeface="Comic Sans MS" pitchFamily="66" charset="0"/>
              </a:rPr>
              <a:t>Pairwise</a:t>
            </a:r>
            <a:r>
              <a:rPr lang="en-GB" sz="2000" b="1" dirty="0" smtClean="0">
                <a:solidFill>
                  <a:schemeClr val="accent1"/>
                </a:solidFill>
                <a:latin typeface="Comic Sans MS" pitchFamily="66" charset="0"/>
              </a:rPr>
              <a:t> function</a:t>
            </a:r>
          </a:p>
        </p:txBody>
      </p:sp>
      <p:grpSp>
        <p:nvGrpSpPr>
          <p:cNvPr id="2" name="Group 17"/>
          <p:cNvGrpSpPr/>
          <p:nvPr/>
        </p:nvGrpSpPr>
        <p:grpSpPr>
          <a:xfrm>
            <a:off x="2501568" y="1578106"/>
            <a:ext cx="4514377" cy="1026675"/>
            <a:chOff x="4286248" y="1578106"/>
            <a:chExt cx="4514377" cy="1026675"/>
          </a:xfrm>
        </p:grpSpPr>
        <p:sp>
          <p:nvSpPr>
            <p:cNvPr id="16" name="Rectangle 15"/>
            <p:cNvSpPr/>
            <p:nvPr/>
          </p:nvSpPr>
          <p:spPr>
            <a:xfrm>
              <a:off x="4286248" y="1578106"/>
              <a:ext cx="451437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 smtClean="0">
                  <a:latin typeface="Comic Sans MS" pitchFamily="66" charset="0"/>
                </a:rPr>
                <a:t>E(X) = P(X) + </a:t>
              </a:r>
              <a:r>
                <a:rPr lang="en-GB" sz="4000" dirty="0" smtClean="0">
                  <a:latin typeface="Times New Roman" pitchFamily="18" charset="0"/>
                  <a:cs typeface="Times New Roman" pitchFamily="18" charset="0"/>
                </a:rPr>
                <a:t>∑</a:t>
              </a:r>
              <a:r>
                <a:rPr lang="en-GB" sz="2800" b="1" dirty="0" smtClean="0">
                  <a:latin typeface="Comic Sans MS" pitchFamily="66" charset="0"/>
                </a:rPr>
                <a:t> </a:t>
              </a:r>
              <a:r>
                <a:rPr lang="en-GB" sz="2800" b="1" dirty="0" err="1" smtClean="0">
                  <a:latin typeface="Comic Sans MS" pitchFamily="66" charset="0"/>
                </a:rPr>
                <a:t>h</a:t>
              </a:r>
              <a:r>
                <a:rPr lang="en-GB" sz="2800" b="1" baseline="-25000" dirty="0" err="1" smtClean="0">
                  <a:latin typeface="Comic Sans MS" pitchFamily="66" charset="0"/>
                </a:rPr>
                <a:t>c</a:t>
              </a:r>
              <a:r>
                <a:rPr lang="en-GB" sz="2800" b="1" dirty="0" smtClean="0">
                  <a:latin typeface="Comic Sans MS" pitchFamily="66" charset="0"/>
                </a:rPr>
                <a:t> (</a:t>
              </a:r>
              <a:r>
                <a:rPr lang="en-GB" sz="2800" b="1" dirty="0" err="1" smtClean="0">
                  <a:latin typeface="Comic Sans MS" pitchFamily="66" charset="0"/>
                </a:rPr>
                <a:t>X</a:t>
              </a:r>
              <a:r>
                <a:rPr lang="en-GB" sz="2800" b="1" baseline="-25000" dirty="0" err="1" smtClean="0">
                  <a:latin typeface="Comic Sans MS" pitchFamily="66" charset="0"/>
                </a:rPr>
                <a:t>c</a:t>
              </a:r>
              <a:r>
                <a:rPr lang="en-GB" sz="2800" b="1" dirty="0" smtClean="0">
                  <a:latin typeface="Comic Sans MS" pitchFamily="66" charset="0"/>
                </a:rPr>
                <a:t>) </a:t>
              </a:r>
              <a:endParaRPr lang="en-GB" sz="2800" dirty="0">
                <a:latin typeface="Comic Sans MS" pitchFamily="66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785308" y="2143116"/>
              <a:ext cx="2143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latin typeface="Comic Sans MS" pitchFamily="66" charset="0"/>
                </a:rPr>
                <a:t>c</a:t>
              </a:r>
              <a:endParaRPr lang="en-GB" sz="2800" dirty="0">
                <a:latin typeface="Comic Sans MS" pitchFamily="66" charset="0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1928794" y="2714620"/>
            <a:ext cx="24929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err="1" smtClean="0">
                <a:latin typeface="Comic Sans MS" pitchFamily="66" charset="0"/>
              </a:rPr>
              <a:t>h</a:t>
            </a:r>
            <a:r>
              <a:rPr lang="en-GB" sz="2400" b="1" baseline="-25000" dirty="0" err="1" smtClean="0">
                <a:latin typeface="Comic Sans MS" pitchFamily="66" charset="0"/>
              </a:rPr>
              <a:t>c</a:t>
            </a:r>
            <a:r>
              <a:rPr lang="en-GB" sz="2400" b="1" dirty="0" smtClean="0">
                <a:latin typeface="Comic Sans MS" pitchFamily="66" charset="0"/>
              </a:rPr>
              <a:t>: {0,1}</a:t>
            </a:r>
            <a:r>
              <a:rPr lang="en-GB" sz="2400" b="1" baseline="30000" dirty="0" smtClean="0">
                <a:latin typeface="Comic Sans MS" pitchFamily="66" charset="0"/>
              </a:rPr>
              <a:t>|c|</a:t>
            </a:r>
            <a:r>
              <a:rPr lang="en-GB" sz="2400" b="1" dirty="0" smtClean="0">
                <a:latin typeface="Comic Sans MS" pitchFamily="66" charset="0"/>
              </a:rPr>
              <a:t> 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GB" sz="2400" dirty="0" smtClean="0">
                <a:latin typeface="Comic Sans MS" pitchFamily="66" charset="0"/>
              </a:rPr>
              <a:t> </a:t>
            </a:r>
            <a:r>
              <a:rPr lang="en-GB" sz="2400" b="1" dirty="0" smtClean="0">
                <a:latin typeface="Comic Sans MS" pitchFamily="66" charset="0"/>
              </a:rPr>
              <a:t>R</a:t>
            </a:r>
            <a:endParaRPr lang="en-GB" sz="2400" dirty="0"/>
          </a:p>
        </p:txBody>
      </p:sp>
      <p:grpSp>
        <p:nvGrpSpPr>
          <p:cNvPr id="3" name="Group 36"/>
          <p:cNvGrpSpPr/>
          <p:nvPr/>
        </p:nvGrpSpPr>
        <p:grpSpPr>
          <a:xfrm>
            <a:off x="6072198" y="4286256"/>
            <a:ext cx="2652741" cy="1869530"/>
            <a:chOff x="6072198" y="4286256"/>
            <a:chExt cx="2652741" cy="1869530"/>
          </a:xfrm>
        </p:grpSpPr>
        <p:pic>
          <p:nvPicPr>
            <p:cNvPr id="14336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72198" y="4286256"/>
              <a:ext cx="2652741" cy="1795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" name="TextBox 33"/>
            <p:cNvSpPr txBox="1"/>
            <p:nvPr/>
          </p:nvSpPr>
          <p:spPr>
            <a:xfrm>
              <a:off x="6715140" y="5786454"/>
              <a:ext cx="42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p</a:t>
              </a:r>
              <a:r>
                <a:rPr lang="en-GB" baseline="-25000" dirty="0" smtClean="0"/>
                <a:t>1</a:t>
              </a:r>
              <a:endParaRPr lang="en-GB" baseline="-250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58082" y="5786454"/>
              <a:ext cx="42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p</a:t>
              </a:r>
              <a:r>
                <a:rPr lang="en-GB" baseline="-25000" dirty="0" smtClean="0"/>
                <a:t>2</a:t>
              </a:r>
              <a:endParaRPr lang="en-GB" baseline="-250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643834" y="5786454"/>
              <a:ext cx="42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p</a:t>
              </a:r>
              <a:r>
                <a:rPr lang="en-GB" baseline="-25000" dirty="0" smtClean="0"/>
                <a:t>3</a:t>
              </a:r>
              <a:endParaRPr lang="en-GB" baseline="-25000" dirty="0"/>
            </a:p>
          </p:txBody>
        </p:sp>
      </p:grpSp>
      <p:sp>
        <p:nvSpPr>
          <p:cNvPr id="28" name="Title 1"/>
          <p:cNvSpPr txBox="1">
            <a:spLocks/>
          </p:cNvSpPr>
          <p:nvPr/>
        </p:nvSpPr>
        <p:spPr>
          <a:xfrm>
            <a:off x="457200" y="260648"/>
            <a:ext cx="8229600" cy="953774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Sparse Higher Order Potentials for Texture Restoration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07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0" grpId="0"/>
      <p:bldP spid="31" grpId="0"/>
      <p:bldP spid="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\\Cam-01-srv\dfsroot\groups\vision\carrot\ImageResult-pair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3669573"/>
            <a:ext cx="1652456" cy="165245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5" descr="\\Cam-01-srv\dfsroot\groups\vision\carrot\ImageNois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3669573"/>
            <a:ext cx="1652456" cy="165245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7" descr="\\Cam-01-srv\dfsroot\groups\vision\carrot\ImageIn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669573"/>
            <a:ext cx="1652456" cy="165245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C:\Local\Work+Work2\Projects_local\MATLAB\Misc\Texture-denoising\Data\Training\Cremer.bmp"/>
          <p:cNvPicPr>
            <a:picLocks noChangeAspect="1" noChangeArrowheads="1"/>
          </p:cNvPicPr>
          <p:nvPr/>
        </p:nvPicPr>
        <p:blipFill>
          <a:blip r:embed="rId5" cstate="print"/>
          <a:srcRect b="66266"/>
          <a:stretch>
            <a:fillRect/>
          </a:stretch>
        </p:blipFill>
        <p:spPr bwMode="auto">
          <a:xfrm>
            <a:off x="1928794" y="1544180"/>
            <a:ext cx="1714512" cy="174194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500034" y="5453665"/>
            <a:ext cx="179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accent1"/>
                </a:solidFill>
              </a:rPr>
              <a:t>Test Image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60496" y="5453665"/>
            <a:ext cx="17971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accent1"/>
                </a:solidFill>
              </a:rPr>
              <a:t>Test Image</a:t>
            </a:r>
          </a:p>
          <a:p>
            <a:pPr algn="ctr"/>
            <a:r>
              <a:rPr lang="en-GB" sz="2000" b="1" dirty="0" smtClean="0">
                <a:solidFill>
                  <a:schemeClr val="accent1"/>
                </a:solidFill>
              </a:rPr>
              <a:t>(60% Noise)</a:t>
            </a:r>
            <a:endParaRPr lang="en-GB" sz="2000" b="1" dirty="0">
              <a:solidFill>
                <a:schemeClr val="accent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7158" y="2060438"/>
            <a:ext cx="1428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accent1"/>
                </a:solidFill>
              </a:rPr>
              <a:t>Training</a:t>
            </a:r>
          </a:p>
          <a:p>
            <a:pPr algn="ctr"/>
            <a:r>
              <a:rPr lang="en-GB" sz="2400" b="1" dirty="0" smtClean="0">
                <a:solidFill>
                  <a:schemeClr val="accent1"/>
                </a:solidFill>
              </a:rPr>
              <a:t>Image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703636" y="5453665"/>
            <a:ext cx="1797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>
                <a:solidFill>
                  <a:schemeClr val="accent1"/>
                </a:solidFill>
              </a:rPr>
              <a:t>Pairwise</a:t>
            </a:r>
            <a:r>
              <a:rPr lang="en-GB" sz="2400" b="1" dirty="0" smtClean="0">
                <a:solidFill>
                  <a:schemeClr val="accent1"/>
                </a:solidFill>
              </a:rPr>
              <a:t> Result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3669573"/>
            <a:ext cx="1679826" cy="1666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TextBox 36"/>
          <p:cNvSpPr txBox="1"/>
          <p:nvPr/>
        </p:nvSpPr>
        <p:spPr>
          <a:xfrm>
            <a:off x="6578521" y="5455523"/>
            <a:ext cx="2426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accent1"/>
                </a:solidFill>
              </a:rPr>
              <a:t>Higher-Order </a:t>
            </a:r>
          </a:p>
          <a:p>
            <a:pPr algn="ctr"/>
            <a:r>
              <a:rPr lang="en-GB" sz="2400" b="1" dirty="0" smtClean="0">
                <a:solidFill>
                  <a:schemeClr val="accent1"/>
                </a:solidFill>
              </a:rPr>
              <a:t>Result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446773" y="1947643"/>
            <a:ext cx="2357454" cy="85725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9" name="Picture 13" descr="\\Cam-01-srv\dfsroot\groups\vision\carrot\test1\Patch1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89649" y="2068905"/>
            <a:ext cx="597888" cy="59788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14" descr="\\Cam-01-srv\dfsroot\groups\vision\carrot\test1\Patch10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57818" y="2060438"/>
            <a:ext cx="597888" cy="59788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16" descr="\\Cam-01-srv\dfsroot\groups\vision\carrot\test1\Patch2.b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0307" y="2071727"/>
            <a:ext cx="597888" cy="59788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41"/>
          <p:cNvSpPr txBox="1"/>
          <p:nvPr/>
        </p:nvSpPr>
        <p:spPr>
          <a:xfrm>
            <a:off x="6929454" y="1917562"/>
            <a:ext cx="19287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1"/>
                </a:solidFill>
              </a:rPr>
              <a:t>Learned Patterns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786314" y="6357958"/>
            <a:ext cx="4357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 smtClean="0"/>
              <a:t>[Joint  work with Carsten Rother ]</a:t>
            </a:r>
            <a:endParaRPr lang="en-GB" sz="2000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53774"/>
          </a:xfrm>
        </p:spPr>
        <p:txBody>
          <a:bodyPr>
            <a:noAutofit/>
          </a:bodyPr>
          <a:lstStyle/>
          <a:p>
            <a:r>
              <a:rPr lang="en-GB" sz="3200" dirty="0" smtClean="0"/>
              <a:t>Sparse Higher Order Potentials for Texture Restoration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xmlns="" val="10936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Examples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907704" y="1772816"/>
            <a:ext cx="45365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 smtClean="0"/>
              <a:t>Image segmentation</a:t>
            </a:r>
          </a:p>
          <a:p>
            <a:pPr marL="514350" indent="-514350">
              <a:buAutoNum type="arabicPeriod"/>
            </a:pPr>
            <a:endParaRPr lang="en-GB" sz="2800" b="1" dirty="0"/>
          </a:p>
          <a:p>
            <a:pPr marL="514350" indent="-514350">
              <a:buAutoNum type="arabicPeriod"/>
            </a:pPr>
            <a:r>
              <a:rPr lang="en-GB" sz="2800" b="1" dirty="0" smtClean="0"/>
              <a:t>Stereo </a:t>
            </a:r>
          </a:p>
          <a:p>
            <a:pPr marL="514350" indent="-514350">
              <a:buAutoNum type="arabicPeriod"/>
            </a:pPr>
            <a:endParaRPr lang="en-GB" sz="2800" b="1" dirty="0"/>
          </a:p>
          <a:p>
            <a:pPr marL="514350" indent="-514350">
              <a:buAutoNum type="arabicPeriod"/>
            </a:pPr>
            <a:r>
              <a:rPr lang="en-GB" sz="2800" b="1" dirty="0" smtClean="0"/>
              <a:t>Semantic Segmentation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xmlns="" val="107047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Lecture: Pushmeet Kohli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0110077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Examples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907704" y="1772816"/>
            <a:ext cx="45365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 smtClean="0">
                <a:solidFill>
                  <a:schemeClr val="accent1"/>
                </a:solidFill>
              </a:rPr>
              <a:t>Image segmentation</a:t>
            </a:r>
          </a:p>
          <a:p>
            <a:pPr marL="514350" indent="-514350">
              <a:buAutoNum type="arabicPeriod"/>
            </a:pPr>
            <a:endParaRPr lang="en-GB" sz="2800" b="1" dirty="0"/>
          </a:p>
          <a:p>
            <a:pPr marL="514350" indent="-514350">
              <a:buAutoNum type="arabicPeriod"/>
            </a:pPr>
            <a:r>
              <a:rPr lang="en-GB" sz="2800" b="1" dirty="0" smtClean="0"/>
              <a:t>Stereo </a:t>
            </a:r>
          </a:p>
          <a:p>
            <a:pPr marL="514350" indent="-514350">
              <a:buAutoNum type="arabicPeriod"/>
            </a:pPr>
            <a:endParaRPr lang="en-GB" sz="2800" b="1" dirty="0"/>
          </a:p>
          <a:p>
            <a:pPr marL="514350" indent="-514350">
              <a:buAutoNum type="arabicPeriod"/>
            </a:pPr>
            <a:r>
              <a:rPr lang="en-GB" sz="2800" b="1" dirty="0" smtClean="0"/>
              <a:t>Semantic Segmentation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xmlns="" val="61931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GB" dirty="0" smtClean="0"/>
              <a:t>Image segmentation</a:t>
            </a:r>
          </a:p>
        </p:txBody>
      </p:sp>
      <p:sp>
        <p:nvSpPr>
          <p:cNvPr id="8" name="Oval 7"/>
          <p:cNvSpPr/>
          <p:nvPr/>
        </p:nvSpPr>
        <p:spPr>
          <a:xfrm>
            <a:off x="1677988" y="4511675"/>
            <a:ext cx="500062" cy="42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1343025" y="5368925"/>
            <a:ext cx="500063" cy="42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16" name="Straight Connector 15"/>
          <p:cNvCxnSpPr>
            <a:stCxn id="8" idx="4"/>
          </p:cNvCxnSpPr>
          <p:nvPr/>
        </p:nvCxnSpPr>
        <p:spPr>
          <a:xfrm rot="5400000">
            <a:off x="1593850" y="5053013"/>
            <a:ext cx="446088" cy="2206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4" name="Rectangle 25"/>
          <p:cNvSpPr>
            <a:spLocks noChangeArrowheads="1"/>
          </p:cNvSpPr>
          <p:nvPr/>
        </p:nvSpPr>
        <p:spPr bwMode="auto">
          <a:xfrm>
            <a:off x="1571625" y="1087438"/>
            <a:ext cx="2876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>
                <a:latin typeface="Comic Sans MS" pitchFamily="66" charset="0"/>
              </a:rPr>
              <a:t>P(x|z) ~ exp{-E(x)}</a:t>
            </a:r>
            <a:endParaRPr lang="en-GB" sz="2400">
              <a:solidFill>
                <a:srgbClr val="F0AD00"/>
              </a:solidFill>
              <a:latin typeface="Calibri" pitchFamily="34" charset="0"/>
            </a:endParaRPr>
          </a:p>
        </p:txBody>
      </p:sp>
      <p:grpSp>
        <p:nvGrpSpPr>
          <p:cNvPr id="12295" name="Group 20"/>
          <p:cNvGrpSpPr>
            <a:grpSpLocks/>
          </p:cNvGrpSpPr>
          <p:nvPr/>
        </p:nvGrpSpPr>
        <p:grpSpPr bwMode="auto">
          <a:xfrm>
            <a:off x="68263" y="1536700"/>
            <a:ext cx="7715250" cy="614363"/>
            <a:chOff x="1496232" y="3679924"/>
            <a:chExt cx="7715304" cy="1771445"/>
          </a:xfrm>
        </p:grpSpPr>
        <p:sp>
          <p:nvSpPr>
            <p:cNvPr id="12342" name="TextBox 17"/>
            <p:cNvSpPr txBox="1">
              <a:spLocks noChangeArrowheads="1"/>
            </p:cNvSpPr>
            <p:nvPr/>
          </p:nvSpPr>
          <p:spPr bwMode="auto">
            <a:xfrm>
              <a:off x="1496232" y="3679924"/>
              <a:ext cx="7715304" cy="1684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sz="2400">
                  <a:latin typeface="Comic Sans MS" pitchFamily="66" charset="0"/>
                </a:rPr>
                <a:t>E(x) = </a:t>
              </a:r>
              <a:r>
                <a:rPr lang="en-GB" sz="3200">
                  <a:latin typeface="Times New Roman" pitchFamily="18" charset="0"/>
                  <a:cs typeface="Times New Roman" pitchFamily="18" charset="0"/>
                </a:rPr>
                <a:t>∑</a:t>
              </a:r>
              <a:r>
                <a:rPr lang="en-GB" sz="240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sz="2400">
                  <a:latin typeface="Comic Sans MS" pitchFamily="66" charset="0"/>
                </a:rPr>
                <a:t>θ</a:t>
              </a:r>
              <a:r>
                <a:rPr lang="en-GB" sz="2400" baseline="-25000">
                  <a:latin typeface="Comic Sans MS" pitchFamily="66" charset="0"/>
                </a:rPr>
                <a:t>i </a:t>
              </a:r>
              <a:r>
                <a:rPr lang="en-GB" sz="2400">
                  <a:latin typeface="Comic Sans MS" pitchFamily="66" charset="0"/>
                </a:rPr>
                <a:t>(x</a:t>
              </a:r>
              <a:r>
                <a:rPr lang="en-GB" sz="2400" baseline="-25000">
                  <a:latin typeface="Comic Sans MS" pitchFamily="66" charset="0"/>
                </a:rPr>
                <a:t>i,</a:t>
              </a:r>
              <a:r>
                <a:rPr lang="en-GB" sz="2400">
                  <a:latin typeface="Comic Sans MS" pitchFamily="66" charset="0"/>
                </a:rPr>
                <a:t>z</a:t>
              </a:r>
              <a:r>
                <a:rPr lang="en-GB" sz="2400" baseline="-25000">
                  <a:latin typeface="Comic Sans MS" pitchFamily="66" charset="0"/>
                </a:rPr>
                <a:t>i</a:t>
              </a:r>
              <a:r>
                <a:rPr lang="en-GB" sz="2400">
                  <a:latin typeface="Comic Sans MS" pitchFamily="66" charset="0"/>
                </a:rPr>
                <a:t>) + </a:t>
              </a:r>
              <a:r>
                <a:rPr lang="en-GB" sz="3200">
                  <a:latin typeface="Times New Roman" pitchFamily="18" charset="0"/>
                  <a:cs typeface="Times New Roman" pitchFamily="18" charset="0"/>
                </a:rPr>
                <a:t>∑</a:t>
              </a:r>
              <a:r>
                <a:rPr lang="en-GB" sz="280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sz="2400">
                  <a:latin typeface="Comic Sans MS" pitchFamily="66" charset="0"/>
                </a:rPr>
                <a:t>θ</a:t>
              </a:r>
              <a:r>
                <a:rPr lang="en-GB" sz="2400" baseline="-25000">
                  <a:latin typeface="Comic Sans MS" pitchFamily="66" charset="0"/>
                </a:rPr>
                <a:t>ij </a:t>
              </a:r>
              <a:r>
                <a:rPr lang="en-GB" sz="2400">
                  <a:latin typeface="Comic Sans MS" pitchFamily="66" charset="0"/>
                </a:rPr>
                <a:t>(x</a:t>
              </a:r>
              <a:r>
                <a:rPr lang="en-GB" sz="2400" baseline="-25000">
                  <a:latin typeface="Comic Sans MS" pitchFamily="66" charset="0"/>
                </a:rPr>
                <a:t>i</a:t>
              </a:r>
              <a:r>
                <a:rPr lang="en-GB" sz="2400">
                  <a:latin typeface="Comic Sans MS" pitchFamily="66" charset="0"/>
                </a:rPr>
                <a:t>,x</a:t>
              </a:r>
              <a:r>
                <a:rPr lang="en-GB" sz="2400" baseline="-25000">
                  <a:latin typeface="Comic Sans MS" pitchFamily="66" charset="0"/>
                </a:rPr>
                <a:t>j</a:t>
              </a:r>
              <a:r>
                <a:rPr lang="en-GB" sz="2400">
                  <a:latin typeface="Comic Sans MS" pitchFamily="66" charset="0"/>
                </a:rPr>
                <a:t>)</a:t>
              </a:r>
            </a:p>
          </p:txBody>
        </p:sp>
        <p:sp>
          <p:nvSpPr>
            <p:cNvPr id="12343" name="TextBox 19"/>
            <p:cNvSpPr txBox="1">
              <a:spLocks noChangeArrowheads="1"/>
            </p:cNvSpPr>
            <p:nvPr/>
          </p:nvSpPr>
          <p:spPr bwMode="auto">
            <a:xfrm>
              <a:off x="4077321" y="5112814"/>
              <a:ext cx="500067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sz="1600" b="1">
                  <a:latin typeface="Comic Sans MS" pitchFamily="66" charset="0"/>
                </a:rPr>
                <a:t>i</a:t>
              </a:r>
            </a:p>
          </p:txBody>
        </p:sp>
      </p:grpSp>
      <p:sp>
        <p:nvSpPr>
          <p:cNvPr id="3" name="Oval 2"/>
          <p:cNvSpPr/>
          <p:nvPr/>
        </p:nvSpPr>
        <p:spPr>
          <a:xfrm>
            <a:off x="785813" y="3111500"/>
            <a:ext cx="500062" cy="42862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417513" y="3711575"/>
            <a:ext cx="500062" cy="42862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2298" name="Picture 1" descr="C:\Projects_local\MATLAB\ExampleCode\Excersise\Task3\data\starfishUser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8450" y="4071938"/>
            <a:ext cx="218281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3" descr="C:\Projects_local\MATLAB\ExampleCode\Excersise\Task3\code\out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9538" y="4048125"/>
            <a:ext cx="2203450" cy="1744663"/>
          </a:xfrm>
          <a:prstGeom prst="rect">
            <a:avLst/>
          </a:prstGeom>
          <a:noFill/>
          <a:ln w="9525">
            <a:solidFill>
              <a:srgbClr val="F0AD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/>
          <p:cNvSpPr/>
          <p:nvPr/>
        </p:nvSpPr>
        <p:spPr>
          <a:xfrm>
            <a:off x="4183063" y="2708275"/>
            <a:ext cx="500062" cy="42862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301" name="TextBox 45"/>
          <p:cNvSpPr txBox="1">
            <a:spLocks noChangeArrowheads="1"/>
          </p:cNvSpPr>
          <p:nvPr/>
        </p:nvSpPr>
        <p:spPr bwMode="auto">
          <a:xfrm>
            <a:off x="4665663" y="2774950"/>
            <a:ext cx="2387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/>
              <a:t>Observed variable</a:t>
            </a:r>
          </a:p>
        </p:txBody>
      </p:sp>
      <p:sp>
        <p:nvSpPr>
          <p:cNvPr id="47" name="Oval 46"/>
          <p:cNvSpPr/>
          <p:nvPr/>
        </p:nvSpPr>
        <p:spPr>
          <a:xfrm>
            <a:off x="4183063" y="3286125"/>
            <a:ext cx="500062" cy="42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303" name="TextBox 48"/>
          <p:cNvSpPr txBox="1">
            <a:spLocks noChangeArrowheads="1"/>
          </p:cNvSpPr>
          <p:nvPr/>
        </p:nvSpPr>
        <p:spPr bwMode="auto">
          <a:xfrm>
            <a:off x="4684713" y="3332163"/>
            <a:ext cx="3343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/>
              <a:t>Unobserved (latent) variable</a:t>
            </a:r>
          </a:p>
        </p:txBody>
      </p:sp>
      <p:sp>
        <p:nvSpPr>
          <p:cNvPr id="12304" name="Rectangle 56"/>
          <p:cNvSpPr>
            <a:spLocks noChangeArrowheads="1"/>
          </p:cNvSpPr>
          <p:nvPr/>
        </p:nvSpPr>
        <p:spPr bwMode="auto">
          <a:xfrm>
            <a:off x="2330450" y="5387975"/>
            <a:ext cx="363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>
                <a:latin typeface="Comic Sans MS" pitchFamily="66" charset="0"/>
              </a:rPr>
              <a:t>x</a:t>
            </a:r>
            <a:r>
              <a:rPr lang="en-GB" b="1" baseline="-25000">
                <a:latin typeface="Comic Sans MS" pitchFamily="66" charset="0"/>
              </a:rPr>
              <a:t>i</a:t>
            </a:r>
            <a:endParaRPr lang="en-GB">
              <a:latin typeface="Calibri" pitchFamily="34" charset="0"/>
            </a:endParaRPr>
          </a:p>
        </p:txBody>
      </p:sp>
      <p:sp>
        <p:nvSpPr>
          <p:cNvPr id="12305" name="Rectangle 58"/>
          <p:cNvSpPr>
            <a:spLocks noChangeArrowheads="1"/>
          </p:cNvSpPr>
          <p:nvPr/>
        </p:nvSpPr>
        <p:spPr bwMode="auto">
          <a:xfrm>
            <a:off x="4135438" y="2019300"/>
            <a:ext cx="960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 b="1">
                <a:latin typeface="Comic Sans MS" pitchFamily="66" charset="0"/>
              </a:rPr>
              <a:t> i,j </a:t>
            </a:r>
            <a:r>
              <a:rPr lang="az-Cyrl-AZ" sz="1100" b="1">
                <a:latin typeface="Comic Sans MS" pitchFamily="66" charset="0"/>
              </a:rPr>
              <a:t>Є</a:t>
            </a:r>
            <a:r>
              <a:rPr lang="en-GB" sz="1400" b="1">
                <a:latin typeface="Comic Sans MS" pitchFamily="66" charset="0"/>
              </a:rPr>
              <a:t> N</a:t>
            </a:r>
            <a:r>
              <a:rPr lang="en-GB" sz="1400" b="1" baseline="-25000">
                <a:latin typeface="Comic Sans MS" pitchFamily="66" charset="0"/>
              </a:rPr>
              <a:t>4</a:t>
            </a:r>
            <a:endParaRPr lang="en-GB" sz="1400" baseline="-25000">
              <a:latin typeface="Calibri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2603500" y="4511675"/>
            <a:ext cx="500063" cy="42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4" name="Oval 63"/>
          <p:cNvSpPr/>
          <p:nvPr/>
        </p:nvSpPr>
        <p:spPr>
          <a:xfrm>
            <a:off x="2268538" y="5368925"/>
            <a:ext cx="500062" cy="42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66" name="Straight Connector 65"/>
          <p:cNvCxnSpPr>
            <a:stCxn id="62" idx="4"/>
          </p:cNvCxnSpPr>
          <p:nvPr/>
        </p:nvCxnSpPr>
        <p:spPr>
          <a:xfrm rot="5400000">
            <a:off x="2519363" y="5053012"/>
            <a:ext cx="446088" cy="2206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2651125" y="5086350"/>
            <a:ext cx="180975" cy="17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72" name="Straight Connector 71"/>
          <p:cNvCxnSpPr>
            <a:endCxn id="8" idx="6"/>
          </p:cNvCxnSpPr>
          <p:nvPr/>
        </p:nvCxnSpPr>
        <p:spPr>
          <a:xfrm rot="10800000">
            <a:off x="2178050" y="4725988"/>
            <a:ext cx="4254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endCxn id="10" idx="6"/>
          </p:cNvCxnSpPr>
          <p:nvPr/>
        </p:nvCxnSpPr>
        <p:spPr>
          <a:xfrm rot="10800000">
            <a:off x="1843088" y="5583238"/>
            <a:ext cx="4254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1747838" y="5064125"/>
            <a:ext cx="180975" cy="1762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5" name="Rectangle 74"/>
          <p:cNvSpPr/>
          <p:nvPr/>
        </p:nvSpPr>
        <p:spPr>
          <a:xfrm>
            <a:off x="2282825" y="4640263"/>
            <a:ext cx="180975" cy="17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6" name="Rectangle 75"/>
          <p:cNvSpPr/>
          <p:nvPr/>
        </p:nvSpPr>
        <p:spPr>
          <a:xfrm>
            <a:off x="1970088" y="5499100"/>
            <a:ext cx="182562" cy="1762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5" name="Oval 84"/>
          <p:cNvSpPr/>
          <p:nvPr/>
        </p:nvSpPr>
        <p:spPr>
          <a:xfrm>
            <a:off x="728663" y="4489450"/>
            <a:ext cx="500062" cy="42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6" name="Oval 85"/>
          <p:cNvSpPr/>
          <p:nvPr/>
        </p:nvSpPr>
        <p:spPr>
          <a:xfrm>
            <a:off x="393700" y="5346700"/>
            <a:ext cx="500063" cy="42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87" name="Straight Connector 86"/>
          <p:cNvCxnSpPr>
            <a:stCxn id="85" idx="4"/>
          </p:cNvCxnSpPr>
          <p:nvPr/>
        </p:nvCxnSpPr>
        <p:spPr>
          <a:xfrm rot="5400000">
            <a:off x="646113" y="5030787"/>
            <a:ext cx="446088" cy="2206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stCxn id="86" idx="0"/>
            <a:endCxn id="5" idx="4"/>
          </p:cNvCxnSpPr>
          <p:nvPr/>
        </p:nvCxnSpPr>
        <p:spPr>
          <a:xfrm rot="5400000" flipH="1" flipV="1">
            <a:off x="53182" y="4731543"/>
            <a:ext cx="1206500" cy="2381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stCxn id="10" idx="2"/>
            <a:endCxn id="86" idx="6"/>
          </p:cNvCxnSpPr>
          <p:nvPr/>
        </p:nvCxnSpPr>
        <p:spPr>
          <a:xfrm rot="10800000">
            <a:off x="893763" y="5561013"/>
            <a:ext cx="449262" cy="222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800100" y="5041900"/>
            <a:ext cx="180975" cy="1762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1" name="Rectangle 90"/>
          <p:cNvSpPr/>
          <p:nvPr/>
        </p:nvSpPr>
        <p:spPr>
          <a:xfrm>
            <a:off x="1335088" y="4618038"/>
            <a:ext cx="180975" cy="176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2" name="Rectangle 91"/>
          <p:cNvSpPr/>
          <p:nvPr/>
        </p:nvSpPr>
        <p:spPr>
          <a:xfrm>
            <a:off x="1022350" y="5476875"/>
            <a:ext cx="182563" cy="1762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95" name="Straight Connector 94"/>
          <p:cNvCxnSpPr>
            <a:stCxn id="8" idx="2"/>
            <a:endCxn id="85" idx="6"/>
          </p:cNvCxnSpPr>
          <p:nvPr/>
        </p:nvCxnSpPr>
        <p:spPr>
          <a:xfrm rot="10800000">
            <a:off x="1228725" y="4703763"/>
            <a:ext cx="449263" cy="222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/>
          <p:cNvSpPr/>
          <p:nvPr/>
        </p:nvSpPr>
        <p:spPr>
          <a:xfrm>
            <a:off x="576263" y="4327525"/>
            <a:ext cx="182562" cy="17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98" name="Straight Connector 97"/>
          <p:cNvCxnSpPr>
            <a:endCxn id="3" idx="4"/>
          </p:cNvCxnSpPr>
          <p:nvPr/>
        </p:nvCxnSpPr>
        <p:spPr>
          <a:xfrm rot="5400000" flipH="1" flipV="1">
            <a:off x="555625" y="4008438"/>
            <a:ext cx="949325" cy="127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Oval 102"/>
          <p:cNvSpPr/>
          <p:nvPr/>
        </p:nvSpPr>
        <p:spPr>
          <a:xfrm>
            <a:off x="1365250" y="3722688"/>
            <a:ext cx="500063" cy="42862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104" name="Straight Connector 103"/>
          <p:cNvCxnSpPr>
            <a:endCxn id="103" idx="4"/>
          </p:cNvCxnSpPr>
          <p:nvPr/>
        </p:nvCxnSpPr>
        <p:spPr>
          <a:xfrm rot="5400000" flipH="1" flipV="1">
            <a:off x="1000919" y="4742657"/>
            <a:ext cx="1206500" cy="2381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/>
          <p:cNvSpPr/>
          <p:nvPr/>
        </p:nvSpPr>
        <p:spPr>
          <a:xfrm>
            <a:off x="1524000" y="4338638"/>
            <a:ext cx="182563" cy="17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6" name="Rectangle 105"/>
          <p:cNvSpPr/>
          <p:nvPr/>
        </p:nvSpPr>
        <p:spPr>
          <a:xfrm>
            <a:off x="944563" y="3659188"/>
            <a:ext cx="180975" cy="176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7" name="Oval 106"/>
          <p:cNvSpPr/>
          <p:nvPr/>
        </p:nvSpPr>
        <p:spPr>
          <a:xfrm>
            <a:off x="1722438" y="3133725"/>
            <a:ext cx="500062" cy="42862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108" name="Straight Connector 107"/>
          <p:cNvCxnSpPr>
            <a:endCxn id="107" idx="4"/>
          </p:cNvCxnSpPr>
          <p:nvPr/>
        </p:nvCxnSpPr>
        <p:spPr>
          <a:xfrm rot="5400000" flipH="1" flipV="1">
            <a:off x="1492250" y="4030663"/>
            <a:ext cx="949325" cy="127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/>
          <p:cNvSpPr/>
          <p:nvPr/>
        </p:nvSpPr>
        <p:spPr>
          <a:xfrm>
            <a:off x="1881188" y="3681413"/>
            <a:ext cx="182562" cy="176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0" name="Oval 109"/>
          <p:cNvSpPr/>
          <p:nvPr/>
        </p:nvSpPr>
        <p:spPr>
          <a:xfrm>
            <a:off x="2660650" y="3144838"/>
            <a:ext cx="500063" cy="42862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111" name="Straight Connector 110"/>
          <p:cNvCxnSpPr>
            <a:endCxn id="110" idx="4"/>
          </p:cNvCxnSpPr>
          <p:nvPr/>
        </p:nvCxnSpPr>
        <p:spPr>
          <a:xfrm rot="5400000" flipH="1" flipV="1">
            <a:off x="2428875" y="4041776"/>
            <a:ext cx="949325" cy="127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111"/>
          <p:cNvSpPr/>
          <p:nvPr/>
        </p:nvSpPr>
        <p:spPr>
          <a:xfrm>
            <a:off x="2817813" y="3692525"/>
            <a:ext cx="182562" cy="1762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3" name="Oval 112"/>
          <p:cNvSpPr/>
          <p:nvPr/>
        </p:nvSpPr>
        <p:spPr>
          <a:xfrm>
            <a:off x="2268538" y="3735388"/>
            <a:ext cx="500062" cy="42862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114" name="Straight Connector 113"/>
          <p:cNvCxnSpPr>
            <a:endCxn id="113" idx="4"/>
          </p:cNvCxnSpPr>
          <p:nvPr/>
        </p:nvCxnSpPr>
        <p:spPr>
          <a:xfrm rot="5400000" flipH="1" flipV="1">
            <a:off x="1905001" y="4754562"/>
            <a:ext cx="1204912" cy="2381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2427288" y="4349750"/>
            <a:ext cx="182562" cy="17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339" name="Rectangle 115"/>
          <p:cNvSpPr>
            <a:spLocks noChangeArrowheads="1"/>
          </p:cNvSpPr>
          <p:nvPr/>
        </p:nvSpPr>
        <p:spPr bwMode="auto">
          <a:xfrm>
            <a:off x="2335213" y="3749675"/>
            <a:ext cx="350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>
                <a:latin typeface="Comic Sans MS" pitchFamily="66" charset="0"/>
              </a:rPr>
              <a:t>z</a:t>
            </a:r>
            <a:r>
              <a:rPr lang="en-GB" b="1" baseline="-25000">
                <a:latin typeface="Comic Sans MS" pitchFamily="66" charset="0"/>
              </a:rPr>
              <a:t>i</a:t>
            </a:r>
            <a:endParaRPr lang="en-GB">
              <a:latin typeface="Calibri" pitchFamily="34" charset="0"/>
            </a:endParaRPr>
          </a:p>
        </p:txBody>
      </p:sp>
      <p:sp>
        <p:nvSpPr>
          <p:cNvPr id="12340" name="TextBox 116"/>
          <p:cNvSpPr txBox="1">
            <a:spLocks noChangeArrowheads="1"/>
          </p:cNvSpPr>
          <p:nvPr/>
        </p:nvSpPr>
        <p:spPr bwMode="auto">
          <a:xfrm>
            <a:off x="947738" y="5921375"/>
            <a:ext cx="20304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/>
              <a:t>Factor graph</a:t>
            </a:r>
          </a:p>
        </p:txBody>
      </p:sp>
      <p:sp>
        <p:nvSpPr>
          <p:cNvPr id="12341" name="Rectangle 54"/>
          <p:cNvSpPr>
            <a:spLocks noChangeArrowheads="1"/>
          </p:cNvSpPr>
          <p:nvPr/>
        </p:nvSpPr>
        <p:spPr bwMode="auto">
          <a:xfrm>
            <a:off x="1428750" y="5387975"/>
            <a:ext cx="382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>
                <a:latin typeface="Comic Sans MS" pitchFamily="66" charset="0"/>
              </a:rPr>
              <a:t>x</a:t>
            </a:r>
            <a:r>
              <a:rPr lang="en-GB" b="1" baseline="-25000">
                <a:latin typeface="Comic Sans MS" pitchFamily="66" charset="0"/>
              </a:rPr>
              <a:t>j</a:t>
            </a:r>
            <a:endParaRPr lang="en-GB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448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ounded Rectangle 105"/>
          <p:cNvSpPr/>
          <p:nvPr/>
        </p:nvSpPr>
        <p:spPr>
          <a:xfrm>
            <a:off x="467544" y="836712"/>
            <a:ext cx="5296821" cy="1695019"/>
          </a:xfrm>
          <a:prstGeom prst="roundRect">
            <a:avLst>
              <a:gd name="adj" fmla="val 4899"/>
            </a:avLst>
          </a:prstGeom>
          <a:solidFill>
            <a:srgbClr val="FA0000">
              <a:alpha val="20000"/>
            </a:srgbClr>
          </a:solidFill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Autofit/>
          </a:bodyPr>
          <a:lstStyle/>
          <a:p>
            <a:r>
              <a:rPr lang="en-GB" sz="3200" dirty="0" smtClean="0"/>
              <a:t>Segmentation: Conditional Random Field</a:t>
            </a:r>
            <a:endParaRPr lang="en-GB" sz="3200" dirty="0"/>
          </a:p>
        </p:txBody>
      </p:sp>
      <p:grpSp>
        <p:nvGrpSpPr>
          <p:cNvPr id="9" name="Group 20"/>
          <p:cNvGrpSpPr>
            <a:grpSpLocks/>
          </p:cNvGrpSpPr>
          <p:nvPr/>
        </p:nvGrpSpPr>
        <p:grpSpPr bwMode="auto">
          <a:xfrm>
            <a:off x="-756592" y="836712"/>
            <a:ext cx="7715250" cy="789064"/>
            <a:chOff x="-417652" y="3948223"/>
            <a:chExt cx="7715304" cy="2275176"/>
          </a:xfrm>
        </p:grpSpPr>
        <p:sp>
          <p:nvSpPr>
            <p:cNvPr id="10" name="TextBox 17"/>
            <p:cNvSpPr txBox="1">
              <a:spLocks noChangeArrowheads="1"/>
            </p:cNvSpPr>
            <p:nvPr/>
          </p:nvSpPr>
          <p:spPr bwMode="auto">
            <a:xfrm>
              <a:off x="-417652" y="3948223"/>
              <a:ext cx="7715304" cy="1686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sz="2400" dirty="0">
                  <a:latin typeface="Comic Sans MS" pitchFamily="66" charset="0"/>
                </a:rPr>
                <a:t>E(x) = </a:t>
              </a:r>
              <a:r>
                <a:rPr lang="en-GB" sz="3200" dirty="0">
                  <a:latin typeface="Times New Roman" pitchFamily="18" charset="0"/>
                  <a:cs typeface="Times New Roman" pitchFamily="18" charset="0"/>
                </a:rPr>
                <a:t>∑</a:t>
              </a:r>
              <a:r>
                <a:rPr lang="en-GB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sz="2400" dirty="0">
                  <a:latin typeface="Comic Sans MS" pitchFamily="66" charset="0"/>
                </a:rPr>
                <a:t>θ</a:t>
              </a:r>
              <a:r>
                <a:rPr lang="en-GB" sz="2400" baseline="-25000" dirty="0">
                  <a:latin typeface="Comic Sans MS" pitchFamily="66" charset="0"/>
                </a:rPr>
                <a:t>i </a:t>
              </a:r>
              <a:r>
                <a:rPr lang="en-GB" sz="2400" dirty="0">
                  <a:latin typeface="Comic Sans MS" pitchFamily="66" charset="0"/>
                </a:rPr>
                <a:t>(</a:t>
              </a:r>
              <a:r>
                <a:rPr lang="en-GB" sz="2400" dirty="0" err="1">
                  <a:latin typeface="Comic Sans MS" pitchFamily="66" charset="0"/>
                </a:rPr>
                <a:t>x</a:t>
              </a:r>
              <a:r>
                <a:rPr lang="en-GB" sz="2400" baseline="-25000" dirty="0" err="1">
                  <a:latin typeface="Comic Sans MS" pitchFamily="66" charset="0"/>
                </a:rPr>
                <a:t>i,</a:t>
              </a:r>
              <a:r>
                <a:rPr lang="en-GB" sz="2400" dirty="0" err="1">
                  <a:latin typeface="Comic Sans MS" pitchFamily="66" charset="0"/>
                </a:rPr>
                <a:t>z</a:t>
              </a:r>
              <a:r>
                <a:rPr lang="en-GB" sz="2400" baseline="-25000" dirty="0" err="1">
                  <a:latin typeface="Comic Sans MS" pitchFamily="66" charset="0"/>
                </a:rPr>
                <a:t>i</a:t>
              </a:r>
              <a:r>
                <a:rPr lang="en-GB" sz="2400" dirty="0">
                  <a:latin typeface="Comic Sans MS" pitchFamily="66" charset="0"/>
                </a:rPr>
                <a:t>) + </a:t>
              </a:r>
              <a:r>
                <a:rPr lang="en-GB" sz="3200" dirty="0">
                  <a:latin typeface="Times New Roman" pitchFamily="18" charset="0"/>
                  <a:cs typeface="Times New Roman" pitchFamily="18" charset="0"/>
                </a:rPr>
                <a:t>∑</a:t>
              </a:r>
              <a:r>
                <a:rPr lang="en-GB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sz="2400" dirty="0">
                  <a:latin typeface="Comic Sans MS" pitchFamily="66" charset="0"/>
                </a:rPr>
                <a:t>θ</a:t>
              </a:r>
              <a:r>
                <a:rPr lang="en-GB" sz="2400" baseline="-25000" dirty="0" err="1">
                  <a:latin typeface="Comic Sans MS" pitchFamily="66" charset="0"/>
                </a:rPr>
                <a:t>ij</a:t>
              </a:r>
              <a:r>
                <a:rPr lang="en-GB" sz="2400" baseline="-25000" dirty="0">
                  <a:latin typeface="Comic Sans MS" pitchFamily="66" charset="0"/>
                </a:rPr>
                <a:t> </a:t>
              </a:r>
              <a:r>
                <a:rPr lang="en-GB" sz="2400" dirty="0">
                  <a:latin typeface="Comic Sans MS" pitchFamily="66" charset="0"/>
                </a:rPr>
                <a:t>(</a:t>
              </a:r>
              <a:r>
                <a:rPr lang="en-GB" sz="2400" dirty="0" err="1" smtClean="0">
                  <a:latin typeface="Comic Sans MS" pitchFamily="66" charset="0"/>
                </a:rPr>
                <a:t>x</a:t>
              </a:r>
              <a:r>
                <a:rPr lang="en-GB" sz="2400" baseline="-25000" dirty="0" err="1" smtClean="0">
                  <a:latin typeface="Comic Sans MS" pitchFamily="66" charset="0"/>
                </a:rPr>
                <a:t>i</a:t>
              </a:r>
              <a:r>
                <a:rPr lang="en-GB" sz="2400" dirty="0" err="1" smtClean="0">
                  <a:latin typeface="Comic Sans MS" pitchFamily="66" charset="0"/>
                </a:rPr>
                <a:t>,x</a:t>
              </a:r>
              <a:r>
                <a:rPr lang="en-GB" sz="2400" baseline="-25000" dirty="0" err="1" smtClean="0">
                  <a:latin typeface="Comic Sans MS" pitchFamily="66" charset="0"/>
                </a:rPr>
                <a:t>j</a:t>
              </a:r>
              <a:r>
                <a:rPr lang="en-GB" sz="2400" dirty="0" err="1" smtClean="0">
                  <a:latin typeface="Comic Sans MS" pitchFamily="66" charset="0"/>
                </a:rPr>
                <a:t>,z</a:t>
              </a:r>
              <a:r>
                <a:rPr lang="en-GB" sz="2400" baseline="-25000" dirty="0" err="1" smtClean="0">
                  <a:latin typeface="Comic Sans MS" pitchFamily="66" charset="0"/>
                </a:rPr>
                <a:t>i</a:t>
              </a:r>
              <a:r>
                <a:rPr lang="en-GB" sz="2400" dirty="0" err="1" smtClean="0">
                  <a:latin typeface="Comic Sans MS" pitchFamily="66" charset="0"/>
                </a:rPr>
                <a:t>,z</a:t>
              </a:r>
              <a:r>
                <a:rPr lang="en-GB" sz="2400" baseline="-25000" dirty="0" err="1" smtClean="0">
                  <a:latin typeface="Comic Sans MS" pitchFamily="66" charset="0"/>
                </a:rPr>
                <a:t>j</a:t>
              </a:r>
              <a:r>
                <a:rPr lang="en-GB" sz="2400" dirty="0" smtClean="0">
                  <a:latin typeface="Comic Sans MS" pitchFamily="66" charset="0"/>
                </a:rPr>
                <a:t>)</a:t>
              </a:r>
              <a:endParaRPr lang="en-GB" sz="2400" dirty="0">
                <a:latin typeface="Comic Sans MS" pitchFamily="66" charset="0"/>
              </a:endParaRPr>
            </a:p>
          </p:txBody>
        </p:sp>
        <p:sp>
          <p:nvSpPr>
            <p:cNvPr id="11" name="TextBox 19"/>
            <p:cNvSpPr txBox="1">
              <a:spLocks noChangeArrowheads="1"/>
            </p:cNvSpPr>
            <p:nvPr/>
          </p:nvSpPr>
          <p:spPr bwMode="auto">
            <a:xfrm>
              <a:off x="2045359" y="5247217"/>
              <a:ext cx="500067" cy="976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sz="1600" b="1" dirty="0">
                  <a:latin typeface="Comic Sans MS" pitchFamily="66" charset="0"/>
                </a:rPr>
                <a:t>i</a:t>
              </a:r>
            </a:p>
          </p:txBody>
        </p:sp>
      </p:grpSp>
      <p:sp>
        <p:nvSpPr>
          <p:cNvPr id="16" name="Oval 15"/>
          <p:cNvSpPr/>
          <p:nvPr/>
        </p:nvSpPr>
        <p:spPr>
          <a:xfrm>
            <a:off x="6073951" y="4789463"/>
            <a:ext cx="297043" cy="30241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" name="TextBox 45"/>
          <p:cNvSpPr txBox="1">
            <a:spLocks noChangeArrowheads="1"/>
          </p:cNvSpPr>
          <p:nvPr/>
        </p:nvSpPr>
        <p:spPr bwMode="auto">
          <a:xfrm>
            <a:off x="6547688" y="4749725"/>
            <a:ext cx="14182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dirty="0"/>
              <a:t>Observed variable</a:t>
            </a:r>
          </a:p>
        </p:txBody>
      </p:sp>
      <p:sp>
        <p:nvSpPr>
          <p:cNvPr id="18" name="Oval 17"/>
          <p:cNvSpPr/>
          <p:nvPr/>
        </p:nvSpPr>
        <p:spPr>
          <a:xfrm>
            <a:off x="6073951" y="5367313"/>
            <a:ext cx="297043" cy="3024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9" name="TextBox 48"/>
          <p:cNvSpPr txBox="1">
            <a:spLocks noChangeArrowheads="1"/>
          </p:cNvSpPr>
          <p:nvPr/>
        </p:nvSpPr>
        <p:spPr bwMode="auto">
          <a:xfrm>
            <a:off x="6575602" y="5396056"/>
            <a:ext cx="19859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dirty="0"/>
              <a:t>Unobserved (latent) variable</a:t>
            </a:r>
          </a:p>
        </p:txBody>
      </p:sp>
      <p:sp>
        <p:nvSpPr>
          <p:cNvPr id="21" name="Rectangle 58"/>
          <p:cNvSpPr>
            <a:spLocks noChangeArrowheads="1"/>
          </p:cNvSpPr>
          <p:nvPr/>
        </p:nvSpPr>
        <p:spPr bwMode="auto">
          <a:xfrm>
            <a:off x="3107700" y="1381859"/>
            <a:ext cx="10573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1200" b="1" dirty="0">
                <a:latin typeface="Comic Sans MS" pitchFamily="66" charset="0"/>
              </a:rPr>
              <a:t> </a:t>
            </a:r>
            <a:r>
              <a:rPr lang="en-GB" sz="1200" b="1" dirty="0" err="1">
                <a:latin typeface="Comic Sans MS" pitchFamily="66" charset="0"/>
              </a:rPr>
              <a:t>i,j</a:t>
            </a:r>
            <a:r>
              <a:rPr lang="en-GB" sz="1200" b="1" dirty="0">
                <a:latin typeface="Comic Sans MS" pitchFamily="66" charset="0"/>
              </a:rPr>
              <a:t> </a:t>
            </a:r>
            <a:r>
              <a:rPr lang="az-Cyrl-AZ" sz="1050" b="1" dirty="0">
                <a:latin typeface="Comic Sans MS" pitchFamily="66" charset="0"/>
              </a:rPr>
              <a:t>Є</a:t>
            </a:r>
            <a:r>
              <a:rPr lang="en-GB" sz="1200" b="1" dirty="0">
                <a:latin typeface="Comic Sans MS" pitchFamily="66" charset="0"/>
              </a:rPr>
              <a:t> N</a:t>
            </a:r>
            <a:r>
              <a:rPr lang="en-GB" sz="1200" b="1" baseline="-25000" dirty="0">
                <a:latin typeface="Comic Sans MS" pitchFamily="66" charset="0"/>
              </a:rPr>
              <a:t>4</a:t>
            </a:r>
            <a:endParaRPr lang="en-GB" sz="1200" baseline="-25000" dirty="0">
              <a:latin typeface="Calibri" pitchFamily="34" charset="0"/>
            </a:endParaRPr>
          </a:p>
        </p:txBody>
      </p:sp>
      <p:grpSp>
        <p:nvGrpSpPr>
          <p:cNvPr id="189" name="Group 115"/>
          <p:cNvGrpSpPr>
            <a:grpSpLocks/>
          </p:cNvGrpSpPr>
          <p:nvPr/>
        </p:nvGrpSpPr>
        <p:grpSpPr bwMode="auto">
          <a:xfrm>
            <a:off x="1370151" y="3580030"/>
            <a:ext cx="2944019" cy="2566992"/>
            <a:chOff x="160282" y="3089231"/>
            <a:chExt cx="3218538" cy="2686072"/>
          </a:xfrm>
        </p:grpSpPr>
        <p:sp>
          <p:nvSpPr>
            <p:cNvPr id="190" name="Rectangle 117"/>
            <p:cNvSpPr>
              <a:spLocks noChangeArrowheads="1"/>
            </p:cNvSpPr>
            <p:nvPr/>
          </p:nvSpPr>
          <p:spPr bwMode="auto">
            <a:xfrm>
              <a:off x="2073954" y="5365792"/>
              <a:ext cx="3834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b="1">
                  <a:latin typeface="Comic Sans MS" pitchFamily="66" charset="0"/>
                </a:rPr>
                <a:t>x</a:t>
              </a:r>
              <a:r>
                <a:rPr lang="en-GB" b="1" baseline="-25000">
                  <a:latin typeface="Comic Sans MS" pitchFamily="66" charset="0"/>
                </a:rPr>
                <a:t>j</a:t>
              </a:r>
              <a:endParaRPr lang="en-GB">
                <a:latin typeface="Calibri" pitchFamily="34" charset="0"/>
              </a:endParaRPr>
            </a:p>
          </p:txBody>
        </p:sp>
        <p:cxnSp>
          <p:nvCxnSpPr>
            <p:cNvPr id="191" name="Straight Connector 190"/>
            <p:cNvCxnSpPr>
              <a:stCxn id="253" idx="0"/>
              <a:endCxn id="249" idx="4"/>
            </p:cNvCxnSpPr>
            <p:nvPr/>
          </p:nvCxnSpPr>
          <p:spPr>
            <a:xfrm rot="5400000" flipH="1" flipV="1">
              <a:off x="-181774" y="4709285"/>
              <a:ext cx="1206510" cy="2381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Rectangle 191"/>
            <p:cNvSpPr/>
            <p:nvPr/>
          </p:nvSpPr>
          <p:spPr>
            <a:xfrm>
              <a:off x="342882" y="4305266"/>
              <a:ext cx="181013" cy="1778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93" name="Straight Connector 192"/>
            <p:cNvCxnSpPr>
              <a:endCxn id="248" idx="4"/>
            </p:cNvCxnSpPr>
            <p:nvPr/>
          </p:nvCxnSpPr>
          <p:spPr>
            <a:xfrm rot="5400000" flipH="1" flipV="1">
              <a:off x="320749" y="3986175"/>
              <a:ext cx="949333" cy="1270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>
              <a:endCxn id="254" idx="4"/>
            </p:cNvCxnSpPr>
            <p:nvPr/>
          </p:nvCxnSpPr>
          <p:spPr>
            <a:xfrm rot="5400000" flipH="1" flipV="1">
              <a:off x="766162" y="4720399"/>
              <a:ext cx="1206510" cy="2381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Rectangle 194"/>
            <p:cNvSpPr/>
            <p:nvPr/>
          </p:nvSpPr>
          <p:spPr>
            <a:xfrm>
              <a:off x="1290819" y="4316379"/>
              <a:ext cx="181013" cy="1778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711260" y="3636923"/>
              <a:ext cx="181013" cy="17621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97" name="Straight Connector 196"/>
            <p:cNvCxnSpPr>
              <a:endCxn id="255" idx="4"/>
            </p:cNvCxnSpPr>
            <p:nvPr/>
          </p:nvCxnSpPr>
          <p:spPr>
            <a:xfrm rot="5400000" flipH="1" flipV="1">
              <a:off x="1257570" y="4008400"/>
              <a:ext cx="949333" cy="1270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8" name="Rectangle 197"/>
            <p:cNvSpPr/>
            <p:nvPr/>
          </p:nvSpPr>
          <p:spPr>
            <a:xfrm>
              <a:off x="1648081" y="3659149"/>
              <a:ext cx="181013" cy="17621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99" name="Straight Connector 198"/>
            <p:cNvCxnSpPr>
              <a:endCxn id="256" idx="4"/>
            </p:cNvCxnSpPr>
            <p:nvPr/>
          </p:nvCxnSpPr>
          <p:spPr>
            <a:xfrm rot="5400000" flipH="1" flipV="1">
              <a:off x="2194392" y="4019513"/>
              <a:ext cx="949333" cy="1270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Rectangle 199"/>
            <p:cNvSpPr/>
            <p:nvPr/>
          </p:nvSpPr>
          <p:spPr>
            <a:xfrm>
              <a:off x="2584903" y="3670261"/>
              <a:ext cx="181013" cy="1762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201" name="Straight Connector 200"/>
            <p:cNvCxnSpPr>
              <a:endCxn id="257" idx="4"/>
            </p:cNvCxnSpPr>
            <p:nvPr/>
          </p:nvCxnSpPr>
          <p:spPr>
            <a:xfrm rot="5400000" flipH="1" flipV="1">
              <a:off x="1669640" y="4731510"/>
              <a:ext cx="1206510" cy="2381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Rectangle 201"/>
            <p:cNvSpPr/>
            <p:nvPr/>
          </p:nvSpPr>
          <p:spPr>
            <a:xfrm>
              <a:off x="2194296" y="4327491"/>
              <a:ext cx="181013" cy="1778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03" name="Rectangle 154"/>
            <p:cNvSpPr>
              <a:spLocks noChangeArrowheads="1"/>
            </p:cNvSpPr>
            <p:nvPr/>
          </p:nvSpPr>
          <p:spPr bwMode="auto">
            <a:xfrm>
              <a:off x="2491218" y="3136539"/>
              <a:ext cx="3706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b="1">
                  <a:latin typeface="Comic Sans MS" pitchFamily="66" charset="0"/>
                </a:rPr>
                <a:t>z</a:t>
              </a:r>
              <a:r>
                <a:rPr lang="en-GB" b="1" baseline="-25000">
                  <a:latin typeface="Comic Sans MS" pitchFamily="66" charset="0"/>
                </a:rPr>
                <a:t>j</a:t>
              </a:r>
              <a:endParaRPr lang="en-GB">
                <a:latin typeface="Calibri" pitchFamily="34" charset="0"/>
              </a:endParaRPr>
            </a:p>
          </p:txBody>
        </p:sp>
        <p:cxnSp>
          <p:nvCxnSpPr>
            <p:cNvPr id="204" name="Straight Connector 203"/>
            <p:cNvCxnSpPr>
              <a:endCxn id="251" idx="6"/>
            </p:cNvCxnSpPr>
            <p:nvPr/>
          </p:nvCxnSpPr>
          <p:spPr>
            <a:xfrm rot="5400000">
              <a:off x="2222224" y="4482196"/>
              <a:ext cx="1390661" cy="76692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>
              <a:endCxn id="250" idx="6"/>
            </p:cNvCxnSpPr>
            <p:nvPr/>
          </p:nvCxnSpPr>
          <p:spPr>
            <a:xfrm rot="5400000">
              <a:off x="2818368" y="4232198"/>
              <a:ext cx="522292" cy="42077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/>
            <p:nvPr/>
          </p:nvCxnSpPr>
          <p:spPr>
            <a:xfrm rot="16200000" flipV="1">
              <a:off x="2699309" y="3590849"/>
              <a:ext cx="804870" cy="35408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/>
            <p:cNvCxnSpPr>
              <a:endCxn id="257" idx="6"/>
            </p:cNvCxnSpPr>
            <p:nvPr/>
          </p:nvCxnSpPr>
          <p:spPr>
            <a:xfrm rot="10800000">
              <a:off x="2535681" y="3925851"/>
              <a:ext cx="743106" cy="2555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Rectangle 207"/>
            <p:cNvSpPr/>
            <p:nvPr/>
          </p:nvSpPr>
          <p:spPr>
            <a:xfrm>
              <a:off x="3197807" y="4083014"/>
              <a:ext cx="181013" cy="1762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09" name="Rectangle 160"/>
            <p:cNvSpPr>
              <a:spLocks noChangeArrowheads="1"/>
            </p:cNvSpPr>
            <p:nvPr/>
          </p:nvSpPr>
          <p:spPr bwMode="auto">
            <a:xfrm>
              <a:off x="2123228" y="3738705"/>
              <a:ext cx="3513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b="1">
                  <a:latin typeface="Comic Sans MS" pitchFamily="66" charset="0"/>
                </a:rPr>
                <a:t>z</a:t>
              </a:r>
              <a:r>
                <a:rPr lang="en-GB" b="1" baseline="-25000">
                  <a:latin typeface="Comic Sans MS" pitchFamily="66" charset="0"/>
                </a:rPr>
                <a:t>i</a:t>
              </a:r>
              <a:endParaRPr lang="en-GB">
                <a:latin typeface="Calibri" pitchFamily="34" charset="0"/>
              </a:endParaRPr>
            </a:p>
          </p:txBody>
        </p:sp>
        <p:sp>
          <p:nvSpPr>
            <p:cNvPr id="210" name="Rectangle 161"/>
            <p:cNvSpPr>
              <a:spLocks noChangeArrowheads="1"/>
            </p:cNvSpPr>
            <p:nvPr/>
          </p:nvSpPr>
          <p:spPr bwMode="auto">
            <a:xfrm>
              <a:off x="2419641" y="4507148"/>
              <a:ext cx="3834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b="1">
                  <a:latin typeface="Comic Sans MS" pitchFamily="66" charset="0"/>
                </a:rPr>
                <a:t>x</a:t>
              </a:r>
              <a:r>
                <a:rPr lang="en-GB" b="1" baseline="-25000">
                  <a:latin typeface="Comic Sans MS" pitchFamily="66" charset="0"/>
                </a:rPr>
                <a:t>j</a:t>
              </a:r>
              <a:endParaRPr lang="en-GB">
                <a:latin typeface="Calibri" pitchFamily="34" charset="0"/>
              </a:endParaRPr>
            </a:p>
          </p:txBody>
        </p:sp>
        <p:cxnSp>
          <p:nvCxnSpPr>
            <p:cNvPr id="211" name="Straight Connector 210"/>
            <p:cNvCxnSpPr/>
            <p:nvPr/>
          </p:nvCxnSpPr>
          <p:spPr>
            <a:xfrm rot="16200000" flipV="1">
              <a:off x="1570305" y="3989326"/>
              <a:ext cx="265114" cy="252465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10800000" flipV="1">
              <a:off x="1543284" y="5229199"/>
              <a:ext cx="219121" cy="19209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1433748" y="5172035"/>
              <a:ext cx="236540" cy="128614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>
              <a:off x="1973588" y="5240312"/>
              <a:ext cx="171486" cy="136526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16200000" flipH="1">
              <a:off x="2046650" y="5167272"/>
              <a:ext cx="214314" cy="138141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V="1">
              <a:off x="1446457" y="4124276"/>
              <a:ext cx="300040" cy="128614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>
              <a:off x="970077" y="5286349"/>
              <a:ext cx="171486" cy="134939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1043139" y="5211722"/>
              <a:ext cx="214314" cy="138141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0800000" flipV="1">
              <a:off x="595348" y="5229199"/>
              <a:ext cx="219121" cy="19209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5400000">
              <a:off x="485811" y="5172035"/>
              <a:ext cx="236540" cy="128615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5400000">
              <a:off x="842280" y="4367959"/>
              <a:ext cx="236540" cy="130202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10800000" flipV="1">
              <a:off x="973253" y="4471955"/>
              <a:ext cx="174662" cy="157163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16200000" flipV="1">
              <a:off x="654919" y="3932969"/>
              <a:ext cx="266702" cy="252465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16200000" flipV="1">
              <a:off x="533453" y="4067126"/>
              <a:ext cx="298452" cy="130202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16200000" flipV="1">
              <a:off x="1034412" y="3375751"/>
              <a:ext cx="266702" cy="252466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16200000" flipV="1">
              <a:off x="911357" y="3509909"/>
              <a:ext cx="300039" cy="128615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V="1">
              <a:off x="1959324" y="3330507"/>
              <a:ext cx="266702" cy="254053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V="1">
              <a:off x="1836270" y="3464665"/>
              <a:ext cx="300039" cy="130202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5400000">
              <a:off x="1309894" y="3340041"/>
              <a:ext cx="201614" cy="166723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5400000" flipH="1" flipV="1">
              <a:off x="1348007" y="3438474"/>
              <a:ext cx="254002" cy="9527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/>
            <p:nvPr/>
          </p:nvCxnSpPr>
          <p:spPr>
            <a:xfrm rot="5400000" flipH="1" flipV="1">
              <a:off x="388956" y="3416249"/>
              <a:ext cx="254002" cy="9527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/>
          </p:nvCxnSpPr>
          <p:spPr>
            <a:xfrm rot="5400000" flipH="1" flipV="1">
              <a:off x="88060" y="4107612"/>
              <a:ext cx="252415" cy="9527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/>
            <p:nvPr/>
          </p:nvCxnSpPr>
          <p:spPr>
            <a:xfrm rot="16200000" flipH="1">
              <a:off x="161892" y="5189496"/>
              <a:ext cx="214314" cy="138142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/>
          </p:nvCxnSpPr>
          <p:spPr>
            <a:xfrm rot="16200000" flipH="1">
              <a:off x="519153" y="4330653"/>
              <a:ext cx="214315" cy="138141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/>
            <p:cNvCxnSpPr/>
            <p:nvPr/>
          </p:nvCxnSpPr>
          <p:spPr>
            <a:xfrm rot="5400000">
              <a:off x="964539" y="3998066"/>
              <a:ext cx="200027" cy="166723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/>
          </p:nvCxnSpPr>
          <p:spPr>
            <a:xfrm rot="5400000" flipH="1" flipV="1">
              <a:off x="1002653" y="4096499"/>
              <a:ext cx="252414" cy="9527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5400000">
              <a:off x="1879131" y="4042516"/>
              <a:ext cx="200027" cy="166723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5400000" flipH="1" flipV="1">
              <a:off x="1917245" y="4140949"/>
              <a:ext cx="252414" cy="9527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257830" y="3395605"/>
              <a:ext cx="201615" cy="166722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 flipH="1" flipV="1">
              <a:off x="2295943" y="3494038"/>
              <a:ext cx="254002" cy="9527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>
              <a:off x="2441998" y="4371942"/>
              <a:ext cx="171486" cy="134939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437257" y="4319540"/>
              <a:ext cx="214314" cy="138141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>
              <a:off x="1449603" y="4427505"/>
              <a:ext cx="171486" cy="134938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16200000" flipH="1">
              <a:off x="1522664" y="4352878"/>
              <a:ext cx="214315" cy="138141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1746552" y="4424316"/>
              <a:ext cx="234952" cy="130202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10800000" flipV="1">
              <a:off x="1876730" y="4527518"/>
              <a:ext cx="174662" cy="157164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Oval 246"/>
            <p:cNvSpPr/>
            <p:nvPr/>
          </p:nvSpPr>
          <p:spPr>
            <a:xfrm>
              <a:off x="1108218" y="5346674"/>
              <a:ext cx="500168" cy="42862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48" name="Oval 247"/>
            <p:cNvSpPr/>
            <p:nvPr/>
          </p:nvSpPr>
          <p:spPr>
            <a:xfrm>
              <a:off x="552476" y="3089231"/>
              <a:ext cx="500168" cy="428629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49" name="Oval 248"/>
            <p:cNvSpPr/>
            <p:nvPr/>
          </p:nvSpPr>
          <p:spPr>
            <a:xfrm>
              <a:off x="184099" y="3689311"/>
              <a:ext cx="500168" cy="428629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50" name="Oval 249"/>
            <p:cNvSpPr/>
            <p:nvPr/>
          </p:nvSpPr>
          <p:spPr>
            <a:xfrm>
              <a:off x="2368958" y="4489417"/>
              <a:ext cx="500168" cy="42862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51" name="Oval 250"/>
            <p:cNvSpPr/>
            <p:nvPr/>
          </p:nvSpPr>
          <p:spPr>
            <a:xfrm>
              <a:off x="2033926" y="5346674"/>
              <a:ext cx="500167" cy="42862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52" name="Oval 251"/>
            <p:cNvSpPr/>
            <p:nvPr/>
          </p:nvSpPr>
          <p:spPr>
            <a:xfrm>
              <a:off x="495314" y="4467192"/>
              <a:ext cx="500168" cy="42862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53" name="Oval 252"/>
            <p:cNvSpPr/>
            <p:nvPr/>
          </p:nvSpPr>
          <p:spPr>
            <a:xfrm>
              <a:off x="160282" y="5324449"/>
              <a:ext cx="500167" cy="42862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54" name="Oval 253"/>
            <p:cNvSpPr/>
            <p:nvPr/>
          </p:nvSpPr>
          <p:spPr>
            <a:xfrm>
              <a:off x="1132036" y="3700424"/>
              <a:ext cx="500167" cy="428629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55" name="Oval 254"/>
            <p:cNvSpPr/>
            <p:nvPr/>
          </p:nvSpPr>
          <p:spPr>
            <a:xfrm>
              <a:off x="1489298" y="3111456"/>
              <a:ext cx="500168" cy="428629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56" name="Oval 255"/>
            <p:cNvSpPr/>
            <p:nvPr/>
          </p:nvSpPr>
          <p:spPr>
            <a:xfrm>
              <a:off x="2426120" y="3122569"/>
              <a:ext cx="500168" cy="428629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57" name="Oval 256"/>
            <p:cNvSpPr/>
            <p:nvPr/>
          </p:nvSpPr>
          <p:spPr>
            <a:xfrm>
              <a:off x="2035513" y="3711536"/>
              <a:ext cx="500168" cy="428629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58" name="Rectangle 209"/>
            <p:cNvSpPr>
              <a:spLocks noChangeArrowheads="1"/>
            </p:cNvSpPr>
            <p:nvPr/>
          </p:nvSpPr>
          <p:spPr bwMode="auto">
            <a:xfrm>
              <a:off x="2508851" y="3146700"/>
              <a:ext cx="3706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b="1">
                  <a:latin typeface="Comic Sans MS" pitchFamily="66" charset="0"/>
                </a:rPr>
                <a:t>z</a:t>
              </a:r>
              <a:r>
                <a:rPr lang="en-GB" b="1" baseline="-25000">
                  <a:latin typeface="Comic Sans MS" pitchFamily="66" charset="0"/>
                </a:rPr>
                <a:t>j</a:t>
              </a:r>
              <a:endParaRPr lang="en-GB">
                <a:latin typeface="Calibri" pitchFamily="34" charset="0"/>
              </a:endParaRPr>
            </a:p>
          </p:txBody>
        </p:sp>
        <p:sp>
          <p:nvSpPr>
            <p:cNvPr id="259" name="Rectangle 210"/>
            <p:cNvSpPr>
              <a:spLocks noChangeArrowheads="1"/>
            </p:cNvSpPr>
            <p:nvPr/>
          </p:nvSpPr>
          <p:spPr bwMode="auto">
            <a:xfrm>
              <a:off x="2096256" y="3737715"/>
              <a:ext cx="3513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b="1">
                  <a:latin typeface="Comic Sans MS" pitchFamily="66" charset="0"/>
                </a:rPr>
                <a:t>z</a:t>
              </a:r>
              <a:r>
                <a:rPr lang="en-GB" b="1" baseline="-25000">
                  <a:latin typeface="Comic Sans MS" pitchFamily="66" charset="0"/>
                </a:rPr>
                <a:t>i</a:t>
              </a:r>
              <a:endParaRPr lang="en-GB">
                <a:latin typeface="Calibri" pitchFamily="34" charset="0"/>
              </a:endParaRPr>
            </a:p>
          </p:txBody>
        </p:sp>
        <p:sp>
          <p:nvSpPr>
            <p:cNvPr id="260" name="Oval 259"/>
            <p:cNvSpPr/>
            <p:nvPr/>
          </p:nvSpPr>
          <p:spPr>
            <a:xfrm>
              <a:off x="1443251" y="4489417"/>
              <a:ext cx="500167" cy="42862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61" name="Rectangle 212"/>
            <p:cNvSpPr>
              <a:spLocks noChangeArrowheads="1"/>
            </p:cNvSpPr>
            <p:nvPr/>
          </p:nvSpPr>
          <p:spPr bwMode="auto">
            <a:xfrm>
              <a:off x="2096256" y="5343491"/>
              <a:ext cx="3642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b="1">
                  <a:latin typeface="Comic Sans MS" pitchFamily="66" charset="0"/>
                </a:rPr>
                <a:t>x</a:t>
              </a:r>
              <a:r>
                <a:rPr lang="en-GB" b="1" baseline="-25000">
                  <a:latin typeface="Comic Sans MS" pitchFamily="66" charset="0"/>
                </a:rPr>
                <a:t>i</a:t>
              </a:r>
              <a:endParaRPr lang="en-GB">
                <a:latin typeface="Calibri" pitchFamily="34" charset="0"/>
              </a:endParaRPr>
            </a:p>
          </p:txBody>
        </p:sp>
        <p:sp>
          <p:nvSpPr>
            <p:cNvPr id="262" name="Rectangle 213"/>
            <p:cNvSpPr>
              <a:spLocks noChangeArrowheads="1"/>
            </p:cNvSpPr>
            <p:nvPr/>
          </p:nvSpPr>
          <p:spPr bwMode="auto">
            <a:xfrm>
              <a:off x="2441944" y="4518301"/>
              <a:ext cx="3834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b="1">
                  <a:latin typeface="Comic Sans MS" pitchFamily="66" charset="0"/>
                </a:rPr>
                <a:t>x</a:t>
              </a:r>
              <a:r>
                <a:rPr lang="en-GB" b="1" baseline="-25000">
                  <a:latin typeface="Comic Sans MS" pitchFamily="66" charset="0"/>
                </a:rPr>
                <a:t>j</a:t>
              </a:r>
              <a:endParaRPr lang="en-GB">
                <a:latin typeface="Calibri" pitchFamily="34" charset="0"/>
              </a:endParaRPr>
            </a:p>
          </p:txBody>
        </p:sp>
      </p:grpSp>
      <p:sp>
        <p:nvSpPr>
          <p:cNvPr id="263" name="TextBox 262"/>
          <p:cNvSpPr txBox="1">
            <a:spLocks noChangeArrowheads="1"/>
          </p:cNvSpPr>
          <p:nvPr/>
        </p:nvSpPr>
        <p:spPr bwMode="auto">
          <a:xfrm>
            <a:off x="1881418" y="6125782"/>
            <a:ext cx="2030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dirty="0"/>
              <a:t>Factor graph</a:t>
            </a:r>
          </a:p>
        </p:txBody>
      </p:sp>
      <p:sp>
        <p:nvSpPr>
          <p:cNvPr id="95" name="Rectangle 94"/>
          <p:cNvSpPr/>
          <p:nvPr/>
        </p:nvSpPr>
        <p:spPr>
          <a:xfrm>
            <a:off x="611560" y="1916832"/>
            <a:ext cx="48910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2000" dirty="0" smtClean="0">
                <a:latin typeface="Comic Sans MS" pitchFamily="66" charset="0"/>
              </a:rPr>
              <a:t>θ</a:t>
            </a:r>
            <a:r>
              <a:rPr lang="en-GB" sz="2000" baseline="-25000" dirty="0" err="1" smtClean="0">
                <a:latin typeface="Comic Sans MS" pitchFamily="66" charset="0"/>
              </a:rPr>
              <a:t>ij</a:t>
            </a:r>
            <a:r>
              <a:rPr lang="en-GB" sz="2000" baseline="-25000" dirty="0" smtClean="0">
                <a:latin typeface="Comic Sans MS" pitchFamily="66" charset="0"/>
              </a:rPr>
              <a:t> </a:t>
            </a:r>
            <a:r>
              <a:rPr lang="en-GB" sz="2000" dirty="0" smtClean="0">
                <a:latin typeface="Comic Sans MS" pitchFamily="66" charset="0"/>
              </a:rPr>
              <a:t>(</a:t>
            </a:r>
            <a:r>
              <a:rPr lang="en-GB" sz="2000" dirty="0" err="1" smtClean="0">
                <a:latin typeface="Comic Sans MS" pitchFamily="66" charset="0"/>
              </a:rPr>
              <a:t>x</a:t>
            </a:r>
            <a:r>
              <a:rPr lang="en-GB" sz="2000" baseline="-25000" dirty="0" err="1" smtClean="0">
                <a:latin typeface="Comic Sans MS" pitchFamily="66" charset="0"/>
              </a:rPr>
              <a:t>i</a:t>
            </a:r>
            <a:r>
              <a:rPr lang="en-GB" sz="2000" dirty="0" err="1" smtClean="0">
                <a:latin typeface="Comic Sans MS" pitchFamily="66" charset="0"/>
              </a:rPr>
              <a:t>,x</a:t>
            </a:r>
            <a:r>
              <a:rPr lang="en-GB" sz="2000" baseline="-25000" dirty="0" err="1" smtClean="0">
                <a:latin typeface="Comic Sans MS" pitchFamily="66" charset="0"/>
              </a:rPr>
              <a:t>j</a:t>
            </a:r>
            <a:r>
              <a:rPr lang="en-GB" sz="2000" dirty="0" err="1" smtClean="0">
                <a:latin typeface="Comic Sans MS" pitchFamily="66" charset="0"/>
              </a:rPr>
              <a:t>,z</a:t>
            </a:r>
            <a:r>
              <a:rPr lang="en-GB" sz="2000" baseline="-25000" dirty="0" err="1" smtClean="0">
                <a:latin typeface="Comic Sans MS" pitchFamily="66" charset="0"/>
              </a:rPr>
              <a:t>i</a:t>
            </a:r>
            <a:r>
              <a:rPr lang="en-GB" sz="2000" dirty="0" err="1" smtClean="0">
                <a:latin typeface="Comic Sans MS" pitchFamily="66" charset="0"/>
              </a:rPr>
              <a:t>,z</a:t>
            </a:r>
            <a:r>
              <a:rPr lang="en-GB" sz="2000" baseline="-25000" dirty="0" err="1" smtClean="0">
                <a:latin typeface="Comic Sans MS" pitchFamily="66" charset="0"/>
              </a:rPr>
              <a:t>j</a:t>
            </a:r>
            <a:r>
              <a:rPr lang="en-GB" sz="2000" dirty="0" smtClean="0">
                <a:latin typeface="Comic Sans MS" pitchFamily="66" charset="0"/>
              </a:rPr>
              <a:t>) = |x</a:t>
            </a:r>
            <a:r>
              <a:rPr lang="en-GB" sz="2000" baseline="-25000" dirty="0" smtClean="0">
                <a:latin typeface="Comic Sans MS" pitchFamily="66" charset="0"/>
              </a:rPr>
              <a:t>i</a:t>
            </a:r>
            <a:r>
              <a:rPr lang="en-GB" sz="2000" dirty="0" smtClean="0">
                <a:latin typeface="Comic Sans MS" pitchFamily="66" charset="0"/>
              </a:rPr>
              <a:t>-</a:t>
            </a:r>
            <a:r>
              <a:rPr lang="en-GB" sz="2000" dirty="0" err="1" smtClean="0">
                <a:latin typeface="Comic Sans MS" pitchFamily="66" charset="0"/>
              </a:rPr>
              <a:t>x</a:t>
            </a:r>
            <a:r>
              <a:rPr lang="en-GB" sz="2000" baseline="-25000" dirty="0" err="1" smtClean="0">
                <a:latin typeface="Comic Sans MS" pitchFamily="66" charset="0"/>
              </a:rPr>
              <a:t>j</a:t>
            </a:r>
            <a:r>
              <a:rPr lang="en-GB" sz="2000" dirty="0" smtClean="0">
                <a:latin typeface="Comic Sans MS" pitchFamily="66" charset="0"/>
              </a:rPr>
              <a:t>| (-exp{-ß||</a:t>
            </a:r>
            <a:r>
              <a:rPr lang="en-GB" sz="2000" dirty="0" err="1" smtClean="0">
                <a:latin typeface="Comic Sans MS" pitchFamily="66" charset="0"/>
              </a:rPr>
              <a:t>z</a:t>
            </a:r>
            <a:r>
              <a:rPr lang="en-GB" sz="2000" baseline="-25000" dirty="0" err="1" smtClean="0">
                <a:latin typeface="Comic Sans MS" pitchFamily="66" charset="0"/>
              </a:rPr>
              <a:t>i</a:t>
            </a:r>
            <a:r>
              <a:rPr lang="en-GB" sz="2000" dirty="0" err="1" smtClean="0">
                <a:latin typeface="Comic Sans MS" pitchFamily="66" charset="0"/>
              </a:rPr>
              <a:t>-z</a:t>
            </a:r>
            <a:r>
              <a:rPr lang="en-GB" sz="2000" baseline="-25000" dirty="0" err="1" smtClean="0">
                <a:latin typeface="Comic Sans MS" pitchFamily="66" charset="0"/>
              </a:rPr>
              <a:t>j</a:t>
            </a:r>
            <a:r>
              <a:rPr lang="en-GB" sz="2000" dirty="0" smtClean="0">
                <a:latin typeface="Comic Sans MS" pitchFamily="66" charset="0"/>
              </a:rPr>
              <a:t>||})</a:t>
            </a:r>
          </a:p>
        </p:txBody>
      </p:sp>
      <p:cxnSp>
        <p:nvCxnSpPr>
          <p:cNvPr id="96" name="Straight Connector 95"/>
          <p:cNvCxnSpPr/>
          <p:nvPr/>
        </p:nvCxnSpPr>
        <p:spPr>
          <a:xfrm flipV="1">
            <a:off x="6011100" y="2831451"/>
            <a:ext cx="2865120" cy="2032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rot="16200000" flipV="1">
            <a:off x="5330380" y="2049131"/>
            <a:ext cx="1960880" cy="1016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>
          <a:xfrm>
            <a:off x="7796329" y="2895705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latin typeface="Comic Sans MS" pitchFamily="66" charset="0"/>
              </a:rPr>
              <a:t>||</a:t>
            </a:r>
            <a:r>
              <a:rPr lang="en-GB" b="1" dirty="0" err="1" smtClean="0">
                <a:latin typeface="Comic Sans MS" pitchFamily="66" charset="0"/>
              </a:rPr>
              <a:t>z</a:t>
            </a:r>
            <a:r>
              <a:rPr lang="en-GB" b="1" baseline="-25000" dirty="0" err="1" smtClean="0">
                <a:latin typeface="Comic Sans MS" pitchFamily="66" charset="0"/>
              </a:rPr>
              <a:t>i</a:t>
            </a:r>
            <a:r>
              <a:rPr lang="en-GB" b="1" dirty="0" err="1" smtClean="0">
                <a:latin typeface="Comic Sans MS" pitchFamily="66" charset="0"/>
              </a:rPr>
              <a:t>-z</a:t>
            </a:r>
            <a:r>
              <a:rPr lang="en-GB" b="1" baseline="-25000" dirty="0" err="1" smtClean="0">
                <a:latin typeface="Comic Sans MS" pitchFamily="66" charset="0"/>
              </a:rPr>
              <a:t>j</a:t>
            </a:r>
            <a:r>
              <a:rPr lang="en-GB" b="1" dirty="0" smtClean="0">
                <a:latin typeface="Comic Sans MS" pitchFamily="66" charset="0"/>
              </a:rPr>
              <a:t>||</a:t>
            </a:r>
            <a:endParaRPr lang="en-GB" dirty="0"/>
          </a:p>
        </p:txBody>
      </p:sp>
      <p:sp>
        <p:nvSpPr>
          <p:cNvPr id="99" name="Freeform 98"/>
          <p:cNvSpPr/>
          <p:nvPr/>
        </p:nvSpPr>
        <p:spPr>
          <a:xfrm>
            <a:off x="6488620" y="1114411"/>
            <a:ext cx="2153920" cy="1625600"/>
          </a:xfrm>
          <a:custGeom>
            <a:avLst/>
            <a:gdLst>
              <a:gd name="connsiteX0" fmla="*/ 0 w 2072640"/>
              <a:gd name="connsiteY0" fmla="*/ 0 h 1374835"/>
              <a:gd name="connsiteX1" fmla="*/ 20320 w 2072640"/>
              <a:gd name="connsiteY1" fmla="*/ 101600 h 1374835"/>
              <a:gd name="connsiteX2" fmla="*/ 50800 w 2072640"/>
              <a:gd name="connsiteY2" fmla="*/ 162560 h 1374835"/>
              <a:gd name="connsiteX3" fmla="*/ 71120 w 2072640"/>
              <a:gd name="connsiteY3" fmla="*/ 304800 h 1374835"/>
              <a:gd name="connsiteX4" fmla="*/ 91440 w 2072640"/>
              <a:gd name="connsiteY4" fmla="*/ 365760 h 1374835"/>
              <a:gd name="connsiteX5" fmla="*/ 101600 w 2072640"/>
              <a:gd name="connsiteY5" fmla="*/ 406400 h 1374835"/>
              <a:gd name="connsiteX6" fmla="*/ 132080 w 2072640"/>
              <a:gd name="connsiteY6" fmla="*/ 447040 h 1374835"/>
              <a:gd name="connsiteX7" fmla="*/ 152400 w 2072640"/>
              <a:gd name="connsiteY7" fmla="*/ 508000 h 1374835"/>
              <a:gd name="connsiteX8" fmla="*/ 203200 w 2072640"/>
              <a:gd name="connsiteY8" fmla="*/ 579120 h 1374835"/>
              <a:gd name="connsiteX9" fmla="*/ 223520 w 2072640"/>
              <a:gd name="connsiteY9" fmla="*/ 609600 h 1374835"/>
              <a:gd name="connsiteX10" fmla="*/ 233680 w 2072640"/>
              <a:gd name="connsiteY10" fmla="*/ 640080 h 1374835"/>
              <a:gd name="connsiteX11" fmla="*/ 264160 w 2072640"/>
              <a:gd name="connsiteY11" fmla="*/ 680720 h 1374835"/>
              <a:gd name="connsiteX12" fmla="*/ 304800 w 2072640"/>
              <a:gd name="connsiteY12" fmla="*/ 741680 h 1374835"/>
              <a:gd name="connsiteX13" fmla="*/ 345440 w 2072640"/>
              <a:gd name="connsiteY13" fmla="*/ 802640 h 1374835"/>
              <a:gd name="connsiteX14" fmla="*/ 365760 w 2072640"/>
              <a:gd name="connsiteY14" fmla="*/ 833120 h 1374835"/>
              <a:gd name="connsiteX15" fmla="*/ 386080 w 2072640"/>
              <a:gd name="connsiteY15" fmla="*/ 873760 h 1374835"/>
              <a:gd name="connsiteX16" fmla="*/ 416560 w 2072640"/>
              <a:gd name="connsiteY16" fmla="*/ 894080 h 1374835"/>
              <a:gd name="connsiteX17" fmla="*/ 447040 w 2072640"/>
              <a:gd name="connsiteY17" fmla="*/ 924560 h 1374835"/>
              <a:gd name="connsiteX18" fmla="*/ 487680 w 2072640"/>
              <a:gd name="connsiteY18" fmla="*/ 944880 h 1374835"/>
              <a:gd name="connsiteX19" fmla="*/ 518160 w 2072640"/>
              <a:gd name="connsiteY19" fmla="*/ 965200 h 1374835"/>
              <a:gd name="connsiteX20" fmla="*/ 568960 w 2072640"/>
              <a:gd name="connsiteY20" fmla="*/ 1005840 h 1374835"/>
              <a:gd name="connsiteX21" fmla="*/ 619760 w 2072640"/>
              <a:gd name="connsiteY21" fmla="*/ 1056640 h 1374835"/>
              <a:gd name="connsiteX22" fmla="*/ 680720 w 2072640"/>
              <a:gd name="connsiteY22" fmla="*/ 1076960 h 1374835"/>
              <a:gd name="connsiteX23" fmla="*/ 782320 w 2072640"/>
              <a:gd name="connsiteY23" fmla="*/ 1137920 h 1374835"/>
              <a:gd name="connsiteX24" fmla="*/ 894080 w 2072640"/>
              <a:gd name="connsiteY24" fmla="*/ 1198880 h 1374835"/>
              <a:gd name="connsiteX25" fmla="*/ 985520 w 2072640"/>
              <a:gd name="connsiteY25" fmla="*/ 1229360 h 1374835"/>
              <a:gd name="connsiteX26" fmla="*/ 1016000 w 2072640"/>
              <a:gd name="connsiteY26" fmla="*/ 1239520 h 1374835"/>
              <a:gd name="connsiteX27" fmla="*/ 1046480 w 2072640"/>
              <a:gd name="connsiteY27" fmla="*/ 1249680 h 1374835"/>
              <a:gd name="connsiteX28" fmla="*/ 1087120 w 2072640"/>
              <a:gd name="connsiteY28" fmla="*/ 1270000 h 1374835"/>
              <a:gd name="connsiteX29" fmla="*/ 1117600 w 2072640"/>
              <a:gd name="connsiteY29" fmla="*/ 1280160 h 1374835"/>
              <a:gd name="connsiteX30" fmla="*/ 1198880 w 2072640"/>
              <a:gd name="connsiteY30" fmla="*/ 1300480 h 1374835"/>
              <a:gd name="connsiteX31" fmla="*/ 1239520 w 2072640"/>
              <a:gd name="connsiteY31" fmla="*/ 1320800 h 1374835"/>
              <a:gd name="connsiteX32" fmla="*/ 1280160 w 2072640"/>
              <a:gd name="connsiteY32" fmla="*/ 1330960 h 1374835"/>
              <a:gd name="connsiteX33" fmla="*/ 1310640 w 2072640"/>
              <a:gd name="connsiteY33" fmla="*/ 1341120 h 1374835"/>
              <a:gd name="connsiteX34" fmla="*/ 1391920 w 2072640"/>
              <a:gd name="connsiteY34" fmla="*/ 1361440 h 1374835"/>
              <a:gd name="connsiteX35" fmla="*/ 1422400 w 2072640"/>
              <a:gd name="connsiteY35" fmla="*/ 1371600 h 1374835"/>
              <a:gd name="connsiteX36" fmla="*/ 2072640 w 2072640"/>
              <a:gd name="connsiteY36" fmla="*/ 1371600 h 1374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072640" h="1374835">
                <a:moveTo>
                  <a:pt x="0" y="0"/>
                </a:moveTo>
                <a:cubicBezTo>
                  <a:pt x="6773" y="33867"/>
                  <a:pt x="1162" y="72863"/>
                  <a:pt x="20320" y="101600"/>
                </a:cubicBezTo>
                <a:cubicBezTo>
                  <a:pt x="40186" y="131399"/>
                  <a:pt x="42387" y="128909"/>
                  <a:pt x="50800" y="162560"/>
                </a:cubicBezTo>
                <a:cubicBezTo>
                  <a:pt x="77979" y="271277"/>
                  <a:pt x="39509" y="146746"/>
                  <a:pt x="71120" y="304800"/>
                </a:cubicBezTo>
                <a:cubicBezTo>
                  <a:pt x="75321" y="325803"/>
                  <a:pt x="86245" y="344980"/>
                  <a:pt x="91440" y="365760"/>
                </a:cubicBezTo>
                <a:cubicBezTo>
                  <a:pt x="94827" y="379307"/>
                  <a:pt x="95355" y="393911"/>
                  <a:pt x="101600" y="406400"/>
                </a:cubicBezTo>
                <a:cubicBezTo>
                  <a:pt x="109173" y="421546"/>
                  <a:pt x="121920" y="433493"/>
                  <a:pt x="132080" y="447040"/>
                </a:cubicBezTo>
                <a:cubicBezTo>
                  <a:pt x="138853" y="467360"/>
                  <a:pt x="140519" y="490178"/>
                  <a:pt x="152400" y="508000"/>
                </a:cubicBezTo>
                <a:cubicBezTo>
                  <a:pt x="200288" y="579832"/>
                  <a:pt x="140189" y="490905"/>
                  <a:pt x="203200" y="579120"/>
                </a:cubicBezTo>
                <a:cubicBezTo>
                  <a:pt x="210297" y="589056"/>
                  <a:pt x="218059" y="598678"/>
                  <a:pt x="223520" y="609600"/>
                </a:cubicBezTo>
                <a:cubicBezTo>
                  <a:pt x="228309" y="619179"/>
                  <a:pt x="228367" y="630781"/>
                  <a:pt x="233680" y="640080"/>
                </a:cubicBezTo>
                <a:cubicBezTo>
                  <a:pt x="242081" y="654782"/>
                  <a:pt x="254449" y="666848"/>
                  <a:pt x="264160" y="680720"/>
                </a:cubicBezTo>
                <a:cubicBezTo>
                  <a:pt x="278165" y="700727"/>
                  <a:pt x="291253" y="721360"/>
                  <a:pt x="304800" y="741680"/>
                </a:cubicBezTo>
                <a:lnTo>
                  <a:pt x="345440" y="802640"/>
                </a:lnTo>
                <a:cubicBezTo>
                  <a:pt x="352213" y="812800"/>
                  <a:pt x="360299" y="822198"/>
                  <a:pt x="365760" y="833120"/>
                </a:cubicBezTo>
                <a:cubicBezTo>
                  <a:pt x="372533" y="846667"/>
                  <a:pt x="376384" y="862125"/>
                  <a:pt x="386080" y="873760"/>
                </a:cubicBezTo>
                <a:cubicBezTo>
                  <a:pt x="393897" y="883141"/>
                  <a:pt x="407179" y="886263"/>
                  <a:pt x="416560" y="894080"/>
                </a:cubicBezTo>
                <a:cubicBezTo>
                  <a:pt x="427598" y="903278"/>
                  <a:pt x="435348" y="916209"/>
                  <a:pt x="447040" y="924560"/>
                </a:cubicBezTo>
                <a:cubicBezTo>
                  <a:pt x="459365" y="933363"/>
                  <a:pt x="474530" y="937366"/>
                  <a:pt x="487680" y="944880"/>
                </a:cubicBezTo>
                <a:cubicBezTo>
                  <a:pt x="498282" y="950938"/>
                  <a:pt x="508000" y="958427"/>
                  <a:pt x="518160" y="965200"/>
                </a:cubicBezTo>
                <a:cubicBezTo>
                  <a:pt x="576394" y="1052551"/>
                  <a:pt x="498853" y="949754"/>
                  <a:pt x="568960" y="1005840"/>
                </a:cubicBezTo>
                <a:cubicBezTo>
                  <a:pt x="623993" y="1049867"/>
                  <a:pt x="551180" y="1026160"/>
                  <a:pt x="619760" y="1056640"/>
                </a:cubicBezTo>
                <a:cubicBezTo>
                  <a:pt x="639333" y="1065339"/>
                  <a:pt x="662898" y="1065079"/>
                  <a:pt x="680720" y="1076960"/>
                </a:cubicBezTo>
                <a:cubicBezTo>
                  <a:pt x="829845" y="1176377"/>
                  <a:pt x="672974" y="1075437"/>
                  <a:pt x="782320" y="1137920"/>
                </a:cubicBezTo>
                <a:cubicBezTo>
                  <a:pt x="834260" y="1167600"/>
                  <a:pt x="811166" y="1171242"/>
                  <a:pt x="894080" y="1198880"/>
                </a:cubicBezTo>
                <a:lnTo>
                  <a:pt x="985520" y="1229360"/>
                </a:lnTo>
                <a:lnTo>
                  <a:pt x="1016000" y="1239520"/>
                </a:lnTo>
                <a:cubicBezTo>
                  <a:pt x="1026160" y="1242907"/>
                  <a:pt x="1036901" y="1244891"/>
                  <a:pt x="1046480" y="1249680"/>
                </a:cubicBezTo>
                <a:cubicBezTo>
                  <a:pt x="1060027" y="1256453"/>
                  <a:pt x="1073199" y="1264034"/>
                  <a:pt x="1087120" y="1270000"/>
                </a:cubicBezTo>
                <a:cubicBezTo>
                  <a:pt x="1096964" y="1274219"/>
                  <a:pt x="1107210" y="1277563"/>
                  <a:pt x="1117600" y="1280160"/>
                </a:cubicBezTo>
                <a:cubicBezTo>
                  <a:pt x="1155766" y="1289701"/>
                  <a:pt x="1166366" y="1286545"/>
                  <a:pt x="1198880" y="1300480"/>
                </a:cubicBezTo>
                <a:cubicBezTo>
                  <a:pt x="1212801" y="1306446"/>
                  <a:pt x="1225339" y="1315482"/>
                  <a:pt x="1239520" y="1320800"/>
                </a:cubicBezTo>
                <a:cubicBezTo>
                  <a:pt x="1252595" y="1325703"/>
                  <a:pt x="1266734" y="1327124"/>
                  <a:pt x="1280160" y="1330960"/>
                </a:cubicBezTo>
                <a:cubicBezTo>
                  <a:pt x="1290458" y="1333902"/>
                  <a:pt x="1300308" y="1338302"/>
                  <a:pt x="1310640" y="1341120"/>
                </a:cubicBezTo>
                <a:cubicBezTo>
                  <a:pt x="1337583" y="1348468"/>
                  <a:pt x="1365426" y="1352609"/>
                  <a:pt x="1391920" y="1361440"/>
                </a:cubicBezTo>
                <a:cubicBezTo>
                  <a:pt x="1402080" y="1364827"/>
                  <a:pt x="1411692" y="1371440"/>
                  <a:pt x="1422400" y="1371600"/>
                </a:cubicBezTo>
                <a:cubicBezTo>
                  <a:pt x="1639123" y="1374835"/>
                  <a:pt x="1855893" y="1371600"/>
                  <a:pt x="2072640" y="1371600"/>
                </a:cubicBezTo>
              </a:path>
            </a:pathLst>
          </a:cu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Oval 99"/>
          <p:cNvSpPr/>
          <p:nvPr/>
        </p:nvSpPr>
        <p:spPr>
          <a:xfrm>
            <a:off x="6874700" y="1297291"/>
            <a:ext cx="10160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Oval 100"/>
          <p:cNvSpPr/>
          <p:nvPr/>
        </p:nvSpPr>
        <p:spPr>
          <a:xfrm>
            <a:off x="7088060" y="1297291"/>
            <a:ext cx="10160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Oval 101"/>
          <p:cNvSpPr/>
          <p:nvPr/>
        </p:nvSpPr>
        <p:spPr>
          <a:xfrm>
            <a:off x="8337740" y="2252331"/>
            <a:ext cx="10160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Oval 102"/>
          <p:cNvSpPr/>
          <p:nvPr/>
        </p:nvSpPr>
        <p:spPr>
          <a:xfrm>
            <a:off x="8551100" y="2252331"/>
            <a:ext cx="101600" cy="9144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4" name="Straight Arrow Connector 103"/>
          <p:cNvCxnSpPr/>
          <p:nvPr/>
        </p:nvCxnSpPr>
        <p:spPr>
          <a:xfrm rot="10800000" flipV="1">
            <a:off x="6691820" y="1459851"/>
            <a:ext cx="345440" cy="132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 rot="5400000">
            <a:off x="8368220" y="2526651"/>
            <a:ext cx="254000" cy="1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795801" y="1345018"/>
            <a:ext cx="478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>
                <a:latin typeface="Comic Sans MS" pitchFamily="66" charset="0"/>
              </a:rPr>
              <a:t>θ</a:t>
            </a:r>
            <a:r>
              <a:rPr lang="en-GB" baseline="-25000" dirty="0" err="1" smtClean="0">
                <a:latin typeface="Comic Sans MS" pitchFamily="66" charset="0"/>
              </a:rPr>
              <a:t>ij</a:t>
            </a:r>
            <a:r>
              <a:rPr lang="en-GB" baseline="-25000" dirty="0" smtClean="0">
                <a:latin typeface="Comic Sans MS" pitchFamily="66" charset="0"/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37278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19" grpId="0"/>
      <p:bldP spid="26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TextBox 4"/>
          <p:cNvSpPr txBox="1">
            <a:spLocks noChangeArrowheads="1"/>
          </p:cNvSpPr>
          <p:nvPr/>
        </p:nvSpPr>
        <p:spPr bwMode="auto">
          <a:xfrm>
            <a:off x="1074766" y="1643050"/>
            <a:ext cx="6283325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>
                <a:latin typeface="Comic Sans MS" pitchFamily="66" charset="0"/>
              </a:rPr>
              <a:t>x</a:t>
            </a:r>
            <a:r>
              <a:rPr lang="en-GB" sz="2000">
                <a:latin typeface="Comic Sans MS" pitchFamily="66" charset="0"/>
              </a:rPr>
              <a:t> – binary image segmentation (x</a:t>
            </a:r>
            <a:r>
              <a:rPr lang="en-GB" sz="2000" baseline="-25000">
                <a:latin typeface="Comic Sans MS" pitchFamily="66" charset="0"/>
              </a:rPr>
              <a:t>i </a:t>
            </a:r>
            <a:r>
              <a:rPr lang="en-GB" sz="2000">
                <a:latin typeface="Comic Sans MS" pitchFamily="66" charset="0"/>
              </a:rPr>
              <a:t>∊ {0,1})</a:t>
            </a:r>
          </a:p>
          <a:p>
            <a:pPr>
              <a:spcAft>
                <a:spcPts val="600"/>
              </a:spcAft>
            </a:pPr>
            <a:r>
              <a:rPr lang="en-GB" sz="2000" b="1">
                <a:latin typeface="Comic Sans MS" pitchFamily="66" charset="0"/>
              </a:rPr>
              <a:t>ω </a:t>
            </a:r>
            <a:r>
              <a:rPr lang="en-GB" sz="2000">
                <a:latin typeface="Comic Sans MS" pitchFamily="66" charset="0"/>
              </a:rPr>
              <a:t>– non-local parameter (lives in some large set </a:t>
            </a:r>
            <a:r>
              <a:rPr lang="el-GR" sz="2000" b="1">
                <a:latin typeface="Comic Sans MS" pitchFamily="66" charset="0"/>
              </a:rPr>
              <a:t>Ω</a:t>
            </a:r>
            <a:r>
              <a:rPr lang="en-GB" sz="2000">
                <a:latin typeface="Comic Sans MS" pitchFamily="66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28904" y="3571863"/>
            <a:ext cx="12176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000" b="1" dirty="0">
                <a:latin typeface="+mn-lt"/>
              </a:rPr>
              <a:t>constant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71966" y="3435338"/>
            <a:ext cx="14287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000" b="1" dirty="0">
                <a:latin typeface="+mn-lt"/>
              </a:rPr>
              <a:t>unary  potentials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43654" y="3435338"/>
            <a:ext cx="14287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000" b="1" dirty="0" err="1">
                <a:latin typeface="+mn-lt"/>
              </a:rPr>
              <a:t>pairwise</a:t>
            </a:r>
            <a:r>
              <a:rPr lang="en-GB" sz="2000" b="1" dirty="0">
                <a:latin typeface="+mn-lt"/>
              </a:rPr>
              <a:t>  potentials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357341" y="2578088"/>
            <a:ext cx="6858000" cy="857250"/>
          </a:xfrm>
          <a:prstGeom prst="roundRect">
            <a:avLst>
              <a:gd name="adj" fmla="val 5698"/>
            </a:avLst>
          </a:prstGeom>
          <a:solidFill>
            <a:srgbClr val="00FF0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928716" y="2578088"/>
            <a:ext cx="7715250" cy="838200"/>
            <a:chOff x="1643042" y="4756390"/>
            <a:chExt cx="7715304" cy="838620"/>
          </a:xfrm>
        </p:grpSpPr>
        <p:sp>
          <p:nvSpPr>
            <p:cNvPr id="93198" name="TextBox 17"/>
            <p:cNvSpPr txBox="1">
              <a:spLocks noChangeArrowheads="1"/>
            </p:cNvSpPr>
            <p:nvPr/>
          </p:nvSpPr>
          <p:spPr bwMode="auto">
            <a:xfrm>
              <a:off x="1643042" y="4756390"/>
              <a:ext cx="771530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2400" b="1">
                  <a:latin typeface="Comic Sans MS" pitchFamily="66" charset="0"/>
                </a:rPr>
                <a:t>E(x,</a:t>
              </a:r>
              <a:r>
                <a:rPr lang="en-GB" sz="2400" b="1"/>
                <a:t>ω</a:t>
              </a:r>
              <a:r>
                <a:rPr lang="en-GB" sz="2400" b="1">
                  <a:latin typeface="Comic Sans MS" pitchFamily="66" charset="0"/>
                </a:rPr>
                <a:t>) = C(</a:t>
              </a:r>
              <a:r>
                <a:rPr lang="en-GB" sz="2400" b="1"/>
                <a:t>ω</a:t>
              </a:r>
              <a:r>
                <a:rPr lang="en-GB" sz="2400" b="1">
                  <a:latin typeface="Comic Sans MS" pitchFamily="66" charset="0"/>
                </a:rPr>
                <a:t>) +</a:t>
              </a:r>
              <a:r>
                <a:rPr lang="en-GB" sz="200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>
                  <a:latin typeface="Times New Roman" pitchFamily="18" charset="0"/>
                  <a:cs typeface="Times New Roman" pitchFamily="18" charset="0"/>
                </a:rPr>
                <a:t>∑</a:t>
              </a:r>
              <a:r>
                <a:rPr lang="en-GB" sz="240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sz="2400" b="1">
                  <a:latin typeface="Comic Sans MS" pitchFamily="66" charset="0"/>
                </a:rPr>
                <a:t>θ</a:t>
              </a:r>
              <a:r>
                <a:rPr lang="en-GB" sz="2400" b="1" baseline="-25000">
                  <a:latin typeface="Comic Sans MS" pitchFamily="66" charset="0"/>
                </a:rPr>
                <a:t>i </a:t>
              </a:r>
              <a:r>
                <a:rPr lang="en-GB" sz="2400" b="1">
                  <a:latin typeface="Comic Sans MS" pitchFamily="66" charset="0"/>
                </a:rPr>
                <a:t>(</a:t>
              </a:r>
              <a:r>
                <a:rPr lang="en-GB" sz="2400" b="1"/>
                <a:t>ω, </a:t>
              </a:r>
              <a:r>
                <a:rPr lang="en-GB" sz="2400" b="1">
                  <a:latin typeface="Comic Sans MS" pitchFamily="66" charset="0"/>
                </a:rPr>
                <a:t>x</a:t>
              </a:r>
              <a:r>
                <a:rPr lang="en-GB" sz="2400" b="1" baseline="-25000">
                  <a:latin typeface="Comic Sans MS" pitchFamily="66" charset="0"/>
                </a:rPr>
                <a:t>i</a:t>
              </a:r>
              <a:r>
                <a:rPr lang="en-GB" sz="2400" b="1">
                  <a:latin typeface="Comic Sans MS" pitchFamily="66" charset="0"/>
                </a:rPr>
                <a:t>) + </a:t>
              </a:r>
              <a:r>
                <a:rPr lang="en-GB" sz="3200">
                  <a:latin typeface="Times New Roman" pitchFamily="18" charset="0"/>
                  <a:cs typeface="Times New Roman" pitchFamily="18" charset="0"/>
                </a:rPr>
                <a:t>∑</a:t>
              </a:r>
              <a:r>
                <a:rPr lang="en-GB" sz="280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sz="2400" b="1">
                  <a:latin typeface="Comic Sans MS" pitchFamily="66" charset="0"/>
                </a:rPr>
                <a:t>θ</a:t>
              </a:r>
              <a:r>
                <a:rPr lang="en-GB" sz="2400" b="1" baseline="-25000">
                  <a:latin typeface="Comic Sans MS" pitchFamily="66" charset="0"/>
                </a:rPr>
                <a:t>ij </a:t>
              </a:r>
              <a:r>
                <a:rPr lang="en-GB" sz="2400" b="1">
                  <a:latin typeface="Comic Sans MS" pitchFamily="66" charset="0"/>
                </a:rPr>
                <a:t>(</a:t>
              </a:r>
              <a:r>
                <a:rPr lang="en-GB" sz="2400" b="1"/>
                <a:t>ω,</a:t>
              </a:r>
              <a:r>
                <a:rPr lang="en-GB" sz="2400" b="1">
                  <a:latin typeface="Comic Sans MS" pitchFamily="66" charset="0"/>
                </a:rPr>
                <a:t>x</a:t>
              </a:r>
              <a:r>
                <a:rPr lang="en-GB" sz="2400" b="1" baseline="-25000">
                  <a:latin typeface="Comic Sans MS" pitchFamily="66" charset="0"/>
                </a:rPr>
                <a:t>i</a:t>
              </a:r>
              <a:r>
                <a:rPr lang="en-GB" sz="2400" b="1">
                  <a:latin typeface="Comic Sans MS" pitchFamily="66" charset="0"/>
                </a:rPr>
                <a:t>,x</a:t>
              </a:r>
              <a:r>
                <a:rPr lang="en-GB" sz="2400" b="1" baseline="-25000">
                  <a:latin typeface="Comic Sans MS" pitchFamily="66" charset="0"/>
                </a:rPr>
                <a:t>j</a:t>
              </a:r>
              <a:r>
                <a:rPr lang="en-GB" sz="2400" b="1">
                  <a:latin typeface="Comic Sans MS" pitchFamily="66" charset="0"/>
                </a:rPr>
                <a:t>)</a:t>
              </a:r>
            </a:p>
          </p:txBody>
        </p:sp>
        <p:sp>
          <p:nvSpPr>
            <p:cNvPr id="93199" name="TextBox 18"/>
            <p:cNvSpPr txBox="1">
              <a:spLocks noChangeArrowheads="1"/>
            </p:cNvSpPr>
            <p:nvPr/>
          </p:nvSpPr>
          <p:spPr bwMode="auto">
            <a:xfrm>
              <a:off x="6715170" y="5256456"/>
              <a:ext cx="50006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600" b="1">
                  <a:latin typeface="Comic Sans MS" pitchFamily="66" charset="0"/>
                </a:rPr>
                <a:t>i,j</a:t>
              </a:r>
            </a:p>
          </p:txBody>
        </p:sp>
        <p:sp>
          <p:nvSpPr>
            <p:cNvPr id="93200" name="TextBox 19"/>
            <p:cNvSpPr txBox="1">
              <a:spLocks noChangeArrowheads="1"/>
            </p:cNvSpPr>
            <p:nvPr/>
          </p:nvSpPr>
          <p:spPr bwMode="auto">
            <a:xfrm>
              <a:off x="4643453" y="5256456"/>
              <a:ext cx="50006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600" b="1">
                  <a:latin typeface="Comic Sans MS" pitchFamily="66" charset="0"/>
                </a:rPr>
                <a:t>i</a:t>
              </a:r>
            </a:p>
          </p:txBody>
        </p:sp>
      </p:grpSp>
      <p:sp>
        <p:nvSpPr>
          <p:cNvPr id="93194" name="Rectangle 24"/>
          <p:cNvSpPr>
            <a:spLocks noChangeArrowheads="1"/>
          </p:cNvSpPr>
          <p:nvPr/>
        </p:nvSpPr>
        <p:spPr bwMode="auto">
          <a:xfrm>
            <a:off x="928716" y="4500570"/>
            <a:ext cx="530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 b="1"/>
              <a:t>ω</a:t>
            </a:r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357216" y="5000636"/>
            <a:ext cx="1643063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ts val="2400"/>
              </a:spcBef>
              <a:spcAft>
                <a:spcPts val="1200"/>
              </a:spcAft>
              <a:defRPr/>
            </a:pPr>
            <a:r>
              <a:rPr lang="en-GB" sz="2000" b="1" dirty="0">
                <a:solidFill>
                  <a:schemeClr val="accent1"/>
                </a:solidFill>
                <a:latin typeface="+mn-lt"/>
                <a:ea typeface="Cambria Math"/>
              </a:rPr>
              <a:t>Template Position Scale Orientation</a:t>
            </a:r>
          </a:p>
        </p:txBody>
      </p:sp>
      <p:pic>
        <p:nvPicPr>
          <p:cNvPr id="931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79" y="4357694"/>
            <a:ext cx="6226175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07504" y="134928"/>
            <a:ext cx="8229600" cy="701784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200" dirty="0" smtClean="0">
                <a:latin typeface="+mn-lt"/>
              </a:rPr>
              <a:t>Simultaneous Detection and Segmentation</a:t>
            </a:r>
            <a:endParaRPr lang="en-GB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121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Examples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907704" y="1772816"/>
            <a:ext cx="45365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 smtClean="0"/>
              <a:t>Image segmentation</a:t>
            </a:r>
          </a:p>
          <a:p>
            <a:pPr marL="514350" indent="-514350">
              <a:buAutoNum type="arabicPeriod"/>
            </a:pPr>
            <a:endParaRPr lang="en-GB" sz="2800" b="1" dirty="0"/>
          </a:p>
          <a:p>
            <a:pPr marL="514350" indent="-514350">
              <a:buAutoNum type="arabicPeriod"/>
            </a:pPr>
            <a:r>
              <a:rPr lang="en-GB" sz="2800" b="1" dirty="0" smtClean="0">
                <a:solidFill>
                  <a:schemeClr val="accent1"/>
                </a:solidFill>
              </a:rPr>
              <a:t>Stereo </a:t>
            </a:r>
          </a:p>
          <a:p>
            <a:pPr marL="514350" indent="-514350">
              <a:buAutoNum type="arabicPeriod"/>
            </a:pPr>
            <a:endParaRPr lang="en-GB" sz="2800" b="1" dirty="0"/>
          </a:p>
          <a:p>
            <a:pPr marL="514350" indent="-514350">
              <a:buAutoNum type="arabicPeriod"/>
            </a:pPr>
            <a:r>
              <a:rPr lang="en-GB" sz="2800" b="1" dirty="0" smtClean="0"/>
              <a:t>Semantic Segmentation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xmlns="" val="61931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C:\Documents and Settings\carrot\Desktop\scene1.row3.col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1313" y="1122363"/>
            <a:ext cx="2159000" cy="1620837"/>
          </a:xfrm>
          <a:prstGeom prst="rect">
            <a:avLst/>
          </a:prstGeom>
          <a:noFill/>
          <a:ln w="9525">
            <a:solidFill>
              <a:srgbClr val="F0AD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TextBox 134"/>
          <p:cNvSpPr txBox="1">
            <a:spLocks noChangeArrowheads="1"/>
          </p:cNvSpPr>
          <p:nvPr/>
        </p:nvSpPr>
        <p:spPr bwMode="auto">
          <a:xfrm>
            <a:off x="4094163" y="1817688"/>
            <a:ext cx="552450" cy="3698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>
                <a:solidFill>
                  <a:schemeClr val="bg1"/>
                </a:solidFill>
              </a:rPr>
              <a:t>d=4</a:t>
            </a:r>
          </a:p>
        </p:txBody>
      </p:sp>
      <p:sp>
        <p:nvSpPr>
          <p:cNvPr id="16388" name="TextBox 97"/>
          <p:cNvSpPr txBox="1">
            <a:spLocks noChangeArrowheads="1"/>
          </p:cNvSpPr>
          <p:nvPr/>
        </p:nvSpPr>
        <p:spPr bwMode="auto">
          <a:xfrm>
            <a:off x="4473589" y="1141386"/>
            <a:ext cx="552450" cy="3698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d=0</a:t>
            </a:r>
          </a:p>
        </p:txBody>
      </p:sp>
      <p:sp>
        <p:nvSpPr>
          <p:cNvPr id="16389" name="Title 1"/>
          <p:cNvSpPr>
            <a:spLocks noGrp="1"/>
          </p:cNvSpPr>
          <p:nvPr>
            <p:ph type="title"/>
          </p:nvPr>
        </p:nvSpPr>
        <p:spPr>
          <a:xfrm>
            <a:off x="457200" y="-17463"/>
            <a:ext cx="8229600" cy="1143001"/>
          </a:xfrm>
        </p:spPr>
        <p:txBody>
          <a:bodyPr/>
          <a:lstStyle/>
          <a:p>
            <a:r>
              <a:rPr lang="en-GB" smtClean="0"/>
              <a:t>Stereo matching</a:t>
            </a:r>
          </a:p>
        </p:txBody>
      </p:sp>
      <p:pic>
        <p:nvPicPr>
          <p:cNvPr id="16390" name="Picture 4" descr="C:\Documents and Settings\carrot\Desktop\scene1.row3.col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5" y="1125538"/>
            <a:ext cx="2160588" cy="1619250"/>
          </a:xfrm>
          <a:prstGeom prst="rect">
            <a:avLst/>
          </a:prstGeom>
          <a:noFill/>
          <a:ln w="9525">
            <a:solidFill>
              <a:srgbClr val="F0AD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391" name="TextBox 10"/>
          <p:cNvSpPr txBox="1">
            <a:spLocks noChangeArrowheads="1"/>
          </p:cNvSpPr>
          <p:nvPr/>
        </p:nvSpPr>
        <p:spPr bwMode="auto">
          <a:xfrm>
            <a:off x="5483225" y="2743200"/>
            <a:ext cx="2308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/>
              <a:t>Ground truth depth</a:t>
            </a:r>
          </a:p>
        </p:txBody>
      </p:sp>
      <p:pic>
        <p:nvPicPr>
          <p:cNvPr id="1639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6225" y="1138238"/>
            <a:ext cx="2160588" cy="1620837"/>
          </a:xfrm>
          <a:prstGeom prst="rect">
            <a:avLst/>
          </a:prstGeom>
          <a:noFill/>
          <a:ln w="9525">
            <a:solidFill>
              <a:srgbClr val="F0AD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393" name="TextBox 16"/>
          <p:cNvSpPr txBox="1">
            <a:spLocks noChangeArrowheads="1"/>
          </p:cNvSpPr>
          <p:nvPr/>
        </p:nvSpPr>
        <p:spPr bwMode="auto">
          <a:xfrm>
            <a:off x="835025" y="2743200"/>
            <a:ext cx="1938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/>
              <a:t>Image – left(a)</a:t>
            </a:r>
          </a:p>
        </p:txBody>
      </p:sp>
      <p:sp>
        <p:nvSpPr>
          <p:cNvPr id="16394" name="TextBox 17"/>
          <p:cNvSpPr txBox="1">
            <a:spLocks noChangeArrowheads="1"/>
          </p:cNvSpPr>
          <p:nvPr/>
        </p:nvSpPr>
        <p:spPr bwMode="auto">
          <a:xfrm>
            <a:off x="3146425" y="2733675"/>
            <a:ext cx="1936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/>
              <a:t>Image – right(b)</a:t>
            </a:r>
          </a:p>
        </p:txBody>
      </p:sp>
      <p:sp>
        <p:nvSpPr>
          <p:cNvPr id="16395" name="TextBox 89"/>
          <p:cNvSpPr txBox="1">
            <a:spLocks noChangeArrowheads="1"/>
          </p:cNvSpPr>
          <p:nvPr/>
        </p:nvSpPr>
        <p:spPr bwMode="auto">
          <a:xfrm>
            <a:off x="606425" y="3490913"/>
            <a:ext cx="34877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GB" sz="2400"/>
              <a:t> Images rectified</a:t>
            </a:r>
          </a:p>
          <a:p>
            <a:pPr>
              <a:buFont typeface="Arial" charset="0"/>
              <a:buChar char="•"/>
            </a:pPr>
            <a:r>
              <a:rPr lang="en-GB" sz="2400"/>
              <a:t> Ignore occlusion for now </a:t>
            </a:r>
          </a:p>
        </p:txBody>
      </p:sp>
      <p:grpSp>
        <p:nvGrpSpPr>
          <p:cNvPr id="3" name="Group 141"/>
          <p:cNvGrpSpPr>
            <a:grpSpLocks/>
          </p:cNvGrpSpPr>
          <p:nvPr/>
        </p:nvGrpSpPr>
        <p:grpSpPr bwMode="auto">
          <a:xfrm>
            <a:off x="5040313" y="3590925"/>
            <a:ext cx="2438400" cy="2443163"/>
            <a:chOff x="0" y="2587570"/>
            <a:chExt cx="2936920" cy="2726667"/>
          </a:xfrm>
        </p:grpSpPr>
        <p:sp>
          <p:nvSpPr>
            <p:cNvPr id="71" name="Oval 70"/>
            <p:cNvSpPr/>
            <p:nvPr/>
          </p:nvSpPr>
          <p:spPr>
            <a:xfrm>
              <a:off x="0" y="2596429"/>
              <a:ext cx="500959" cy="42875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7" name="Oval 86"/>
            <p:cNvSpPr/>
            <p:nvPr/>
          </p:nvSpPr>
          <p:spPr>
            <a:xfrm>
              <a:off x="1214156" y="2596429"/>
              <a:ext cx="500959" cy="42875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92" name="Straight Connector 91"/>
            <p:cNvCxnSpPr/>
            <p:nvPr/>
          </p:nvCxnSpPr>
          <p:spPr>
            <a:xfrm>
              <a:off x="500959" y="2810806"/>
              <a:ext cx="713197" cy="177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>
              <a:stCxn id="71" idx="4"/>
            </p:cNvCxnSpPr>
            <p:nvPr/>
          </p:nvCxnSpPr>
          <p:spPr>
            <a:xfrm rot="16200000" flipH="1">
              <a:off x="-102276" y="3377938"/>
              <a:ext cx="724630" cy="1912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rot="5400000">
              <a:off x="1112485" y="3383070"/>
              <a:ext cx="71577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Oval 99"/>
            <p:cNvSpPr/>
            <p:nvPr/>
          </p:nvSpPr>
          <p:spPr>
            <a:xfrm>
              <a:off x="2426400" y="2587570"/>
              <a:ext cx="500959" cy="42875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01" name="Oval 100"/>
            <p:cNvSpPr/>
            <p:nvPr/>
          </p:nvSpPr>
          <p:spPr>
            <a:xfrm>
              <a:off x="2426400" y="3730325"/>
              <a:ext cx="500959" cy="42875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02" name="Straight Connector 101"/>
            <p:cNvCxnSpPr>
              <a:endCxn id="101" idx="2"/>
            </p:cNvCxnSpPr>
            <p:nvPr/>
          </p:nvCxnSpPr>
          <p:spPr>
            <a:xfrm>
              <a:off x="1713203" y="3944702"/>
              <a:ext cx="713197" cy="177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1713203" y="2801948"/>
              <a:ext cx="713197" cy="177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rot="5400000">
              <a:off x="2326571" y="3372369"/>
              <a:ext cx="714001" cy="191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04"/>
            <p:cNvSpPr/>
            <p:nvPr/>
          </p:nvSpPr>
          <p:spPr>
            <a:xfrm>
              <a:off x="19121" y="3749814"/>
              <a:ext cx="500959" cy="42875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06" name="Oval 105"/>
            <p:cNvSpPr/>
            <p:nvPr/>
          </p:nvSpPr>
          <p:spPr>
            <a:xfrm>
              <a:off x="1233276" y="3749814"/>
              <a:ext cx="500959" cy="42875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07" name="Straight Connector 106"/>
            <p:cNvCxnSpPr>
              <a:endCxn id="106" idx="2"/>
            </p:cNvCxnSpPr>
            <p:nvPr/>
          </p:nvCxnSpPr>
          <p:spPr>
            <a:xfrm>
              <a:off x="520080" y="3964192"/>
              <a:ext cx="713197" cy="177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Oval 107"/>
            <p:cNvSpPr/>
            <p:nvPr/>
          </p:nvSpPr>
          <p:spPr>
            <a:xfrm>
              <a:off x="9560" y="3742727"/>
              <a:ext cx="500959" cy="42875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09" name="Oval 108"/>
            <p:cNvSpPr/>
            <p:nvPr/>
          </p:nvSpPr>
          <p:spPr>
            <a:xfrm>
              <a:off x="1223717" y="3742727"/>
              <a:ext cx="500959" cy="42875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10" name="Oval 109"/>
            <p:cNvSpPr/>
            <p:nvPr/>
          </p:nvSpPr>
          <p:spPr>
            <a:xfrm>
              <a:off x="9560" y="4885482"/>
              <a:ext cx="500959" cy="42875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11" name="Oval 110"/>
            <p:cNvSpPr/>
            <p:nvPr/>
          </p:nvSpPr>
          <p:spPr>
            <a:xfrm>
              <a:off x="1223717" y="4885482"/>
              <a:ext cx="500959" cy="42875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12" name="Straight Connector 111"/>
            <p:cNvCxnSpPr>
              <a:endCxn id="111" idx="2"/>
            </p:cNvCxnSpPr>
            <p:nvPr/>
          </p:nvCxnSpPr>
          <p:spPr>
            <a:xfrm>
              <a:off x="510519" y="5099859"/>
              <a:ext cx="713198" cy="177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510519" y="3957105"/>
              <a:ext cx="713198" cy="177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>
              <a:stCxn id="108" idx="4"/>
              <a:endCxn id="110" idx="0"/>
            </p:cNvCxnSpPr>
            <p:nvPr/>
          </p:nvCxnSpPr>
          <p:spPr>
            <a:xfrm rot="5400000">
              <a:off x="-98803" y="4528411"/>
              <a:ext cx="715772" cy="191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rot="5400000">
              <a:off x="1123888" y="4527526"/>
              <a:ext cx="714001" cy="191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Oval 115"/>
            <p:cNvSpPr/>
            <p:nvPr/>
          </p:nvSpPr>
          <p:spPr>
            <a:xfrm>
              <a:off x="2435961" y="3732097"/>
              <a:ext cx="500959" cy="42875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17" name="Oval 116"/>
            <p:cNvSpPr/>
            <p:nvPr/>
          </p:nvSpPr>
          <p:spPr>
            <a:xfrm>
              <a:off x="2435961" y="4876623"/>
              <a:ext cx="500959" cy="42875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18" name="Straight Connector 117"/>
            <p:cNvCxnSpPr>
              <a:endCxn id="117" idx="2"/>
            </p:cNvCxnSpPr>
            <p:nvPr/>
          </p:nvCxnSpPr>
          <p:spPr>
            <a:xfrm>
              <a:off x="1722763" y="5091001"/>
              <a:ext cx="71319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1722763" y="3946474"/>
              <a:ext cx="713198" cy="177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2335247" y="4517781"/>
              <a:ext cx="715772" cy="191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Rectangle 120"/>
            <p:cNvSpPr/>
            <p:nvPr/>
          </p:nvSpPr>
          <p:spPr>
            <a:xfrm>
              <a:off x="1961771" y="3834856"/>
              <a:ext cx="240919" cy="2214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2581277" y="3276767"/>
              <a:ext cx="240919" cy="2214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1952210" y="2716906"/>
              <a:ext cx="240919" cy="2214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753351" y="2708046"/>
              <a:ext cx="240919" cy="2214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164437" y="3225387"/>
              <a:ext cx="240919" cy="2214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152965" y="4414207"/>
              <a:ext cx="240919" cy="2214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1351824" y="4403576"/>
              <a:ext cx="240919" cy="2214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793503" y="5023676"/>
              <a:ext cx="240919" cy="2214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1921617" y="5004187"/>
              <a:ext cx="240919" cy="2214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2581277" y="4444325"/>
              <a:ext cx="240919" cy="2214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743790" y="3856117"/>
              <a:ext cx="240919" cy="2214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1382417" y="3306886"/>
              <a:ext cx="240919" cy="2214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133" name="Rectangle 4"/>
          <p:cNvSpPr>
            <a:spLocks noChangeArrowheads="1"/>
          </p:cNvSpPr>
          <p:nvPr/>
        </p:nvSpPr>
        <p:spPr bwMode="auto">
          <a:xfrm>
            <a:off x="1117600" y="5167313"/>
            <a:ext cx="2568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GB" sz="2000">
                <a:latin typeface="Comic Sans MS" pitchFamily="66" charset="0"/>
              </a:rPr>
              <a:t>E(d): {0,…,D-1}</a:t>
            </a:r>
            <a:r>
              <a:rPr lang="en-GB" sz="2000" baseline="30000">
                <a:latin typeface="Comic Sans MS" pitchFamily="66" charset="0"/>
              </a:rPr>
              <a:t>n</a:t>
            </a:r>
            <a:r>
              <a:rPr lang="en-GB" sz="2000">
                <a:latin typeface="Comic Sans MS" pitchFamily="66" charset="0"/>
              </a:rPr>
              <a:t> </a:t>
            </a:r>
            <a:r>
              <a:rPr lang="en-GB" sz="200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GB" sz="2000">
                <a:latin typeface="Comic Sans MS" pitchFamily="66" charset="0"/>
              </a:rPr>
              <a:t> R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06425" y="4591050"/>
            <a:ext cx="1550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400"/>
              <a:t>Energy:</a:t>
            </a:r>
          </a:p>
        </p:txBody>
      </p:sp>
      <p:sp>
        <p:nvSpPr>
          <p:cNvPr id="134" name="TextBox 133"/>
          <p:cNvSpPr txBox="1">
            <a:spLocks noChangeArrowheads="1"/>
          </p:cNvSpPr>
          <p:nvPr/>
        </p:nvSpPr>
        <p:spPr bwMode="auto">
          <a:xfrm>
            <a:off x="1106488" y="5537200"/>
            <a:ext cx="36671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400"/>
              <a:t>Labels: d (depth/shift)</a:t>
            </a:r>
          </a:p>
        </p:txBody>
      </p:sp>
      <p:sp>
        <p:nvSpPr>
          <p:cNvPr id="91" name="Oval 90"/>
          <p:cNvSpPr/>
          <p:nvPr/>
        </p:nvSpPr>
        <p:spPr>
          <a:xfrm>
            <a:off x="1993900" y="1520825"/>
            <a:ext cx="106363" cy="115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3" name="Oval 92"/>
          <p:cNvSpPr/>
          <p:nvPr/>
        </p:nvSpPr>
        <p:spPr>
          <a:xfrm>
            <a:off x="1985963" y="1674813"/>
            <a:ext cx="106362" cy="114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4" name="Oval 93"/>
          <p:cNvSpPr/>
          <p:nvPr/>
        </p:nvSpPr>
        <p:spPr>
          <a:xfrm>
            <a:off x="4376738" y="1520825"/>
            <a:ext cx="106362" cy="114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5" name="Oval 94"/>
          <p:cNvSpPr/>
          <p:nvPr/>
        </p:nvSpPr>
        <p:spPr>
          <a:xfrm>
            <a:off x="4284663" y="1673225"/>
            <a:ext cx="106362" cy="115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084888" y="4635500"/>
            <a:ext cx="365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>
                <a:latin typeface="Comic Sans MS" pitchFamily="66" charset="0"/>
              </a:rPr>
              <a:t>d</a:t>
            </a:r>
            <a:r>
              <a:rPr lang="en-GB" baseline="-25000">
                <a:latin typeface="Comic Sans MS" pitchFamily="66" charset="0"/>
              </a:rPr>
              <a:t>i</a:t>
            </a:r>
            <a:endParaRPr lang="en-GB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035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86" y="0"/>
            <a:ext cx="8229600" cy="1143000"/>
          </a:xfrm>
        </p:spPr>
        <p:txBody>
          <a:bodyPr/>
          <a:lstStyle/>
          <a:p>
            <a:r>
              <a:rPr lang="en-GB" dirty="0" smtClean="0"/>
              <a:t>Stereo matching - Energy</a:t>
            </a:r>
          </a:p>
        </p:txBody>
      </p:sp>
      <p:sp>
        <p:nvSpPr>
          <p:cNvPr id="44" name="Rectangle 21"/>
          <p:cNvSpPr>
            <a:spLocks noChangeArrowheads="1"/>
          </p:cNvSpPr>
          <p:nvPr/>
        </p:nvSpPr>
        <p:spPr bwMode="auto">
          <a:xfrm>
            <a:off x="1147763" y="6034088"/>
            <a:ext cx="25384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l-GR" sz="2000">
                <a:latin typeface="Comic Sans MS" pitchFamily="66" charset="0"/>
              </a:rPr>
              <a:t>θ</a:t>
            </a:r>
            <a:r>
              <a:rPr lang="en-GB" sz="2000" baseline="-25000">
                <a:latin typeface="Comic Sans MS" pitchFamily="66" charset="0"/>
              </a:rPr>
              <a:t>ij </a:t>
            </a:r>
            <a:r>
              <a:rPr lang="en-GB" sz="2000">
                <a:latin typeface="Comic Sans MS" pitchFamily="66" charset="0"/>
              </a:rPr>
              <a:t>(d</a:t>
            </a:r>
            <a:r>
              <a:rPr lang="en-GB" sz="2000" baseline="-25000">
                <a:latin typeface="Comic Sans MS" pitchFamily="66" charset="0"/>
              </a:rPr>
              <a:t>i</a:t>
            </a:r>
            <a:r>
              <a:rPr lang="en-GB" sz="2000">
                <a:latin typeface="Comic Sans MS" pitchFamily="66" charset="0"/>
              </a:rPr>
              <a:t>,d</a:t>
            </a:r>
            <a:r>
              <a:rPr lang="en-GB" sz="2000" baseline="-25000">
                <a:latin typeface="Comic Sans MS" pitchFamily="66" charset="0"/>
              </a:rPr>
              <a:t>j</a:t>
            </a:r>
            <a:r>
              <a:rPr lang="en-GB" sz="2000">
                <a:latin typeface="Comic Sans MS" pitchFamily="66" charset="0"/>
              </a:rPr>
              <a:t>) = g(|d</a:t>
            </a:r>
            <a:r>
              <a:rPr lang="en-GB" sz="2000" baseline="-25000">
                <a:latin typeface="Comic Sans MS" pitchFamily="66" charset="0"/>
              </a:rPr>
              <a:t>i</a:t>
            </a:r>
            <a:r>
              <a:rPr lang="en-GB" sz="2000">
                <a:latin typeface="Comic Sans MS" pitchFamily="66" charset="0"/>
              </a:rPr>
              <a:t>-d</a:t>
            </a:r>
            <a:r>
              <a:rPr lang="en-GB" sz="2000" baseline="-25000">
                <a:latin typeface="Comic Sans MS" pitchFamily="66" charset="0"/>
              </a:rPr>
              <a:t>j</a:t>
            </a:r>
            <a:r>
              <a:rPr lang="en-GB" sz="2000">
                <a:latin typeface="Comic Sans MS" pitchFamily="66" charset="0"/>
              </a:rPr>
              <a:t>|)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936625" y="1935163"/>
            <a:ext cx="2568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GB" sz="2000">
                <a:latin typeface="Comic Sans MS" pitchFamily="66" charset="0"/>
              </a:rPr>
              <a:t>E(d): {0,…,D-1}</a:t>
            </a:r>
            <a:r>
              <a:rPr lang="en-GB" sz="2000" baseline="30000">
                <a:latin typeface="Comic Sans MS" pitchFamily="66" charset="0"/>
              </a:rPr>
              <a:t>n</a:t>
            </a:r>
            <a:r>
              <a:rPr lang="en-GB" sz="2000">
                <a:latin typeface="Comic Sans MS" pitchFamily="66" charset="0"/>
              </a:rPr>
              <a:t> </a:t>
            </a:r>
            <a:r>
              <a:rPr lang="en-GB" sz="200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GB" sz="2000">
                <a:latin typeface="Comic Sans MS" pitchFamily="66" charset="0"/>
              </a:rPr>
              <a:t> R</a:t>
            </a:r>
          </a:p>
        </p:txBody>
      </p:sp>
      <p:sp>
        <p:nvSpPr>
          <p:cNvPr id="17413" name="TextBox 46"/>
          <p:cNvSpPr txBox="1">
            <a:spLocks noChangeArrowheads="1"/>
          </p:cNvSpPr>
          <p:nvPr/>
        </p:nvSpPr>
        <p:spPr bwMode="auto">
          <a:xfrm>
            <a:off x="384175" y="1489075"/>
            <a:ext cx="2209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400" b="1">
                <a:solidFill>
                  <a:srgbClr val="F0AD00"/>
                </a:solidFill>
              </a:rPr>
              <a:t>Energy:</a:t>
            </a:r>
          </a:p>
        </p:txBody>
      </p:sp>
      <p:sp>
        <p:nvSpPr>
          <p:cNvPr id="17414" name="Rectangle 105"/>
          <p:cNvSpPr>
            <a:spLocks noChangeArrowheads="1"/>
          </p:cNvSpPr>
          <p:nvPr/>
        </p:nvSpPr>
        <p:spPr bwMode="auto">
          <a:xfrm>
            <a:off x="935038" y="2357438"/>
            <a:ext cx="3389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000">
                <a:latin typeface="Comic Sans MS" pitchFamily="66" charset="0"/>
                <a:cs typeface="Times New Roman" pitchFamily="18" charset="0"/>
              </a:rPr>
              <a:t>E(d) </a:t>
            </a:r>
            <a:r>
              <a:rPr lang="en-GB" sz="2000">
                <a:latin typeface="Times New Roman" pitchFamily="18" charset="0"/>
                <a:cs typeface="Times New Roman" pitchFamily="18" charset="0"/>
              </a:rPr>
              <a:t>= ∑ </a:t>
            </a:r>
            <a:r>
              <a:rPr lang="el-GR" sz="2000">
                <a:latin typeface="Comic Sans MS" pitchFamily="66" charset="0"/>
              </a:rPr>
              <a:t>θ</a:t>
            </a:r>
            <a:r>
              <a:rPr lang="en-GB" sz="2000" baseline="-25000">
                <a:latin typeface="Comic Sans MS" pitchFamily="66" charset="0"/>
              </a:rPr>
              <a:t>i </a:t>
            </a:r>
            <a:r>
              <a:rPr lang="en-GB" sz="2000">
                <a:latin typeface="Comic Sans MS" pitchFamily="66" charset="0"/>
              </a:rPr>
              <a:t>(d</a:t>
            </a:r>
            <a:r>
              <a:rPr lang="en-GB" sz="2000" baseline="-25000">
                <a:latin typeface="Comic Sans MS" pitchFamily="66" charset="0"/>
              </a:rPr>
              <a:t>i</a:t>
            </a:r>
            <a:r>
              <a:rPr lang="en-GB" sz="2000">
                <a:latin typeface="Comic Sans MS" pitchFamily="66" charset="0"/>
              </a:rPr>
              <a:t>) + </a:t>
            </a:r>
            <a:r>
              <a:rPr lang="en-GB" sz="2000">
                <a:latin typeface="Times New Roman" pitchFamily="18" charset="0"/>
                <a:cs typeface="Times New Roman" pitchFamily="18" charset="0"/>
              </a:rPr>
              <a:t>∑ </a:t>
            </a:r>
            <a:r>
              <a:rPr lang="el-GR" sz="2000">
                <a:latin typeface="Comic Sans MS" pitchFamily="66" charset="0"/>
              </a:rPr>
              <a:t>θ</a:t>
            </a:r>
            <a:r>
              <a:rPr lang="en-GB" sz="2000" baseline="-25000">
                <a:latin typeface="Comic Sans MS" pitchFamily="66" charset="0"/>
              </a:rPr>
              <a:t>ij </a:t>
            </a:r>
            <a:r>
              <a:rPr lang="en-GB" sz="2000">
                <a:latin typeface="Comic Sans MS" pitchFamily="66" charset="0"/>
              </a:rPr>
              <a:t>(d</a:t>
            </a:r>
            <a:r>
              <a:rPr lang="en-GB" sz="2000" baseline="-25000">
                <a:latin typeface="Comic Sans MS" pitchFamily="66" charset="0"/>
              </a:rPr>
              <a:t>i</a:t>
            </a:r>
            <a:r>
              <a:rPr lang="en-GB" sz="2000">
                <a:latin typeface="Comic Sans MS" pitchFamily="66" charset="0"/>
              </a:rPr>
              <a:t>,d</a:t>
            </a:r>
            <a:r>
              <a:rPr lang="en-GB" sz="2000" baseline="-25000">
                <a:latin typeface="Comic Sans MS" pitchFamily="66" charset="0"/>
              </a:rPr>
              <a:t>j</a:t>
            </a:r>
            <a:r>
              <a:rPr lang="en-GB" sz="2000">
                <a:latin typeface="Comic Sans MS" pitchFamily="66" charset="0"/>
              </a:rPr>
              <a:t>)</a:t>
            </a:r>
            <a:endParaRPr lang="en-GB" sz="2000">
              <a:latin typeface="Calibri" pitchFamily="34" charset="0"/>
            </a:endParaRPr>
          </a:p>
        </p:txBody>
      </p:sp>
      <p:sp>
        <p:nvSpPr>
          <p:cNvPr id="108" name="TextBox 107"/>
          <p:cNvSpPr txBox="1">
            <a:spLocks noChangeArrowheads="1"/>
          </p:cNvSpPr>
          <p:nvPr/>
        </p:nvSpPr>
        <p:spPr bwMode="auto">
          <a:xfrm>
            <a:off x="601663" y="5613400"/>
            <a:ext cx="2209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>
                <a:solidFill>
                  <a:srgbClr val="F0AD00"/>
                </a:solidFill>
              </a:rPr>
              <a:t>Pairwise:</a:t>
            </a:r>
          </a:p>
        </p:txBody>
      </p:sp>
      <p:sp>
        <p:nvSpPr>
          <p:cNvPr id="17416" name="Rectangle 109"/>
          <p:cNvSpPr>
            <a:spLocks noChangeArrowheads="1"/>
          </p:cNvSpPr>
          <p:nvPr/>
        </p:nvSpPr>
        <p:spPr bwMode="auto">
          <a:xfrm>
            <a:off x="1778000" y="2557463"/>
            <a:ext cx="228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aseline="-25000">
                <a:latin typeface="Comic Sans MS" pitchFamily="66" charset="0"/>
              </a:rPr>
              <a:t>i</a:t>
            </a:r>
            <a:endParaRPr lang="en-GB">
              <a:latin typeface="Calibri" pitchFamily="34" charset="0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2614613" y="2641600"/>
            <a:ext cx="862012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latin typeface="Comic Sans MS" pitchFamily="66" charset="0"/>
              </a:rPr>
              <a:t> </a:t>
            </a:r>
            <a:r>
              <a:rPr lang="en-GB" sz="1200" b="1" dirty="0" err="1">
                <a:latin typeface="Comic Sans MS" pitchFamily="66" charset="0"/>
              </a:rPr>
              <a:t>i,j</a:t>
            </a:r>
            <a:r>
              <a:rPr lang="en-GB" sz="1200" b="1" dirty="0">
                <a:latin typeface="Comic Sans MS" pitchFamily="66" charset="0"/>
              </a:rPr>
              <a:t> </a:t>
            </a:r>
            <a:r>
              <a:rPr lang="az-Cyrl-AZ" sz="1050" b="1" dirty="0">
                <a:latin typeface="Comic Sans MS" pitchFamily="66" charset="0"/>
              </a:rPr>
              <a:t>Є</a:t>
            </a:r>
            <a:r>
              <a:rPr lang="en-GB" sz="1200" b="1" dirty="0">
                <a:latin typeface="Comic Sans MS" pitchFamily="66" charset="0"/>
              </a:rPr>
              <a:t> N</a:t>
            </a:r>
            <a:r>
              <a:rPr lang="en-GB" sz="1200" b="1" baseline="-25000" dirty="0">
                <a:latin typeface="Comic Sans MS" pitchFamily="66" charset="0"/>
              </a:rPr>
              <a:t>4</a:t>
            </a:r>
            <a:endParaRPr lang="en-GB" sz="1200" baseline="-25000" dirty="0">
              <a:latin typeface="+mn-lt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01638" y="2873375"/>
            <a:ext cx="7475537" cy="2730500"/>
            <a:chOff x="401445" y="2873690"/>
            <a:chExt cx="7475730" cy="2729450"/>
          </a:xfrm>
        </p:grpSpPr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1125364" y="3283107"/>
              <a:ext cx="3849786" cy="953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sz="2000" dirty="0">
                  <a:latin typeface="Comic Sans MS" pitchFamily="66" charset="0"/>
                </a:rPr>
                <a:t>θ</a:t>
              </a:r>
              <a:r>
                <a:rPr lang="en-GB" sz="2000" baseline="-25000" dirty="0">
                  <a:latin typeface="Comic Sans MS" pitchFamily="66" charset="0"/>
                </a:rPr>
                <a:t>i </a:t>
              </a:r>
              <a:r>
                <a:rPr lang="en-GB" sz="2000" dirty="0">
                  <a:latin typeface="Comic Sans MS" pitchFamily="66" charset="0"/>
                </a:rPr>
                <a:t>(d</a:t>
              </a:r>
              <a:r>
                <a:rPr lang="en-GB" sz="2000" baseline="-25000" dirty="0">
                  <a:latin typeface="Comic Sans MS" pitchFamily="66" charset="0"/>
                </a:rPr>
                <a:t>i</a:t>
              </a:r>
              <a:r>
                <a:rPr lang="en-GB" sz="2000" dirty="0">
                  <a:latin typeface="Comic Sans MS" pitchFamily="66" charset="0"/>
                </a:rPr>
                <a:t>) = (</a:t>
              </a:r>
              <a:r>
                <a:rPr lang="en-GB" sz="2000" dirty="0" err="1">
                  <a:latin typeface="Comic Sans MS" pitchFamily="66" charset="0"/>
                </a:rPr>
                <a:t>l</a:t>
              </a:r>
              <a:r>
                <a:rPr lang="en-GB" sz="2000" baseline="-25000" dirty="0" err="1">
                  <a:latin typeface="Comic Sans MS" pitchFamily="66" charset="0"/>
                </a:rPr>
                <a:t>j</a:t>
              </a:r>
              <a:r>
                <a:rPr lang="en-GB" sz="2000" dirty="0">
                  <a:latin typeface="Comic Sans MS" pitchFamily="66" charset="0"/>
                </a:rPr>
                <a:t>-</a:t>
              </a:r>
              <a:r>
                <a:rPr lang="en-GB" sz="2000" dirty="0" err="1">
                  <a:latin typeface="Comic Sans MS" pitchFamily="66" charset="0"/>
                </a:rPr>
                <a:t>r</a:t>
              </a:r>
              <a:r>
                <a:rPr lang="en-GB" sz="2000" baseline="-25000" dirty="0" err="1">
                  <a:latin typeface="Comic Sans MS" pitchFamily="66" charset="0"/>
                </a:rPr>
                <a:t>i</a:t>
              </a:r>
              <a:r>
                <a:rPr lang="en-GB" sz="2000" baseline="-25000" dirty="0">
                  <a:latin typeface="Comic Sans MS" pitchFamily="66" charset="0"/>
                </a:rPr>
                <a:t>-d</a:t>
              </a:r>
              <a:r>
                <a:rPr lang="en-GB" sz="2000" baseline="-30000" dirty="0">
                  <a:latin typeface="Comic Sans MS" pitchFamily="66" charset="0"/>
                </a:rPr>
                <a:t>i</a:t>
              </a:r>
              <a:r>
                <a:rPr lang="en-GB" sz="2000" dirty="0">
                  <a:latin typeface="Comic Sans MS" pitchFamily="66" charset="0"/>
                </a:rPr>
                <a:t>)</a:t>
              </a:r>
              <a:br>
                <a:rPr lang="en-GB" sz="2000" dirty="0">
                  <a:latin typeface="Comic Sans MS" pitchFamily="66" charset="0"/>
                </a:rPr>
              </a:br>
              <a:r>
                <a:rPr lang="en-GB" sz="2000" dirty="0">
                  <a:latin typeface="+mj-lt"/>
                </a:rPr>
                <a:t>“SAD; Sum of absolute differences”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latin typeface="+mj-lt"/>
                </a:rPr>
                <a:t>(many others possible, NCC,…) </a:t>
              </a:r>
            </a:p>
          </p:txBody>
        </p:sp>
        <p:pic>
          <p:nvPicPr>
            <p:cNvPr id="17420" name="Picture 4" descr="C:\Documents and Settings\carrot\Desktop\scene1.row3.col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9184" b="60121"/>
            <a:stretch>
              <a:fillRect/>
            </a:stretch>
          </p:blipFill>
          <p:spPr bwMode="auto">
            <a:xfrm>
              <a:off x="827343" y="4426311"/>
              <a:ext cx="2159999" cy="173255"/>
            </a:xfrm>
            <a:prstGeom prst="rect">
              <a:avLst/>
            </a:prstGeom>
            <a:noFill/>
            <a:ln w="9525">
              <a:solidFill>
                <a:srgbClr val="F0AD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21" name="Picture 5" descr="C:\Documents and Settings\carrot\Desktop\scene1.row3.col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9298" b="60007"/>
            <a:stretch>
              <a:fillRect/>
            </a:stretch>
          </p:blipFill>
          <p:spPr bwMode="auto">
            <a:xfrm>
              <a:off x="829246" y="4902462"/>
              <a:ext cx="2160000" cy="173255"/>
            </a:xfrm>
            <a:prstGeom prst="rect">
              <a:avLst/>
            </a:prstGeom>
            <a:noFill/>
            <a:ln w="9525">
              <a:solidFill>
                <a:srgbClr val="F0AD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22" name="TextBox 52"/>
            <p:cNvSpPr txBox="1">
              <a:spLocks noChangeArrowheads="1"/>
            </p:cNvSpPr>
            <p:nvPr/>
          </p:nvSpPr>
          <p:spPr bwMode="auto">
            <a:xfrm>
              <a:off x="2015884" y="4503815"/>
              <a:ext cx="34651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sz="2400" baseline="-25000"/>
                <a:t>i</a:t>
              </a:r>
            </a:p>
          </p:txBody>
        </p:sp>
        <p:sp>
          <p:nvSpPr>
            <p:cNvPr id="17423" name="TextBox 53"/>
            <p:cNvSpPr txBox="1">
              <a:spLocks noChangeArrowheads="1"/>
            </p:cNvSpPr>
            <p:nvPr/>
          </p:nvSpPr>
          <p:spPr bwMode="auto">
            <a:xfrm>
              <a:off x="1629169" y="5018365"/>
              <a:ext cx="80852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sz="1600"/>
                <a:t>i-2</a:t>
              </a:r>
            </a:p>
            <a:p>
              <a:pPr algn="ctr"/>
              <a:r>
                <a:rPr lang="en-GB" sz="1600"/>
                <a:t>(d</a:t>
              </a:r>
              <a:r>
                <a:rPr lang="en-GB" sz="1600" baseline="-25000"/>
                <a:t>i</a:t>
              </a:r>
              <a:r>
                <a:rPr lang="en-GB" sz="1600"/>
                <a:t>=2)</a:t>
              </a:r>
              <a:endParaRPr lang="en-GB" sz="2400" baseline="-25000"/>
            </a:p>
          </p:txBody>
        </p:sp>
        <p:sp>
          <p:nvSpPr>
            <p:cNvPr id="17424" name="TextBox 106"/>
            <p:cNvSpPr txBox="1">
              <a:spLocks noChangeArrowheads="1"/>
            </p:cNvSpPr>
            <p:nvPr/>
          </p:nvSpPr>
          <p:spPr bwMode="auto">
            <a:xfrm>
              <a:off x="401445" y="2873690"/>
              <a:ext cx="220953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sz="2000" b="1">
                  <a:solidFill>
                    <a:srgbClr val="F0AD00"/>
                  </a:solidFill>
                </a:rPr>
                <a:t>Unary:</a:t>
              </a:r>
            </a:p>
          </p:txBody>
        </p:sp>
        <p:pic>
          <p:nvPicPr>
            <p:cNvPr id="1742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5282" y="3573215"/>
              <a:ext cx="1202315" cy="166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6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7037" y="4817310"/>
              <a:ext cx="2298179" cy="429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7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7037" y="4817310"/>
              <a:ext cx="2298179" cy="429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8" name="Freeform 5"/>
            <p:cNvSpPr>
              <a:spLocks/>
            </p:cNvSpPr>
            <p:nvPr/>
          </p:nvSpPr>
          <p:spPr bwMode="auto">
            <a:xfrm>
              <a:off x="5569853" y="3562063"/>
              <a:ext cx="2306669" cy="1679702"/>
            </a:xfrm>
            <a:custGeom>
              <a:avLst/>
              <a:gdLst>
                <a:gd name="T0" fmla="*/ 2147483647 w 3532"/>
                <a:gd name="T1" fmla="*/ 2147483647 h 2410"/>
                <a:gd name="T2" fmla="*/ 2147483647 w 3532"/>
                <a:gd name="T3" fmla="*/ 0 h 2410"/>
                <a:gd name="T4" fmla="*/ 2147483647 w 3532"/>
                <a:gd name="T5" fmla="*/ 2147483647 h 2410"/>
                <a:gd name="T6" fmla="*/ 0 w 3532"/>
                <a:gd name="T7" fmla="*/ 2147483647 h 2410"/>
                <a:gd name="T8" fmla="*/ 2147483647 w 3532"/>
                <a:gd name="T9" fmla="*/ 2147483647 h 24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32"/>
                <a:gd name="T16" fmla="*/ 0 h 2410"/>
                <a:gd name="T17" fmla="*/ 3532 w 3532"/>
                <a:gd name="T18" fmla="*/ 2410 h 24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32" h="2410">
                  <a:moveTo>
                    <a:pt x="1697" y="600"/>
                  </a:moveTo>
                  <a:lnTo>
                    <a:pt x="3532" y="0"/>
                  </a:lnTo>
                  <a:lnTo>
                    <a:pt x="1829" y="1804"/>
                  </a:lnTo>
                  <a:lnTo>
                    <a:pt x="0" y="2410"/>
                  </a:lnTo>
                  <a:lnTo>
                    <a:pt x="1697" y="600"/>
                  </a:lnTo>
                  <a:close/>
                </a:path>
              </a:pathLst>
            </a:custGeom>
            <a:noFill/>
            <a:ln w="317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29" name="Line 6"/>
            <p:cNvSpPr>
              <a:spLocks noChangeShapeType="1"/>
            </p:cNvSpPr>
            <p:nvPr/>
          </p:nvSpPr>
          <p:spPr bwMode="auto">
            <a:xfrm>
              <a:off x="5566588" y="3985822"/>
              <a:ext cx="653" cy="1255247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30" name="Line 7"/>
            <p:cNvSpPr>
              <a:spLocks noChangeShapeType="1"/>
            </p:cNvSpPr>
            <p:nvPr/>
          </p:nvSpPr>
          <p:spPr bwMode="auto">
            <a:xfrm>
              <a:off x="5566588" y="5241069"/>
              <a:ext cx="1102394" cy="697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31" name="Rectangle 8"/>
            <p:cNvSpPr>
              <a:spLocks noChangeArrowheads="1"/>
            </p:cNvSpPr>
            <p:nvPr/>
          </p:nvSpPr>
          <p:spPr bwMode="auto">
            <a:xfrm>
              <a:off x="5622458" y="5230846"/>
              <a:ext cx="551850" cy="160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>
                  <a:solidFill>
                    <a:srgbClr val="000000"/>
                  </a:solidFill>
                  <a:latin typeface="Times" pitchFamily="18" charset="0"/>
                </a:rPr>
                <a:t>Left Image</a:t>
              </a:r>
              <a:endParaRPr lang="en-GB">
                <a:latin typeface="Times" pitchFamily="18" charset="0"/>
              </a:endParaRPr>
            </a:p>
          </p:txBody>
        </p:sp>
        <p:sp>
          <p:nvSpPr>
            <p:cNvPr id="17432" name="Line 9"/>
            <p:cNvSpPr>
              <a:spLocks noChangeShapeType="1"/>
            </p:cNvSpPr>
            <p:nvPr/>
          </p:nvSpPr>
          <p:spPr bwMode="auto">
            <a:xfrm>
              <a:off x="6761066" y="3566942"/>
              <a:ext cx="653" cy="387516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33" name="Line 10"/>
            <p:cNvSpPr>
              <a:spLocks noChangeShapeType="1"/>
            </p:cNvSpPr>
            <p:nvPr/>
          </p:nvSpPr>
          <p:spPr bwMode="auto">
            <a:xfrm>
              <a:off x="6761066" y="4822885"/>
              <a:ext cx="1103047" cy="697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34" name="Line 11"/>
            <p:cNvSpPr>
              <a:spLocks noChangeShapeType="1"/>
            </p:cNvSpPr>
            <p:nvPr/>
          </p:nvSpPr>
          <p:spPr bwMode="auto">
            <a:xfrm flipV="1">
              <a:off x="5566588" y="3566942"/>
              <a:ext cx="1194478" cy="41888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35" name="Line 12"/>
            <p:cNvSpPr>
              <a:spLocks noChangeShapeType="1"/>
            </p:cNvSpPr>
            <p:nvPr/>
          </p:nvSpPr>
          <p:spPr bwMode="auto">
            <a:xfrm flipV="1">
              <a:off x="6668982" y="4822885"/>
              <a:ext cx="1195131" cy="418183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36" name="Freeform 13"/>
            <p:cNvSpPr>
              <a:spLocks noEditPoints="1"/>
            </p:cNvSpPr>
            <p:nvPr/>
          </p:nvSpPr>
          <p:spPr bwMode="auto">
            <a:xfrm>
              <a:off x="6758454" y="3951671"/>
              <a:ext cx="5877" cy="864245"/>
            </a:xfrm>
            <a:custGeom>
              <a:avLst/>
              <a:gdLst>
                <a:gd name="T0" fmla="*/ 0 w 16"/>
                <a:gd name="T1" fmla="*/ 2147483647 h 2256"/>
                <a:gd name="T2" fmla="*/ 2147483647 w 16"/>
                <a:gd name="T3" fmla="*/ 2147483647 h 2256"/>
                <a:gd name="T4" fmla="*/ 0 w 16"/>
                <a:gd name="T5" fmla="*/ 2147483647 h 2256"/>
                <a:gd name="T6" fmla="*/ 2147483647 w 16"/>
                <a:gd name="T7" fmla="*/ 2147483647 h 2256"/>
                <a:gd name="T8" fmla="*/ 2147483647 w 16"/>
                <a:gd name="T9" fmla="*/ 2147483647 h 2256"/>
                <a:gd name="T10" fmla="*/ 2147483647 w 16"/>
                <a:gd name="T11" fmla="*/ 2147483647 h 2256"/>
                <a:gd name="T12" fmla="*/ 2147483647 w 16"/>
                <a:gd name="T13" fmla="*/ 2147483647 h 2256"/>
                <a:gd name="T14" fmla="*/ 0 w 16"/>
                <a:gd name="T15" fmla="*/ 2147483647 h 2256"/>
                <a:gd name="T16" fmla="*/ 2147483647 w 16"/>
                <a:gd name="T17" fmla="*/ 2147483647 h 2256"/>
                <a:gd name="T18" fmla="*/ 0 w 16"/>
                <a:gd name="T19" fmla="*/ 2147483647 h 2256"/>
                <a:gd name="T20" fmla="*/ 2147483647 w 16"/>
                <a:gd name="T21" fmla="*/ 2147483647 h 2256"/>
                <a:gd name="T22" fmla="*/ 2147483647 w 16"/>
                <a:gd name="T23" fmla="*/ 2147483647 h 2256"/>
                <a:gd name="T24" fmla="*/ 2147483647 w 16"/>
                <a:gd name="T25" fmla="*/ 2147483647 h 2256"/>
                <a:gd name="T26" fmla="*/ 2147483647 w 16"/>
                <a:gd name="T27" fmla="*/ 2147483647 h 2256"/>
                <a:gd name="T28" fmla="*/ 0 w 16"/>
                <a:gd name="T29" fmla="*/ 2147483647 h 2256"/>
                <a:gd name="T30" fmla="*/ 2147483647 w 16"/>
                <a:gd name="T31" fmla="*/ 2147483647 h 2256"/>
                <a:gd name="T32" fmla="*/ 0 w 16"/>
                <a:gd name="T33" fmla="*/ 2147483647 h 2256"/>
                <a:gd name="T34" fmla="*/ 2147483647 w 16"/>
                <a:gd name="T35" fmla="*/ 2147483647 h 2256"/>
                <a:gd name="T36" fmla="*/ 2147483647 w 16"/>
                <a:gd name="T37" fmla="*/ 2147483647 h 2256"/>
                <a:gd name="T38" fmla="*/ 2147483647 w 16"/>
                <a:gd name="T39" fmla="*/ 2147483647 h 2256"/>
                <a:gd name="T40" fmla="*/ 2147483647 w 16"/>
                <a:gd name="T41" fmla="*/ 2147483647 h 2256"/>
                <a:gd name="T42" fmla="*/ 0 w 16"/>
                <a:gd name="T43" fmla="*/ 2147483647 h 2256"/>
                <a:gd name="T44" fmla="*/ 2147483647 w 16"/>
                <a:gd name="T45" fmla="*/ 2147483647 h 2256"/>
                <a:gd name="T46" fmla="*/ 0 w 16"/>
                <a:gd name="T47" fmla="*/ 2147483647 h 2256"/>
                <a:gd name="T48" fmla="*/ 2147483647 w 16"/>
                <a:gd name="T49" fmla="*/ 2147483647 h 2256"/>
                <a:gd name="T50" fmla="*/ 2147483647 w 16"/>
                <a:gd name="T51" fmla="*/ 2147483647 h 2256"/>
                <a:gd name="T52" fmla="*/ 2147483647 w 16"/>
                <a:gd name="T53" fmla="*/ 2147483647 h 2256"/>
                <a:gd name="T54" fmla="*/ 2147483647 w 16"/>
                <a:gd name="T55" fmla="*/ 2147483647 h 2256"/>
                <a:gd name="T56" fmla="*/ 0 w 16"/>
                <a:gd name="T57" fmla="*/ 2147483647 h 2256"/>
                <a:gd name="T58" fmla="*/ 2147483647 w 16"/>
                <a:gd name="T59" fmla="*/ 2147483647 h 2256"/>
                <a:gd name="T60" fmla="*/ 0 w 16"/>
                <a:gd name="T61" fmla="*/ 2147483647 h 2256"/>
                <a:gd name="T62" fmla="*/ 2147483647 w 16"/>
                <a:gd name="T63" fmla="*/ 2147483647 h 2256"/>
                <a:gd name="T64" fmla="*/ 2147483647 w 16"/>
                <a:gd name="T65" fmla="*/ 2147483647 h 2256"/>
                <a:gd name="T66" fmla="*/ 2147483647 w 16"/>
                <a:gd name="T67" fmla="*/ 2147483647 h 2256"/>
                <a:gd name="T68" fmla="*/ 2147483647 w 16"/>
                <a:gd name="T69" fmla="*/ 2147483647 h 2256"/>
                <a:gd name="T70" fmla="*/ 0 w 16"/>
                <a:gd name="T71" fmla="*/ 2147483647 h 2256"/>
                <a:gd name="T72" fmla="*/ 2147483647 w 16"/>
                <a:gd name="T73" fmla="*/ 2147483647 h 2256"/>
                <a:gd name="T74" fmla="*/ 0 w 16"/>
                <a:gd name="T75" fmla="*/ 2147483647 h 2256"/>
                <a:gd name="T76" fmla="*/ 2147483647 w 16"/>
                <a:gd name="T77" fmla="*/ 2147483647 h 2256"/>
                <a:gd name="T78" fmla="*/ 2147483647 w 16"/>
                <a:gd name="T79" fmla="*/ 2147483647 h 2256"/>
                <a:gd name="T80" fmla="*/ 2147483647 w 16"/>
                <a:gd name="T81" fmla="*/ 2147483647 h 2256"/>
                <a:gd name="T82" fmla="*/ 2147483647 w 16"/>
                <a:gd name="T83" fmla="*/ 2147483647 h 2256"/>
                <a:gd name="T84" fmla="*/ 0 w 16"/>
                <a:gd name="T85" fmla="*/ 2147483647 h 2256"/>
                <a:gd name="T86" fmla="*/ 2147483647 w 16"/>
                <a:gd name="T87" fmla="*/ 2147483647 h 2256"/>
                <a:gd name="T88" fmla="*/ 0 w 16"/>
                <a:gd name="T89" fmla="*/ 2147483647 h 2256"/>
                <a:gd name="T90" fmla="*/ 2147483647 w 16"/>
                <a:gd name="T91" fmla="*/ 2147483647 h 2256"/>
                <a:gd name="T92" fmla="*/ 2147483647 w 16"/>
                <a:gd name="T93" fmla="*/ 2147483647 h 2256"/>
                <a:gd name="T94" fmla="*/ 2147483647 w 16"/>
                <a:gd name="T95" fmla="*/ 2147483647 h 2256"/>
                <a:gd name="T96" fmla="*/ 2147483647 w 16"/>
                <a:gd name="T97" fmla="*/ 2147483647 h 2256"/>
                <a:gd name="T98" fmla="*/ 0 w 16"/>
                <a:gd name="T99" fmla="*/ 2147483647 h 225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6"/>
                <a:gd name="T151" fmla="*/ 0 h 2256"/>
                <a:gd name="T152" fmla="*/ 16 w 16"/>
                <a:gd name="T153" fmla="*/ 2256 h 225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6" h="2256">
                  <a:moveTo>
                    <a:pt x="16" y="8"/>
                  </a:moveTo>
                  <a:lnTo>
                    <a:pt x="16" y="8"/>
                  </a:lnTo>
                  <a:cubicBezTo>
                    <a:pt x="16" y="12"/>
                    <a:pt x="13" y="16"/>
                    <a:pt x="8" y="16"/>
                  </a:cubicBez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lose/>
                  <a:moveTo>
                    <a:pt x="16" y="88"/>
                  </a:moveTo>
                  <a:lnTo>
                    <a:pt x="16" y="88"/>
                  </a:lnTo>
                  <a:cubicBezTo>
                    <a:pt x="16" y="92"/>
                    <a:pt x="13" y="96"/>
                    <a:pt x="8" y="96"/>
                  </a:cubicBezTo>
                  <a:cubicBezTo>
                    <a:pt x="4" y="96"/>
                    <a:pt x="0" y="92"/>
                    <a:pt x="0" y="88"/>
                  </a:cubicBezTo>
                  <a:cubicBezTo>
                    <a:pt x="0" y="83"/>
                    <a:pt x="4" y="80"/>
                    <a:pt x="8" y="80"/>
                  </a:cubicBezTo>
                  <a:cubicBezTo>
                    <a:pt x="13" y="80"/>
                    <a:pt x="16" y="83"/>
                    <a:pt x="16" y="88"/>
                  </a:cubicBezTo>
                  <a:close/>
                  <a:moveTo>
                    <a:pt x="16" y="168"/>
                  </a:moveTo>
                  <a:lnTo>
                    <a:pt x="16" y="168"/>
                  </a:lnTo>
                  <a:cubicBezTo>
                    <a:pt x="16" y="172"/>
                    <a:pt x="13" y="176"/>
                    <a:pt x="8" y="176"/>
                  </a:cubicBezTo>
                  <a:cubicBezTo>
                    <a:pt x="4" y="176"/>
                    <a:pt x="0" y="172"/>
                    <a:pt x="0" y="168"/>
                  </a:cubicBezTo>
                  <a:cubicBezTo>
                    <a:pt x="0" y="163"/>
                    <a:pt x="4" y="160"/>
                    <a:pt x="8" y="160"/>
                  </a:cubicBezTo>
                  <a:cubicBezTo>
                    <a:pt x="13" y="160"/>
                    <a:pt x="16" y="163"/>
                    <a:pt x="16" y="168"/>
                  </a:cubicBezTo>
                  <a:close/>
                  <a:moveTo>
                    <a:pt x="16" y="248"/>
                  </a:moveTo>
                  <a:lnTo>
                    <a:pt x="16" y="248"/>
                  </a:lnTo>
                  <a:cubicBezTo>
                    <a:pt x="16" y="252"/>
                    <a:pt x="13" y="256"/>
                    <a:pt x="8" y="256"/>
                  </a:cubicBezTo>
                  <a:cubicBezTo>
                    <a:pt x="4" y="256"/>
                    <a:pt x="0" y="252"/>
                    <a:pt x="0" y="248"/>
                  </a:cubicBezTo>
                  <a:cubicBezTo>
                    <a:pt x="0" y="243"/>
                    <a:pt x="4" y="240"/>
                    <a:pt x="8" y="240"/>
                  </a:cubicBezTo>
                  <a:cubicBezTo>
                    <a:pt x="13" y="240"/>
                    <a:pt x="16" y="243"/>
                    <a:pt x="16" y="248"/>
                  </a:cubicBezTo>
                  <a:close/>
                  <a:moveTo>
                    <a:pt x="16" y="328"/>
                  </a:moveTo>
                  <a:lnTo>
                    <a:pt x="16" y="328"/>
                  </a:lnTo>
                  <a:cubicBezTo>
                    <a:pt x="16" y="332"/>
                    <a:pt x="13" y="336"/>
                    <a:pt x="8" y="336"/>
                  </a:cubicBezTo>
                  <a:cubicBezTo>
                    <a:pt x="4" y="336"/>
                    <a:pt x="0" y="332"/>
                    <a:pt x="0" y="328"/>
                  </a:cubicBezTo>
                  <a:cubicBezTo>
                    <a:pt x="0" y="323"/>
                    <a:pt x="4" y="320"/>
                    <a:pt x="8" y="320"/>
                  </a:cubicBezTo>
                  <a:cubicBezTo>
                    <a:pt x="13" y="320"/>
                    <a:pt x="16" y="323"/>
                    <a:pt x="16" y="328"/>
                  </a:cubicBezTo>
                  <a:close/>
                  <a:moveTo>
                    <a:pt x="16" y="408"/>
                  </a:moveTo>
                  <a:lnTo>
                    <a:pt x="16" y="408"/>
                  </a:lnTo>
                  <a:cubicBezTo>
                    <a:pt x="16" y="412"/>
                    <a:pt x="13" y="416"/>
                    <a:pt x="8" y="416"/>
                  </a:cubicBezTo>
                  <a:cubicBezTo>
                    <a:pt x="4" y="416"/>
                    <a:pt x="0" y="412"/>
                    <a:pt x="0" y="408"/>
                  </a:cubicBezTo>
                  <a:cubicBezTo>
                    <a:pt x="0" y="403"/>
                    <a:pt x="4" y="400"/>
                    <a:pt x="8" y="400"/>
                  </a:cubicBezTo>
                  <a:cubicBezTo>
                    <a:pt x="13" y="400"/>
                    <a:pt x="16" y="403"/>
                    <a:pt x="16" y="408"/>
                  </a:cubicBezTo>
                  <a:close/>
                  <a:moveTo>
                    <a:pt x="16" y="488"/>
                  </a:moveTo>
                  <a:lnTo>
                    <a:pt x="16" y="488"/>
                  </a:lnTo>
                  <a:cubicBezTo>
                    <a:pt x="16" y="492"/>
                    <a:pt x="13" y="496"/>
                    <a:pt x="8" y="496"/>
                  </a:cubicBezTo>
                  <a:cubicBezTo>
                    <a:pt x="4" y="496"/>
                    <a:pt x="0" y="492"/>
                    <a:pt x="0" y="488"/>
                  </a:cubicBezTo>
                  <a:cubicBezTo>
                    <a:pt x="0" y="483"/>
                    <a:pt x="4" y="480"/>
                    <a:pt x="8" y="480"/>
                  </a:cubicBezTo>
                  <a:cubicBezTo>
                    <a:pt x="13" y="480"/>
                    <a:pt x="16" y="483"/>
                    <a:pt x="16" y="488"/>
                  </a:cubicBezTo>
                  <a:close/>
                  <a:moveTo>
                    <a:pt x="16" y="568"/>
                  </a:moveTo>
                  <a:lnTo>
                    <a:pt x="16" y="568"/>
                  </a:lnTo>
                  <a:cubicBezTo>
                    <a:pt x="16" y="572"/>
                    <a:pt x="13" y="576"/>
                    <a:pt x="8" y="576"/>
                  </a:cubicBezTo>
                  <a:cubicBezTo>
                    <a:pt x="4" y="576"/>
                    <a:pt x="0" y="572"/>
                    <a:pt x="0" y="568"/>
                  </a:cubicBezTo>
                  <a:cubicBezTo>
                    <a:pt x="0" y="563"/>
                    <a:pt x="4" y="560"/>
                    <a:pt x="8" y="560"/>
                  </a:cubicBezTo>
                  <a:cubicBezTo>
                    <a:pt x="13" y="560"/>
                    <a:pt x="16" y="563"/>
                    <a:pt x="16" y="568"/>
                  </a:cubicBezTo>
                  <a:close/>
                  <a:moveTo>
                    <a:pt x="16" y="648"/>
                  </a:moveTo>
                  <a:lnTo>
                    <a:pt x="16" y="648"/>
                  </a:lnTo>
                  <a:cubicBezTo>
                    <a:pt x="16" y="652"/>
                    <a:pt x="13" y="656"/>
                    <a:pt x="8" y="656"/>
                  </a:cubicBezTo>
                  <a:cubicBezTo>
                    <a:pt x="4" y="656"/>
                    <a:pt x="0" y="652"/>
                    <a:pt x="0" y="648"/>
                  </a:cubicBezTo>
                  <a:cubicBezTo>
                    <a:pt x="0" y="643"/>
                    <a:pt x="4" y="640"/>
                    <a:pt x="8" y="640"/>
                  </a:cubicBezTo>
                  <a:cubicBezTo>
                    <a:pt x="13" y="640"/>
                    <a:pt x="16" y="643"/>
                    <a:pt x="16" y="648"/>
                  </a:cubicBezTo>
                  <a:close/>
                  <a:moveTo>
                    <a:pt x="16" y="728"/>
                  </a:moveTo>
                  <a:lnTo>
                    <a:pt x="16" y="728"/>
                  </a:lnTo>
                  <a:cubicBezTo>
                    <a:pt x="16" y="732"/>
                    <a:pt x="13" y="736"/>
                    <a:pt x="8" y="736"/>
                  </a:cubicBezTo>
                  <a:cubicBezTo>
                    <a:pt x="4" y="736"/>
                    <a:pt x="0" y="732"/>
                    <a:pt x="0" y="728"/>
                  </a:cubicBezTo>
                  <a:cubicBezTo>
                    <a:pt x="0" y="723"/>
                    <a:pt x="4" y="720"/>
                    <a:pt x="8" y="720"/>
                  </a:cubicBezTo>
                  <a:cubicBezTo>
                    <a:pt x="13" y="720"/>
                    <a:pt x="16" y="723"/>
                    <a:pt x="16" y="728"/>
                  </a:cubicBezTo>
                  <a:close/>
                  <a:moveTo>
                    <a:pt x="16" y="808"/>
                  </a:moveTo>
                  <a:lnTo>
                    <a:pt x="16" y="808"/>
                  </a:lnTo>
                  <a:cubicBezTo>
                    <a:pt x="16" y="812"/>
                    <a:pt x="13" y="816"/>
                    <a:pt x="8" y="816"/>
                  </a:cubicBezTo>
                  <a:cubicBezTo>
                    <a:pt x="4" y="816"/>
                    <a:pt x="0" y="812"/>
                    <a:pt x="0" y="808"/>
                  </a:cubicBezTo>
                  <a:cubicBezTo>
                    <a:pt x="0" y="803"/>
                    <a:pt x="4" y="800"/>
                    <a:pt x="8" y="800"/>
                  </a:cubicBezTo>
                  <a:cubicBezTo>
                    <a:pt x="13" y="800"/>
                    <a:pt x="16" y="803"/>
                    <a:pt x="16" y="808"/>
                  </a:cubicBezTo>
                  <a:close/>
                  <a:moveTo>
                    <a:pt x="16" y="888"/>
                  </a:moveTo>
                  <a:lnTo>
                    <a:pt x="16" y="888"/>
                  </a:lnTo>
                  <a:cubicBezTo>
                    <a:pt x="16" y="892"/>
                    <a:pt x="13" y="896"/>
                    <a:pt x="8" y="896"/>
                  </a:cubicBezTo>
                  <a:cubicBezTo>
                    <a:pt x="4" y="896"/>
                    <a:pt x="0" y="892"/>
                    <a:pt x="0" y="888"/>
                  </a:cubicBezTo>
                  <a:cubicBezTo>
                    <a:pt x="0" y="883"/>
                    <a:pt x="4" y="880"/>
                    <a:pt x="8" y="880"/>
                  </a:cubicBezTo>
                  <a:cubicBezTo>
                    <a:pt x="13" y="880"/>
                    <a:pt x="16" y="883"/>
                    <a:pt x="16" y="888"/>
                  </a:cubicBezTo>
                  <a:close/>
                  <a:moveTo>
                    <a:pt x="16" y="968"/>
                  </a:moveTo>
                  <a:lnTo>
                    <a:pt x="16" y="968"/>
                  </a:lnTo>
                  <a:cubicBezTo>
                    <a:pt x="16" y="972"/>
                    <a:pt x="13" y="976"/>
                    <a:pt x="8" y="976"/>
                  </a:cubicBezTo>
                  <a:cubicBezTo>
                    <a:pt x="4" y="976"/>
                    <a:pt x="0" y="972"/>
                    <a:pt x="0" y="968"/>
                  </a:cubicBezTo>
                  <a:cubicBezTo>
                    <a:pt x="0" y="963"/>
                    <a:pt x="4" y="960"/>
                    <a:pt x="8" y="960"/>
                  </a:cubicBezTo>
                  <a:cubicBezTo>
                    <a:pt x="13" y="960"/>
                    <a:pt x="16" y="963"/>
                    <a:pt x="16" y="968"/>
                  </a:cubicBezTo>
                  <a:close/>
                  <a:moveTo>
                    <a:pt x="16" y="1048"/>
                  </a:moveTo>
                  <a:lnTo>
                    <a:pt x="16" y="1048"/>
                  </a:lnTo>
                  <a:cubicBezTo>
                    <a:pt x="16" y="1052"/>
                    <a:pt x="13" y="1056"/>
                    <a:pt x="8" y="1056"/>
                  </a:cubicBezTo>
                  <a:cubicBezTo>
                    <a:pt x="4" y="1056"/>
                    <a:pt x="0" y="1052"/>
                    <a:pt x="0" y="1048"/>
                  </a:cubicBezTo>
                  <a:cubicBezTo>
                    <a:pt x="0" y="1043"/>
                    <a:pt x="4" y="1040"/>
                    <a:pt x="8" y="1040"/>
                  </a:cubicBezTo>
                  <a:cubicBezTo>
                    <a:pt x="13" y="1040"/>
                    <a:pt x="16" y="1043"/>
                    <a:pt x="16" y="1048"/>
                  </a:cubicBezTo>
                  <a:close/>
                  <a:moveTo>
                    <a:pt x="16" y="1128"/>
                  </a:moveTo>
                  <a:lnTo>
                    <a:pt x="16" y="1128"/>
                  </a:lnTo>
                  <a:cubicBezTo>
                    <a:pt x="16" y="1132"/>
                    <a:pt x="13" y="1136"/>
                    <a:pt x="8" y="1136"/>
                  </a:cubicBezTo>
                  <a:cubicBezTo>
                    <a:pt x="4" y="1136"/>
                    <a:pt x="0" y="1132"/>
                    <a:pt x="0" y="1128"/>
                  </a:cubicBezTo>
                  <a:cubicBezTo>
                    <a:pt x="0" y="1123"/>
                    <a:pt x="4" y="1120"/>
                    <a:pt x="8" y="1120"/>
                  </a:cubicBezTo>
                  <a:cubicBezTo>
                    <a:pt x="13" y="1120"/>
                    <a:pt x="16" y="1123"/>
                    <a:pt x="16" y="1128"/>
                  </a:cubicBezTo>
                  <a:close/>
                  <a:moveTo>
                    <a:pt x="16" y="1208"/>
                  </a:moveTo>
                  <a:lnTo>
                    <a:pt x="16" y="1208"/>
                  </a:lnTo>
                  <a:cubicBezTo>
                    <a:pt x="16" y="1212"/>
                    <a:pt x="13" y="1216"/>
                    <a:pt x="8" y="1216"/>
                  </a:cubicBezTo>
                  <a:cubicBezTo>
                    <a:pt x="4" y="1216"/>
                    <a:pt x="0" y="1212"/>
                    <a:pt x="0" y="1208"/>
                  </a:cubicBezTo>
                  <a:cubicBezTo>
                    <a:pt x="0" y="1203"/>
                    <a:pt x="4" y="1200"/>
                    <a:pt x="8" y="1200"/>
                  </a:cubicBezTo>
                  <a:cubicBezTo>
                    <a:pt x="13" y="1200"/>
                    <a:pt x="16" y="1203"/>
                    <a:pt x="16" y="1208"/>
                  </a:cubicBezTo>
                  <a:close/>
                  <a:moveTo>
                    <a:pt x="16" y="1288"/>
                  </a:moveTo>
                  <a:lnTo>
                    <a:pt x="16" y="1288"/>
                  </a:lnTo>
                  <a:cubicBezTo>
                    <a:pt x="16" y="1292"/>
                    <a:pt x="13" y="1296"/>
                    <a:pt x="8" y="1296"/>
                  </a:cubicBezTo>
                  <a:cubicBezTo>
                    <a:pt x="4" y="1296"/>
                    <a:pt x="0" y="1292"/>
                    <a:pt x="0" y="1288"/>
                  </a:cubicBezTo>
                  <a:cubicBezTo>
                    <a:pt x="0" y="1283"/>
                    <a:pt x="4" y="1280"/>
                    <a:pt x="8" y="1280"/>
                  </a:cubicBezTo>
                  <a:cubicBezTo>
                    <a:pt x="13" y="1280"/>
                    <a:pt x="16" y="1283"/>
                    <a:pt x="16" y="1288"/>
                  </a:cubicBezTo>
                  <a:close/>
                  <a:moveTo>
                    <a:pt x="16" y="1368"/>
                  </a:moveTo>
                  <a:lnTo>
                    <a:pt x="16" y="1368"/>
                  </a:lnTo>
                  <a:cubicBezTo>
                    <a:pt x="16" y="1372"/>
                    <a:pt x="13" y="1376"/>
                    <a:pt x="8" y="1376"/>
                  </a:cubicBezTo>
                  <a:cubicBezTo>
                    <a:pt x="4" y="1376"/>
                    <a:pt x="0" y="1372"/>
                    <a:pt x="0" y="1368"/>
                  </a:cubicBezTo>
                  <a:cubicBezTo>
                    <a:pt x="0" y="1363"/>
                    <a:pt x="4" y="1360"/>
                    <a:pt x="8" y="1360"/>
                  </a:cubicBezTo>
                  <a:cubicBezTo>
                    <a:pt x="13" y="1360"/>
                    <a:pt x="16" y="1363"/>
                    <a:pt x="16" y="1368"/>
                  </a:cubicBezTo>
                  <a:close/>
                  <a:moveTo>
                    <a:pt x="16" y="1448"/>
                  </a:moveTo>
                  <a:lnTo>
                    <a:pt x="16" y="1448"/>
                  </a:lnTo>
                  <a:cubicBezTo>
                    <a:pt x="16" y="1452"/>
                    <a:pt x="13" y="1456"/>
                    <a:pt x="8" y="1456"/>
                  </a:cubicBezTo>
                  <a:cubicBezTo>
                    <a:pt x="4" y="1456"/>
                    <a:pt x="0" y="1452"/>
                    <a:pt x="0" y="1448"/>
                  </a:cubicBezTo>
                  <a:cubicBezTo>
                    <a:pt x="0" y="1443"/>
                    <a:pt x="4" y="1440"/>
                    <a:pt x="8" y="1440"/>
                  </a:cubicBezTo>
                  <a:cubicBezTo>
                    <a:pt x="13" y="1440"/>
                    <a:pt x="16" y="1443"/>
                    <a:pt x="16" y="1448"/>
                  </a:cubicBezTo>
                  <a:close/>
                  <a:moveTo>
                    <a:pt x="16" y="1528"/>
                  </a:moveTo>
                  <a:lnTo>
                    <a:pt x="16" y="1528"/>
                  </a:lnTo>
                  <a:cubicBezTo>
                    <a:pt x="16" y="1532"/>
                    <a:pt x="13" y="1536"/>
                    <a:pt x="8" y="1536"/>
                  </a:cubicBezTo>
                  <a:cubicBezTo>
                    <a:pt x="4" y="1536"/>
                    <a:pt x="0" y="1532"/>
                    <a:pt x="0" y="1528"/>
                  </a:cubicBezTo>
                  <a:cubicBezTo>
                    <a:pt x="0" y="1523"/>
                    <a:pt x="4" y="1520"/>
                    <a:pt x="8" y="1520"/>
                  </a:cubicBezTo>
                  <a:cubicBezTo>
                    <a:pt x="13" y="1520"/>
                    <a:pt x="16" y="1523"/>
                    <a:pt x="16" y="1528"/>
                  </a:cubicBezTo>
                  <a:close/>
                  <a:moveTo>
                    <a:pt x="16" y="1608"/>
                  </a:moveTo>
                  <a:lnTo>
                    <a:pt x="16" y="1608"/>
                  </a:lnTo>
                  <a:cubicBezTo>
                    <a:pt x="16" y="1612"/>
                    <a:pt x="13" y="1616"/>
                    <a:pt x="8" y="1616"/>
                  </a:cubicBezTo>
                  <a:cubicBezTo>
                    <a:pt x="4" y="1616"/>
                    <a:pt x="0" y="1612"/>
                    <a:pt x="0" y="1608"/>
                  </a:cubicBezTo>
                  <a:cubicBezTo>
                    <a:pt x="0" y="1603"/>
                    <a:pt x="4" y="1600"/>
                    <a:pt x="8" y="1600"/>
                  </a:cubicBezTo>
                  <a:cubicBezTo>
                    <a:pt x="13" y="1600"/>
                    <a:pt x="16" y="1603"/>
                    <a:pt x="16" y="1608"/>
                  </a:cubicBezTo>
                  <a:close/>
                  <a:moveTo>
                    <a:pt x="16" y="1688"/>
                  </a:moveTo>
                  <a:lnTo>
                    <a:pt x="16" y="1688"/>
                  </a:lnTo>
                  <a:cubicBezTo>
                    <a:pt x="16" y="1692"/>
                    <a:pt x="13" y="1696"/>
                    <a:pt x="8" y="1696"/>
                  </a:cubicBezTo>
                  <a:cubicBezTo>
                    <a:pt x="4" y="1696"/>
                    <a:pt x="0" y="1692"/>
                    <a:pt x="0" y="1688"/>
                  </a:cubicBezTo>
                  <a:cubicBezTo>
                    <a:pt x="0" y="1684"/>
                    <a:pt x="4" y="1680"/>
                    <a:pt x="8" y="1680"/>
                  </a:cubicBezTo>
                  <a:cubicBezTo>
                    <a:pt x="13" y="1680"/>
                    <a:pt x="16" y="1684"/>
                    <a:pt x="16" y="1688"/>
                  </a:cubicBezTo>
                  <a:close/>
                  <a:moveTo>
                    <a:pt x="16" y="1768"/>
                  </a:moveTo>
                  <a:lnTo>
                    <a:pt x="16" y="1768"/>
                  </a:lnTo>
                  <a:cubicBezTo>
                    <a:pt x="16" y="1772"/>
                    <a:pt x="13" y="1776"/>
                    <a:pt x="8" y="1776"/>
                  </a:cubicBezTo>
                  <a:cubicBezTo>
                    <a:pt x="4" y="1776"/>
                    <a:pt x="0" y="1772"/>
                    <a:pt x="0" y="1768"/>
                  </a:cubicBezTo>
                  <a:cubicBezTo>
                    <a:pt x="0" y="1764"/>
                    <a:pt x="4" y="1760"/>
                    <a:pt x="8" y="1760"/>
                  </a:cubicBezTo>
                  <a:cubicBezTo>
                    <a:pt x="13" y="1760"/>
                    <a:pt x="16" y="1764"/>
                    <a:pt x="16" y="1768"/>
                  </a:cubicBezTo>
                  <a:close/>
                  <a:moveTo>
                    <a:pt x="16" y="1848"/>
                  </a:moveTo>
                  <a:lnTo>
                    <a:pt x="16" y="1848"/>
                  </a:lnTo>
                  <a:cubicBezTo>
                    <a:pt x="16" y="1852"/>
                    <a:pt x="13" y="1856"/>
                    <a:pt x="8" y="1856"/>
                  </a:cubicBezTo>
                  <a:cubicBezTo>
                    <a:pt x="4" y="1856"/>
                    <a:pt x="0" y="1852"/>
                    <a:pt x="0" y="1848"/>
                  </a:cubicBezTo>
                  <a:cubicBezTo>
                    <a:pt x="0" y="1844"/>
                    <a:pt x="4" y="1840"/>
                    <a:pt x="8" y="1840"/>
                  </a:cubicBezTo>
                  <a:cubicBezTo>
                    <a:pt x="13" y="1840"/>
                    <a:pt x="16" y="1844"/>
                    <a:pt x="16" y="1848"/>
                  </a:cubicBezTo>
                  <a:close/>
                  <a:moveTo>
                    <a:pt x="16" y="1928"/>
                  </a:moveTo>
                  <a:lnTo>
                    <a:pt x="16" y="1928"/>
                  </a:lnTo>
                  <a:cubicBezTo>
                    <a:pt x="16" y="1932"/>
                    <a:pt x="13" y="1936"/>
                    <a:pt x="8" y="1936"/>
                  </a:cubicBezTo>
                  <a:cubicBezTo>
                    <a:pt x="4" y="1936"/>
                    <a:pt x="0" y="1932"/>
                    <a:pt x="0" y="1928"/>
                  </a:cubicBezTo>
                  <a:cubicBezTo>
                    <a:pt x="0" y="1924"/>
                    <a:pt x="4" y="1920"/>
                    <a:pt x="8" y="1920"/>
                  </a:cubicBezTo>
                  <a:cubicBezTo>
                    <a:pt x="13" y="1920"/>
                    <a:pt x="16" y="1924"/>
                    <a:pt x="16" y="1928"/>
                  </a:cubicBezTo>
                  <a:close/>
                  <a:moveTo>
                    <a:pt x="16" y="2008"/>
                  </a:moveTo>
                  <a:lnTo>
                    <a:pt x="16" y="2008"/>
                  </a:lnTo>
                  <a:cubicBezTo>
                    <a:pt x="16" y="2012"/>
                    <a:pt x="13" y="2016"/>
                    <a:pt x="8" y="2016"/>
                  </a:cubicBezTo>
                  <a:cubicBezTo>
                    <a:pt x="4" y="2016"/>
                    <a:pt x="0" y="2012"/>
                    <a:pt x="0" y="2008"/>
                  </a:cubicBezTo>
                  <a:cubicBezTo>
                    <a:pt x="0" y="2004"/>
                    <a:pt x="4" y="2000"/>
                    <a:pt x="8" y="2000"/>
                  </a:cubicBezTo>
                  <a:cubicBezTo>
                    <a:pt x="13" y="2000"/>
                    <a:pt x="16" y="2004"/>
                    <a:pt x="16" y="2008"/>
                  </a:cubicBezTo>
                  <a:close/>
                  <a:moveTo>
                    <a:pt x="16" y="2088"/>
                  </a:moveTo>
                  <a:lnTo>
                    <a:pt x="16" y="2088"/>
                  </a:lnTo>
                  <a:cubicBezTo>
                    <a:pt x="16" y="2092"/>
                    <a:pt x="13" y="2096"/>
                    <a:pt x="8" y="2096"/>
                  </a:cubicBezTo>
                  <a:cubicBezTo>
                    <a:pt x="4" y="2096"/>
                    <a:pt x="0" y="2092"/>
                    <a:pt x="0" y="2088"/>
                  </a:cubicBezTo>
                  <a:cubicBezTo>
                    <a:pt x="0" y="2084"/>
                    <a:pt x="4" y="2080"/>
                    <a:pt x="8" y="2080"/>
                  </a:cubicBezTo>
                  <a:cubicBezTo>
                    <a:pt x="13" y="2080"/>
                    <a:pt x="16" y="2084"/>
                    <a:pt x="16" y="2088"/>
                  </a:cubicBezTo>
                  <a:close/>
                  <a:moveTo>
                    <a:pt x="16" y="2168"/>
                  </a:moveTo>
                  <a:lnTo>
                    <a:pt x="16" y="2168"/>
                  </a:lnTo>
                  <a:cubicBezTo>
                    <a:pt x="16" y="2172"/>
                    <a:pt x="13" y="2176"/>
                    <a:pt x="8" y="2176"/>
                  </a:cubicBezTo>
                  <a:cubicBezTo>
                    <a:pt x="4" y="2176"/>
                    <a:pt x="0" y="2172"/>
                    <a:pt x="0" y="2168"/>
                  </a:cubicBezTo>
                  <a:cubicBezTo>
                    <a:pt x="0" y="2164"/>
                    <a:pt x="4" y="2160"/>
                    <a:pt x="8" y="2160"/>
                  </a:cubicBezTo>
                  <a:cubicBezTo>
                    <a:pt x="13" y="2160"/>
                    <a:pt x="16" y="2164"/>
                    <a:pt x="16" y="2168"/>
                  </a:cubicBezTo>
                  <a:close/>
                  <a:moveTo>
                    <a:pt x="16" y="2248"/>
                  </a:moveTo>
                  <a:lnTo>
                    <a:pt x="16" y="2248"/>
                  </a:lnTo>
                  <a:cubicBezTo>
                    <a:pt x="16" y="2252"/>
                    <a:pt x="13" y="2256"/>
                    <a:pt x="8" y="2256"/>
                  </a:cubicBezTo>
                  <a:cubicBezTo>
                    <a:pt x="4" y="2256"/>
                    <a:pt x="0" y="2252"/>
                    <a:pt x="0" y="2248"/>
                  </a:cubicBezTo>
                  <a:cubicBezTo>
                    <a:pt x="0" y="2244"/>
                    <a:pt x="4" y="2240"/>
                    <a:pt x="8" y="2240"/>
                  </a:cubicBezTo>
                  <a:cubicBezTo>
                    <a:pt x="13" y="2240"/>
                    <a:pt x="16" y="2244"/>
                    <a:pt x="16" y="2248"/>
                  </a:cubicBezTo>
                  <a:close/>
                </a:path>
              </a:pathLst>
            </a:custGeom>
            <a:solidFill>
              <a:srgbClr val="000000"/>
            </a:solidFill>
            <a:ln w="14288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37" name="Line 14"/>
            <p:cNvSpPr>
              <a:spLocks noChangeShapeType="1"/>
            </p:cNvSpPr>
            <p:nvPr/>
          </p:nvSpPr>
          <p:spPr bwMode="auto">
            <a:xfrm flipH="1">
              <a:off x="7864767" y="3562760"/>
              <a:ext cx="12408" cy="1260125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38" name="Line 15"/>
            <p:cNvSpPr>
              <a:spLocks noChangeShapeType="1"/>
            </p:cNvSpPr>
            <p:nvPr/>
          </p:nvSpPr>
          <p:spPr bwMode="auto">
            <a:xfrm flipV="1">
              <a:off x="5571812" y="4822885"/>
              <a:ext cx="1189254" cy="418183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39" name="Line 16"/>
            <p:cNvSpPr>
              <a:spLocks noChangeShapeType="1"/>
            </p:cNvSpPr>
            <p:nvPr/>
          </p:nvSpPr>
          <p:spPr bwMode="auto">
            <a:xfrm>
              <a:off x="5566588" y="3990701"/>
              <a:ext cx="653" cy="1255246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pic>
          <p:nvPicPr>
            <p:cNvPr id="17440" name="Picture 1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388" y="3591336"/>
              <a:ext cx="1143538" cy="1299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41" name="Picture 1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388" y="3591336"/>
              <a:ext cx="1143538" cy="1299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42" name="Freeform 19"/>
            <p:cNvSpPr>
              <a:spLocks/>
            </p:cNvSpPr>
            <p:nvPr/>
          </p:nvSpPr>
          <p:spPr bwMode="auto">
            <a:xfrm>
              <a:off x="6555347" y="3639427"/>
              <a:ext cx="1139620" cy="1251064"/>
            </a:xfrm>
            <a:custGeom>
              <a:avLst/>
              <a:gdLst>
                <a:gd name="T0" fmla="*/ 0 w 1745"/>
                <a:gd name="T1" fmla="*/ 2147483647 h 1795"/>
                <a:gd name="T2" fmla="*/ 2147483647 w 1745"/>
                <a:gd name="T3" fmla="*/ 2147483647 h 1795"/>
                <a:gd name="T4" fmla="*/ 2147483647 w 1745"/>
                <a:gd name="T5" fmla="*/ 0 h 1795"/>
                <a:gd name="T6" fmla="*/ 0 w 1745"/>
                <a:gd name="T7" fmla="*/ 2147483647 h 179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45"/>
                <a:gd name="T13" fmla="*/ 0 h 1795"/>
                <a:gd name="T14" fmla="*/ 1745 w 1745"/>
                <a:gd name="T15" fmla="*/ 1795 h 179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45" h="1795">
                  <a:moveTo>
                    <a:pt x="0" y="1795"/>
                  </a:moveTo>
                  <a:lnTo>
                    <a:pt x="1745" y="1795"/>
                  </a:lnTo>
                  <a:lnTo>
                    <a:pt x="1745" y="0"/>
                  </a:lnTo>
                  <a:lnTo>
                    <a:pt x="0" y="1795"/>
                  </a:lnTo>
                </a:path>
              </a:pathLst>
            </a:cu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43" name="Line 20"/>
            <p:cNvSpPr>
              <a:spLocks noChangeShapeType="1"/>
            </p:cNvSpPr>
            <p:nvPr/>
          </p:nvSpPr>
          <p:spPr bwMode="auto">
            <a:xfrm flipH="1">
              <a:off x="6670288" y="3977458"/>
              <a:ext cx="7184" cy="126570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44" name="Rectangle 22"/>
            <p:cNvSpPr>
              <a:spLocks noChangeArrowheads="1"/>
            </p:cNvSpPr>
            <p:nvPr/>
          </p:nvSpPr>
          <p:spPr bwMode="auto">
            <a:xfrm rot="-5400000">
              <a:off x="4981264" y="4682496"/>
              <a:ext cx="663517" cy="150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>
                  <a:solidFill>
                    <a:srgbClr val="000000"/>
                  </a:solidFill>
                  <a:latin typeface="Times" pitchFamily="18" charset="0"/>
                </a:rPr>
                <a:t>Right Image</a:t>
              </a:r>
              <a:endParaRPr lang="en-GB">
                <a:latin typeface="Times" pitchFamily="18" charset="0"/>
              </a:endParaRPr>
            </a:p>
          </p:txBody>
        </p:sp>
        <p:sp>
          <p:nvSpPr>
            <p:cNvPr id="17445" name="Line 23"/>
            <p:cNvSpPr>
              <a:spLocks noChangeShapeType="1"/>
            </p:cNvSpPr>
            <p:nvPr/>
          </p:nvSpPr>
          <p:spPr bwMode="auto">
            <a:xfrm>
              <a:off x="6567755" y="4891885"/>
              <a:ext cx="1125905" cy="0"/>
            </a:xfrm>
            <a:prstGeom prst="line">
              <a:avLst/>
            </a:prstGeom>
            <a:noFill/>
            <a:ln w="5080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46" name="Line 24"/>
            <p:cNvSpPr>
              <a:spLocks noChangeShapeType="1"/>
            </p:cNvSpPr>
            <p:nvPr/>
          </p:nvSpPr>
          <p:spPr bwMode="auto">
            <a:xfrm>
              <a:off x="6567755" y="3627578"/>
              <a:ext cx="0" cy="1264307"/>
            </a:xfrm>
            <a:prstGeom prst="line">
              <a:avLst/>
            </a:prstGeom>
            <a:noFill/>
            <a:ln w="5080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2028674" y="4435189"/>
              <a:ext cx="171454" cy="155515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1933422" y="4912844"/>
              <a:ext cx="171454" cy="153928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7450" name="Rectangle 139"/>
            <p:cNvSpPr>
              <a:spLocks noChangeArrowheads="1"/>
            </p:cNvSpPr>
            <p:nvPr/>
          </p:nvSpPr>
          <p:spPr bwMode="auto">
            <a:xfrm>
              <a:off x="3038773" y="4320659"/>
              <a:ext cx="4984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>
                  <a:latin typeface="Calibri" pitchFamily="34" charset="0"/>
                </a:rPr>
                <a:t>left</a:t>
              </a:r>
            </a:p>
          </p:txBody>
        </p:sp>
        <p:sp>
          <p:nvSpPr>
            <p:cNvPr id="17451" name="Rectangle 140"/>
            <p:cNvSpPr>
              <a:spLocks noChangeArrowheads="1"/>
            </p:cNvSpPr>
            <p:nvPr/>
          </p:nvSpPr>
          <p:spPr bwMode="auto">
            <a:xfrm>
              <a:off x="3038773" y="4815959"/>
              <a:ext cx="6233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>
                  <a:latin typeface="Calibri" pitchFamily="34" charset="0"/>
                </a:rPr>
                <a:t>right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4975225" y="2557463"/>
            <a:ext cx="3330575" cy="367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5070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10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66725" y="0"/>
            <a:ext cx="8229600" cy="1143000"/>
          </a:xfrm>
        </p:spPr>
        <p:txBody>
          <a:bodyPr/>
          <a:lstStyle/>
          <a:p>
            <a:r>
              <a:rPr lang="en-GB" smtClean="0"/>
              <a:t>Stereo matching - prior</a:t>
            </a:r>
          </a:p>
        </p:txBody>
      </p:sp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6958013" y="6327775"/>
            <a:ext cx="23288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1600"/>
              <a:t>[Olga Veksler PhD thesis, Daniel Cremers et al.] </a:t>
            </a:r>
          </a:p>
        </p:txBody>
      </p:sp>
      <p:cxnSp>
        <p:nvCxnSpPr>
          <p:cNvPr id="7" name="Straight Connector 6"/>
          <p:cNvCxnSpPr/>
          <p:nvPr/>
        </p:nvCxnSpPr>
        <p:spPr>
          <a:xfrm rot="10800000">
            <a:off x="6351588" y="3695700"/>
            <a:ext cx="1857375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6200000" flipH="1">
            <a:off x="5815807" y="3159919"/>
            <a:ext cx="1081087" cy="95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8" name="Rectangle 52"/>
          <p:cNvSpPr>
            <a:spLocks noChangeArrowheads="1"/>
          </p:cNvSpPr>
          <p:nvPr/>
        </p:nvSpPr>
        <p:spPr bwMode="auto">
          <a:xfrm>
            <a:off x="6569075" y="3825875"/>
            <a:ext cx="854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>
                <a:latin typeface="Comic Sans MS" pitchFamily="66" charset="0"/>
              </a:rPr>
              <a:t>|d</a:t>
            </a:r>
            <a:r>
              <a:rPr lang="en-GB" baseline="-25000">
                <a:latin typeface="Comic Sans MS" pitchFamily="66" charset="0"/>
              </a:rPr>
              <a:t>i</a:t>
            </a:r>
            <a:r>
              <a:rPr lang="en-GB">
                <a:latin typeface="Comic Sans MS" pitchFamily="66" charset="0"/>
              </a:rPr>
              <a:t>-d</a:t>
            </a:r>
            <a:r>
              <a:rPr lang="en-GB" baseline="-25000">
                <a:latin typeface="Comic Sans MS" pitchFamily="66" charset="0"/>
              </a:rPr>
              <a:t>j</a:t>
            </a:r>
            <a:r>
              <a:rPr lang="en-GB">
                <a:latin typeface="Comic Sans MS" pitchFamily="66" charset="0"/>
              </a:rPr>
              <a:t>|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423150" y="3981450"/>
            <a:ext cx="428625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6030913" y="2873375"/>
            <a:ext cx="357188" cy="158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4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263" y="1412875"/>
            <a:ext cx="2263775" cy="16398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175" y="3290888"/>
            <a:ext cx="2162175" cy="18018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4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2072"/>
          <a:stretch>
            <a:fillRect/>
          </a:stretch>
        </p:blipFill>
        <p:spPr bwMode="auto">
          <a:xfrm>
            <a:off x="127000" y="1042988"/>
            <a:ext cx="777875" cy="4953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6381750" y="2109788"/>
            <a:ext cx="1706563" cy="1584325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5" name="Rectangle 21"/>
          <p:cNvSpPr>
            <a:spLocks noChangeArrowheads="1"/>
          </p:cNvSpPr>
          <p:nvPr/>
        </p:nvSpPr>
        <p:spPr bwMode="auto">
          <a:xfrm>
            <a:off x="6107113" y="1638300"/>
            <a:ext cx="2540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l-GR" sz="2000">
                <a:latin typeface="Comic Sans MS" pitchFamily="66" charset="0"/>
              </a:rPr>
              <a:t>θ</a:t>
            </a:r>
            <a:r>
              <a:rPr lang="en-GB" sz="2000" baseline="-25000">
                <a:latin typeface="Comic Sans MS" pitchFamily="66" charset="0"/>
              </a:rPr>
              <a:t>ij </a:t>
            </a:r>
            <a:r>
              <a:rPr lang="en-GB" sz="2000">
                <a:latin typeface="Comic Sans MS" pitchFamily="66" charset="0"/>
              </a:rPr>
              <a:t>(d</a:t>
            </a:r>
            <a:r>
              <a:rPr lang="en-GB" sz="2000" baseline="-25000">
                <a:latin typeface="Comic Sans MS" pitchFamily="66" charset="0"/>
              </a:rPr>
              <a:t>i</a:t>
            </a:r>
            <a:r>
              <a:rPr lang="en-GB" sz="2000">
                <a:latin typeface="Comic Sans MS" pitchFamily="66" charset="0"/>
              </a:rPr>
              <a:t>,d</a:t>
            </a:r>
            <a:r>
              <a:rPr lang="en-GB" sz="2000" baseline="-25000">
                <a:latin typeface="Comic Sans MS" pitchFamily="66" charset="0"/>
              </a:rPr>
              <a:t>j</a:t>
            </a:r>
            <a:r>
              <a:rPr lang="en-GB" sz="2000">
                <a:latin typeface="Comic Sans MS" pitchFamily="66" charset="0"/>
              </a:rPr>
              <a:t>) = g(|d</a:t>
            </a:r>
            <a:r>
              <a:rPr lang="en-GB" sz="2000" baseline="-25000">
                <a:latin typeface="Comic Sans MS" pitchFamily="66" charset="0"/>
              </a:rPr>
              <a:t>i</a:t>
            </a:r>
            <a:r>
              <a:rPr lang="en-GB" sz="2000">
                <a:latin typeface="Comic Sans MS" pitchFamily="66" charset="0"/>
              </a:rPr>
              <a:t>-d</a:t>
            </a:r>
            <a:r>
              <a:rPr lang="en-GB" sz="2000" baseline="-25000">
                <a:latin typeface="Comic Sans MS" pitchFamily="66" charset="0"/>
              </a:rPr>
              <a:t>j</a:t>
            </a:r>
            <a:r>
              <a:rPr lang="en-GB" sz="2000">
                <a:latin typeface="Comic Sans MS" pitchFamily="66" charset="0"/>
              </a:rPr>
              <a:t>|)</a:t>
            </a:r>
          </a:p>
        </p:txBody>
      </p:sp>
      <p:sp>
        <p:nvSpPr>
          <p:cNvPr id="18446" name="TextBox 36"/>
          <p:cNvSpPr txBox="1">
            <a:spLocks noChangeArrowheads="1"/>
          </p:cNvSpPr>
          <p:nvPr/>
        </p:nvSpPr>
        <p:spPr bwMode="auto">
          <a:xfrm rot="-5400000">
            <a:off x="5850732" y="3175794"/>
            <a:ext cx="684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/>
              <a:t>cost</a:t>
            </a:r>
          </a:p>
        </p:txBody>
      </p:sp>
      <p:sp>
        <p:nvSpPr>
          <p:cNvPr id="18447" name="TextBox 3"/>
          <p:cNvSpPr txBox="1">
            <a:spLocks noChangeArrowheads="1"/>
          </p:cNvSpPr>
          <p:nvPr/>
        </p:nvSpPr>
        <p:spPr bwMode="auto">
          <a:xfrm>
            <a:off x="523875" y="5207000"/>
            <a:ext cx="2341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/>
              <a:t>No truncation</a:t>
            </a:r>
          </a:p>
          <a:p>
            <a:pPr algn="ctr"/>
            <a:r>
              <a:rPr lang="en-GB"/>
              <a:t>(global min.)</a:t>
            </a:r>
          </a:p>
        </p:txBody>
      </p:sp>
    </p:spTree>
    <p:extLst>
      <p:ext uri="{BB962C8B-B14F-4D97-AF65-F5344CB8AC3E}">
        <p14:creationId xmlns:p14="http://schemas.microsoft.com/office/powerpoint/2010/main" xmlns="" val="71916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/>
        </p:nvCxnSpPr>
        <p:spPr>
          <a:xfrm flipV="1">
            <a:off x="6381750" y="2109788"/>
            <a:ext cx="1706563" cy="1584325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466725" y="0"/>
            <a:ext cx="8229600" cy="1143000"/>
          </a:xfrm>
        </p:spPr>
        <p:txBody>
          <a:bodyPr/>
          <a:lstStyle/>
          <a:p>
            <a:r>
              <a:rPr lang="en-GB" smtClean="0"/>
              <a:t>Stereo matching - prior</a:t>
            </a:r>
          </a:p>
        </p:txBody>
      </p:sp>
      <p:sp>
        <p:nvSpPr>
          <p:cNvPr id="19460" name="TextBox 2"/>
          <p:cNvSpPr txBox="1">
            <a:spLocks noChangeArrowheads="1"/>
          </p:cNvSpPr>
          <p:nvPr/>
        </p:nvSpPr>
        <p:spPr bwMode="auto">
          <a:xfrm>
            <a:off x="6958013" y="6327775"/>
            <a:ext cx="23288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1600"/>
              <a:t>[Olga Veksler PhD thesis, Daniel Cremers et al.] </a:t>
            </a:r>
          </a:p>
        </p:txBody>
      </p:sp>
      <p:cxnSp>
        <p:nvCxnSpPr>
          <p:cNvPr id="7" name="Straight Connector 6"/>
          <p:cNvCxnSpPr/>
          <p:nvPr/>
        </p:nvCxnSpPr>
        <p:spPr>
          <a:xfrm rot="10800000">
            <a:off x="6351588" y="3695700"/>
            <a:ext cx="1857375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6200000" flipH="1">
            <a:off x="5815807" y="3159919"/>
            <a:ext cx="1081087" cy="95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3" name="Rectangle 52"/>
          <p:cNvSpPr>
            <a:spLocks noChangeArrowheads="1"/>
          </p:cNvSpPr>
          <p:nvPr/>
        </p:nvSpPr>
        <p:spPr bwMode="auto">
          <a:xfrm>
            <a:off x="6569075" y="3825875"/>
            <a:ext cx="854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>
                <a:latin typeface="Comic Sans MS" pitchFamily="66" charset="0"/>
              </a:rPr>
              <a:t>|d</a:t>
            </a:r>
            <a:r>
              <a:rPr lang="en-GB" baseline="-25000">
                <a:latin typeface="Comic Sans MS" pitchFamily="66" charset="0"/>
              </a:rPr>
              <a:t>i</a:t>
            </a:r>
            <a:r>
              <a:rPr lang="en-GB">
                <a:latin typeface="Comic Sans MS" pitchFamily="66" charset="0"/>
              </a:rPr>
              <a:t>-d</a:t>
            </a:r>
            <a:r>
              <a:rPr lang="en-GB" baseline="-25000">
                <a:latin typeface="Comic Sans MS" pitchFamily="66" charset="0"/>
              </a:rPr>
              <a:t>j</a:t>
            </a:r>
            <a:r>
              <a:rPr lang="en-GB">
                <a:latin typeface="Comic Sans MS" pitchFamily="66" charset="0"/>
              </a:rPr>
              <a:t>|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423150" y="3981450"/>
            <a:ext cx="428625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6030913" y="2873375"/>
            <a:ext cx="357188" cy="158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254875" y="2863850"/>
            <a:ext cx="974725" cy="31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7" name="TextBox 59"/>
          <p:cNvSpPr txBox="1">
            <a:spLocks noChangeArrowheads="1"/>
          </p:cNvSpPr>
          <p:nvPr/>
        </p:nvSpPr>
        <p:spPr bwMode="auto">
          <a:xfrm>
            <a:off x="5815013" y="4252913"/>
            <a:ext cx="30591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CA" sz="1600" i="1"/>
              <a:t>discontinuity preserving potentials</a:t>
            </a:r>
          </a:p>
          <a:p>
            <a:pPr algn="ctr"/>
            <a:r>
              <a:rPr lang="en-CA" sz="1600"/>
              <a:t>[Blake&amp;Zisserman’83,’87]</a:t>
            </a:r>
            <a:endParaRPr lang="en-US" sz="1600"/>
          </a:p>
        </p:txBody>
      </p:sp>
      <p:pic>
        <p:nvPicPr>
          <p:cNvPr id="1946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263" y="1412875"/>
            <a:ext cx="2263775" cy="16398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71" t="6464" r="4364" b="7742"/>
          <a:stretch>
            <a:fillRect/>
          </a:stretch>
        </p:blipFill>
        <p:spPr bwMode="auto">
          <a:xfrm>
            <a:off x="3236913" y="1397000"/>
            <a:ext cx="2276475" cy="16383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7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175" y="3290888"/>
            <a:ext cx="2162175" cy="18018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7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5650" y="3319463"/>
            <a:ext cx="2159000" cy="180022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72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2072"/>
          <a:stretch>
            <a:fillRect/>
          </a:stretch>
        </p:blipFill>
        <p:spPr bwMode="auto">
          <a:xfrm>
            <a:off x="127000" y="1042988"/>
            <a:ext cx="777875" cy="4953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Connector 29"/>
          <p:cNvCxnSpPr/>
          <p:nvPr/>
        </p:nvCxnSpPr>
        <p:spPr>
          <a:xfrm flipV="1">
            <a:off x="6348413" y="2871788"/>
            <a:ext cx="908050" cy="8350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4" name="Rectangle 21"/>
          <p:cNvSpPr>
            <a:spLocks noChangeArrowheads="1"/>
          </p:cNvSpPr>
          <p:nvPr/>
        </p:nvSpPr>
        <p:spPr bwMode="auto">
          <a:xfrm>
            <a:off x="6107113" y="1638300"/>
            <a:ext cx="2540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l-GR" sz="2000">
                <a:latin typeface="Comic Sans MS" pitchFamily="66" charset="0"/>
              </a:rPr>
              <a:t>θ</a:t>
            </a:r>
            <a:r>
              <a:rPr lang="en-GB" sz="2000" baseline="-25000">
                <a:latin typeface="Comic Sans MS" pitchFamily="66" charset="0"/>
              </a:rPr>
              <a:t>ij </a:t>
            </a:r>
            <a:r>
              <a:rPr lang="en-GB" sz="2000">
                <a:latin typeface="Comic Sans MS" pitchFamily="66" charset="0"/>
              </a:rPr>
              <a:t>(d</a:t>
            </a:r>
            <a:r>
              <a:rPr lang="en-GB" sz="2000" baseline="-25000">
                <a:latin typeface="Comic Sans MS" pitchFamily="66" charset="0"/>
              </a:rPr>
              <a:t>i</a:t>
            </a:r>
            <a:r>
              <a:rPr lang="en-GB" sz="2000">
                <a:latin typeface="Comic Sans MS" pitchFamily="66" charset="0"/>
              </a:rPr>
              <a:t>,d</a:t>
            </a:r>
            <a:r>
              <a:rPr lang="en-GB" sz="2000" baseline="-25000">
                <a:latin typeface="Comic Sans MS" pitchFamily="66" charset="0"/>
              </a:rPr>
              <a:t>j</a:t>
            </a:r>
            <a:r>
              <a:rPr lang="en-GB" sz="2000">
                <a:latin typeface="Comic Sans MS" pitchFamily="66" charset="0"/>
              </a:rPr>
              <a:t>) = g(|d</a:t>
            </a:r>
            <a:r>
              <a:rPr lang="en-GB" sz="2000" baseline="-25000">
                <a:latin typeface="Comic Sans MS" pitchFamily="66" charset="0"/>
              </a:rPr>
              <a:t>i</a:t>
            </a:r>
            <a:r>
              <a:rPr lang="en-GB" sz="2000">
                <a:latin typeface="Comic Sans MS" pitchFamily="66" charset="0"/>
              </a:rPr>
              <a:t>-d</a:t>
            </a:r>
            <a:r>
              <a:rPr lang="en-GB" sz="2000" baseline="-25000">
                <a:latin typeface="Comic Sans MS" pitchFamily="66" charset="0"/>
              </a:rPr>
              <a:t>j</a:t>
            </a:r>
            <a:r>
              <a:rPr lang="en-GB" sz="2000">
                <a:latin typeface="Comic Sans MS" pitchFamily="66" charset="0"/>
              </a:rPr>
              <a:t>|)</a:t>
            </a:r>
          </a:p>
        </p:txBody>
      </p:sp>
      <p:sp>
        <p:nvSpPr>
          <p:cNvPr id="19475" name="TextBox 36"/>
          <p:cNvSpPr txBox="1">
            <a:spLocks noChangeArrowheads="1"/>
          </p:cNvSpPr>
          <p:nvPr/>
        </p:nvSpPr>
        <p:spPr bwMode="auto">
          <a:xfrm rot="-5400000">
            <a:off x="5850732" y="3175794"/>
            <a:ext cx="684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/>
              <a:t>cost</a:t>
            </a:r>
          </a:p>
        </p:txBody>
      </p:sp>
      <p:sp>
        <p:nvSpPr>
          <p:cNvPr id="38" name="Oval 37"/>
          <p:cNvSpPr/>
          <p:nvPr/>
        </p:nvSpPr>
        <p:spPr>
          <a:xfrm>
            <a:off x="2482850" y="4111625"/>
            <a:ext cx="471488" cy="57785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9" name="Oval 38"/>
          <p:cNvSpPr/>
          <p:nvPr/>
        </p:nvSpPr>
        <p:spPr>
          <a:xfrm>
            <a:off x="5149850" y="4121150"/>
            <a:ext cx="471488" cy="57785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9478" name="TextBox 3"/>
          <p:cNvSpPr txBox="1">
            <a:spLocks noChangeArrowheads="1"/>
          </p:cNvSpPr>
          <p:nvPr/>
        </p:nvSpPr>
        <p:spPr bwMode="auto">
          <a:xfrm>
            <a:off x="523875" y="5207000"/>
            <a:ext cx="2341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/>
              <a:t>No truncation</a:t>
            </a:r>
          </a:p>
          <a:p>
            <a:pPr algn="ctr"/>
            <a:r>
              <a:rPr lang="en-GB"/>
              <a:t>(global min.)</a:t>
            </a:r>
          </a:p>
        </p:txBody>
      </p:sp>
      <p:sp>
        <p:nvSpPr>
          <p:cNvPr id="19479" name="TextBox 24"/>
          <p:cNvSpPr txBox="1">
            <a:spLocks noChangeArrowheads="1"/>
          </p:cNvSpPr>
          <p:nvPr/>
        </p:nvSpPr>
        <p:spPr bwMode="auto">
          <a:xfrm>
            <a:off x="3278188" y="5207000"/>
            <a:ext cx="2341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/>
              <a:t>with truncation</a:t>
            </a:r>
            <a:br>
              <a:rPr lang="en-GB"/>
            </a:br>
            <a:r>
              <a:rPr lang="en-GB"/>
              <a:t>(NP hard optimization)</a:t>
            </a:r>
          </a:p>
        </p:txBody>
      </p:sp>
    </p:spTree>
    <p:extLst>
      <p:ext uri="{BB962C8B-B14F-4D97-AF65-F5344CB8AC3E}">
        <p14:creationId xmlns:p14="http://schemas.microsoft.com/office/powerpoint/2010/main" xmlns="" val="314103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smtClean="0"/>
              <a:t>Stereo matching - prior</a:t>
            </a:r>
          </a:p>
        </p:txBody>
      </p:sp>
      <p:cxnSp>
        <p:nvCxnSpPr>
          <p:cNvPr id="14" name="Straight Connector 13"/>
          <p:cNvCxnSpPr/>
          <p:nvPr/>
        </p:nvCxnSpPr>
        <p:spPr>
          <a:xfrm rot="10800000">
            <a:off x="6429375" y="3071813"/>
            <a:ext cx="1857375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H="1">
            <a:off x="5893594" y="2536031"/>
            <a:ext cx="1081088" cy="95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469" name="Rectangle 52"/>
          <p:cNvSpPr>
            <a:spLocks noChangeArrowheads="1"/>
          </p:cNvSpPr>
          <p:nvPr/>
        </p:nvSpPr>
        <p:spPr bwMode="auto">
          <a:xfrm>
            <a:off x="6646863" y="3201988"/>
            <a:ext cx="854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>
                <a:latin typeface="Comic Sans MS" pitchFamily="66" charset="0"/>
              </a:rPr>
              <a:t>|d</a:t>
            </a:r>
            <a:r>
              <a:rPr lang="en-GB" baseline="-25000">
                <a:latin typeface="Comic Sans MS" pitchFamily="66" charset="0"/>
              </a:rPr>
              <a:t>i</a:t>
            </a:r>
            <a:r>
              <a:rPr lang="en-GB">
                <a:latin typeface="Comic Sans MS" pitchFamily="66" charset="0"/>
              </a:rPr>
              <a:t>-d</a:t>
            </a:r>
            <a:r>
              <a:rPr lang="en-GB" baseline="-25000">
                <a:latin typeface="Comic Sans MS" pitchFamily="66" charset="0"/>
              </a:rPr>
              <a:t>j</a:t>
            </a:r>
            <a:r>
              <a:rPr lang="en-GB">
                <a:latin typeface="Comic Sans MS" pitchFamily="66" charset="0"/>
              </a:rPr>
              <a:t>|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7500938" y="3357563"/>
            <a:ext cx="428625" cy="158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6108700" y="2249488"/>
            <a:ext cx="357187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321550" y="2230438"/>
            <a:ext cx="965200" cy="127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426200" y="2224088"/>
            <a:ext cx="908050" cy="8350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 flipH="1" flipV="1">
            <a:off x="6103937" y="2562226"/>
            <a:ext cx="828675" cy="16510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475" name="Rectangle 21"/>
          <p:cNvSpPr>
            <a:spLocks noChangeArrowheads="1"/>
          </p:cNvSpPr>
          <p:nvPr/>
        </p:nvSpPr>
        <p:spPr bwMode="auto">
          <a:xfrm>
            <a:off x="6219825" y="1492250"/>
            <a:ext cx="2538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l-GR" sz="2000">
                <a:latin typeface="Comic Sans MS" pitchFamily="66" charset="0"/>
              </a:rPr>
              <a:t>θ</a:t>
            </a:r>
            <a:r>
              <a:rPr lang="en-GB" sz="2000" baseline="-25000">
                <a:latin typeface="Comic Sans MS" pitchFamily="66" charset="0"/>
              </a:rPr>
              <a:t>ij </a:t>
            </a:r>
            <a:r>
              <a:rPr lang="en-GB" sz="2000">
                <a:latin typeface="Comic Sans MS" pitchFamily="66" charset="0"/>
              </a:rPr>
              <a:t>(d</a:t>
            </a:r>
            <a:r>
              <a:rPr lang="en-GB" sz="2000" baseline="-25000">
                <a:latin typeface="Comic Sans MS" pitchFamily="66" charset="0"/>
              </a:rPr>
              <a:t>i</a:t>
            </a:r>
            <a:r>
              <a:rPr lang="en-GB" sz="2000">
                <a:latin typeface="Comic Sans MS" pitchFamily="66" charset="0"/>
              </a:rPr>
              <a:t>,d</a:t>
            </a:r>
            <a:r>
              <a:rPr lang="en-GB" sz="2000" baseline="-25000">
                <a:latin typeface="Comic Sans MS" pitchFamily="66" charset="0"/>
              </a:rPr>
              <a:t>j</a:t>
            </a:r>
            <a:r>
              <a:rPr lang="en-GB" sz="2000">
                <a:latin typeface="Comic Sans MS" pitchFamily="66" charset="0"/>
              </a:rPr>
              <a:t>) = g(|d</a:t>
            </a:r>
            <a:r>
              <a:rPr lang="en-GB" sz="2000" baseline="-25000">
                <a:latin typeface="Comic Sans MS" pitchFamily="66" charset="0"/>
              </a:rPr>
              <a:t>i</a:t>
            </a:r>
            <a:r>
              <a:rPr lang="en-GB" sz="2000">
                <a:latin typeface="Comic Sans MS" pitchFamily="66" charset="0"/>
              </a:rPr>
              <a:t>-d</a:t>
            </a:r>
            <a:r>
              <a:rPr lang="en-GB" sz="2000" baseline="-25000">
                <a:latin typeface="Comic Sans MS" pitchFamily="66" charset="0"/>
              </a:rPr>
              <a:t>j</a:t>
            </a:r>
            <a:r>
              <a:rPr lang="en-GB" sz="2000">
                <a:latin typeface="Comic Sans MS" pitchFamily="66" charset="0"/>
              </a:rPr>
              <a:t>|)</a:t>
            </a:r>
          </a:p>
        </p:txBody>
      </p:sp>
      <p:sp>
        <p:nvSpPr>
          <p:cNvPr id="62476" name="TextBox 23"/>
          <p:cNvSpPr txBox="1">
            <a:spLocks noChangeArrowheads="1"/>
          </p:cNvSpPr>
          <p:nvPr/>
        </p:nvSpPr>
        <p:spPr bwMode="auto">
          <a:xfrm rot="-5400000">
            <a:off x="5929312" y="2551113"/>
            <a:ext cx="682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/>
              <a:t>cost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6611938" y="2230438"/>
            <a:ext cx="1684337" cy="3175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47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5213" y="3582988"/>
            <a:ext cx="2114550" cy="19256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2479" name="TextBox 29"/>
          <p:cNvSpPr txBox="1">
            <a:spLocks noChangeArrowheads="1"/>
          </p:cNvSpPr>
          <p:nvPr/>
        </p:nvSpPr>
        <p:spPr bwMode="auto">
          <a:xfrm>
            <a:off x="6959600" y="6519863"/>
            <a:ext cx="23288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1600"/>
              <a:t>[Olga Veksler PhD thesis] </a:t>
            </a:r>
          </a:p>
        </p:txBody>
      </p:sp>
      <p:pic>
        <p:nvPicPr>
          <p:cNvPr id="6248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4425" y="3651250"/>
            <a:ext cx="1998663" cy="181927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48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3788" y="1219200"/>
            <a:ext cx="2114550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82" name="TextBox 32"/>
          <p:cNvSpPr txBox="1">
            <a:spLocks noChangeArrowheads="1"/>
          </p:cNvSpPr>
          <p:nvPr/>
        </p:nvSpPr>
        <p:spPr bwMode="auto">
          <a:xfrm>
            <a:off x="1446213" y="5614988"/>
            <a:ext cx="2079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/>
              <a:t>(Potts model)</a:t>
            </a:r>
          </a:p>
        </p:txBody>
      </p:sp>
      <p:sp>
        <p:nvSpPr>
          <p:cNvPr id="62483" name="TextBox 33"/>
          <p:cNvSpPr txBox="1">
            <a:spLocks noChangeArrowheads="1"/>
          </p:cNvSpPr>
          <p:nvPr/>
        </p:nvSpPr>
        <p:spPr bwMode="auto">
          <a:xfrm>
            <a:off x="3633788" y="5594350"/>
            <a:ext cx="2079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/>
              <a:t>Smooth disparities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6511925" y="4186238"/>
            <a:ext cx="579438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485" name="TextBox 26"/>
          <p:cNvSpPr txBox="1">
            <a:spLocks noChangeArrowheads="1"/>
          </p:cNvSpPr>
          <p:nvPr/>
        </p:nvSpPr>
        <p:spPr bwMode="auto">
          <a:xfrm>
            <a:off x="7165975" y="3968750"/>
            <a:ext cx="1643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/>
              <a:t>Potts model</a:t>
            </a:r>
          </a:p>
        </p:txBody>
      </p:sp>
      <p:sp>
        <p:nvSpPr>
          <p:cNvPr id="62486" name="TextBox 27"/>
          <p:cNvSpPr txBox="1">
            <a:spLocks noChangeArrowheads="1"/>
          </p:cNvSpPr>
          <p:nvPr/>
        </p:nvSpPr>
        <p:spPr bwMode="auto">
          <a:xfrm>
            <a:off x="1568450" y="3082925"/>
            <a:ext cx="2079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/>
              <a:t>Left image</a:t>
            </a:r>
          </a:p>
        </p:txBody>
      </p:sp>
    </p:spTree>
    <p:extLst>
      <p:ext uri="{BB962C8B-B14F-4D97-AF65-F5344CB8AC3E}">
        <p14:creationId xmlns:p14="http://schemas.microsoft.com/office/powerpoint/2010/main" xmlns="" val="41138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Image Labelling Problems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785786" y="1142984"/>
            <a:ext cx="771530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Infer the values of hidden random variables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929322" y="1857364"/>
            <a:ext cx="2928958" cy="4392416"/>
            <a:chOff x="204955" y="1885882"/>
            <a:chExt cx="2928958" cy="4392416"/>
          </a:xfrm>
        </p:grpSpPr>
        <p:sp>
          <p:nvSpPr>
            <p:cNvPr id="5" name="Rectangle 20"/>
            <p:cNvSpPr>
              <a:spLocks noChangeArrowheads="1"/>
            </p:cNvSpPr>
            <p:nvPr/>
          </p:nvSpPr>
          <p:spPr bwMode="auto">
            <a:xfrm>
              <a:off x="204955" y="1885882"/>
              <a:ext cx="292895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20000"/>
                </a:spcBef>
                <a:buClr>
                  <a:schemeClr val="tx1"/>
                </a:buClr>
              </a:pPr>
              <a:r>
                <a:rPr lang="en-US" sz="2000" b="1" dirty="0" smtClean="0">
                  <a:solidFill>
                    <a:schemeClr val="accent1"/>
                  </a:solidFill>
                  <a:latin typeface="Comic Sans MS" pitchFamily="66" charset="0"/>
                </a:rPr>
                <a:t>Geometry Estimation</a:t>
              </a:r>
              <a:endParaRPr lang="en-US" sz="2000" b="1" dirty="0">
                <a:solidFill>
                  <a:schemeClr val="accent1"/>
                </a:solidFill>
                <a:latin typeface="Comic Sans MS" pitchFamily="66" charset="0"/>
              </a:endParaRPr>
            </a:p>
          </p:txBody>
        </p:sp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1472" y="2500306"/>
              <a:ext cx="2027672" cy="15192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1472" y="4786322"/>
              <a:ext cx="2000264" cy="14919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8" name="Straight Arrow Connector 7"/>
            <p:cNvCxnSpPr/>
            <p:nvPr/>
          </p:nvCxnSpPr>
          <p:spPr>
            <a:xfrm rot="5400000">
              <a:off x="1320777" y="4393413"/>
              <a:ext cx="500860" cy="794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428596" y="1857364"/>
            <a:ext cx="2786082" cy="4451181"/>
            <a:chOff x="5929322" y="1857364"/>
            <a:chExt cx="2786082" cy="4451181"/>
          </a:xfrm>
        </p:grpSpPr>
        <p:sp>
          <p:nvSpPr>
            <p:cNvPr id="10" name="Rectangle 16"/>
            <p:cNvSpPr>
              <a:spLocks noChangeArrowheads="1"/>
            </p:cNvSpPr>
            <p:nvPr/>
          </p:nvSpPr>
          <p:spPr bwMode="auto">
            <a:xfrm>
              <a:off x="5929322" y="1857364"/>
              <a:ext cx="278608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20000"/>
                </a:spcBef>
                <a:buClr>
                  <a:schemeClr val="tx1"/>
                </a:buClr>
              </a:pPr>
              <a:r>
                <a:rPr lang="en-US" sz="2000" b="1" dirty="0" smtClean="0">
                  <a:solidFill>
                    <a:schemeClr val="accent1"/>
                  </a:solidFill>
                  <a:latin typeface="Comic Sans MS" pitchFamily="66" charset="0"/>
                </a:rPr>
                <a:t>Object Segmentation</a:t>
              </a:r>
              <a:endParaRPr lang="en-US" sz="2000" b="1" dirty="0">
                <a:solidFill>
                  <a:schemeClr val="accent1"/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4" descr="C:\Users\pkohli\Desktop\MSRC_ObjCategImageDatabase_v3\MSRC_ObjCategImageDatabase_v3\MSRC_ObjCategImageDatabase_v3\SegmentationsGTHighQuality\3_24_s.bm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43636" y="2500306"/>
              <a:ext cx="2286016" cy="15216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3" descr="C:\Users\pkohli\Desktop\MSRC_ObjCategImageDatabase_v3\MSRC_ObjCategImageDatabase_v3\MSRC_ObjCategImageDatabase_v3\SegmentationsGTHighQuality\3_24_s_HQGT.bm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43637" y="4786322"/>
              <a:ext cx="2254458" cy="15006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7291318" y="5214927"/>
              <a:ext cx="9239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latin typeface="Comic Sans MS" pitchFamily="66" charset="0"/>
                </a:rPr>
                <a:t>Building</a:t>
              </a:r>
              <a:endParaRPr lang="en-GB" sz="1400" b="1" dirty="0">
                <a:latin typeface="Comic Sans MS" pitchFamily="66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75030" y="4857736"/>
              <a:ext cx="5543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latin typeface="Comic Sans MS" pitchFamily="66" charset="0"/>
                </a:rPr>
                <a:t>Sky</a:t>
              </a:r>
            </a:p>
            <a:p>
              <a:endParaRPr lang="en-GB" sz="1400" b="1" dirty="0">
                <a:latin typeface="Comic Sans MS" pitchFamily="66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72198" y="5857892"/>
              <a:ext cx="5965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latin typeface="Comic Sans MS" pitchFamily="66" charset="0"/>
                </a:rPr>
                <a:t>Tree</a:t>
              </a:r>
              <a:endParaRPr lang="en-GB" sz="1400" b="1" dirty="0">
                <a:latin typeface="Comic Sans MS" pitchFamily="66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715272" y="6000768"/>
              <a:ext cx="9855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latin typeface="Comic Sans MS" pitchFamily="66" charset="0"/>
                </a:rPr>
                <a:t>Grass</a:t>
              </a:r>
              <a:endParaRPr lang="en-GB" sz="1400" b="1" dirty="0">
                <a:latin typeface="Comic Sans MS" pitchFamily="66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5400000">
              <a:off x="7036611" y="4393413"/>
              <a:ext cx="500860" cy="794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3344396" y="1881351"/>
            <a:ext cx="2442050" cy="4521786"/>
            <a:chOff x="3272958" y="1881351"/>
            <a:chExt cx="2442050" cy="4521786"/>
          </a:xfrm>
        </p:grpSpPr>
        <p:sp>
          <p:nvSpPr>
            <p:cNvPr id="19" name="Rectangle 16"/>
            <p:cNvSpPr>
              <a:spLocks noChangeArrowheads="1"/>
            </p:cNvSpPr>
            <p:nvPr/>
          </p:nvSpPr>
          <p:spPr bwMode="auto">
            <a:xfrm>
              <a:off x="3272958" y="1881351"/>
              <a:ext cx="244205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20000"/>
                </a:spcBef>
                <a:buClr>
                  <a:schemeClr val="tx1"/>
                </a:buClr>
              </a:pPr>
              <a:r>
                <a:rPr lang="en-US" sz="2000" b="1" dirty="0" smtClean="0">
                  <a:solidFill>
                    <a:schemeClr val="accent1"/>
                  </a:solidFill>
                  <a:latin typeface="Comic Sans MS" pitchFamily="66" charset="0"/>
                </a:rPr>
                <a:t>Pose Estimation</a:t>
              </a:r>
              <a:endParaRPr lang="en-US" sz="2000" b="1" dirty="0">
                <a:solidFill>
                  <a:schemeClr val="accent1"/>
                </a:solidFill>
                <a:latin typeface="Comic Sans MS" pitchFamily="66" charset="0"/>
              </a:endParaRPr>
            </a:p>
          </p:txBody>
        </p:sp>
        <p:pic>
          <p:nvPicPr>
            <p:cNvPr id="20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28992" y="3136966"/>
              <a:ext cx="815501" cy="2146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Line 12"/>
            <p:cNvSpPr>
              <a:spLocks noChangeShapeType="1"/>
            </p:cNvSpPr>
            <p:nvPr/>
          </p:nvSpPr>
          <p:spPr bwMode="auto">
            <a:xfrm>
              <a:off x="4387369" y="4071942"/>
              <a:ext cx="503238" cy="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22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58873" y="3214686"/>
              <a:ext cx="733425" cy="209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" name="Rectangle 22"/>
            <p:cNvSpPr/>
            <p:nvPr/>
          </p:nvSpPr>
          <p:spPr>
            <a:xfrm>
              <a:off x="3672989" y="5572140"/>
              <a:ext cx="177163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smtClean="0">
                  <a:sym typeface="Symbol" pitchFamily="18" charset="2"/>
                </a:rPr>
                <a:t>Orientation</a:t>
              </a:r>
            </a:p>
            <a:p>
              <a:pPr algn="ctr"/>
              <a:r>
                <a:rPr lang="en-US" sz="2400" b="1" dirty="0" smtClean="0">
                  <a:sym typeface="Symbol" pitchFamily="18" charset="2"/>
                </a:rPr>
                <a:t>Joint angles</a:t>
              </a:r>
              <a:endParaRPr lang="en-US" sz="2400" b="1" dirty="0">
                <a:sym typeface="Symbol" pitchFamily="18" charset="2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377262" y="5597858"/>
            <a:ext cx="1838076" cy="617223"/>
            <a:chOff x="6377262" y="5597858"/>
            <a:chExt cx="1838076" cy="617223"/>
          </a:xfrm>
        </p:grpSpPr>
        <p:sp>
          <p:nvSpPr>
            <p:cNvPr id="25" name="Oval 24"/>
            <p:cNvSpPr/>
            <p:nvPr/>
          </p:nvSpPr>
          <p:spPr>
            <a:xfrm>
              <a:off x="6378133" y="5743554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>
              <a:off x="6592447" y="5743554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6806761" y="5743554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/>
          </p:nvSpPr>
          <p:spPr>
            <a:xfrm>
              <a:off x="7021075" y="5743554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/>
          </p:nvSpPr>
          <p:spPr>
            <a:xfrm>
              <a:off x="7235389" y="5743554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/>
          </p:nvSpPr>
          <p:spPr>
            <a:xfrm>
              <a:off x="7449703" y="5743554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/>
            <p:cNvSpPr/>
            <p:nvPr/>
          </p:nvSpPr>
          <p:spPr>
            <a:xfrm>
              <a:off x="7663146" y="5740734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/>
            <p:cNvSpPr/>
            <p:nvPr/>
          </p:nvSpPr>
          <p:spPr>
            <a:xfrm>
              <a:off x="7877460" y="5740734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/>
            <p:cNvSpPr/>
            <p:nvPr/>
          </p:nvSpPr>
          <p:spPr>
            <a:xfrm>
              <a:off x="8091774" y="5740734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/>
            <p:cNvSpPr/>
            <p:nvPr/>
          </p:nvSpPr>
          <p:spPr>
            <a:xfrm>
              <a:off x="6377262" y="5886430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/>
            <p:cNvSpPr/>
            <p:nvPr/>
          </p:nvSpPr>
          <p:spPr>
            <a:xfrm>
              <a:off x="6591576" y="5886430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/>
            <p:cNvSpPr/>
            <p:nvPr/>
          </p:nvSpPr>
          <p:spPr>
            <a:xfrm>
              <a:off x="6805890" y="5886430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/>
            <p:cNvSpPr/>
            <p:nvPr/>
          </p:nvSpPr>
          <p:spPr>
            <a:xfrm>
              <a:off x="7020204" y="5886430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/>
            <p:cNvSpPr/>
            <p:nvPr/>
          </p:nvSpPr>
          <p:spPr>
            <a:xfrm>
              <a:off x="7234518" y="5886430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/>
            <p:cNvSpPr/>
            <p:nvPr/>
          </p:nvSpPr>
          <p:spPr>
            <a:xfrm>
              <a:off x="7448832" y="5886430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/>
            <p:cNvSpPr/>
            <p:nvPr/>
          </p:nvSpPr>
          <p:spPr>
            <a:xfrm>
              <a:off x="7662275" y="5883610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/>
            <p:cNvSpPr/>
            <p:nvPr/>
          </p:nvSpPr>
          <p:spPr>
            <a:xfrm>
              <a:off x="7876589" y="5883610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/>
            <p:cNvSpPr/>
            <p:nvPr/>
          </p:nvSpPr>
          <p:spPr>
            <a:xfrm>
              <a:off x="8090903" y="5883610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/>
            <p:cNvSpPr/>
            <p:nvPr/>
          </p:nvSpPr>
          <p:spPr>
            <a:xfrm>
              <a:off x="6377262" y="6029306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/>
            <p:cNvSpPr/>
            <p:nvPr/>
          </p:nvSpPr>
          <p:spPr>
            <a:xfrm>
              <a:off x="6591576" y="6029306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/>
            <p:cNvSpPr/>
            <p:nvPr/>
          </p:nvSpPr>
          <p:spPr>
            <a:xfrm>
              <a:off x="6805890" y="6029306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/>
            <p:cNvSpPr/>
            <p:nvPr/>
          </p:nvSpPr>
          <p:spPr>
            <a:xfrm>
              <a:off x="7020204" y="6029306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/>
            <p:cNvSpPr/>
            <p:nvPr/>
          </p:nvSpPr>
          <p:spPr>
            <a:xfrm>
              <a:off x="7234518" y="6029306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/>
            <p:cNvSpPr/>
            <p:nvPr/>
          </p:nvSpPr>
          <p:spPr>
            <a:xfrm>
              <a:off x="7448832" y="6029306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/>
            <p:cNvSpPr/>
            <p:nvPr/>
          </p:nvSpPr>
          <p:spPr>
            <a:xfrm>
              <a:off x="7662275" y="6026486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/>
            <p:cNvSpPr/>
            <p:nvPr/>
          </p:nvSpPr>
          <p:spPr>
            <a:xfrm>
              <a:off x="7876589" y="6026486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/>
            <p:cNvSpPr/>
            <p:nvPr/>
          </p:nvSpPr>
          <p:spPr>
            <a:xfrm>
              <a:off x="8090903" y="6026486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Oval 51"/>
            <p:cNvSpPr/>
            <p:nvPr/>
          </p:nvSpPr>
          <p:spPr>
            <a:xfrm>
              <a:off x="6377262" y="6169362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Oval 52"/>
            <p:cNvSpPr/>
            <p:nvPr/>
          </p:nvSpPr>
          <p:spPr>
            <a:xfrm>
              <a:off x="6591576" y="6169362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Oval 53"/>
            <p:cNvSpPr/>
            <p:nvPr/>
          </p:nvSpPr>
          <p:spPr>
            <a:xfrm>
              <a:off x="6805890" y="6169362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Oval 54"/>
            <p:cNvSpPr/>
            <p:nvPr/>
          </p:nvSpPr>
          <p:spPr>
            <a:xfrm>
              <a:off x="7020204" y="6169362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Oval 55"/>
            <p:cNvSpPr/>
            <p:nvPr/>
          </p:nvSpPr>
          <p:spPr>
            <a:xfrm>
              <a:off x="7234518" y="6169362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Oval 56"/>
            <p:cNvSpPr/>
            <p:nvPr/>
          </p:nvSpPr>
          <p:spPr>
            <a:xfrm>
              <a:off x="7448832" y="6169362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/>
            <p:cNvSpPr/>
            <p:nvPr/>
          </p:nvSpPr>
          <p:spPr>
            <a:xfrm>
              <a:off x="7662275" y="6166542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/>
            <p:cNvSpPr/>
            <p:nvPr/>
          </p:nvSpPr>
          <p:spPr>
            <a:xfrm>
              <a:off x="7876589" y="6166542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Oval 59"/>
            <p:cNvSpPr/>
            <p:nvPr/>
          </p:nvSpPr>
          <p:spPr>
            <a:xfrm>
              <a:off x="8090903" y="6166542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/>
            <p:cNvSpPr/>
            <p:nvPr/>
          </p:nvSpPr>
          <p:spPr>
            <a:xfrm>
              <a:off x="6377262" y="5600678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/>
            <p:cNvSpPr/>
            <p:nvPr/>
          </p:nvSpPr>
          <p:spPr>
            <a:xfrm>
              <a:off x="6591576" y="5600678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Oval 62"/>
            <p:cNvSpPr/>
            <p:nvPr/>
          </p:nvSpPr>
          <p:spPr>
            <a:xfrm>
              <a:off x="6805890" y="5600678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Oval 63"/>
            <p:cNvSpPr/>
            <p:nvPr/>
          </p:nvSpPr>
          <p:spPr>
            <a:xfrm>
              <a:off x="7020204" y="5600678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Oval 64"/>
            <p:cNvSpPr/>
            <p:nvPr/>
          </p:nvSpPr>
          <p:spPr>
            <a:xfrm>
              <a:off x="7234518" y="5600678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Oval 65"/>
            <p:cNvSpPr/>
            <p:nvPr/>
          </p:nvSpPr>
          <p:spPr>
            <a:xfrm>
              <a:off x="7448832" y="5600678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Oval 66"/>
            <p:cNvSpPr/>
            <p:nvPr/>
          </p:nvSpPr>
          <p:spPr>
            <a:xfrm>
              <a:off x="7662275" y="5597858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Oval 67"/>
            <p:cNvSpPr/>
            <p:nvPr/>
          </p:nvSpPr>
          <p:spPr>
            <a:xfrm>
              <a:off x="7876589" y="5597858"/>
              <a:ext cx="123564" cy="45719"/>
            </a:xfrm>
            <a:prstGeom prst="ellipse">
              <a:avLst/>
            </a:prstGeom>
            <a:noFill/>
            <a:ln w="158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xmlns="" val="79407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smtClean="0"/>
              <a:t>Stereo matching </a:t>
            </a:r>
          </a:p>
        </p:txBody>
      </p:sp>
      <p:pic>
        <p:nvPicPr>
          <p:cNvPr id="2048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4225" y="1511300"/>
            <a:ext cx="2055813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7"/>
          <p:cNvSpPr txBox="1">
            <a:spLocks noChangeArrowheads="1"/>
          </p:cNvSpPr>
          <p:nvPr/>
        </p:nvSpPr>
        <p:spPr bwMode="auto">
          <a:xfrm>
            <a:off x="2417763" y="803275"/>
            <a:ext cx="4984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/>
              <a:t>see </a:t>
            </a:r>
            <a:r>
              <a:rPr lang="en-GB">
                <a:hlinkClick r:id="rId4"/>
              </a:rPr>
              <a:t>http://vision.middlebury.edu/stereo/</a:t>
            </a:r>
            <a:endParaRPr lang="en-GB"/>
          </a:p>
          <a:p>
            <a:endParaRPr lang="en-GB"/>
          </a:p>
        </p:txBody>
      </p:sp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1790700" y="3052763"/>
            <a:ext cx="2768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/>
              <a:t>No MRF</a:t>
            </a:r>
          </a:p>
          <a:p>
            <a:pPr algn="ctr"/>
            <a:r>
              <a:rPr lang="en-GB"/>
              <a:t>Pixel independent (WTA)</a:t>
            </a:r>
          </a:p>
        </p:txBody>
      </p:sp>
      <p:sp>
        <p:nvSpPr>
          <p:cNvPr id="20486" name="TextBox 10"/>
          <p:cNvSpPr txBox="1">
            <a:spLocks noChangeArrowheads="1"/>
          </p:cNvSpPr>
          <p:nvPr/>
        </p:nvSpPr>
        <p:spPr bwMode="auto">
          <a:xfrm>
            <a:off x="4362450" y="3025775"/>
            <a:ext cx="37496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/>
              <a:t>No horizontal links </a:t>
            </a:r>
          </a:p>
          <a:p>
            <a:pPr algn="ctr"/>
            <a:r>
              <a:rPr lang="en-GB"/>
              <a:t>Efficient since independent chains</a:t>
            </a:r>
          </a:p>
        </p:txBody>
      </p:sp>
      <p:pic>
        <p:nvPicPr>
          <p:cNvPr id="204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9538" y="1497013"/>
            <a:ext cx="2051050" cy="15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5725" y="4359275"/>
            <a:ext cx="2055813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TextBox 14"/>
          <p:cNvSpPr txBox="1">
            <a:spLocks noChangeArrowheads="1"/>
          </p:cNvSpPr>
          <p:nvPr/>
        </p:nvSpPr>
        <p:spPr bwMode="auto">
          <a:xfrm>
            <a:off x="5491163" y="5894388"/>
            <a:ext cx="1514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/>
              <a:t>Ground truth</a:t>
            </a:r>
          </a:p>
        </p:txBody>
      </p:sp>
      <p:sp>
        <p:nvSpPr>
          <p:cNvPr id="64" name="Oval 63"/>
          <p:cNvSpPr/>
          <p:nvPr/>
        </p:nvSpPr>
        <p:spPr>
          <a:xfrm>
            <a:off x="368300" y="1754188"/>
            <a:ext cx="187325" cy="1571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7" name="Oval 66"/>
          <p:cNvSpPr/>
          <p:nvPr/>
        </p:nvSpPr>
        <p:spPr>
          <a:xfrm>
            <a:off x="823913" y="1754188"/>
            <a:ext cx="188912" cy="1571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5" name="Oval 74"/>
          <p:cNvSpPr/>
          <p:nvPr/>
        </p:nvSpPr>
        <p:spPr>
          <a:xfrm>
            <a:off x="1281113" y="1751013"/>
            <a:ext cx="187325" cy="1571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6" name="Oval 75"/>
          <p:cNvSpPr/>
          <p:nvPr/>
        </p:nvSpPr>
        <p:spPr>
          <a:xfrm>
            <a:off x="1281113" y="2171700"/>
            <a:ext cx="187325" cy="1571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0" name="Oval 79"/>
          <p:cNvSpPr/>
          <p:nvPr/>
        </p:nvSpPr>
        <p:spPr>
          <a:xfrm>
            <a:off x="374650" y="2178050"/>
            <a:ext cx="188913" cy="158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1" name="Oval 80"/>
          <p:cNvSpPr/>
          <p:nvPr/>
        </p:nvSpPr>
        <p:spPr>
          <a:xfrm>
            <a:off x="831850" y="2178050"/>
            <a:ext cx="187325" cy="158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1" name="Oval 100"/>
          <p:cNvSpPr/>
          <p:nvPr/>
        </p:nvSpPr>
        <p:spPr>
          <a:xfrm>
            <a:off x="371475" y="2597150"/>
            <a:ext cx="188913" cy="1571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2" name="Oval 101"/>
          <p:cNvSpPr/>
          <p:nvPr/>
        </p:nvSpPr>
        <p:spPr>
          <a:xfrm>
            <a:off x="828675" y="2597150"/>
            <a:ext cx="187325" cy="1571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8" name="Oval 127"/>
          <p:cNvSpPr/>
          <p:nvPr/>
        </p:nvSpPr>
        <p:spPr>
          <a:xfrm>
            <a:off x="1284288" y="2171700"/>
            <a:ext cx="187325" cy="158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9" name="Oval 128"/>
          <p:cNvSpPr/>
          <p:nvPr/>
        </p:nvSpPr>
        <p:spPr>
          <a:xfrm>
            <a:off x="1284288" y="2592388"/>
            <a:ext cx="187325" cy="158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46" name="Oval 145"/>
          <p:cNvSpPr/>
          <p:nvPr/>
        </p:nvSpPr>
        <p:spPr>
          <a:xfrm>
            <a:off x="7572375" y="1765300"/>
            <a:ext cx="187325" cy="1571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47" name="Oval 146"/>
          <p:cNvSpPr/>
          <p:nvPr/>
        </p:nvSpPr>
        <p:spPr>
          <a:xfrm>
            <a:off x="8027988" y="1765300"/>
            <a:ext cx="188912" cy="1571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148" name="Straight Connector 147"/>
          <p:cNvCxnSpPr/>
          <p:nvPr/>
        </p:nvCxnSpPr>
        <p:spPr>
          <a:xfrm>
            <a:off x="7759700" y="1844675"/>
            <a:ext cx="26828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Oval 150"/>
          <p:cNvSpPr/>
          <p:nvPr/>
        </p:nvSpPr>
        <p:spPr>
          <a:xfrm>
            <a:off x="8483600" y="1762125"/>
            <a:ext cx="188913" cy="1571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2" name="Oval 151"/>
          <p:cNvSpPr/>
          <p:nvPr/>
        </p:nvSpPr>
        <p:spPr>
          <a:xfrm>
            <a:off x="8483600" y="2182813"/>
            <a:ext cx="188913" cy="1571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153" name="Straight Connector 152"/>
          <p:cNvCxnSpPr>
            <a:endCxn id="152" idx="2"/>
          </p:cNvCxnSpPr>
          <p:nvPr/>
        </p:nvCxnSpPr>
        <p:spPr>
          <a:xfrm>
            <a:off x="8215313" y="2262188"/>
            <a:ext cx="2682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8215313" y="1841500"/>
            <a:ext cx="2682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Oval 155"/>
          <p:cNvSpPr/>
          <p:nvPr/>
        </p:nvSpPr>
        <p:spPr>
          <a:xfrm>
            <a:off x="7578725" y="2189163"/>
            <a:ext cx="188913" cy="158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7" name="Oval 156"/>
          <p:cNvSpPr/>
          <p:nvPr/>
        </p:nvSpPr>
        <p:spPr>
          <a:xfrm>
            <a:off x="8035925" y="2189163"/>
            <a:ext cx="187325" cy="158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158" name="Straight Connector 157"/>
          <p:cNvCxnSpPr>
            <a:endCxn id="157" idx="2"/>
          </p:cNvCxnSpPr>
          <p:nvPr/>
        </p:nvCxnSpPr>
        <p:spPr>
          <a:xfrm>
            <a:off x="7767638" y="2268538"/>
            <a:ext cx="2682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Oval 158"/>
          <p:cNvSpPr/>
          <p:nvPr/>
        </p:nvSpPr>
        <p:spPr>
          <a:xfrm>
            <a:off x="7575550" y="2187575"/>
            <a:ext cx="187325" cy="1571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0" name="Oval 159"/>
          <p:cNvSpPr/>
          <p:nvPr/>
        </p:nvSpPr>
        <p:spPr>
          <a:xfrm>
            <a:off x="8031163" y="2187575"/>
            <a:ext cx="188912" cy="1571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1" name="Oval 160"/>
          <p:cNvSpPr/>
          <p:nvPr/>
        </p:nvSpPr>
        <p:spPr>
          <a:xfrm>
            <a:off x="7575550" y="2608263"/>
            <a:ext cx="187325" cy="1571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2" name="Oval 161"/>
          <p:cNvSpPr/>
          <p:nvPr/>
        </p:nvSpPr>
        <p:spPr>
          <a:xfrm>
            <a:off x="8031163" y="2608263"/>
            <a:ext cx="188912" cy="1571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163" name="Straight Connector 162"/>
          <p:cNvCxnSpPr>
            <a:endCxn id="162" idx="2"/>
          </p:cNvCxnSpPr>
          <p:nvPr/>
        </p:nvCxnSpPr>
        <p:spPr>
          <a:xfrm>
            <a:off x="7762875" y="2686050"/>
            <a:ext cx="268288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>
            <a:off x="7762875" y="2265363"/>
            <a:ext cx="268288" cy="158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Oval 166"/>
          <p:cNvSpPr/>
          <p:nvPr/>
        </p:nvSpPr>
        <p:spPr>
          <a:xfrm>
            <a:off x="8488363" y="2182813"/>
            <a:ext cx="187325" cy="158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8" name="Oval 167"/>
          <p:cNvSpPr/>
          <p:nvPr/>
        </p:nvSpPr>
        <p:spPr>
          <a:xfrm>
            <a:off x="8488363" y="2603500"/>
            <a:ext cx="187325" cy="158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169" name="Straight Connector 168"/>
          <p:cNvCxnSpPr>
            <a:endCxn id="168" idx="2"/>
          </p:cNvCxnSpPr>
          <p:nvPr/>
        </p:nvCxnSpPr>
        <p:spPr>
          <a:xfrm>
            <a:off x="8218488" y="2682875"/>
            <a:ext cx="2698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>
            <a:off x="8218488" y="2262188"/>
            <a:ext cx="2698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Rectangle 171"/>
          <p:cNvSpPr/>
          <p:nvPr/>
        </p:nvSpPr>
        <p:spPr>
          <a:xfrm>
            <a:off x="8308975" y="2220913"/>
            <a:ext cx="90488" cy="80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4" name="Rectangle 173"/>
          <p:cNvSpPr/>
          <p:nvPr/>
        </p:nvSpPr>
        <p:spPr>
          <a:xfrm>
            <a:off x="8305800" y="1809750"/>
            <a:ext cx="90488" cy="80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5" name="Rectangle 174"/>
          <p:cNvSpPr/>
          <p:nvPr/>
        </p:nvSpPr>
        <p:spPr>
          <a:xfrm>
            <a:off x="7854950" y="1806575"/>
            <a:ext cx="90488" cy="80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9" name="Rectangle 178"/>
          <p:cNvSpPr/>
          <p:nvPr/>
        </p:nvSpPr>
        <p:spPr>
          <a:xfrm>
            <a:off x="7870825" y="2659063"/>
            <a:ext cx="90488" cy="80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80" name="Rectangle 179"/>
          <p:cNvSpPr/>
          <p:nvPr/>
        </p:nvSpPr>
        <p:spPr>
          <a:xfrm>
            <a:off x="8294688" y="2651125"/>
            <a:ext cx="90487" cy="80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82" name="Rectangle 181"/>
          <p:cNvSpPr/>
          <p:nvPr/>
        </p:nvSpPr>
        <p:spPr>
          <a:xfrm>
            <a:off x="7851775" y="2228850"/>
            <a:ext cx="90488" cy="80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20526" name="Group 141"/>
          <p:cNvGrpSpPr>
            <a:grpSpLocks/>
          </p:cNvGrpSpPr>
          <p:nvPr/>
        </p:nvGrpSpPr>
        <p:grpSpPr bwMode="auto">
          <a:xfrm>
            <a:off x="566738" y="4602163"/>
            <a:ext cx="1103312" cy="1003300"/>
            <a:chOff x="0" y="2587570"/>
            <a:chExt cx="2936920" cy="2726667"/>
          </a:xfrm>
        </p:grpSpPr>
        <p:sp>
          <p:nvSpPr>
            <p:cNvPr id="185" name="Oval 184"/>
            <p:cNvSpPr/>
            <p:nvPr/>
          </p:nvSpPr>
          <p:spPr>
            <a:xfrm>
              <a:off x="0" y="2596199"/>
              <a:ext cx="498643" cy="43143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86" name="Oval 185"/>
            <p:cNvSpPr/>
            <p:nvPr/>
          </p:nvSpPr>
          <p:spPr>
            <a:xfrm>
              <a:off x="1212799" y="2596199"/>
              <a:ext cx="502870" cy="43143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87" name="Straight Connector 186"/>
            <p:cNvCxnSpPr/>
            <p:nvPr/>
          </p:nvCxnSpPr>
          <p:spPr>
            <a:xfrm>
              <a:off x="498643" y="2811916"/>
              <a:ext cx="71415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>
              <a:stCxn id="185" idx="4"/>
            </p:cNvCxnSpPr>
            <p:nvPr/>
          </p:nvCxnSpPr>
          <p:spPr>
            <a:xfrm rot="16200000" flipH="1">
              <a:off x="-100362" y="3377315"/>
              <a:ext cx="720495" cy="2113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5400000">
              <a:off x="1114639" y="3383568"/>
              <a:ext cx="71186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Oval 189"/>
            <p:cNvSpPr/>
            <p:nvPr/>
          </p:nvSpPr>
          <p:spPr>
            <a:xfrm>
              <a:off x="2425601" y="2587570"/>
              <a:ext cx="502867" cy="4271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91" name="Oval 190"/>
            <p:cNvSpPr/>
            <p:nvPr/>
          </p:nvSpPr>
          <p:spPr>
            <a:xfrm>
              <a:off x="2425601" y="3730870"/>
              <a:ext cx="502867" cy="42712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92" name="Straight Connector 191"/>
            <p:cNvCxnSpPr>
              <a:endCxn id="191" idx="2"/>
            </p:cNvCxnSpPr>
            <p:nvPr/>
          </p:nvCxnSpPr>
          <p:spPr>
            <a:xfrm>
              <a:off x="1711442" y="3946588"/>
              <a:ext cx="714159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/>
          </p:nvCxnSpPr>
          <p:spPr>
            <a:xfrm>
              <a:off x="1711442" y="2803287"/>
              <a:ext cx="714159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>
            <a:xfrm rot="5400000">
              <a:off x="2325281" y="3372781"/>
              <a:ext cx="71618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Oval 194"/>
            <p:cNvSpPr/>
            <p:nvPr/>
          </p:nvSpPr>
          <p:spPr>
            <a:xfrm>
              <a:off x="21128" y="3748128"/>
              <a:ext cx="498643" cy="43143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96" name="Oval 195"/>
            <p:cNvSpPr/>
            <p:nvPr/>
          </p:nvSpPr>
          <p:spPr>
            <a:xfrm>
              <a:off x="1233930" y="3748128"/>
              <a:ext cx="498643" cy="43143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97" name="Straight Connector 196"/>
            <p:cNvCxnSpPr>
              <a:endCxn id="196" idx="2"/>
            </p:cNvCxnSpPr>
            <p:nvPr/>
          </p:nvCxnSpPr>
          <p:spPr>
            <a:xfrm>
              <a:off x="519770" y="3963845"/>
              <a:ext cx="714159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8" name="Oval 197"/>
            <p:cNvSpPr/>
            <p:nvPr/>
          </p:nvSpPr>
          <p:spPr>
            <a:xfrm>
              <a:off x="8452" y="3743815"/>
              <a:ext cx="502867" cy="4271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99" name="Oval 198"/>
            <p:cNvSpPr/>
            <p:nvPr/>
          </p:nvSpPr>
          <p:spPr>
            <a:xfrm>
              <a:off x="1225478" y="3743815"/>
              <a:ext cx="498643" cy="4271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00" name="Oval 199"/>
            <p:cNvSpPr/>
            <p:nvPr/>
          </p:nvSpPr>
          <p:spPr>
            <a:xfrm>
              <a:off x="8452" y="4887115"/>
              <a:ext cx="502867" cy="42712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01" name="Oval 200"/>
            <p:cNvSpPr/>
            <p:nvPr/>
          </p:nvSpPr>
          <p:spPr>
            <a:xfrm>
              <a:off x="1225478" y="4887115"/>
              <a:ext cx="498643" cy="42712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202" name="Straight Connector 201"/>
            <p:cNvCxnSpPr>
              <a:endCxn id="201" idx="2"/>
            </p:cNvCxnSpPr>
            <p:nvPr/>
          </p:nvCxnSpPr>
          <p:spPr>
            <a:xfrm>
              <a:off x="511319" y="5098520"/>
              <a:ext cx="714159" cy="431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>
              <a:off x="511319" y="3955216"/>
              <a:ext cx="714159" cy="431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>
              <a:stCxn id="198" idx="4"/>
              <a:endCxn id="200" idx="0"/>
            </p:cNvCxnSpPr>
            <p:nvPr/>
          </p:nvCxnSpPr>
          <p:spPr>
            <a:xfrm rot="5400000">
              <a:off x="-98207" y="4526912"/>
              <a:ext cx="716182" cy="422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/>
          </p:nvCxnSpPr>
          <p:spPr>
            <a:xfrm rot="5400000">
              <a:off x="1120933" y="4529026"/>
              <a:ext cx="71618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" name="Oval 205"/>
            <p:cNvSpPr/>
            <p:nvPr/>
          </p:nvSpPr>
          <p:spPr>
            <a:xfrm>
              <a:off x="2438277" y="3730870"/>
              <a:ext cx="498643" cy="43143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07" name="Oval 206"/>
            <p:cNvSpPr/>
            <p:nvPr/>
          </p:nvSpPr>
          <p:spPr>
            <a:xfrm>
              <a:off x="2438277" y="4874174"/>
              <a:ext cx="498643" cy="43143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208" name="Straight Connector 207"/>
            <p:cNvCxnSpPr>
              <a:endCxn id="207" idx="2"/>
            </p:cNvCxnSpPr>
            <p:nvPr/>
          </p:nvCxnSpPr>
          <p:spPr>
            <a:xfrm>
              <a:off x="1724121" y="5089891"/>
              <a:ext cx="71415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>
              <a:off x="1724121" y="3946588"/>
              <a:ext cx="714157" cy="431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5400000">
              <a:off x="2335890" y="4518239"/>
              <a:ext cx="711869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1" name="Rectangle 210"/>
            <p:cNvSpPr/>
            <p:nvPr/>
          </p:nvSpPr>
          <p:spPr>
            <a:xfrm>
              <a:off x="1960765" y="3834415"/>
              <a:ext cx="240868" cy="22003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2581954" y="3277865"/>
              <a:ext cx="240871" cy="2200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1952313" y="2717000"/>
              <a:ext cx="240868" cy="2200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752190" y="2708372"/>
              <a:ext cx="240868" cy="2200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164804" y="3226093"/>
              <a:ext cx="240871" cy="2200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152128" y="4412537"/>
              <a:ext cx="240868" cy="2243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1352252" y="4403909"/>
              <a:ext cx="240868" cy="22003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18" name="Rectangle 217"/>
            <p:cNvSpPr/>
            <p:nvPr/>
          </p:nvSpPr>
          <p:spPr>
            <a:xfrm>
              <a:off x="794448" y="5025174"/>
              <a:ext cx="240868" cy="22003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1922731" y="5003604"/>
              <a:ext cx="240871" cy="2200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2581954" y="4442739"/>
              <a:ext cx="240871" cy="2243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743738" y="3855988"/>
              <a:ext cx="240868" cy="2200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1381831" y="3308065"/>
              <a:ext cx="240871" cy="22003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pic>
        <p:nvPicPr>
          <p:cNvPr id="20527" name="Picture 2" descr="C:\Users\carrot\Desktop\alg0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9150" y="4327525"/>
            <a:ext cx="2055813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8" name="TextBox 222"/>
          <p:cNvSpPr txBox="1">
            <a:spLocks noChangeArrowheads="1"/>
          </p:cNvSpPr>
          <p:nvPr/>
        </p:nvSpPr>
        <p:spPr bwMode="auto">
          <a:xfrm>
            <a:off x="1298575" y="5861050"/>
            <a:ext cx="37496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/>
              <a:t>Pairwise MRF</a:t>
            </a:r>
          </a:p>
          <a:p>
            <a:pPr algn="ctr"/>
            <a:r>
              <a:rPr lang="en-GB"/>
              <a:t>[Boykov et al. ‘01]</a:t>
            </a:r>
          </a:p>
        </p:txBody>
      </p:sp>
    </p:spTree>
    <p:extLst>
      <p:ext uri="{BB962C8B-B14F-4D97-AF65-F5344CB8AC3E}">
        <p14:creationId xmlns:p14="http://schemas.microsoft.com/office/powerpoint/2010/main" xmlns="" val="136740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Examples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907704" y="1772816"/>
            <a:ext cx="60486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 smtClean="0"/>
              <a:t>Image segmentation</a:t>
            </a:r>
          </a:p>
          <a:p>
            <a:pPr marL="514350" indent="-514350">
              <a:buAutoNum type="arabicPeriod"/>
            </a:pPr>
            <a:endParaRPr lang="en-GB" sz="2800" b="1" dirty="0"/>
          </a:p>
          <a:p>
            <a:pPr marL="514350" indent="-514350">
              <a:buAutoNum type="arabicPeriod"/>
            </a:pPr>
            <a:r>
              <a:rPr lang="en-GB" sz="2800" b="1" dirty="0" smtClean="0"/>
              <a:t>Stereo </a:t>
            </a:r>
          </a:p>
          <a:p>
            <a:pPr marL="514350" indent="-514350">
              <a:buAutoNum type="arabicPeriod"/>
            </a:pPr>
            <a:endParaRPr lang="en-GB" sz="2800" b="1" dirty="0"/>
          </a:p>
          <a:p>
            <a:pPr marL="514350" indent="-514350">
              <a:buAutoNum type="arabicPeriod"/>
            </a:pPr>
            <a:r>
              <a:rPr lang="en-GB" sz="2800" b="1" dirty="0" smtClean="0">
                <a:solidFill>
                  <a:schemeClr val="accent1"/>
                </a:solidFill>
              </a:rPr>
              <a:t>Semantic/Object  Segmentation</a:t>
            </a:r>
            <a:endParaRPr lang="en-GB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931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897288"/>
          </a:xfrm>
        </p:spPr>
        <p:txBody>
          <a:bodyPr>
            <a:normAutofit/>
          </a:bodyPr>
          <a:lstStyle/>
          <a:p>
            <a:r>
              <a:rPr lang="en-GB" dirty="0" smtClean="0"/>
              <a:t>Object Segmentation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1617697" y="2600797"/>
            <a:ext cx="2918299" cy="2431861"/>
            <a:chOff x="1184446" y="4008239"/>
            <a:chExt cx="2918299" cy="2431861"/>
          </a:xfrm>
        </p:grpSpPr>
        <p:sp>
          <p:nvSpPr>
            <p:cNvPr id="9" name="TextBox 8"/>
            <p:cNvSpPr txBox="1"/>
            <p:nvPr/>
          </p:nvSpPr>
          <p:spPr>
            <a:xfrm>
              <a:off x="1184446" y="4018977"/>
              <a:ext cx="2918298" cy="1723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dirty="0">
                  <a:solidFill>
                    <a:prstClr val="white"/>
                  </a:solidFill>
                </a:rPr>
                <a:t>Object Segmentation</a:t>
              </a:r>
            </a:p>
            <a:p>
              <a:pPr algn="ctr"/>
              <a:endParaRPr lang="fr-FR" dirty="0">
                <a:solidFill>
                  <a:prstClr val="white"/>
                </a:solidFill>
              </a:endParaRPr>
            </a:p>
            <a:p>
              <a:pPr algn="ctr"/>
              <a:endParaRPr lang="fr-FR" sz="2400" dirty="0">
                <a:solidFill>
                  <a:prstClr val="white"/>
                </a:solidFill>
              </a:endParaRPr>
            </a:p>
            <a:p>
              <a:pPr algn="ctr"/>
              <a:endParaRPr lang="fr-FR" sz="4000" dirty="0">
                <a:solidFill>
                  <a:prstClr val="white"/>
                </a:solidFill>
              </a:endParaRPr>
            </a:p>
          </p:txBody>
        </p:sp>
        <p:grpSp>
          <p:nvGrpSpPr>
            <p:cNvPr id="10" name="Group 55"/>
            <p:cNvGrpSpPr/>
            <p:nvPr/>
          </p:nvGrpSpPr>
          <p:grpSpPr>
            <a:xfrm>
              <a:off x="1607755" y="4582145"/>
              <a:ext cx="2071702" cy="1402464"/>
              <a:chOff x="6133902" y="2779270"/>
              <a:chExt cx="2572885" cy="1741751"/>
            </a:xfrm>
          </p:grpSpPr>
          <p:pic>
            <p:nvPicPr>
              <p:cNvPr id="12" name="Picture 2" descr="W:\documents\projects\superpixels\MSRC Results\Results without Prior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161" t="95189" r="51238" b="1113"/>
              <a:stretch>
                <a:fillRect/>
              </a:stretch>
            </p:blipFill>
            <p:spPr bwMode="auto">
              <a:xfrm>
                <a:off x="6133902" y="2779270"/>
                <a:ext cx="1203355" cy="792607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3" name="Picture 2" descr="W:\documents\projects\superpixels\MSRC Results\Results without Prior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161" t="24654" r="51238" b="71649"/>
              <a:stretch>
                <a:fillRect/>
              </a:stretch>
            </p:blipFill>
            <p:spPr bwMode="auto">
              <a:xfrm>
                <a:off x="7419784" y="2779270"/>
                <a:ext cx="1203635" cy="792428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" name="Picture 3" descr="W:\documents\projects\superpixels\MSRC Results\Results with Prior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51160" t="95120" r="1239" b="1181"/>
              <a:stretch>
                <a:fillRect/>
              </a:stretch>
            </p:blipFill>
            <p:spPr bwMode="auto">
              <a:xfrm>
                <a:off x="6133902" y="3644252"/>
                <a:ext cx="1203355" cy="792568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" name="Picture 3" descr="W:\documents\projects\superpixels\MSRC Results\Results with Prior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51084" t="24654" r="1315" b="71648"/>
              <a:stretch>
                <a:fillRect/>
              </a:stretch>
            </p:blipFill>
            <p:spPr bwMode="auto">
              <a:xfrm>
                <a:off x="7419785" y="3644252"/>
                <a:ext cx="1203636" cy="792643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6173041" y="3619780"/>
                <a:ext cx="701476" cy="3556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GB" sz="1400" kern="0" dirty="0">
                    <a:solidFill>
                      <a:srgbClr val="FFFFFF"/>
                    </a:solidFill>
                    <a:latin typeface="Calibri" pitchFamily="34" charset="0"/>
                  </a:rPr>
                  <a:t>water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448328" y="3978720"/>
                <a:ext cx="600418" cy="3556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GB" sz="1400" kern="0" dirty="0">
                    <a:solidFill>
                      <a:srgbClr val="FFFFFF"/>
                    </a:solidFill>
                    <a:latin typeface="Calibri" pitchFamily="34" charset="0"/>
                  </a:rPr>
                  <a:t>boat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683996" y="3810614"/>
                <a:ext cx="630129" cy="3556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GB" sz="1400" kern="0" dirty="0">
                    <a:solidFill>
                      <a:srgbClr val="FFFFFF"/>
                    </a:solidFill>
                    <a:latin typeface="Calibri" pitchFamily="34" charset="0"/>
                  </a:rPr>
                  <a:t>chair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8146081" y="3574807"/>
                <a:ext cx="560706" cy="3556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GB" sz="1400" kern="0" dirty="0">
                    <a:solidFill>
                      <a:srgbClr val="FFFFFF"/>
                    </a:solidFill>
                    <a:latin typeface="Calibri" pitchFamily="34" charset="0"/>
                  </a:rPr>
                  <a:t>tree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737106" y="4165392"/>
                <a:ext cx="600863" cy="3556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GB" sz="1400" kern="0" dirty="0">
                    <a:solidFill>
                      <a:srgbClr val="FFFFFF"/>
                    </a:solidFill>
                    <a:latin typeface="Calibri" pitchFamily="34" charset="0"/>
                  </a:rPr>
                  <a:t>road</a:t>
                </a:r>
              </a:p>
            </p:txBody>
          </p:sp>
        </p:grpSp>
        <p:sp>
          <p:nvSpPr>
            <p:cNvPr id="11" name="Rounded Rectangle 10"/>
            <p:cNvSpPr/>
            <p:nvPr/>
          </p:nvSpPr>
          <p:spPr>
            <a:xfrm>
              <a:off x="1184447" y="4008239"/>
              <a:ext cx="2918298" cy="2431861"/>
            </a:xfrm>
            <a:prstGeom prst="roundRect">
              <a:avLst>
                <a:gd name="adj" fmla="val 6237"/>
              </a:avLst>
            </a:prstGeom>
            <a:noFill/>
            <a:ln cmpd="sng">
              <a:solidFill>
                <a:srgbClr val="FFC800">
                  <a:alpha val="61961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756971" y="2598822"/>
            <a:ext cx="2319866" cy="2433836"/>
            <a:chOff x="10041428" y="4034326"/>
            <a:chExt cx="2319866" cy="2433836"/>
          </a:xfrm>
        </p:grpSpPr>
        <p:grpSp>
          <p:nvGrpSpPr>
            <p:cNvPr id="22" name="Group 113"/>
            <p:cNvGrpSpPr/>
            <p:nvPr/>
          </p:nvGrpSpPr>
          <p:grpSpPr>
            <a:xfrm>
              <a:off x="10041428" y="4034326"/>
              <a:ext cx="2319866" cy="2433836"/>
              <a:chOff x="5848414" y="4005064"/>
              <a:chExt cx="2319866" cy="2433836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5853223" y="4008239"/>
                <a:ext cx="2310248" cy="21236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2400" dirty="0">
                    <a:solidFill>
                      <a:prstClr val="white"/>
                    </a:solidFill>
                  </a:rPr>
                  <a:t>Organ Detection</a:t>
                </a:r>
                <a:endParaRPr lang="en-GB" sz="2400" dirty="0">
                  <a:solidFill>
                    <a:prstClr val="white"/>
                  </a:solidFill>
                </a:endParaRPr>
              </a:p>
              <a:p>
                <a:pPr algn="ctr"/>
                <a:endParaRPr lang="en-GB" sz="2400" dirty="0">
                  <a:solidFill>
                    <a:prstClr val="white"/>
                  </a:solidFill>
                </a:endParaRPr>
              </a:p>
              <a:p>
                <a:pPr algn="ctr"/>
                <a:endParaRPr lang="en-GB" sz="2400" dirty="0">
                  <a:solidFill>
                    <a:prstClr val="white"/>
                  </a:solidFill>
                </a:endParaRPr>
              </a:p>
              <a:p>
                <a:pPr algn="ctr"/>
                <a:endParaRPr lang="en-GB" sz="2400" dirty="0">
                  <a:solidFill>
                    <a:prstClr val="white"/>
                  </a:solidFill>
                </a:endParaRPr>
              </a:p>
              <a:p>
                <a:pPr algn="ctr"/>
                <a:r>
                  <a:rPr lang="en-GB" dirty="0">
                    <a:solidFill>
                      <a:prstClr val="white"/>
                    </a:solidFill>
                  </a:rPr>
                  <a:t/>
                </a:r>
                <a:br>
                  <a:rPr lang="en-GB" dirty="0">
                    <a:solidFill>
                      <a:prstClr val="white"/>
                    </a:solidFill>
                  </a:rPr>
                </a:br>
                <a:endParaRPr lang="en-GB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5848414" y="4005064"/>
                <a:ext cx="2319866" cy="2433836"/>
              </a:xfrm>
              <a:prstGeom prst="roundRect">
                <a:avLst>
                  <a:gd name="adj" fmla="val 6237"/>
                </a:avLst>
              </a:prstGeom>
              <a:noFill/>
              <a:ln cmpd="sng">
                <a:solidFill>
                  <a:srgbClr val="FFC800">
                    <a:alpha val="61961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43" t="14961" r="13406" b="12408"/>
            <a:stretch/>
          </p:blipFill>
          <p:spPr bwMode="auto">
            <a:xfrm>
              <a:off x="10422189" y="4513936"/>
              <a:ext cx="1558343" cy="157269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" name="TextBox 25"/>
          <p:cNvSpPr txBox="1"/>
          <p:nvPr/>
        </p:nvSpPr>
        <p:spPr>
          <a:xfrm>
            <a:off x="1475656" y="1340768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Assign a label to each pixel (or </a:t>
            </a:r>
            <a:r>
              <a:rPr lang="en-GB" sz="2400" dirty="0" err="1" smtClean="0"/>
              <a:t>Voxel</a:t>
            </a:r>
            <a:r>
              <a:rPr lang="en-GB" sz="2400" dirty="0" smtClean="0"/>
              <a:t> in 3D)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xmlns="" val="16571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68126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Different Approaches</a:t>
            </a:r>
            <a:endParaRPr lang="en-GB" dirty="0"/>
          </a:p>
        </p:txBody>
      </p:sp>
      <p:sp>
        <p:nvSpPr>
          <p:cNvPr id="14" name="Oval 13"/>
          <p:cNvSpPr/>
          <p:nvPr/>
        </p:nvSpPr>
        <p:spPr>
          <a:xfrm>
            <a:off x="977305" y="1582196"/>
            <a:ext cx="214313" cy="21431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1691680" y="1582196"/>
            <a:ext cx="214313" cy="21431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2406055" y="1582196"/>
            <a:ext cx="214313" cy="21431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977305" y="2082259"/>
            <a:ext cx="214313" cy="21431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1691680" y="2082259"/>
            <a:ext cx="214313" cy="21431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2406055" y="2082259"/>
            <a:ext cx="214313" cy="21431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977305" y="2582321"/>
            <a:ext cx="214313" cy="21431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1691680" y="2582321"/>
            <a:ext cx="214313" cy="21431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2406055" y="2582321"/>
            <a:ext cx="214313" cy="21431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4" name="TextBox 107"/>
          <p:cNvSpPr txBox="1">
            <a:spLocks noChangeArrowheads="1"/>
          </p:cNvSpPr>
          <p:nvPr/>
        </p:nvSpPr>
        <p:spPr bwMode="auto">
          <a:xfrm>
            <a:off x="323528" y="2988241"/>
            <a:ext cx="26642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/>
              <a:t>(1) No relationships between Pixel s</a:t>
            </a:r>
            <a:endParaRPr lang="en-GB" sz="1600" b="1" dirty="0"/>
          </a:p>
        </p:txBody>
      </p:sp>
      <p:grpSp>
        <p:nvGrpSpPr>
          <p:cNvPr id="80" name="Group 79"/>
          <p:cNvGrpSpPr/>
          <p:nvPr/>
        </p:nvGrpSpPr>
        <p:grpSpPr>
          <a:xfrm>
            <a:off x="3059832" y="1340768"/>
            <a:ext cx="2952328" cy="2253659"/>
            <a:chOff x="3059832" y="1340768"/>
            <a:chExt cx="2952328" cy="2253659"/>
          </a:xfrm>
        </p:grpSpPr>
        <p:sp>
          <p:nvSpPr>
            <p:cNvPr id="54" name="Freeform 53"/>
            <p:cNvSpPr/>
            <p:nvPr/>
          </p:nvSpPr>
          <p:spPr>
            <a:xfrm>
              <a:off x="3691459" y="2482180"/>
              <a:ext cx="1357312" cy="442913"/>
            </a:xfrm>
            <a:custGeom>
              <a:avLst/>
              <a:gdLst>
                <a:gd name="connsiteX0" fmla="*/ 188536 w 1505147"/>
                <a:gd name="connsiteY0" fmla="*/ 232528 h 1200347"/>
                <a:gd name="connsiteX1" fmla="*/ 188536 w 1505147"/>
                <a:gd name="connsiteY1" fmla="*/ 1024380 h 1200347"/>
                <a:gd name="connsiteX2" fmla="*/ 1300899 w 1505147"/>
                <a:gd name="connsiteY2" fmla="*/ 1052660 h 1200347"/>
                <a:gd name="connsiteX3" fmla="*/ 1319753 w 1505147"/>
                <a:gd name="connsiteY3" fmla="*/ 138260 h 1200347"/>
                <a:gd name="connsiteX4" fmla="*/ 188536 w 1505147"/>
                <a:gd name="connsiteY4" fmla="*/ 232528 h 120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5147" h="1200347">
                  <a:moveTo>
                    <a:pt x="188536" y="232528"/>
                  </a:moveTo>
                  <a:cubicBezTo>
                    <a:pt x="0" y="380215"/>
                    <a:pt x="3142" y="887691"/>
                    <a:pt x="188536" y="1024380"/>
                  </a:cubicBezTo>
                  <a:cubicBezTo>
                    <a:pt x="373930" y="1161069"/>
                    <a:pt x="1112363" y="1200347"/>
                    <a:pt x="1300899" y="1052660"/>
                  </a:cubicBezTo>
                  <a:cubicBezTo>
                    <a:pt x="1489435" y="904973"/>
                    <a:pt x="1505147" y="276520"/>
                    <a:pt x="1319753" y="138260"/>
                  </a:cubicBezTo>
                  <a:cubicBezTo>
                    <a:pt x="1134359" y="0"/>
                    <a:pt x="377072" y="84841"/>
                    <a:pt x="188536" y="232528"/>
                  </a:cubicBezTo>
                  <a:close/>
                </a:path>
              </a:pathLst>
            </a:cu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5" name="Freeform 54"/>
            <p:cNvSpPr/>
            <p:nvPr/>
          </p:nvSpPr>
          <p:spPr>
            <a:xfrm>
              <a:off x="5210696" y="1340768"/>
              <a:ext cx="477838" cy="1643062"/>
            </a:xfrm>
            <a:custGeom>
              <a:avLst/>
              <a:gdLst>
                <a:gd name="connsiteX0" fmla="*/ 84841 w 479196"/>
                <a:gd name="connsiteY0" fmla="*/ 235670 h 1869650"/>
                <a:gd name="connsiteX1" fmla="*/ 56561 w 479196"/>
                <a:gd name="connsiteY1" fmla="*/ 1649691 h 1869650"/>
                <a:gd name="connsiteX2" fmla="*/ 424206 w 479196"/>
                <a:gd name="connsiteY2" fmla="*/ 1555423 h 1869650"/>
                <a:gd name="connsiteX3" fmla="*/ 386499 w 479196"/>
                <a:gd name="connsiteY3" fmla="*/ 235670 h 1869650"/>
                <a:gd name="connsiteX4" fmla="*/ 84841 w 479196"/>
                <a:gd name="connsiteY4" fmla="*/ 235670 h 186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9196" h="1869650">
                  <a:moveTo>
                    <a:pt x="84841" y="235670"/>
                  </a:moveTo>
                  <a:cubicBezTo>
                    <a:pt x="29851" y="471340"/>
                    <a:pt x="0" y="1429732"/>
                    <a:pt x="56561" y="1649691"/>
                  </a:cubicBezTo>
                  <a:cubicBezTo>
                    <a:pt x="113122" y="1869650"/>
                    <a:pt x="369216" y="1791093"/>
                    <a:pt x="424206" y="1555423"/>
                  </a:cubicBezTo>
                  <a:cubicBezTo>
                    <a:pt x="479196" y="1319753"/>
                    <a:pt x="439917" y="457200"/>
                    <a:pt x="386499" y="235670"/>
                  </a:cubicBezTo>
                  <a:cubicBezTo>
                    <a:pt x="333081" y="14140"/>
                    <a:pt x="139831" y="0"/>
                    <a:pt x="84841" y="235670"/>
                  </a:cubicBezTo>
                  <a:close/>
                </a:path>
              </a:pathLst>
            </a:cu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3635896" y="1353468"/>
              <a:ext cx="1414463" cy="1009650"/>
            </a:xfrm>
            <a:custGeom>
              <a:avLst/>
              <a:gdLst>
                <a:gd name="connsiteX0" fmla="*/ 188536 w 1505147"/>
                <a:gd name="connsiteY0" fmla="*/ 232528 h 1200347"/>
                <a:gd name="connsiteX1" fmla="*/ 188536 w 1505147"/>
                <a:gd name="connsiteY1" fmla="*/ 1024380 h 1200347"/>
                <a:gd name="connsiteX2" fmla="*/ 1300899 w 1505147"/>
                <a:gd name="connsiteY2" fmla="*/ 1052660 h 1200347"/>
                <a:gd name="connsiteX3" fmla="*/ 1319753 w 1505147"/>
                <a:gd name="connsiteY3" fmla="*/ 138260 h 1200347"/>
                <a:gd name="connsiteX4" fmla="*/ 188536 w 1505147"/>
                <a:gd name="connsiteY4" fmla="*/ 232528 h 120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5147" h="1200347">
                  <a:moveTo>
                    <a:pt x="188536" y="232528"/>
                  </a:moveTo>
                  <a:cubicBezTo>
                    <a:pt x="0" y="380215"/>
                    <a:pt x="3142" y="887691"/>
                    <a:pt x="188536" y="1024380"/>
                  </a:cubicBezTo>
                  <a:cubicBezTo>
                    <a:pt x="373930" y="1161069"/>
                    <a:pt x="1112363" y="1200347"/>
                    <a:pt x="1300899" y="1052660"/>
                  </a:cubicBezTo>
                  <a:cubicBezTo>
                    <a:pt x="1489435" y="904973"/>
                    <a:pt x="1505147" y="276520"/>
                    <a:pt x="1319753" y="138260"/>
                  </a:cubicBezTo>
                  <a:cubicBezTo>
                    <a:pt x="1134359" y="0"/>
                    <a:pt x="377072" y="84841"/>
                    <a:pt x="188536" y="232528"/>
                  </a:cubicBezTo>
                  <a:close/>
                </a:path>
              </a:pathLst>
            </a:cu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7" name="Oval 56"/>
            <p:cNvSpPr/>
            <p:nvPr/>
          </p:nvSpPr>
          <p:spPr>
            <a:xfrm>
              <a:off x="3905771" y="1515393"/>
              <a:ext cx="214313" cy="21431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8" name="Oval 57"/>
            <p:cNvSpPr/>
            <p:nvPr/>
          </p:nvSpPr>
          <p:spPr>
            <a:xfrm>
              <a:off x="4620146" y="1515393"/>
              <a:ext cx="214313" cy="21431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9" name="Oval 58"/>
            <p:cNvSpPr/>
            <p:nvPr/>
          </p:nvSpPr>
          <p:spPr>
            <a:xfrm>
              <a:off x="5334521" y="1567780"/>
              <a:ext cx="214313" cy="21431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0" name="Oval 59"/>
            <p:cNvSpPr/>
            <p:nvPr/>
          </p:nvSpPr>
          <p:spPr>
            <a:xfrm>
              <a:off x="3905771" y="2015455"/>
              <a:ext cx="214313" cy="21431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1" name="Oval 60"/>
            <p:cNvSpPr/>
            <p:nvPr/>
          </p:nvSpPr>
          <p:spPr>
            <a:xfrm>
              <a:off x="4620146" y="2015455"/>
              <a:ext cx="214313" cy="21431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2" name="Oval 61"/>
            <p:cNvSpPr/>
            <p:nvPr/>
          </p:nvSpPr>
          <p:spPr>
            <a:xfrm>
              <a:off x="5334521" y="2067843"/>
              <a:ext cx="214313" cy="21431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3" name="Oval 62"/>
            <p:cNvSpPr/>
            <p:nvPr/>
          </p:nvSpPr>
          <p:spPr>
            <a:xfrm>
              <a:off x="3905771" y="2606005"/>
              <a:ext cx="214313" cy="21431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4" name="Oval 63"/>
            <p:cNvSpPr/>
            <p:nvPr/>
          </p:nvSpPr>
          <p:spPr>
            <a:xfrm>
              <a:off x="4620146" y="2606005"/>
              <a:ext cx="214313" cy="21431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5" name="Oval 64"/>
            <p:cNvSpPr/>
            <p:nvPr/>
          </p:nvSpPr>
          <p:spPr>
            <a:xfrm>
              <a:off x="5334521" y="2567905"/>
              <a:ext cx="214313" cy="21431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6" name="TextBox 107"/>
            <p:cNvSpPr txBox="1">
              <a:spLocks noChangeArrowheads="1"/>
            </p:cNvSpPr>
            <p:nvPr/>
          </p:nvSpPr>
          <p:spPr bwMode="auto">
            <a:xfrm>
              <a:off x="3059832" y="3009652"/>
              <a:ext cx="2952328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 smtClean="0"/>
                <a:t>(2) Pixel Groups, no relationships between groups</a:t>
              </a:r>
              <a:endParaRPr lang="en-GB" sz="1600" b="1" dirty="0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467544" y="4341977"/>
            <a:ext cx="2664296" cy="1885637"/>
            <a:chOff x="467544" y="4341977"/>
            <a:chExt cx="2664296" cy="1885637"/>
          </a:xfrm>
        </p:grpSpPr>
        <p:cxnSp>
          <p:nvCxnSpPr>
            <p:cNvPr id="36" name="Straight Connector 35"/>
            <p:cNvCxnSpPr>
              <a:stCxn id="42" idx="4"/>
              <a:endCxn id="50" idx="0"/>
            </p:cNvCxnSpPr>
            <p:nvPr/>
          </p:nvCxnSpPr>
          <p:spPr>
            <a:xfrm rot="5400000">
              <a:off x="2049091" y="4949196"/>
              <a:ext cx="78581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41" idx="4"/>
              <a:endCxn id="49" idx="0"/>
            </p:cNvCxnSpPr>
            <p:nvPr/>
          </p:nvCxnSpPr>
          <p:spPr>
            <a:xfrm rot="5400000">
              <a:off x="1334716" y="4949196"/>
              <a:ext cx="78581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40" idx="4"/>
              <a:endCxn id="48" idx="0"/>
            </p:cNvCxnSpPr>
            <p:nvPr/>
          </p:nvCxnSpPr>
          <p:spPr>
            <a:xfrm rot="5400000">
              <a:off x="620341" y="4949196"/>
              <a:ext cx="78581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40" idx="6"/>
              <a:endCxn id="42" idx="2"/>
            </p:cNvCxnSpPr>
            <p:nvPr/>
          </p:nvCxnSpPr>
          <p:spPr>
            <a:xfrm>
              <a:off x="1119610" y="4448340"/>
              <a:ext cx="121443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905297" y="4341977"/>
              <a:ext cx="214313" cy="21431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1" name="Oval 40"/>
            <p:cNvSpPr/>
            <p:nvPr/>
          </p:nvSpPr>
          <p:spPr>
            <a:xfrm>
              <a:off x="1619672" y="4341977"/>
              <a:ext cx="214313" cy="21431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2" name="Oval 41"/>
            <p:cNvSpPr/>
            <p:nvPr/>
          </p:nvSpPr>
          <p:spPr>
            <a:xfrm>
              <a:off x="2334047" y="4341977"/>
              <a:ext cx="214313" cy="21431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43" name="Straight Connector 42"/>
            <p:cNvCxnSpPr>
              <a:stCxn id="44" idx="6"/>
              <a:endCxn id="46" idx="2"/>
            </p:cNvCxnSpPr>
            <p:nvPr/>
          </p:nvCxnSpPr>
          <p:spPr>
            <a:xfrm>
              <a:off x="1119610" y="4948402"/>
              <a:ext cx="121443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/>
            <p:cNvSpPr/>
            <p:nvPr/>
          </p:nvSpPr>
          <p:spPr>
            <a:xfrm>
              <a:off x="905297" y="4842040"/>
              <a:ext cx="214313" cy="21431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5" name="Oval 44"/>
            <p:cNvSpPr/>
            <p:nvPr/>
          </p:nvSpPr>
          <p:spPr>
            <a:xfrm>
              <a:off x="1619672" y="4842040"/>
              <a:ext cx="214313" cy="21431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6" name="Oval 45"/>
            <p:cNvSpPr/>
            <p:nvPr/>
          </p:nvSpPr>
          <p:spPr>
            <a:xfrm>
              <a:off x="2334047" y="4842040"/>
              <a:ext cx="214313" cy="21431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47" name="Straight Connector 46"/>
            <p:cNvCxnSpPr>
              <a:stCxn id="48" idx="6"/>
              <a:endCxn id="50" idx="2"/>
            </p:cNvCxnSpPr>
            <p:nvPr/>
          </p:nvCxnSpPr>
          <p:spPr>
            <a:xfrm>
              <a:off x="1119610" y="5448465"/>
              <a:ext cx="121443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905297" y="5342102"/>
              <a:ext cx="214313" cy="21431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9" name="Oval 48"/>
            <p:cNvSpPr/>
            <p:nvPr/>
          </p:nvSpPr>
          <p:spPr>
            <a:xfrm>
              <a:off x="1619672" y="5342102"/>
              <a:ext cx="214313" cy="21431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0" name="Oval 49"/>
            <p:cNvSpPr/>
            <p:nvPr/>
          </p:nvSpPr>
          <p:spPr>
            <a:xfrm>
              <a:off x="2334047" y="5342102"/>
              <a:ext cx="214313" cy="21431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7" name="TextBox 107"/>
            <p:cNvSpPr txBox="1">
              <a:spLocks noChangeArrowheads="1"/>
            </p:cNvSpPr>
            <p:nvPr/>
          </p:nvSpPr>
          <p:spPr bwMode="auto">
            <a:xfrm>
              <a:off x="467544" y="5642839"/>
              <a:ext cx="266429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 smtClean="0"/>
                <a:t>(4) Pairwise Relationships between Pixel s</a:t>
              </a:r>
              <a:endParaRPr lang="en-GB" sz="1600" b="1" dirty="0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6228184" y="1349479"/>
            <a:ext cx="2556792" cy="2253659"/>
            <a:chOff x="6228184" y="1349479"/>
            <a:chExt cx="2556792" cy="2253659"/>
          </a:xfrm>
        </p:grpSpPr>
        <p:cxnSp>
          <p:nvCxnSpPr>
            <p:cNvPr id="4" name="Straight Connector 3"/>
            <p:cNvCxnSpPr/>
            <p:nvPr/>
          </p:nvCxnSpPr>
          <p:spPr>
            <a:xfrm rot="10800000">
              <a:off x="7787357" y="1790804"/>
              <a:ext cx="785813" cy="21431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rot="10800000" flipV="1">
              <a:off x="7582570" y="2362304"/>
              <a:ext cx="919162" cy="43815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rot="5400000">
              <a:off x="7180138" y="2398023"/>
              <a:ext cx="50006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6"/>
            <p:cNvSpPr/>
            <p:nvPr/>
          </p:nvSpPr>
          <p:spPr>
            <a:xfrm>
              <a:off x="6715795" y="2490891"/>
              <a:ext cx="1357312" cy="442913"/>
            </a:xfrm>
            <a:custGeom>
              <a:avLst/>
              <a:gdLst>
                <a:gd name="connsiteX0" fmla="*/ 188536 w 1505147"/>
                <a:gd name="connsiteY0" fmla="*/ 232528 h 1200347"/>
                <a:gd name="connsiteX1" fmla="*/ 188536 w 1505147"/>
                <a:gd name="connsiteY1" fmla="*/ 1024380 h 1200347"/>
                <a:gd name="connsiteX2" fmla="*/ 1300899 w 1505147"/>
                <a:gd name="connsiteY2" fmla="*/ 1052660 h 1200347"/>
                <a:gd name="connsiteX3" fmla="*/ 1319753 w 1505147"/>
                <a:gd name="connsiteY3" fmla="*/ 138260 h 1200347"/>
                <a:gd name="connsiteX4" fmla="*/ 188536 w 1505147"/>
                <a:gd name="connsiteY4" fmla="*/ 232528 h 120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5147" h="1200347">
                  <a:moveTo>
                    <a:pt x="188536" y="232528"/>
                  </a:moveTo>
                  <a:cubicBezTo>
                    <a:pt x="0" y="380215"/>
                    <a:pt x="3142" y="887691"/>
                    <a:pt x="188536" y="1024380"/>
                  </a:cubicBezTo>
                  <a:cubicBezTo>
                    <a:pt x="373930" y="1161069"/>
                    <a:pt x="1112363" y="1200347"/>
                    <a:pt x="1300899" y="1052660"/>
                  </a:cubicBezTo>
                  <a:cubicBezTo>
                    <a:pt x="1489435" y="904973"/>
                    <a:pt x="1505147" y="276520"/>
                    <a:pt x="1319753" y="138260"/>
                  </a:cubicBezTo>
                  <a:cubicBezTo>
                    <a:pt x="1134359" y="0"/>
                    <a:pt x="377072" y="84841"/>
                    <a:pt x="188536" y="232528"/>
                  </a:cubicBezTo>
                  <a:close/>
                </a:path>
              </a:pathLst>
            </a:cu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" name="Freeform 7"/>
            <p:cNvSpPr/>
            <p:nvPr/>
          </p:nvSpPr>
          <p:spPr>
            <a:xfrm>
              <a:off x="8235032" y="1349479"/>
              <a:ext cx="477838" cy="1643062"/>
            </a:xfrm>
            <a:custGeom>
              <a:avLst/>
              <a:gdLst>
                <a:gd name="connsiteX0" fmla="*/ 84841 w 479196"/>
                <a:gd name="connsiteY0" fmla="*/ 235670 h 1869650"/>
                <a:gd name="connsiteX1" fmla="*/ 56561 w 479196"/>
                <a:gd name="connsiteY1" fmla="*/ 1649691 h 1869650"/>
                <a:gd name="connsiteX2" fmla="*/ 424206 w 479196"/>
                <a:gd name="connsiteY2" fmla="*/ 1555423 h 1869650"/>
                <a:gd name="connsiteX3" fmla="*/ 386499 w 479196"/>
                <a:gd name="connsiteY3" fmla="*/ 235670 h 1869650"/>
                <a:gd name="connsiteX4" fmla="*/ 84841 w 479196"/>
                <a:gd name="connsiteY4" fmla="*/ 235670 h 186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9196" h="1869650">
                  <a:moveTo>
                    <a:pt x="84841" y="235670"/>
                  </a:moveTo>
                  <a:cubicBezTo>
                    <a:pt x="29851" y="471340"/>
                    <a:pt x="0" y="1429732"/>
                    <a:pt x="56561" y="1649691"/>
                  </a:cubicBezTo>
                  <a:cubicBezTo>
                    <a:pt x="113122" y="1869650"/>
                    <a:pt x="369216" y="1791093"/>
                    <a:pt x="424206" y="1555423"/>
                  </a:cubicBezTo>
                  <a:cubicBezTo>
                    <a:pt x="479196" y="1319753"/>
                    <a:pt x="439917" y="457200"/>
                    <a:pt x="386499" y="235670"/>
                  </a:cubicBezTo>
                  <a:cubicBezTo>
                    <a:pt x="333081" y="14140"/>
                    <a:pt x="139831" y="0"/>
                    <a:pt x="84841" y="235670"/>
                  </a:cubicBezTo>
                  <a:close/>
                </a:path>
              </a:pathLst>
            </a:cu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9" name="Freeform 8"/>
            <p:cNvSpPr/>
            <p:nvPr/>
          </p:nvSpPr>
          <p:spPr>
            <a:xfrm>
              <a:off x="6660232" y="1362179"/>
              <a:ext cx="1414463" cy="1009650"/>
            </a:xfrm>
            <a:custGeom>
              <a:avLst/>
              <a:gdLst>
                <a:gd name="connsiteX0" fmla="*/ 188536 w 1505147"/>
                <a:gd name="connsiteY0" fmla="*/ 232528 h 1200347"/>
                <a:gd name="connsiteX1" fmla="*/ 188536 w 1505147"/>
                <a:gd name="connsiteY1" fmla="*/ 1024380 h 1200347"/>
                <a:gd name="connsiteX2" fmla="*/ 1300899 w 1505147"/>
                <a:gd name="connsiteY2" fmla="*/ 1052660 h 1200347"/>
                <a:gd name="connsiteX3" fmla="*/ 1319753 w 1505147"/>
                <a:gd name="connsiteY3" fmla="*/ 138260 h 1200347"/>
                <a:gd name="connsiteX4" fmla="*/ 188536 w 1505147"/>
                <a:gd name="connsiteY4" fmla="*/ 232528 h 120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5147" h="1200347">
                  <a:moveTo>
                    <a:pt x="188536" y="232528"/>
                  </a:moveTo>
                  <a:cubicBezTo>
                    <a:pt x="0" y="380215"/>
                    <a:pt x="3142" y="887691"/>
                    <a:pt x="188536" y="1024380"/>
                  </a:cubicBezTo>
                  <a:cubicBezTo>
                    <a:pt x="373930" y="1161069"/>
                    <a:pt x="1112363" y="1200347"/>
                    <a:pt x="1300899" y="1052660"/>
                  </a:cubicBezTo>
                  <a:cubicBezTo>
                    <a:pt x="1489435" y="904973"/>
                    <a:pt x="1505147" y="276520"/>
                    <a:pt x="1319753" y="138260"/>
                  </a:cubicBezTo>
                  <a:cubicBezTo>
                    <a:pt x="1134359" y="0"/>
                    <a:pt x="377072" y="84841"/>
                    <a:pt x="188536" y="232528"/>
                  </a:cubicBezTo>
                  <a:close/>
                </a:path>
              </a:pathLst>
            </a:cu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5" name="Oval 24"/>
            <p:cNvSpPr/>
            <p:nvPr/>
          </p:nvSpPr>
          <p:spPr>
            <a:xfrm>
              <a:off x="6930107" y="1524104"/>
              <a:ext cx="214313" cy="21431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>
              <a:off x="7644482" y="1524104"/>
              <a:ext cx="214313" cy="21431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8358857" y="1576491"/>
              <a:ext cx="214313" cy="21431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8" name="Oval 27"/>
            <p:cNvSpPr/>
            <p:nvPr/>
          </p:nvSpPr>
          <p:spPr>
            <a:xfrm>
              <a:off x="6930107" y="2024166"/>
              <a:ext cx="214313" cy="21431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9" name="Oval 28"/>
            <p:cNvSpPr/>
            <p:nvPr/>
          </p:nvSpPr>
          <p:spPr>
            <a:xfrm>
              <a:off x="7644482" y="2024166"/>
              <a:ext cx="214313" cy="21431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0" name="Oval 29"/>
            <p:cNvSpPr/>
            <p:nvPr/>
          </p:nvSpPr>
          <p:spPr>
            <a:xfrm>
              <a:off x="8358857" y="2076554"/>
              <a:ext cx="214313" cy="21431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1" name="Oval 30"/>
            <p:cNvSpPr/>
            <p:nvPr/>
          </p:nvSpPr>
          <p:spPr>
            <a:xfrm>
              <a:off x="6930107" y="2614716"/>
              <a:ext cx="214313" cy="21431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2" name="Oval 31"/>
            <p:cNvSpPr/>
            <p:nvPr/>
          </p:nvSpPr>
          <p:spPr>
            <a:xfrm>
              <a:off x="7644482" y="2614716"/>
              <a:ext cx="214313" cy="21431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3" name="Oval 32"/>
            <p:cNvSpPr/>
            <p:nvPr/>
          </p:nvSpPr>
          <p:spPr>
            <a:xfrm>
              <a:off x="8358857" y="2576616"/>
              <a:ext cx="214313" cy="21431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8" name="TextBox 107"/>
            <p:cNvSpPr txBox="1">
              <a:spLocks noChangeArrowheads="1"/>
            </p:cNvSpPr>
            <p:nvPr/>
          </p:nvSpPr>
          <p:spPr bwMode="auto">
            <a:xfrm>
              <a:off x="6228184" y="3018363"/>
              <a:ext cx="255679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 smtClean="0"/>
                <a:t>(3) Pairwise Relationships between Pixel groups</a:t>
              </a:r>
              <a:endParaRPr lang="en-GB" sz="1600" b="1" dirty="0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4427984" y="4293096"/>
            <a:ext cx="3096344" cy="2172029"/>
            <a:chOff x="4427984" y="4293096"/>
            <a:chExt cx="3096344" cy="2172029"/>
          </a:xfrm>
        </p:grpSpPr>
        <p:sp>
          <p:nvSpPr>
            <p:cNvPr id="73" name="Oval 72"/>
            <p:cNvSpPr/>
            <p:nvPr/>
          </p:nvSpPr>
          <p:spPr>
            <a:xfrm>
              <a:off x="4871442" y="4293096"/>
              <a:ext cx="214313" cy="21431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4" name="Oval 73"/>
            <p:cNvSpPr/>
            <p:nvPr/>
          </p:nvSpPr>
          <p:spPr>
            <a:xfrm>
              <a:off x="5585817" y="4293096"/>
              <a:ext cx="214313" cy="21431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5" name="Oval 74"/>
            <p:cNvSpPr/>
            <p:nvPr/>
          </p:nvSpPr>
          <p:spPr>
            <a:xfrm>
              <a:off x="6300192" y="4293096"/>
              <a:ext cx="214313" cy="21431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7" name="Oval 76"/>
            <p:cNvSpPr/>
            <p:nvPr/>
          </p:nvSpPr>
          <p:spPr>
            <a:xfrm>
              <a:off x="4871442" y="4793159"/>
              <a:ext cx="214313" cy="21431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8" name="Oval 77"/>
            <p:cNvSpPr/>
            <p:nvPr/>
          </p:nvSpPr>
          <p:spPr>
            <a:xfrm>
              <a:off x="5585817" y="4793159"/>
              <a:ext cx="214313" cy="21431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9" name="Oval 78"/>
            <p:cNvSpPr/>
            <p:nvPr/>
          </p:nvSpPr>
          <p:spPr>
            <a:xfrm>
              <a:off x="6300192" y="4793159"/>
              <a:ext cx="214313" cy="21431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1" name="Oval 80"/>
            <p:cNvSpPr/>
            <p:nvPr/>
          </p:nvSpPr>
          <p:spPr>
            <a:xfrm>
              <a:off x="4871442" y="5293221"/>
              <a:ext cx="214313" cy="21431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2" name="Oval 81"/>
            <p:cNvSpPr/>
            <p:nvPr/>
          </p:nvSpPr>
          <p:spPr>
            <a:xfrm>
              <a:off x="5585817" y="5293221"/>
              <a:ext cx="214313" cy="21431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3" name="Oval 82"/>
            <p:cNvSpPr/>
            <p:nvPr/>
          </p:nvSpPr>
          <p:spPr>
            <a:xfrm>
              <a:off x="6300192" y="5293221"/>
              <a:ext cx="214313" cy="21431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4" name="TextBox 107"/>
            <p:cNvSpPr txBox="1">
              <a:spLocks noChangeArrowheads="1"/>
            </p:cNvSpPr>
            <p:nvPr/>
          </p:nvSpPr>
          <p:spPr bwMode="auto">
            <a:xfrm>
              <a:off x="4427984" y="5634128"/>
              <a:ext cx="2664296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 smtClean="0"/>
                <a:t>(5) Higher order Relationships between Pixels</a:t>
              </a:r>
              <a:endParaRPr lang="en-GB" sz="1600" b="1" dirty="0"/>
            </a:p>
          </p:txBody>
        </p:sp>
        <p:sp>
          <p:nvSpPr>
            <p:cNvPr id="86" name="Rounded Rectangle 85"/>
            <p:cNvSpPr/>
            <p:nvPr/>
          </p:nvSpPr>
          <p:spPr>
            <a:xfrm>
              <a:off x="7236296" y="4499422"/>
              <a:ext cx="288032" cy="310817"/>
            </a:xfrm>
            <a:prstGeom prst="roundRect">
              <a:avLst>
                <a:gd name="adj" fmla="val 1550"/>
              </a:avLst>
            </a:prstGeom>
            <a:solidFill>
              <a:schemeClr val="tx1"/>
            </a:solidFill>
            <a:ln w="28575" cmpd="sng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accent1"/>
                </a:solidFill>
              </a:endParaRPr>
            </a:p>
          </p:txBody>
        </p:sp>
        <p:cxnSp>
          <p:nvCxnSpPr>
            <p:cNvPr id="88" name="Straight Connector 87"/>
            <p:cNvCxnSpPr>
              <a:stCxn id="86" idx="1"/>
              <a:endCxn id="75" idx="6"/>
            </p:cNvCxnSpPr>
            <p:nvPr/>
          </p:nvCxnSpPr>
          <p:spPr>
            <a:xfrm rot="10800000">
              <a:off x="6514506" y="4400253"/>
              <a:ext cx="721791" cy="254578"/>
            </a:xfrm>
            <a:prstGeom prst="line">
              <a:avLst/>
            </a:prstGeom>
            <a:ln w="190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>
              <a:stCxn id="86" idx="1"/>
              <a:endCxn id="79" idx="6"/>
            </p:cNvCxnSpPr>
            <p:nvPr/>
          </p:nvCxnSpPr>
          <p:spPr>
            <a:xfrm rot="10800000" flipV="1">
              <a:off x="6514506" y="4654831"/>
              <a:ext cx="721791" cy="24548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>
              <a:stCxn id="86" idx="1"/>
              <a:endCxn id="83" idx="6"/>
            </p:cNvCxnSpPr>
            <p:nvPr/>
          </p:nvCxnSpPr>
          <p:spPr>
            <a:xfrm rot="10800000" flipV="1">
              <a:off x="6514506" y="4654830"/>
              <a:ext cx="721791" cy="745547"/>
            </a:xfrm>
            <a:prstGeom prst="line">
              <a:avLst/>
            </a:prstGeom>
            <a:ln w="190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>
              <a:stCxn id="86" idx="1"/>
              <a:endCxn id="82" idx="6"/>
            </p:cNvCxnSpPr>
            <p:nvPr/>
          </p:nvCxnSpPr>
          <p:spPr>
            <a:xfrm rot="10800000" flipV="1">
              <a:off x="5800130" y="4654830"/>
              <a:ext cx="1436166" cy="745547"/>
            </a:xfrm>
            <a:prstGeom prst="line">
              <a:avLst/>
            </a:prstGeom>
            <a:ln w="190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86" idx="1"/>
            </p:cNvCxnSpPr>
            <p:nvPr/>
          </p:nvCxnSpPr>
          <p:spPr>
            <a:xfrm rot="10800000" flipV="1">
              <a:off x="5076058" y="4654830"/>
              <a:ext cx="2160239" cy="745547"/>
            </a:xfrm>
            <a:prstGeom prst="line">
              <a:avLst/>
            </a:prstGeom>
            <a:ln w="190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86" idx="1"/>
              <a:endCxn id="78" idx="6"/>
            </p:cNvCxnSpPr>
            <p:nvPr/>
          </p:nvCxnSpPr>
          <p:spPr>
            <a:xfrm rot="10800000" flipV="1">
              <a:off x="5800130" y="4654831"/>
              <a:ext cx="1436166" cy="245484"/>
            </a:xfrm>
            <a:prstGeom prst="line">
              <a:avLst/>
            </a:prstGeom>
            <a:ln w="190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>
              <a:stCxn id="86" idx="1"/>
              <a:endCxn id="74" idx="6"/>
            </p:cNvCxnSpPr>
            <p:nvPr/>
          </p:nvCxnSpPr>
          <p:spPr>
            <a:xfrm rot="10800000">
              <a:off x="5800130" y="4400253"/>
              <a:ext cx="1436166" cy="254578"/>
            </a:xfrm>
            <a:prstGeom prst="line">
              <a:avLst/>
            </a:prstGeom>
            <a:ln w="190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>
              <a:stCxn id="86" idx="1"/>
              <a:endCxn id="73" idx="6"/>
            </p:cNvCxnSpPr>
            <p:nvPr/>
          </p:nvCxnSpPr>
          <p:spPr>
            <a:xfrm rot="10800000">
              <a:off x="5085756" y="4400253"/>
              <a:ext cx="2150541" cy="254578"/>
            </a:xfrm>
            <a:prstGeom prst="line">
              <a:avLst/>
            </a:prstGeom>
            <a:ln w="190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>
              <a:stCxn id="86" idx="1"/>
              <a:endCxn id="77" idx="6"/>
            </p:cNvCxnSpPr>
            <p:nvPr/>
          </p:nvCxnSpPr>
          <p:spPr>
            <a:xfrm rot="10800000" flipV="1">
              <a:off x="5085756" y="4654831"/>
              <a:ext cx="2150541" cy="245484"/>
            </a:xfrm>
            <a:prstGeom prst="line">
              <a:avLst/>
            </a:prstGeom>
            <a:ln w="190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90766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81264"/>
          </a:xfrm>
        </p:spPr>
        <p:txBody>
          <a:bodyPr>
            <a:noAutofit/>
          </a:bodyPr>
          <a:lstStyle/>
          <a:p>
            <a:r>
              <a:rPr lang="en-GB" sz="3200" dirty="0" smtClean="0"/>
              <a:t>Costs for assigning labels to Pixels</a:t>
            </a:r>
            <a:endParaRPr lang="en-GB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115616" y="3501008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Image</a:t>
            </a:r>
            <a:endParaRPr lang="en-GB" sz="2400" dirty="0"/>
          </a:p>
        </p:txBody>
      </p:sp>
      <p:pic>
        <p:nvPicPr>
          <p:cNvPr id="8" name="Picture 70" descr="features4"/>
          <p:cNvPicPr>
            <a:picLocks noChangeAspect="1" noChangeArrowheads="1"/>
          </p:cNvPicPr>
          <p:nvPr/>
        </p:nvPicPr>
        <p:blipFill>
          <a:blip r:embed="rId2" cstate="print"/>
          <a:srcRect l="-874" r="75389" b="24374"/>
          <a:stretch>
            <a:fillRect/>
          </a:stretch>
        </p:blipFill>
        <p:spPr bwMode="auto">
          <a:xfrm>
            <a:off x="1043608" y="1268760"/>
            <a:ext cx="3176848" cy="2232248"/>
          </a:xfrm>
          <a:prstGeom prst="rect">
            <a:avLst/>
          </a:prstGeom>
          <a:noFill/>
        </p:spPr>
      </p:pic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1547664" y="1484784"/>
            <a:ext cx="1368152" cy="122413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2211016" y="1988840"/>
            <a:ext cx="128736" cy="1246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5004048" y="2132856"/>
            <a:ext cx="648072" cy="4320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5220072" y="2780928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5868144" y="213285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Image Window (W)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5868144" y="263691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Pixel to be classified (P)</a:t>
            </a:r>
            <a:endParaRPr lang="en-GB" dirty="0"/>
          </a:p>
        </p:txBody>
      </p:sp>
      <p:pic>
        <p:nvPicPr>
          <p:cNvPr id="15" name="Picture 70" descr="features4"/>
          <p:cNvPicPr>
            <a:picLocks noChangeAspect="1" noChangeArrowheads="1"/>
          </p:cNvPicPr>
          <p:nvPr/>
        </p:nvPicPr>
        <p:blipFill>
          <a:blip r:embed="rId2" cstate="print"/>
          <a:srcRect l="3747" t="7319" r="85277" b="51209"/>
          <a:stretch>
            <a:fillRect/>
          </a:stretch>
        </p:blipFill>
        <p:spPr bwMode="auto">
          <a:xfrm>
            <a:off x="971600" y="4941168"/>
            <a:ext cx="1152128" cy="103085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  <p:sp>
        <p:nvSpPr>
          <p:cNvPr id="16" name="Oval 15"/>
          <p:cNvSpPr/>
          <p:nvPr/>
        </p:nvSpPr>
        <p:spPr>
          <a:xfrm>
            <a:off x="1547664" y="5445224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156176" y="5373216"/>
            <a:ext cx="864096" cy="158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3419872" y="5085184"/>
            <a:ext cx="2592288" cy="720080"/>
          </a:xfrm>
          <a:prstGeom prst="roundRect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accent1"/>
                </a:solidFill>
              </a:rPr>
              <a:t>Pixel Classifier</a:t>
            </a:r>
            <a:endParaRPr lang="en-GB" dirty="0">
              <a:solidFill>
                <a:schemeClr val="accent1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267744" y="5445224"/>
            <a:ext cx="792088" cy="158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411760" y="494116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P,W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7150743" y="4774639"/>
            <a:ext cx="1584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Cost for assigning label Cow</a:t>
            </a:r>
            <a:endParaRPr lang="en-GB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3059832" y="5949280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Boosting [Shotton et al, 2006]</a:t>
            </a:r>
          </a:p>
          <a:p>
            <a:pPr algn="ctr"/>
            <a:r>
              <a:rPr lang="en-GB" dirty="0" smtClean="0"/>
              <a:t>Random Decision Forests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8861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4" grpId="0"/>
      <p:bldP spid="28" grpId="0"/>
      <p:bldP spid="2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en-GB" sz="4000" b="1" dirty="0" smtClean="0">
                <a:latin typeface="Comic Sans MS" pitchFamily="66" charset="0"/>
              </a:rPr>
              <a:t>Qualitative Results</a:t>
            </a:r>
            <a:endParaRPr lang="en-GB" sz="4000" b="1" dirty="0">
              <a:latin typeface="Comic Sans MS" pitchFamily="66" charset="0"/>
            </a:endParaRPr>
          </a:p>
        </p:txBody>
      </p:sp>
      <p:pic>
        <p:nvPicPr>
          <p:cNvPr id="5" name="Picture 4" descr="4_26_s_g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2286" y="2297604"/>
            <a:ext cx="1914556" cy="127427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4_26_s_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6" y="2297604"/>
            <a:ext cx="1914556" cy="127427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4_26_s_pai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4134" y="2297604"/>
            <a:ext cx="1914556" cy="127427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1" descr="9_19_s_ori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6" y="3689846"/>
            <a:ext cx="1914556" cy="127427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5" descr="12_17_s_g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2286" y="5083686"/>
            <a:ext cx="1914556" cy="127427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6" descr="12_17_s_ori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6" y="5083686"/>
            <a:ext cx="1914556" cy="127427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7" descr="12_17_s_pai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4134" y="5083686"/>
            <a:ext cx="1914556" cy="127427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 Box 29"/>
          <p:cNvSpPr txBox="1">
            <a:spLocks noChangeArrowheads="1"/>
          </p:cNvSpPr>
          <p:nvPr/>
        </p:nvSpPr>
        <p:spPr bwMode="auto">
          <a:xfrm>
            <a:off x="500034" y="1214422"/>
            <a:ext cx="18573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Comic Sans MS" pitchFamily="66" charset="0"/>
              </a:rPr>
              <a:t>Image</a:t>
            </a:r>
          </a:p>
          <a:p>
            <a:pPr algn="ctr"/>
            <a:r>
              <a:rPr lang="en-US" sz="2400" b="1" dirty="0" smtClean="0">
                <a:latin typeface="Comic Sans MS" pitchFamily="66" charset="0"/>
              </a:rPr>
              <a:t>(MSRC-21)</a:t>
            </a:r>
            <a:endParaRPr lang="en-US" sz="2400" b="1" dirty="0">
              <a:latin typeface="Comic Sans MS" pitchFamily="66" charset="0"/>
            </a:endParaRPr>
          </a:p>
        </p:txBody>
      </p:sp>
      <p:sp>
        <p:nvSpPr>
          <p:cNvPr id="26" name="Text Box 30"/>
          <p:cNvSpPr txBox="1">
            <a:spLocks noChangeArrowheads="1"/>
          </p:cNvSpPr>
          <p:nvPr/>
        </p:nvSpPr>
        <p:spPr bwMode="auto">
          <a:xfrm>
            <a:off x="2928926" y="1214422"/>
            <a:ext cx="14287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Comic Sans MS" pitchFamily="66" charset="0"/>
              </a:rPr>
              <a:t>Pairwise</a:t>
            </a:r>
            <a:r>
              <a:rPr lang="en-US" sz="2400" b="1" dirty="0" smtClean="0">
                <a:latin typeface="Comic Sans MS" pitchFamily="66" charset="0"/>
              </a:rPr>
              <a:t> </a:t>
            </a:r>
            <a:r>
              <a:rPr lang="en-US" sz="2400" b="1" dirty="0">
                <a:latin typeface="Comic Sans MS" pitchFamily="66" charset="0"/>
              </a:rPr>
              <a:t>CRF</a:t>
            </a:r>
          </a:p>
        </p:txBody>
      </p:sp>
      <p:sp>
        <p:nvSpPr>
          <p:cNvPr id="28" name="Rectangle 33"/>
          <p:cNvSpPr>
            <a:spLocks noChangeArrowheads="1"/>
          </p:cNvSpPr>
          <p:nvPr/>
        </p:nvSpPr>
        <p:spPr bwMode="auto">
          <a:xfrm>
            <a:off x="6999652" y="1214422"/>
            <a:ext cx="15014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Comic Sans MS" pitchFamily="66" charset="0"/>
              </a:rPr>
              <a:t>Ground Truth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33105" y="3688746"/>
            <a:ext cx="1901419" cy="1267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016" y="3714753"/>
            <a:ext cx="1928825" cy="12373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6552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3212976"/>
            <a:ext cx="8229600" cy="77627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How to minimize the energy functions?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68250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4071935" y="1142984"/>
            <a:ext cx="1902146" cy="928694"/>
          </a:xfrm>
          <a:prstGeom prst="roundRect">
            <a:avLst>
              <a:gd name="adj" fmla="val 4899"/>
            </a:avLst>
          </a:prstGeom>
          <a:solidFill>
            <a:srgbClr val="0CFA00">
              <a:alpha val="20000"/>
            </a:srgbClr>
          </a:solidFill>
          <a:ln w="38100" cmpd="sng">
            <a:solidFill>
              <a:srgbClr val="72FA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2428860" y="1142984"/>
            <a:ext cx="1357322" cy="928694"/>
          </a:xfrm>
          <a:prstGeom prst="roundRect">
            <a:avLst>
              <a:gd name="adj" fmla="val 4899"/>
            </a:avLst>
          </a:prstGeom>
          <a:solidFill>
            <a:srgbClr val="FA0000">
              <a:alpha val="20000"/>
            </a:srgbClr>
          </a:solidFill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152400"/>
            <a:ext cx="8472518" cy="77627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Problem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1000100" y="1071546"/>
            <a:ext cx="6929486" cy="971614"/>
            <a:chOff x="714348" y="1357298"/>
            <a:chExt cx="6929486" cy="971614"/>
          </a:xfrm>
        </p:grpSpPr>
        <p:grpSp>
          <p:nvGrpSpPr>
            <p:cNvPr id="7" name="Group 6"/>
            <p:cNvGrpSpPr/>
            <p:nvPr/>
          </p:nvGrpSpPr>
          <p:grpSpPr>
            <a:xfrm>
              <a:off x="714348" y="1357298"/>
              <a:ext cx="6929486" cy="971614"/>
              <a:chOff x="642910" y="2428868"/>
              <a:chExt cx="6929486" cy="971614"/>
            </a:xfrm>
          </p:grpSpPr>
          <p:sp>
            <p:nvSpPr>
              <p:cNvPr id="3" name="TextBox 17"/>
              <p:cNvSpPr txBox="1">
                <a:spLocks noChangeArrowheads="1"/>
              </p:cNvSpPr>
              <p:nvPr/>
            </p:nvSpPr>
            <p:spPr bwMode="auto">
              <a:xfrm>
                <a:off x="642910" y="2428868"/>
                <a:ext cx="6929486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2800" dirty="0" smtClean="0">
                    <a:latin typeface="Comic Sans MS" pitchFamily="66" charset="0"/>
                  </a:rPr>
                  <a:t>E(</a:t>
                </a:r>
                <a:r>
                  <a:rPr lang="en-GB" sz="2800" b="1" dirty="0" smtClean="0">
                    <a:latin typeface="Comic Sans MS" pitchFamily="66" charset="0"/>
                  </a:rPr>
                  <a:t>x</a:t>
                </a:r>
                <a:r>
                  <a:rPr lang="en-GB" sz="2800" dirty="0" smtClean="0">
                    <a:latin typeface="Comic Sans MS" pitchFamily="66" charset="0"/>
                  </a:rPr>
                  <a:t>) </a:t>
                </a:r>
                <a:r>
                  <a:rPr lang="en-GB" sz="2800" dirty="0">
                    <a:latin typeface="Comic Sans MS" pitchFamily="66" charset="0"/>
                  </a:rPr>
                  <a:t>= </a:t>
                </a:r>
                <a:r>
                  <a:rPr lang="en-GB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3600" dirty="0">
                    <a:latin typeface="Times New Roman" pitchFamily="18" charset="0"/>
                    <a:cs typeface="Times New Roman" pitchFamily="18" charset="0"/>
                  </a:rPr>
                  <a:t>∑</a:t>
                </a:r>
                <a:r>
                  <a:rPr lang="en-GB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 smtClean="0">
                    <a:latin typeface="Comic Sans MS" pitchFamily="66" charset="0"/>
                  </a:rPr>
                  <a:t>f</a:t>
                </a:r>
                <a:r>
                  <a:rPr lang="en-GB" sz="2800" baseline="-25000" dirty="0" err="1" smtClean="0">
                    <a:latin typeface="Comic Sans MS" pitchFamily="66" charset="0"/>
                  </a:rPr>
                  <a:t>i</a:t>
                </a:r>
                <a:r>
                  <a:rPr lang="en-GB" sz="2800" baseline="-25000" dirty="0" smtClean="0">
                    <a:latin typeface="Comic Sans MS" pitchFamily="66" charset="0"/>
                  </a:rPr>
                  <a:t> </a:t>
                </a:r>
                <a:r>
                  <a:rPr lang="en-GB" sz="2800" dirty="0">
                    <a:latin typeface="Comic Sans MS" pitchFamily="66" charset="0"/>
                  </a:rPr>
                  <a:t>(x</a:t>
                </a:r>
                <a:r>
                  <a:rPr lang="en-GB" sz="2800" baseline="-25000" dirty="0">
                    <a:latin typeface="Comic Sans MS" pitchFamily="66" charset="0"/>
                  </a:rPr>
                  <a:t>i</a:t>
                </a:r>
                <a:r>
                  <a:rPr lang="en-GB" sz="2800" dirty="0">
                    <a:latin typeface="Comic Sans MS" pitchFamily="66" charset="0"/>
                  </a:rPr>
                  <a:t>) + </a:t>
                </a:r>
                <a:r>
                  <a:rPr lang="en-GB" sz="3600" dirty="0" smtClean="0">
                    <a:latin typeface="Times New Roman" pitchFamily="18" charset="0"/>
                    <a:cs typeface="Times New Roman" pitchFamily="18" charset="0"/>
                  </a:rPr>
                  <a:t>∑</a:t>
                </a:r>
                <a:r>
                  <a:rPr lang="en-GB" sz="3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 smtClean="0">
                    <a:latin typeface="Comic Sans MS" pitchFamily="66" charset="0"/>
                  </a:rPr>
                  <a:t>g</a:t>
                </a:r>
                <a:r>
                  <a:rPr lang="en-GB" sz="2800" baseline="-25000" dirty="0" err="1" smtClean="0">
                    <a:latin typeface="Comic Sans MS" pitchFamily="66" charset="0"/>
                  </a:rPr>
                  <a:t>ij</a:t>
                </a:r>
                <a:r>
                  <a:rPr lang="en-GB" sz="2800" baseline="-25000" dirty="0" smtClean="0">
                    <a:latin typeface="Comic Sans MS" pitchFamily="66" charset="0"/>
                  </a:rPr>
                  <a:t> </a:t>
                </a:r>
                <a:r>
                  <a:rPr lang="en-GB" sz="2800" dirty="0" smtClean="0">
                    <a:latin typeface="Comic Sans MS" pitchFamily="66" charset="0"/>
                  </a:rPr>
                  <a:t>(</a:t>
                </a:r>
                <a:r>
                  <a:rPr lang="en-GB" sz="2800" dirty="0" err="1" smtClean="0">
                    <a:latin typeface="Comic Sans MS" pitchFamily="66" charset="0"/>
                  </a:rPr>
                  <a:t>x</a:t>
                </a:r>
                <a:r>
                  <a:rPr lang="en-GB" sz="2800" baseline="-25000" dirty="0" err="1" smtClean="0">
                    <a:latin typeface="Comic Sans MS" pitchFamily="66" charset="0"/>
                  </a:rPr>
                  <a:t>i</a:t>
                </a:r>
                <a:r>
                  <a:rPr lang="en-GB" sz="2800" dirty="0" err="1" smtClean="0">
                    <a:latin typeface="Comic Sans MS" pitchFamily="66" charset="0"/>
                  </a:rPr>
                  <a:t>,x</a:t>
                </a:r>
                <a:r>
                  <a:rPr lang="en-GB" sz="2800" baseline="-25000" dirty="0" err="1" smtClean="0">
                    <a:latin typeface="Comic Sans MS" pitchFamily="66" charset="0"/>
                  </a:rPr>
                  <a:t>j</a:t>
                </a:r>
                <a:r>
                  <a:rPr lang="en-GB" sz="2800" dirty="0" smtClean="0">
                    <a:latin typeface="Comic Sans MS" pitchFamily="66" charset="0"/>
                  </a:rPr>
                  <a:t>) + </a:t>
                </a:r>
                <a:r>
                  <a:rPr lang="en-GB" sz="3600" dirty="0" smtClean="0">
                    <a:latin typeface="Times New Roman" pitchFamily="18" charset="0"/>
                    <a:cs typeface="Times New Roman" pitchFamily="18" charset="0"/>
                  </a:rPr>
                  <a:t>∑ </a:t>
                </a:r>
                <a:r>
                  <a:rPr lang="en-GB" sz="2800" dirty="0" err="1" smtClean="0">
                    <a:latin typeface="Comic Sans MS" pitchFamily="66" charset="0"/>
                  </a:rPr>
                  <a:t>h</a:t>
                </a:r>
                <a:r>
                  <a:rPr lang="en-GB" sz="2800" baseline="-25000" dirty="0" err="1" smtClean="0">
                    <a:latin typeface="Comic Sans MS" pitchFamily="66" charset="0"/>
                  </a:rPr>
                  <a:t>c</a:t>
                </a:r>
                <a:r>
                  <a:rPr lang="en-GB" sz="2800" dirty="0" smtClean="0">
                    <a:latin typeface="Comic Sans MS" pitchFamily="66" charset="0"/>
                  </a:rPr>
                  <a:t>(</a:t>
                </a:r>
                <a:r>
                  <a:rPr lang="en-GB" sz="2800" b="1" dirty="0" err="1" smtClean="0">
                    <a:latin typeface="Comic Sans MS" pitchFamily="66" charset="0"/>
                  </a:rPr>
                  <a:t>x</a:t>
                </a:r>
                <a:r>
                  <a:rPr lang="en-GB" sz="2800" b="1" baseline="-25000" dirty="0" err="1" smtClean="0">
                    <a:latin typeface="Comic Sans MS" pitchFamily="66" charset="0"/>
                  </a:rPr>
                  <a:t>c</a:t>
                </a:r>
                <a:r>
                  <a:rPr lang="en-GB" sz="2800" dirty="0" smtClean="0">
                    <a:latin typeface="Comic Sans MS" pitchFamily="66" charset="0"/>
                  </a:rPr>
                  <a:t>) </a:t>
                </a:r>
                <a:endParaRPr lang="en-GB" sz="2800" dirty="0">
                  <a:latin typeface="Comic Sans MS" pitchFamily="66" charset="0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143108" y="2957452"/>
                <a:ext cx="21431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 err="1" smtClean="0"/>
                  <a:t>i</a:t>
                </a:r>
                <a:endParaRPr lang="en-GB" sz="2000" dirty="0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3786182" y="3000372"/>
                <a:ext cx="3571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 err="1" smtClean="0"/>
                  <a:t>ij</a:t>
                </a:r>
                <a:endParaRPr lang="en-GB" sz="2000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000760" y="1857364"/>
              <a:ext cx="2143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smtClean="0"/>
                <a:t>c</a:t>
              </a:r>
              <a:endParaRPr lang="en-GB" sz="20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143108" y="2143116"/>
            <a:ext cx="185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 smtClean="0">
                <a:solidFill>
                  <a:schemeClr val="accent1"/>
                </a:solidFill>
              </a:rPr>
              <a:t>Unary</a:t>
            </a:r>
            <a:endParaRPr lang="en-GB" sz="2400" b="1" i="1" dirty="0">
              <a:solidFill>
                <a:schemeClr val="accent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6248" y="2143116"/>
            <a:ext cx="1357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 err="1" smtClean="0">
                <a:solidFill>
                  <a:schemeClr val="accent1"/>
                </a:solidFill>
              </a:rPr>
              <a:t>Pairwise</a:t>
            </a:r>
            <a:endParaRPr lang="en-GB" sz="2400" b="1" i="1" dirty="0">
              <a:solidFill>
                <a:schemeClr val="accent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215074" y="1142984"/>
            <a:ext cx="1571636" cy="928694"/>
          </a:xfrm>
          <a:prstGeom prst="roundRect">
            <a:avLst>
              <a:gd name="adj" fmla="val 4899"/>
            </a:avLst>
          </a:prstGeom>
          <a:solidFill>
            <a:srgbClr val="8FF6FB">
              <a:alpha val="20000"/>
            </a:srgbClr>
          </a:solidFill>
          <a:ln w="38100" cmpd="sng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6000760" y="2143116"/>
            <a:ext cx="207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 smtClean="0">
                <a:solidFill>
                  <a:schemeClr val="accent1"/>
                </a:solidFill>
              </a:rPr>
              <a:t>Higher Order</a:t>
            </a:r>
            <a:endParaRPr lang="en-GB" sz="2400" b="1" i="1" dirty="0">
              <a:solidFill>
                <a:schemeClr val="accent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71736" y="6072206"/>
            <a:ext cx="45005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200" b="1" dirty="0">
                <a:solidFill>
                  <a:schemeClr val="accent1"/>
                </a:solidFill>
                <a:latin typeface="+mn-lt"/>
              </a:rPr>
              <a:t>How to minimize E(x)?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71735" y="3717032"/>
            <a:ext cx="3714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x takes </a:t>
            </a:r>
            <a:r>
              <a:rPr lang="en-GB" sz="2400" b="1" dirty="0"/>
              <a:t>d</a:t>
            </a:r>
            <a:r>
              <a:rPr lang="en-GB" sz="2400" b="1" dirty="0" smtClean="0"/>
              <a:t>iscrete values</a:t>
            </a:r>
            <a:endParaRPr lang="en-GB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400" dirty="0" smtClean="0"/>
              <a:t>Energy Minimization Problems</a:t>
            </a:r>
            <a:endParaRPr lang="en-GB" sz="4400" dirty="0"/>
          </a:p>
        </p:txBody>
      </p:sp>
      <p:sp>
        <p:nvSpPr>
          <p:cNvPr id="4" name="Text Box 41"/>
          <p:cNvSpPr txBox="1">
            <a:spLocks noChangeArrowheads="1"/>
          </p:cNvSpPr>
          <p:nvPr/>
        </p:nvSpPr>
        <p:spPr bwMode="auto">
          <a:xfrm>
            <a:off x="1877976" y="5916059"/>
            <a:ext cx="51435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/>
              <a:t>Space of </a:t>
            </a:r>
            <a:r>
              <a:rPr lang="en-US" sz="3200" b="1" dirty="0" smtClean="0"/>
              <a:t>Problems</a:t>
            </a:r>
            <a:endParaRPr lang="en-US" sz="3200" b="1" dirty="0"/>
          </a:p>
        </p:txBody>
      </p:sp>
      <p:sp>
        <p:nvSpPr>
          <p:cNvPr id="5" name="Rectangle 43"/>
          <p:cNvSpPr>
            <a:spLocks noChangeArrowheads="1"/>
          </p:cNvSpPr>
          <p:nvPr/>
        </p:nvSpPr>
        <p:spPr bwMode="auto">
          <a:xfrm>
            <a:off x="1928794" y="2590619"/>
            <a:ext cx="5072098" cy="3167062"/>
          </a:xfrm>
          <a:prstGeom prst="rect">
            <a:avLst/>
          </a:prstGeom>
          <a:solidFill>
            <a:srgbClr val="A7A7FF">
              <a:alpha val="60001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GB" sz="1600"/>
          </a:p>
        </p:txBody>
      </p:sp>
      <p:sp>
        <p:nvSpPr>
          <p:cNvPr id="12" name="TextBox 11"/>
          <p:cNvSpPr txBox="1"/>
          <p:nvPr/>
        </p:nvSpPr>
        <p:spPr>
          <a:xfrm>
            <a:off x="2040733" y="3500438"/>
            <a:ext cx="816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CSP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285984" y="4000504"/>
            <a:ext cx="142876" cy="1428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21"/>
          <p:cNvGrpSpPr/>
          <p:nvPr/>
        </p:nvGrpSpPr>
        <p:grpSpPr>
          <a:xfrm>
            <a:off x="3571868" y="3000372"/>
            <a:ext cx="1520448" cy="400110"/>
            <a:chOff x="3643306" y="2500306"/>
            <a:chExt cx="1520448" cy="400110"/>
          </a:xfrm>
        </p:grpSpPr>
        <p:sp>
          <p:nvSpPr>
            <p:cNvPr id="13" name="Text Box 51"/>
            <p:cNvSpPr txBox="1">
              <a:spLocks noChangeArrowheads="1"/>
            </p:cNvSpPr>
            <p:nvPr/>
          </p:nvSpPr>
          <p:spPr bwMode="auto">
            <a:xfrm>
              <a:off x="3786182" y="2500306"/>
              <a:ext cx="1377572" cy="40011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dirty="0">
                  <a:latin typeface="Comic Sans MS" pitchFamily="66" charset="0"/>
                </a:rPr>
                <a:t>MAXCUT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3643306" y="2643182"/>
              <a:ext cx="142876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9" name="Text Box 46"/>
          <p:cNvSpPr txBox="1">
            <a:spLocks noChangeArrowheads="1"/>
          </p:cNvSpPr>
          <p:nvPr/>
        </p:nvSpPr>
        <p:spPr bwMode="auto">
          <a:xfrm>
            <a:off x="1928794" y="2610145"/>
            <a:ext cx="1785950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chemeClr val="accent1"/>
                </a:solidFill>
                <a:latin typeface="Comic Sans MS" pitchFamily="66" charset="0"/>
              </a:rPr>
              <a:t>NP-Hard</a:t>
            </a:r>
            <a:endParaRPr lang="en-US" sz="2400" b="1" dirty="0">
              <a:solidFill>
                <a:schemeClr val="accent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>Function Minimization:</a:t>
            </a:r>
            <a:r>
              <a:rPr lang="en-GB" sz="3600" dirty="0" smtClean="0">
                <a:solidFill>
                  <a:schemeClr val="tx1"/>
                </a:solidFill>
              </a:rPr>
              <a:t> The Problems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1611"/>
            <a:ext cx="8543956" cy="4572033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chemeClr val="accent1"/>
                </a:solidFill>
              </a:rPr>
              <a:t>Which functions are exactly solvable?</a:t>
            </a:r>
          </a:p>
          <a:p>
            <a:pPr>
              <a:buNone/>
            </a:pPr>
            <a:endParaRPr lang="en-GB" sz="1600" dirty="0" smtClean="0"/>
          </a:p>
          <a:p>
            <a:pPr>
              <a:buNone/>
            </a:pPr>
            <a:endParaRPr lang="en-GB" sz="1600" dirty="0" smtClean="0"/>
          </a:p>
          <a:p>
            <a:pPr>
              <a:buNone/>
            </a:pPr>
            <a:endParaRPr lang="en-GB" sz="1600" dirty="0" smtClean="0"/>
          </a:p>
          <a:p>
            <a:pPr>
              <a:buNone/>
            </a:pPr>
            <a:endParaRPr lang="en-GB" dirty="0" smtClean="0"/>
          </a:p>
          <a:p>
            <a:r>
              <a:rPr lang="en-GB" sz="2800" dirty="0" smtClean="0">
                <a:solidFill>
                  <a:schemeClr val="accent1"/>
                </a:solidFill>
              </a:rPr>
              <a:t>Approximate solutions of NP-hard problems</a:t>
            </a:r>
            <a:endParaRPr lang="en-US" sz="1600" dirty="0" smtClean="0"/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endParaRPr lang="en-GB" sz="2800" dirty="0" smtClean="0">
              <a:solidFill>
                <a:schemeClr val="accent1"/>
              </a:solidFill>
            </a:endParaRPr>
          </a:p>
          <a:p>
            <a:r>
              <a:rPr lang="en-GB" sz="2800" dirty="0" smtClean="0">
                <a:solidFill>
                  <a:schemeClr val="accent1"/>
                </a:solidFill>
              </a:rPr>
              <a:t>Scalability and Efficiency </a:t>
            </a:r>
          </a:p>
          <a:p>
            <a:pPr>
              <a:buNone/>
            </a:pPr>
            <a:r>
              <a:rPr lang="en-GB" sz="1800" dirty="0" smtClean="0">
                <a:solidFill>
                  <a:schemeClr val="accent1"/>
                </a:solidFill>
              </a:rPr>
              <a:t>	</a:t>
            </a:r>
            <a:endParaRPr lang="en-GB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276872"/>
            <a:ext cx="8229600" cy="1928398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Example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>
                <a:solidFill>
                  <a:schemeClr val="tx1"/>
                </a:solidFill>
              </a:rPr>
              <a:t> Image Segmentation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640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>Function Minimization:</a:t>
            </a:r>
            <a:r>
              <a:rPr lang="en-GB" sz="3600" dirty="0" smtClean="0">
                <a:solidFill>
                  <a:schemeClr val="tx1"/>
                </a:solidFill>
              </a:rPr>
              <a:t> The Problems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1611"/>
            <a:ext cx="8543956" cy="5000661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chemeClr val="accent1"/>
                </a:solidFill>
              </a:rPr>
              <a:t>Which functions are exactly solvable?</a:t>
            </a:r>
          </a:p>
          <a:p>
            <a:pPr>
              <a:buNone/>
            </a:pPr>
            <a:r>
              <a:rPr lang="en-GB" sz="1600" dirty="0" smtClean="0"/>
              <a:t>	</a:t>
            </a:r>
            <a:r>
              <a:rPr lang="en-GB" sz="1600" dirty="0" err="1" smtClean="0"/>
              <a:t>Boros</a:t>
            </a:r>
            <a:r>
              <a:rPr lang="en-GB" sz="1600" dirty="0" smtClean="0"/>
              <a:t> Hammer [</a:t>
            </a:r>
            <a:r>
              <a:rPr lang="en-GB" sz="1600" dirty="0" smtClean="0">
                <a:solidFill>
                  <a:schemeClr val="accent2"/>
                </a:solidFill>
              </a:rPr>
              <a:t>1965</a:t>
            </a:r>
            <a:r>
              <a:rPr lang="en-GB" sz="1600" dirty="0" smtClean="0"/>
              <a:t>], Kolmogorov Zabih </a:t>
            </a:r>
            <a:r>
              <a:rPr lang="en-GB" sz="1600" dirty="0" smtClean="0">
                <a:solidFill>
                  <a:schemeClr val="accent2"/>
                </a:solidFill>
              </a:rPr>
              <a:t>[ECCV 2002, PAMI 2004]</a:t>
            </a:r>
            <a:r>
              <a:rPr lang="en-GB" sz="1600" dirty="0" smtClean="0"/>
              <a:t> , Ishikawa [</a:t>
            </a:r>
            <a:r>
              <a:rPr lang="en-GB" sz="1600" dirty="0" smtClean="0">
                <a:solidFill>
                  <a:schemeClr val="accent2"/>
                </a:solidFill>
              </a:rPr>
              <a:t>PAMI 2003</a:t>
            </a:r>
            <a:r>
              <a:rPr lang="en-GB" sz="1600" dirty="0" smtClean="0"/>
              <a:t>], Schlesinger </a:t>
            </a:r>
            <a:r>
              <a:rPr lang="en-GB" sz="1600" dirty="0" smtClean="0">
                <a:solidFill>
                  <a:schemeClr val="accent2"/>
                </a:solidFill>
              </a:rPr>
              <a:t>[EMMCVPR 2007]</a:t>
            </a:r>
            <a:r>
              <a:rPr lang="en-GB" sz="1600" dirty="0" smtClean="0"/>
              <a:t>, Kohli Kumar Torr  </a:t>
            </a:r>
            <a:r>
              <a:rPr lang="en-GB" sz="1600" dirty="0" smtClean="0">
                <a:solidFill>
                  <a:schemeClr val="accent2"/>
                </a:solidFill>
              </a:rPr>
              <a:t>[CVPR2007, PAMI 2008] </a:t>
            </a:r>
            <a:r>
              <a:rPr lang="en-GB" sz="1600" dirty="0" smtClean="0"/>
              <a:t>, Ramalingam Kohli Alahari  Torr </a:t>
            </a:r>
            <a:r>
              <a:rPr lang="en-GB" sz="1600" dirty="0" smtClean="0">
                <a:solidFill>
                  <a:schemeClr val="accent2"/>
                </a:solidFill>
              </a:rPr>
              <a:t>[CVPR 2008] </a:t>
            </a:r>
            <a:r>
              <a:rPr lang="en-GB" sz="1600" dirty="0" smtClean="0"/>
              <a:t>, Kohli Ladicky Torr </a:t>
            </a:r>
            <a:r>
              <a:rPr lang="en-GB" sz="1600" dirty="0" smtClean="0">
                <a:solidFill>
                  <a:schemeClr val="accent2"/>
                </a:solidFill>
              </a:rPr>
              <a:t>[CVPR 2008, IJCV 2009] </a:t>
            </a:r>
            <a:r>
              <a:rPr lang="en-GB" sz="1600" dirty="0" smtClean="0"/>
              <a:t>, </a:t>
            </a:r>
            <a:r>
              <a:rPr lang="en-GB" sz="1600" dirty="0" err="1" smtClean="0"/>
              <a:t>Zivny</a:t>
            </a:r>
            <a:r>
              <a:rPr lang="en-GB" sz="1600" dirty="0" smtClean="0"/>
              <a:t> </a:t>
            </a:r>
            <a:r>
              <a:rPr lang="en-GB" sz="1600" dirty="0" err="1" smtClean="0"/>
              <a:t>Jeavons</a:t>
            </a:r>
            <a:r>
              <a:rPr lang="en-GB" sz="1600" dirty="0" smtClean="0"/>
              <a:t> </a:t>
            </a:r>
            <a:r>
              <a:rPr lang="en-GB" sz="1600" dirty="0" smtClean="0">
                <a:solidFill>
                  <a:schemeClr val="accent2"/>
                </a:solidFill>
              </a:rPr>
              <a:t>[CP 2008]</a:t>
            </a:r>
          </a:p>
          <a:p>
            <a:pPr>
              <a:buNone/>
            </a:pPr>
            <a:endParaRPr lang="en-GB" dirty="0" smtClean="0"/>
          </a:p>
          <a:p>
            <a:r>
              <a:rPr lang="en-GB" sz="2800" dirty="0" smtClean="0">
                <a:solidFill>
                  <a:schemeClr val="accent1"/>
                </a:solidFill>
              </a:rPr>
              <a:t>Approximate solutions of NP-hard problems</a:t>
            </a:r>
          </a:p>
          <a:p>
            <a:pPr>
              <a:buNone/>
            </a:pPr>
            <a:r>
              <a:rPr lang="en-US" sz="1600" dirty="0" smtClean="0"/>
              <a:t>	Schlesinger</a:t>
            </a:r>
            <a:r>
              <a:rPr lang="en-US" sz="1600" dirty="0" smtClean="0">
                <a:solidFill>
                  <a:schemeClr val="accent2"/>
                </a:solidFill>
              </a:rPr>
              <a:t> [1976 ]</a:t>
            </a:r>
            <a:r>
              <a:rPr lang="en-US" sz="1600" dirty="0" smtClean="0"/>
              <a:t>, Kleinberg and </a:t>
            </a:r>
            <a:r>
              <a:rPr lang="en-US" sz="1600" dirty="0" err="1" smtClean="0"/>
              <a:t>Tardos</a:t>
            </a:r>
            <a:r>
              <a:rPr lang="en-US" sz="1600" dirty="0" smtClean="0">
                <a:solidFill>
                  <a:schemeClr val="accent2"/>
                </a:solidFill>
              </a:rPr>
              <a:t> [FOCS 99], </a:t>
            </a:r>
            <a:r>
              <a:rPr lang="en-US" sz="1600" dirty="0" err="1" smtClean="0"/>
              <a:t>Chekuri</a:t>
            </a:r>
            <a:r>
              <a:rPr lang="en-US" sz="1600" dirty="0" smtClean="0"/>
              <a:t> et al.</a:t>
            </a:r>
            <a:r>
              <a:rPr lang="en-US" sz="1600" dirty="0" smtClean="0">
                <a:solidFill>
                  <a:schemeClr val="accent2"/>
                </a:solidFill>
              </a:rPr>
              <a:t> [2001]</a:t>
            </a:r>
            <a:r>
              <a:rPr lang="en-GB" sz="1600" dirty="0" smtClean="0"/>
              <a:t>, Boykov et al. </a:t>
            </a:r>
            <a:r>
              <a:rPr lang="en-GB" sz="1600" dirty="0" smtClean="0">
                <a:solidFill>
                  <a:schemeClr val="accent2"/>
                </a:solidFill>
              </a:rPr>
              <a:t>[PAMI 2001], </a:t>
            </a:r>
            <a:r>
              <a:rPr lang="en-GB" sz="1600" dirty="0" smtClean="0"/>
              <a:t>Wainwright et al. </a:t>
            </a:r>
            <a:r>
              <a:rPr lang="en-GB" sz="1600" dirty="0" smtClean="0">
                <a:solidFill>
                  <a:schemeClr val="accent2"/>
                </a:solidFill>
              </a:rPr>
              <a:t>[NIPS 2001], </a:t>
            </a:r>
            <a:r>
              <a:rPr lang="en-GB" sz="1600" dirty="0" smtClean="0"/>
              <a:t>Werner </a:t>
            </a:r>
            <a:r>
              <a:rPr lang="en-GB" sz="1600" dirty="0" smtClean="0">
                <a:solidFill>
                  <a:schemeClr val="accent2"/>
                </a:solidFill>
              </a:rPr>
              <a:t>[PAMI 2007]</a:t>
            </a:r>
            <a:r>
              <a:rPr lang="en-GB" sz="1600" dirty="0" smtClean="0"/>
              <a:t>, Komodakis </a:t>
            </a:r>
            <a:r>
              <a:rPr lang="en-GB" sz="1600" dirty="0" smtClean="0">
                <a:solidFill>
                  <a:schemeClr val="accent2"/>
                </a:solidFill>
              </a:rPr>
              <a:t>[PAMI 2005]</a:t>
            </a:r>
            <a:r>
              <a:rPr lang="en-GB" sz="1600" dirty="0" smtClean="0"/>
              <a:t>, Lempitsky et al. </a:t>
            </a:r>
            <a:r>
              <a:rPr lang="en-GB" sz="1600" dirty="0" smtClean="0">
                <a:solidFill>
                  <a:schemeClr val="accent2"/>
                </a:solidFill>
              </a:rPr>
              <a:t>[ICCV 2007]</a:t>
            </a:r>
            <a:r>
              <a:rPr lang="en-GB" sz="1600" dirty="0" smtClean="0"/>
              <a:t>, Kumar et al. </a:t>
            </a:r>
            <a:r>
              <a:rPr lang="en-GB" sz="1600" dirty="0" smtClean="0">
                <a:solidFill>
                  <a:schemeClr val="accent2"/>
                </a:solidFill>
              </a:rPr>
              <a:t>[NIPS 2007]</a:t>
            </a:r>
            <a:r>
              <a:rPr lang="en-GB" sz="1600" dirty="0" smtClean="0"/>
              <a:t>, Kumar et al. </a:t>
            </a:r>
            <a:r>
              <a:rPr lang="en-GB" sz="1600" dirty="0" smtClean="0">
                <a:solidFill>
                  <a:schemeClr val="accent2"/>
                </a:solidFill>
              </a:rPr>
              <a:t>[ICML 2008]</a:t>
            </a:r>
            <a:r>
              <a:rPr lang="en-GB" sz="1600" dirty="0" smtClean="0"/>
              <a:t>, Sontag and </a:t>
            </a:r>
            <a:r>
              <a:rPr lang="en-GB" sz="1600" dirty="0" err="1" smtClean="0"/>
              <a:t>Jakkola</a:t>
            </a:r>
            <a:r>
              <a:rPr lang="en-GB" sz="1600" dirty="0" smtClean="0"/>
              <a:t> </a:t>
            </a:r>
            <a:r>
              <a:rPr lang="en-GB" sz="1600" dirty="0" smtClean="0">
                <a:solidFill>
                  <a:schemeClr val="accent2"/>
                </a:solidFill>
              </a:rPr>
              <a:t>[NIPS 2007]</a:t>
            </a:r>
            <a:r>
              <a:rPr lang="en-GB" sz="1600" dirty="0" smtClean="0"/>
              <a:t>,  Kohli et al. </a:t>
            </a:r>
            <a:r>
              <a:rPr lang="en-GB" sz="1600" dirty="0" smtClean="0">
                <a:solidFill>
                  <a:schemeClr val="accent2"/>
                </a:solidFill>
              </a:rPr>
              <a:t>[ICML 2008]</a:t>
            </a:r>
            <a:r>
              <a:rPr lang="en-GB" sz="1600" dirty="0" smtClean="0"/>
              <a:t>, Kohli et al. </a:t>
            </a:r>
            <a:r>
              <a:rPr lang="en-GB" sz="1600" dirty="0" smtClean="0">
                <a:solidFill>
                  <a:schemeClr val="accent2"/>
                </a:solidFill>
              </a:rPr>
              <a:t>[CVPR 2008, IJCV 2009]</a:t>
            </a:r>
            <a:r>
              <a:rPr lang="en-GB" sz="1600" dirty="0" smtClean="0"/>
              <a:t>, Rother et al. </a:t>
            </a:r>
            <a:r>
              <a:rPr lang="en-GB" sz="1600" dirty="0" smtClean="0">
                <a:solidFill>
                  <a:schemeClr val="accent2"/>
                </a:solidFill>
              </a:rPr>
              <a:t>[2009]</a:t>
            </a:r>
          </a:p>
          <a:p>
            <a:pPr>
              <a:buNone/>
            </a:pPr>
            <a:endParaRPr lang="en-GB" sz="2800" dirty="0" smtClean="0">
              <a:solidFill>
                <a:schemeClr val="accent1"/>
              </a:solidFill>
            </a:endParaRPr>
          </a:p>
          <a:p>
            <a:r>
              <a:rPr lang="en-GB" sz="2800" dirty="0" smtClean="0">
                <a:solidFill>
                  <a:schemeClr val="accent1"/>
                </a:solidFill>
              </a:rPr>
              <a:t>Scalability and Efficiency </a:t>
            </a:r>
          </a:p>
          <a:p>
            <a:pPr>
              <a:buNone/>
            </a:pPr>
            <a:r>
              <a:rPr lang="en-GB" sz="1800" dirty="0" smtClean="0">
                <a:solidFill>
                  <a:schemeClr val="accent1"/>
                </a:solidFill>
              </a:rPr>
              <a:t>	</a:t>
            </a:r>
            <a:r>
              <a:rPr lang="en-GB" sz="1600" dirty="0" smtClean="0"/>
              <a:t>Kohli Torr </a:t>
            </a:r>
            <a:r>
              <a:rPr lang="en-GB" sz="1600" dirty="0" smtClean="0">
                <a:solidFill>
                  <a:schemeClr val="accent2"/>
                </a:solidFill>
              </a:rPr>
              <a:t>[ICCV 2005, PAMI 2007]</a:t>
            </a:r>
            <a:r>
              <a:rPr lang="en-GB" sz="1600" dirty="0" smtClean="0"/>
              <a:t>,  Juan and Boykov </a:t>
            </a:r>
            <a:r>
              <a:rPr lang="en-GB" sz="1600" dirty="0" smtClean="0">
                <a:solidFill>
                  <a:schemeClr val="accent2"/>
                </a:solidFill>
              </a:rPr>
              <a:t>[CVPR 2006]</a:t>
            </a:r>
            <a:r>
              <a:rPr lang="en-GB" sz="1600" dirty="0" smtClean="0"/>
              <a:t>, Alahari Kohli Torr </a:t>
            </a:r>
            <a:r>
              <a:rPr lang="en-GB" sz="1600" dirty="0" smtClean="0">
                <a:solidFill>
                  <a:schemeClr val="accent2"/>
                </a:solidFill>
              </a:rPr>
              <a:t>[CVPR 2008]</a:t>
            </a:r>
            <a:r>
              <a:rPr lang="en-GB" sz="1600" dirty="0" smtClean="0"/>
              <a:t> , Delong and Boykov  </a:t>
            </a:r>
            <a:r>
              <a:rPr lang="en-GB" sz="1600" dirty="0" smtClean="0">
                <a:solidFill>
                  <a:schemeClr val="accent2"/>
                </a:solidFill>
              </a:rPr>
              <a:t>[CVPR 2008]</a:t>
            </a:r>
            <a:endParaRPr lang="en-GB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152400"/>
            <a:ext cx="8472518" cy="77627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Popular Inference Methods … </a:t>
            </a:r>
            <a:endParaRPr lang="en-GB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899592" y="1844824"/>
            <a:ext cx="642942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GB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Dynamic Programming (DP)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GB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Belief </a:t>
            </a:r>
            <a:r>
              <a:rPr lang="en-GB" sz="2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Propagtion</a:t>
            </a:r>
            <a:r>
              <a:rPr lang="en-GB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(BP)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GB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Tree-Reweighted </a:t>
            </a:r>
            <a:r>
              <a:rPr lang="en-GB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GB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TRW</a:t>
            </a:r>
            <a:r>
              <a:rPr lang="en-GB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), Max-sum Diffusion</a:t>
            </a:r>
            <a:endParaRPr lang="en-GB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endParaRPr lang="en-GB" sz="7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endParaRPr lang="en-GB" sz="7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endParaRPr lang="en-GB" sz="7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GB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Graph Cut (GC)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GB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Branch &amp; Bound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endParaRPr lang="en-GB" sz="7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endParaRPr lang="en-GB" sz="7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endParaRPr lang="en-GB" sz="7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endParaRPr lang="en-GB" sz="7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GB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Relaxation methods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</a:pPr>
            <a:endParaRPr lang="en-GB" sz="20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970856" y="3411330"/>
            <a:ext cx="3500462" cy="571504"/>
            <a:chOff x="3714744" y="3429000"/>
            <a:chExt cx="3500462" cy="571504"/>
          </a:xfrm>
        </p:grpSpPr>
        <p:sp>
          <p:nvSpPr>
            <p:cNvPr id="8" name="Right Brace 7"/>
            <p:cNvSpPr/>
            <p:nvPr/>
          </p:nvSpPr>
          <p:spPr>
            <a:xfrm>
              <a:off x="3714744" y="3429000"/>
              <a:ext cx="214314" cy="571504"/>
            </a:xfrm>
            <a:prstGeom prst="rightBrace">
              <a:avLst>
                <a:gd name="adj1" fmla="val 66667"/>
                <a:gd name="adj2" fmla="val 5000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000496" y="3500438"/>
              <a:ext cx="32147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i="1" dirty="0" smtClean="0">
                  <a:solidFill>
                    <a:schemeClr val="accent1"/>
                  </a:solidFill>
                </a:rPr>
                <a:t>Combinatorial Algorithms</a:t>
              </a:r>
              <a:endParaRPr lang="en-GB" sz="2000" b="1" i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156176" y="1978580"/>
            <a:ext cx="2786082" cy="928694"/>
            <a:chOff x="6286512" y="2214554"/>
            <a:chExt cx="2786082" cy="928694"/>
          </a:xfrm>
        </p:grpSpPr>
        <p:sp>
          <p:nvSpPr>
            <p:cNvPr id="7" name="TextBox 6"/>
            <p:cNvSpPr txBox="1"/>
            <p:nvPr/>
          </p:nvSpPr>
          <p:spPr>
            <a:xfrm>
              <a:off x="6500826" y="2500306"/>
              <a:ext cx="25717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i="1" dirty="0" smtClean="0">
                  <a:solidFill>
                    <a:schemeClr val="accent1"/>
                  </a:solidFill>
                </a:rPr>
                <a:t>Message passing</a:t>
              </a:r>
              <a:endParaRPr lang="en-GB" sz="2000" b="1" i="1" dirty="0">
                <a:solidFill>
                  <a:schemeClr val="accent1"/>
                </a:solidFill>
              </a:endParaRPr>
            </a:p>
          </p:txBody>
        </p:sp>
        <p:sp>
          <p:nvSpPr>
            <p:cNvPr id="12" name="Right Brace 11"/>
            <p:cNvSpPr/>
            <p:nvPr/>
          </p:nvSpPr>
          <p:spPr>
            <a:xfrm>
              <a:off x="6286512" y="2214554"/>
              <a:ext cx="214314" cy="928694"/>
            </a:xfrm>
            <a:prstGeom prst="rightBrace">
              <a:avLst>
                <a:gd name="adj1" fmla="val 66667"/>
                <a:gd name="adj2" fmla="val 5000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98848" y="4418872"/>
            <a:ext cx="3358726" cy="707886"/>
            <a:chOff x="4071935" y="4321975"/>
            <a:chExt cx="3214709" cy="1061829"/>
          </a:xfrm>
        </p:grpSpPr>
        <p:sp>
          <p:nvSpPr>
            <p:cNvPr id="13" name="Right Brace 12"/>
            <p:cNvSpPr/>
            <p:nvPr/>
          </p:nvSpPr>
          <p:spPr>
            <a:xfrm>
              <a:off x="4071935" y="4430842"/>
              <a:ext cx="231586" cy="855546"/>
            </a:xfrm>
            <a:prstGeom prst="rightBrace">
              <a:avLst>
                <a:gd name="adj1" fmla="val 66667"/>
                <a:gd name="adj2" fmla="val 55278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43438" y="4321975"/>
              <a:ext cx="2643206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i="1" dirty="0" smtClean="0">
                  <a:solidFill>
                    <a:schemeClr val="accent1"/>
                  </a:solidFill>
                </a:rPr>
                <a:t>Convex Optimization</a:t>
              </a:r>
            </a:p>
            <a:p>
              <a:pPr algn="ctr"/>
              <a:r>
                <a:rPr lang="en-GB" sz="2000" b="1" i="1" dirty="0" smtClean="0">
                  <a:solidFill>
                    <a:schemeClr val="accent1"/>
                  </a:solidFill>
                </a:rPr>
                <a:t>(Linear Programming)</a:t>
              </a:r>
              <a:endParaRPr lang="en-GB" sz="2000" b="1" i="1" dirty="0">
                <a:solidFill>
                  <a:schemeClr val="accent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400" dirty="0" smtClean="0"/>
              <a:t>Energy Minimization Problems</a:t>
            </a:r>
            <a:endParaRPr lang="en-GB" sz="4400" dirty="0"/>
          </a:p>
        </p:txBody>
      </p:sp>
      <p:sp>
        <p:nvSpPr>
          <p:cNvPr id="4" name="Text Box 41"/>
          <p:cNvSpPr txBox="1">
            <a:spLocks noChangeArrowheads="1"/>
          </p:cNvSpPr>
          <p:nvPr/>
        </p:nvSpPr>
        <p:spPr bwMode="auto">
          <a:xfrm>
            <a:off x="1877976" y="5916059"/>
            <a:ext cx="51435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/>
              <a:t>Space of </a:t>
            </a:r>
            <a:r>
              <a:rPr lang="en-US" sz="3200" b="1" dirty="0" smtClean="0"/>
              <a:t>Problems</a:t>
            </a:r>
            <a:endParaRPr lang="en-US" sz="3200" b="1" dirty="0"/>
          </a:p>
        </p:txBody>
      </p:sp>
      <p:sp>
        <p:nvSpPr>
          <p:cNvPr id="5" name="Rectangle 43"/>
          <p:cNvSpPr>
            <a:spLocks noChangeArrowheads="1"/>
          </p:cNvSpPr>
          <p:nvPr/>
        </p:nvSpPr>
        <p:spPr bwMode="auto">
          <a:xfrm>
            <a:off x="1928794" y="2590619"/>
            <a:ext cx="5072098" cy="3167062"/>
          </a:xfrm>
          <a:prstGeom prst="rect">
            <a:avLst/>
          </a:prstGeom>
          <a:solidFill>
            <a:srgbClr val="A7A7FF">
              <a:alpha val="60001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GB" sz="1600"/>
          </a:p>
        </p:txBody>
      </p:sp>
      <p:sp>
        <p:nvSpPr>
          <p:cNvPr id="12" name="TextBox 11"/>
          <p:cNvSpPr txBox="1"/>
          <p:nvPr/>
        </p:nvSpPr>
        <p:spPr>
          <a:xfrm>
            <a:off x="2040733" y="3500438"/>
            <a:ext cx="816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CSP</a:t>
            </a:r>
            <a:endParaRPr lang="en-GB" sz="2400" b="1" dirty="0">
              <a:latin typeface="Comic Sans MS" pitchFamily="66" charset="0"/>
            </a:endParaRPr>
          </a:p>
        </p:txBody>
      </p:sp>
      <p:grpSp>
        <p:nvGrpSpPr>
          <p:cNvPr id="3" name="Group 16"/>
          <p:cNvGrpSpPr/>
          <p:nvPr/>
        </p:nvGrpSpPr>
        <p:grpSpPr>
          <a:xfrm>
            <a:off x="2285984" y="4643446"/>
            <a:ext cx="1669785" cy="928694"/>
            <a:chOff x="2357422" y="3071810"/>
            <a:chExt cx="1669785" cy="928694"/>
          </a:xfrm>
        </p:grpSpPr>
        <p:sp>
          <p:nvSpPr>
            <p:cNvPr id="14" name="Oval 47"/>
            <p:cNvSpPr>
              <a:spLocks noChangeArrowheads="1"/>
            </p:cNvSpPr>
            <p:nvPr/>
          </p:nvSpPr>
          <p:spPr bwMode="auto">
            <a:xfrm>
              <a:off x="2378042" y="3071810"/>
              <a:ext cx="1622454" cy="928694"/>
            </a:xfrm>
            <a:prstGeom prst="ellipse">
              <a:avLst/>
            </a:prstGeom>
            <a:solidFill>
              <a:srgbClr val="0404EC">
                <a:alpha val="50196"/>
              </a:srgb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" name="Text Box 48"/>
            <p:cNvSpPr txBox="1">
              <a:spLocks noChangeArrowheads="1"/>
            </p:cNvSpPr>
            <p:nvPr/>
          </p:nvSpPr>
          <p:spPr bwMode="auto">
            <a:xfrm>
              <a:off x="2357422" y="3214686"/>
              <a:ext cx="1669785" cy="646331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 smtClean="0">
                  <a:latin typeface="Comic Sans MS" pitchFamily="66" charset="0"/>
                </a:rPr>
                <a:t>Tree Structured</a:t>
              </a:r>
              <a:endParaRPr lang="en-US" b="1" dirty="0">
                <a:latin typeface="Comic Sans MS" pitchFamily="66" charset="0"/>
              </a:endParaRPr>
            </a:p>
          </p:txBody>
        </p:sp>
      </p:grpSp>
      <p:sp>
        <p:nvSpPr>
          <p:cNvPr id="20" name="Oval 19"/>
          <p:cNvSpPr/>
          <p:nvPr/>
        </p:nvSpPr>
        <p:spPr>
          <a:xfrm>
            <a:off x="2285984" y="4000504"/>
            <a:ext cx="142876" cy="1428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21"/>
          <p:cNvGrpSpPr/>
          <p:nvPr/>
        </p:nvGrpSpPr>
        <p:grpSpPr>
          <a:xfrm>
            <a:off x="3571868" y="3000372"/>
            <a:ext cx="1520448" cy="400110"/>
            <a:chOff x="3643306" y="2500306"/>
            <a:chExt cx="1520448" cy="400110"/>
          </a:xfrm>
        </p:grpSpPr>
        <p:sp>
          <p:nvSpPr>
            <p:cNvPr id="13" name="Text Box 51"/>
            <p:cNvSpPr txBox="1">
              <a:spLocks noChangeArrowheads="1"/>
            </p:cNvSpPr>
            <p:nvPr/>
          </p:nvSpPr>
          <p:spPr bwMode="auto">
            <a:xfrm>
              <a:off x="3786182" y="2500306"/>
              <a:ext cx="1377572" cy="40011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dirty="0">
                  <a:latin typeface="Comic Sans MS" pitchFamily="66" charset="0"/>
                </a:rPr>
                <a:t>MAXCUT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3643306" y="2643182"/>
              <a:ext cx="142876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9" name="Text Box 46"/>
          <p:cNvSpPr txBox="1">
            <a:spLocks noChangeArrowheads="1"/>
          </p:cNvSpPr>
          <p:nvPr/>
        </p:nvSpPr>
        <p:spPr bwMode="auto">
          <a:xfrm>
            <a:off x="1928794" y="2610145"/>
            <a:ext cx="1785950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chemeClr val="accent1"/>
                </a:solidFill>
                <a:latin typeface="Comic Sans MS" pitchFamily="66" charset="0"/>
              </a:rPr>
              <a:t>NP-Hard</a:t>
            </a:r>
            <a:endParaRPr lang="en-US" sz="2400" b="1" dirty="0">
              <a:solidFill>
                <a:schemeClr val="accent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400" dirty="0" smtClean="0"/>
              <a:t>Energy Minimization Problems</a:t>
            </a:r>
            <a:endParaRPr lang="en-GB" sz="4400" dirty="0"/>
          </a:p>
        </p:txBody>
      </p:sp>
      <p:sp>
        <p:nvSpPr>
          <p:cNvPr id="4" name="Text Box 41"/>
          <p:cNvSpPr txBox="1">
            <a:spLocks noChangeArrowheads="1"/>
          </p:cNvSpPr>
          <p:nvPr/>
        </p:nvSpPr>
        <p:spPr bwMode="auto">
          <a:xfrm>
            <a:off x="1877976" y="5916059"/>
            <a:ext cx="51435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/>
              <a:t>Space of </a:t>
            </a:r>
            <a:r>
              <a:rPr lang="en-US" sz="3200" b="1" dirty="0" smtClean="0"/>
              <a:t>Problems</a:t>
            </a:r>
            <a:endParaRPr lang="en-US" sz="3200" b="1" dirty="0"/>
          </a:p>
        </p:txBody>
      </p:sp>
      <p:sp>
        <p:nvSpPr>
          <p:cNvPr id="5" name="Rectangle 43"/>
          <p:cNvSpPr>
            <a:spLocks noChangeArrowheads="1"/>
          </p:cNvSpPr>
          <p:nvPr/>
        </p:nvSpPr>
        <p:spPr bwMode="auto">
          <a:xfrm>
            <a:off x="1928794" y="2590619"/>
            <a:ext cx="5072098" cy="3167062"/>
          </a:xfrm>
          <a:prstGeom prst="rect">
            <a:avLst/>
          </a:prstGeom>
          <a:solidFill>
            <a:srgbClr val="A7A7FF">
              <a:alpha val="60001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GB" sz="1600"/>
          </a:p>
        </p:txBody>
      </p:sp>
      <p:sp>
        <p:nvSpPr>
          <p:cNvPr id="6" name="Oval 44"/>
          <p:cNvSpPr>
            <a:spLocks noChangeArrowheads="1"/>
          </p:cNvSpPr>
          <p:nvPr/>
        </p:nvSpPr>
        <p:spPr bwMode="auto">
          <a:xfrm>
            <a:off x="4286248" y="3214686"/>
            <a:ext cx="2592388" cy="2366962"/>
          </a:xfrm>
          <a:prstGeom prst="ellipse">
            <a:avLst/>
          </a:prstGeom>
          <a:solidFill>
            <a:srgbClr val="0404EC">
              <a:alpha val="30196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GB" sz="2000" b="1"/>
          </a:p>
        </p:txBody>
      </p:sp>
      <p:sp>
        <p:nvSpPr>
          <p:cNvPr id="7" name="Text Box 45"/>
          <p:cNvSpPr txBox="1">
            <a:spLocks noChangeArrowheads="1"/>
          </p:cNvSpPr>
          <p:nvPr/>
        </p:nvSpPr>
        <p:spPr bwMode="auto">
          <a:xfrm>
            <a:off x="4714876" y="4357694"/>
            <a:ext cx="1857388" cy="63107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b="1" dirty="0" err="1" smtClean="0">
                <a:latin typeface="Comic Sans MS" pitchFamily="66" charset="0"/>
              </a:rPr>
              <a:t>Submodular</a:t>
            </a:r>
            <a:endParaRPr lang="en-US" b="1" dirty="0" smtClean="0">
              <a:latin typeface="Comic Sans MS" pitchFamily="66" charset="0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b="1" dirty="0" smtClean="0">
                <a:latin typeface="Comic Sans MS" pitchFamily="66" charset="0"/>
              </a:rPr>
              <a:t>Functions</a:t>
            </a:r>
            <a:endParaRPr lang="en-US" b="1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sp>
        <p:nvSpPr>
          <p:cNvPr id="9" name="Oval 47"/>
          <p:cNvSpPr>
            <a:spLocks noChangeArrowheads="1"/>
          </p:cNvSpPr>
          <p:nvPr/>
        </p:nvSpPr>
        <p:spPr bwMode="auto">
          <a:xfrm>
            <a:off x="3071802" y="2714620"/>
            <a:ext cx="2214578" cy="1928826"/>
          </a:xfrm>
          <a:prstGeom prst="ellipse">
            <a:avLst/>
          </a:prstGeom>
          <a:solidFill>
            <a:srgbClr val="0070C0">
              <a:alpha val="30196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2040733" y="3500438"/>
            <a:ext cx="816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CSP</a:t>
            </a:r>
            <a:endParaRPr lang="en-GB" sz="2400" b="1" dirty="0">
              <a:latin typeface="Comic Sans MS" pitchFamily="66" charset="0"/>
            </a:endParaRPr>
          </a:p>
        </p:txBody>
      </p:sp>
      <p:grpSp>
        <p:nvGrpSpPr>
          <p:cNvPr id="3" name="Group 16"/>
          <p:cNvGrpSpPr/>
          <p:nvPr/>
        </p:nvGrpSpPr>
        <p:grpSpPr>
          <a:xfrm>
            <a:off x="2285984" y="4643446"/>
            <a:ext cx="1669785" cy="928694"/>
            <a:chOff x="2357422" y="3071810"/>
            <a:chExt cx="1669785" cy="928694"/>
          </a:xfrm>
        </p:grpSpPr>
        <p:sp>
          <p:nvSpPr>
            <p:cNvPr id="14" name="Oval 47"/>
            <p:cNvSpPr>
              <a:spLocks noChangeArrowheads="1"/>
            </p:cNvSpPr>
            <p:nvPr/>
          </p:nvSpPr>
          <p:spPr bwMode="auto">
            <a:xfrm>
              <a:off x="2378042" y="3071810"/>
              <a:ext cx="1622454" cy="928694"/>
            </a:xfrm>
            <a:prstGeom prst="ellipse">
              <a:avLst/>
            </a:prstGeom>
            <a:solidFill>
              <a:srgbClr val="0404EC">
                <a:alpha val="50196"/>
              </a:srgb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" name="Text Box 48"/>
            <p:cNvSpPr txBox="1">
              <a:spLocks noChangeArrowheads="1"/>
            </p:cNvSpPr>
            <p:nvPr/>
          </p:nvSpPr>
          <p:spPr bwMode="auto">
            <a:xfrm>
              <a:off x="2357422" y="3214686"/>
              <a:ext cx="1669785" cy="646331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 smtClean="0">
                  <a:latin typeface="Comic Sans MS" pitchFamily="66" charset="0"/>
                </a:rPr>
                <a:t>Tree Structured</a:t>
              </a:r>
              <a:endParaRPr lang="en-US" b="1" dirty="0">
                <a:latin typeface="Comic Sans MS" pitchFamily="66" charset="0"/>
              </a:endParaRPr>
            </a:p>
          </p:txBody>
        </p:sp>
      </p:grpSp>
      <p:sp>
        <p:nvSpPr>
          <p:cNvPr id="10" name="Text Box 48"/>
          <p:cNvSpPr txBox="1">
            <a:spLocks noChangeArrowheads="1"/>
          </p:cNvSpPr>
          <p:nvPr/>
        </p:nvSpPr>
        <p:spPr bwMode="auto">
          <a:xfrm>
            <a:off x="3143240" y="3571876"/>
            <a:ext cx="1357322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latin typeface="Comic Sans MS" pitchFamily="66" charset="0"/>
              </a:rPr>
              <a:t>Pair-wise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429124" y="3786190"/>
            <a:ext cx="753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  <a:latin typeface="Comic Sans MS" pitchFamily="66" charset="0"/>
              </a:rPr>
              <a:t>O(n</a:t>
            </a:r>
            <a:r>
              <a:rPr lang="en-US" b="1" baseline="30000" dirty="0" smtClean="0">
                <a:solidFill>
                  <a:schemeClr val="accent1"/>
                </a:solidFill>
                <a:latin typeface="Comic Sans MS" pitchFamily="66" charset="0"/>
              </a:rPr>
              <a:t>3</a:t>
            </a:r>
            <a:r>
              <a:rPr lang="en-US" b="1" dirty="0" smtClean="0">
                <a:solidFill>
                  <a:schemeClr val="accent1"/>
                </a:solidFill>
                <a:latin typeface="Comic Sans MS" pitchFamily="66" charset="0"/>
              </a:rPr>
              <a:t>)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285984" y="4000504"/>
            <a:ext cx="142876" cy="1428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21"/>
          <p:cNvGrpSpPr/>
          <p:nvPr/>
        </p:nvGrpSpPr>
        <p:grpSpPr>
          <a:xfrm>
            <a:off x="3571868" y="3000372"/>
            <a:ext cx="1520448" cy="400110"/>
            <a:chOff x="3643306" y="2500306"/>
            <a:chExt cx="1520448" cy="400110"/>
          </a:xfrm>
        </p:grpSpPr>
        <p:sp>
          <p:nvSpPr>
            <p:cNvPr id="13" name="Text Box 51"/>
            <p:cNvSpPr txBox="1">
              <a:spLocks noChangeArrowheads="1"/>
            </p:cNvSpPr>
            <p:nvPr/>
          </p:nvSpPr>
          <p:spPr bwMode="auto">
            <a:xfrm>
              <a:off x="3786182" y="2500306"/>
              <a:ext cx="1377572" cy="40011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dirty="0">
                  <a:latin typeface="Comic Sans MS" pitchFamily="66" charset="0"/>
                </a:rPr>
                <a:t>MAXCUT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3643306" y="2643182"/>
              <a:ext cx="142876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5214942" y="5071594"/>
            <a:ext cx="753732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b="1" dirty="0" smtClean="0">
                <a:solidFill>
                  <a:schemeClr val="accent1"/>
                </a:solidFill>
                <a:latin typeface="Comic Sans MS" pitchFamily="66" charset="0"/>
              </a:rPr>
              <a:t>O(n</a:t>
            </a:r>
            <a:r>
              <a:rPr lang="en-US" b="1" baseline="30000" dirty="0" smtClean="0">
                <a:solidFill>
                  <a:schemeClr val="accent1"/>
                </a:solidFill>
                <a:latin typeface="Comic Sans MS" pitchFamily="66" charset="0"/>
              </a:rPr>
              <a:t>6</a:t>
            </a:r>
            <a:r>
              <a:rPr lang="en-US" b="1" dirty="0" smtClean="0">
                <a:solidFill>
                  <a:schemeClr val="accent1"/>
                </a:solidFill>
                <a:latin typeface="Comic Sans MS" pitchFamily="66" charset="0"/>
              </a:rPr>
              <a:t>)</a:t>
            </a:r>
            <a:endParaRPr lang="en-US" b="1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572000" y="4214818"/>
            <a:ext cx="142876" cy="1428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5357818" y="1252823"/>
            <a:ext cx="3357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n = Number of Variables</a:t>
            </a:r>
            <a:endParaRPr lang="en-GB" sz="2400" b="1" dirty="0"/>
          </a:p>
        </p:txBody>
      </p:sp>
      <p:sp>
        <p:nvSpPr>
          <p:cNvPr id="27" name="Oval 26"/>
          <p:cNvSpPr/>
          <p:nvPr/>
        </p:nvSpPr>
        <p:spPr>
          <a:xfrm>
            <a:off x="5429256" y="1824327"/>
            <a:ext cx="142876" cy="1428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5786446" y="1681451"/>
            <a:ext cx="32127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chemeClr val="accent1"/>
                </a:solidFill>
              </a:rPr>
              <a:t>Segmentation Energy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29" name="Text Box 46"/>
          <p:cNvSpPr txBox="1">
            <a:spLocks noChangeArrowheads="1"/>
          </p:cNvSpPr>
          <p:nvPr/>
        </p:nvSpPr>
        <p:spPr bwMode="auto">
          <a:xfrm>
            <a:off x="1928794" y="2610145"/>
            <a:ext cx="1785950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chemeClr val="accent1"/>
                </a:solidFill>
                <a:latin typeface="Comic Sans MS" pitchFamily="66" charset="0"/>
              </a:rPr>
              <a:t>NP-Hard</a:t>
            </a:r>
            <a:endParaRPr lang="en-US" sz="2400" b="1" dirty="0">
              <a:solidFill>
                <a:schemeClr val="accent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  <p:bldP spid="10" grpId="0"/>
      <p:bldP spid="18" grpId="0"/>
      <p:bldP spid="23" grpId="0"/>
      <p:bldP spid="25" grpId="0" animBg="1"/>
      <p:bldP spid="27" grpId="0" animBg="1"/>
      <p:bldP spid="2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143108" y="2214554"/>
            <a:ext cx="5072098" cy="857256"/>
          </a:xfrm>
          <a:prstGeom prst="roundRect">
            <a:avLst>
              <a:gd name="adj" fmla="val 5698"/>
            </a:avLst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/>
          </a:p>
        </p:txBody>
      </p:sp>
      <p:sp>
        <p:nvSpPr>
          <p:cNvPr id="10" name="Rounded Rectangle 9"/>
          <p:cNvSpPr/>
          <p:nvPr/>
        </p:nvSpPr>
        <p:spPr>
          <a:xfrm>
            <a:off x="2143108" y="3214686"/>
            <a:ext cx="5072098" cy="785812"/>
          </a:xfrm>
          <a:prstGeom prst="roundRect">
            <a:avLst>
              <a:gd name="adj" fmla="val 5698"/>
            </a:avLst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/>
          </a:p>
        </p:txBody>
      </p:sp>
      <p:sp>
        <p:nvSpPr>
          <p:cNvPr id="15363" name="Title 1"/>
          <p:cNvSpPr>
            <a:spLocks noGrp="1"/>
          </p:cNvSpPr>
          <p:nvPr>
            <p:ph type="title"/>
          </p:nvPr>
        </p:nvSpPr>
        <p:spPr>
          <a:xfrm>
            <a:off x="457200" y="355138"/>
            <a:ext cx="8229600" cy="50209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dirty="0" smtClean="0"/>
              <a:t>Inference</a:t>
            </a:r>
          </a:p>
        </p:txBody>
      </p:sp>
      <p:sp>
        <p:nvSpPr>
          <p:cNvPr id="15366" name="Rectangle 5"/>
          <p:cNvSpPr>
            <a:spLocks noChangeArrowheads="1"/>
          </p:cNvSpPr>
          <p:nvPr/>
        </p:nvSpPr>
        <p:spPr bwMode="auto">
          <a:xfrm>
            <a:off x="2143108" y="3447002"/>
            <a:ext cx="50720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latin typeface="Comic Sans MS" pitchFamily="66" charset="0"/>
              </a:rPr>
              <a:t>Advanced techniques</a:t>
            </a:r>
            <a:endParaRPr lang="en-GB" sz="2000" b="1" dirty="0">
              <a:latin typeface="Comic Sans MS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28860" y="2275476"/>
            <a:ext cx="43577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err="1" smtClean="0">
                <a:latin typeface="Comic Sans MS" pitchFamily="66" charset="0"/>
              </a:rPr>
              <a:t>st-mincut</a:t>
            </a:r>
            <a:r>
              <a:rPr lang="en-GB" sz="2000" b="1" dirty="0" smtClean="0">
                <a:latin typeface="Comic Sans MS" pitchFamily="66" charset="0"/>
              </a:rPr>
              <a:t> and Pseudo-</a:t>
            </a:r>
            <a:r>
              <a:rPr lang="en-GB" sz="2000" b="1" dirty="0" err="1" smtClean="0">
                <a:latin typeface="Comic Sans MS" pitchFamily="66" charset="0"/>
              </a:rPr>
              <a:t>boolean</a:t>
            </a:r>
            <a:r>
              <a:rPr lang="en-GB" sz="2000" b="1" dirty="0" smtClean="0">
                <a:latin typeface="Comic Sans MS" pitchFamily="66" charset="0"/>
              </a:rPr>
              <a:t> optimization</a:t>
            </a:r>
            <a:endParaRPr lang="en-GB" sz="2000" b="1" dirty="0">
              <a:latin typeface="Comic Sans MS" pitchFamily="66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143108" y="4275740"/>
            <a:ext cx="5072098" cy="785812"/>
          </a:xfrm>
          <a:prstGeom prst="roundRect">
            <a:avLst>
              <a:gd name="adj" fmla="val 5698"/>
            </a:avLst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2143109" y="4490052"/>
            <a:ext cx="50720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latin typeface="Comic Sans MS" pitchFamily="66" charset="0"/>
              </a:rPr>
              <a:t>Speed and Efficiency</a:t>
            </a:r>
            <a:endParaRPr lang="en-GB" sz="2000" b="1" dirty="0">
              <a:latin typeface="Comic Sans MS" pitchFamily="66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143108" y="1285860"/>
            <a:ext cx="5072098" cy="785812"/>
          </a:xfrm>
          <a:prstGeom prst="roundRect">
            <a:avLst>
              <a:gd name="adj" fmla="val 5698"/>
            </a:avLst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/>
          </a:p>
        </p:txBody>
      </p:sp>
      <p:sp>
        <p:nvSpPr>
          <p:cNvPr id="17" name="Rectangle 16"/>
          <p:cNvSpPr/>
          <p:nvPr/>
        </p:nvSpPr>
        <p:spPr>
          <a:xfrm>
            <a:off x="2428860" y="1500174"/>
            <a:ext cx="43577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latin typeface="Comic Sans MS" pitchFamily="66" charset="0"/>
              </a:rPr>
              <a:t>Message Passing &amp; LP relaxation</a:t>
            </a:r>
            <a:endParaRPr lang="en-GB" sz="20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943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Graph Cuts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Lecture: Pushmeet Kohli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9869799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143108" y="2214554"/>
            <a:ext cx="5072098" cy="785812"/>
          </a:xfrm>
          <a:prstGeom prst="roundRect">
            <a:avLst>
              <a:gd name="adj" fmla="val 5698"/>
            </a:avLst>
          </a:prstGeom>
          <a:solidFill>
            <a:srgbClr val="00B05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/>
          </a:p>
        </p:txBody>
      </p:sp>
      <p:sp>
        <p:nvSpPr>
          <p:cNvPr id="10" name="Rounded Rectangle 9"/>
          <p:cNvSpPr/>
          <p:nvPr/>
        </p:nvSpPr>
        <p:spPr>
          <a:xfrm>
            <a:off x="2143108" y="3214686"/>
            <a:ext cx="5072098" cy="785812"/>
          </a:xfrm>
          <a:prstGeom prst="roundRect">
            <a:avLst>
              <a:gd name="adj" fmla="val 5698"/>
            </a:avLst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/>
          </a:p>
        </p:txBody>
      </p:sp>
      <p:sp>
        <p:nvSpPr>
          <p:cNvPr id="15363" name="Title 1"/>
          <p:cNvSpPr>
            <a:spLocks noGrp="1"/>
          </p:cNvSpPr>
          <p:nvPr>
            <p:ph type="title"/>
          </p:nvPr>
        </p:nvSpPr>
        <p:spPr>
          <a:xfrm>
            <a:off x="457200" y="355138"/>
            <a:ext cx="8229600" cy="70178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dirty="0" smtClean="0"/>
              <a:t>Road Map - Inference</a:t>
            </a:r>
          </a:p>
        </p:txBody>
      </p:sp>
      <p:sp>
        <p:nvSpPr>
          <p:cNvPr id="15366" name="Rectangle 5"/>
          <p:cNvSpPr>
            <a:spLocks noChangeArrowheads="1"/>
          </p:cNvSpPr>
          <p:nvPr/>
        </p:nvSpPr>
        <p:spPr bwMode="auto">
          <a:xfrm>
            <a:off x="2143108" y="3447002"/>
            <a:ext cx="50720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latin typeface="Comic Sans MS" pitchFamily="66" charset="0"/>
              </a:rPr>
              <a:t>Advanced </a:t>
            </a:r>
            <a:r>
              <a:rPr lang="en-GB" sz="2000" b="1" dirty="0" err="1" smtClean="0">
                <a:latin typeface="Comic Sans MS" pitchFamily="66" charset="0"/>
              </a:rPr>
              <a:t>technqiues</a:t>
            </a:r>
            <a:endParaRPr lang="en-GB" sz="2000" b="1" dirty="0">
              <a:latin typeface="Comic Sans MS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28860" y="2275476"/>
            <a:ext cx="43577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err="1" smtClean="0">
                <a:latin typeface="Comic Sans MS" pitchFamily="66" charset="0"/>
              </a:rPr>
              <a:t>st-mincut</a:t>
            </a:r>
            <a:r>
              <a:rPr lang="en-GB" sz="2000" b="1" dirty="0" smtClean="0">
                <a:latin typeface="Comic Sans MS" pitchFamily="66" charset="0"/>
              </a:rPr>
              <a:t> and Pseudo-</a:t>
            </a:r>
            <a:r>
              <a:rPr lang="en-GB" sz="2000" b="1" dirty="0" err="1" smtClean="0">
                <a:latin typeface="Comic Sans MS" pitchFamily="66" charset="0"/>
              </a:rPr>
              <a:t>boolean</a:t>
            </a:r>
            <a:r>
              <a:rPr lang="en-GB" sz="2000" b="1" dirty="0" smtClean="0">
                <a:latin typeface="Comic Sans MS" pitchFamily="66" charset="0"/>
              </a:rPr>
              <a:t> optimization</a:t>
            </a:r>
            <a:endParaRPr lang="en-GB" sz="2000" b="1" dirty="0">
              <a:latin typeface="Comic Sans MS" pitchFamily="66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143108" y="4275740"/>
            <a:ext cx="5072098" cy="785812"/>
          </a:xfrm>
          <a:prstGeom prst="roundRect">
            <a:avLst>
              <a:gd name="adj" fmla="val 5698"/>
            </a:avLst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2143109" y="4490052"/>
            <a:ext cx="50720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latin typeface="Comic Sans MS" pitchFamily="66" charset="0"/>
              </a:rPr>
              <a:t>Speed and Efficiency</a:t>
            </a:r>
            <a:endParaRPr lang="en-GB" sz="2000" b="1" dirty="0">
              <a:latin typeface="Comic Sans MS" pitchFamily="66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143108" y="1285860"/>
            <a:ext cx="5072098" cy="785812"/>
          </a:xfrm>
          <a:prstGeom prst="roundRect">
            <a:avLst>
              <a:gd name="adj" fmla="val 5698"/>
            </a:avLst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/>
          </a:p>
        </p:txBody>
      </p:sp>
      <p:sp>
        <p:nvSpPr>
          <p:cNvPr id="17" name="Rectangle 16"/>
          <p:cNvSpPr/>
          <p:nvPr/>
        </p:nvSpPr>
        <p:spPr>
          <a:xfrm>
            <a:off x="2428860" y="1346782"/>
            <a:ext cx="43577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latin typeface="Comic Sans MS" pitchFamily="66" charset="0"/>
              </a:rPr>
              <a:t>Message Passing &amp; LP relaxation</a:t>
            </a:r>
            <a:endParaRPr lang="en-GB" sz="20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642910" y="5643578"/>
            <a:ext cx="5000660" cy="928694"/>
          </a:xfrm>
          <a:prstGeom prst="roundRect">
            <a:avLst>
              <a:gd name="adj" fmla="val 3503"/>
            </a:avLst>
          </a:prstGeom>
          <a:solidFill>
            <a:srgbClr val="FF0000">
              <a:alpha val="30196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28596" y="3046397"/>
            <a:ext cx="76438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chemeClr val="accent1"/>
                </a:solidFill>
                <a:latin typeface="Comic Sans MS" pitchFamily="66" charset="0"/>
              </a:rPr>
              <a:t>Example: </a:t>
            </a:r>
            <a:r>
              <a:rPr lang="en-GB" sz="2000" b="1" dirty="0" smtClean="0">
                <a:latin typeface="Comic Sans MS" pitchFamily="66" charset="0"/>
              </a:rPr>
              <a:t>n = 2, </a:t>
            </a:r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A = [1,0] </a:t>
            </a:r>
            <a:r>
              <a:rPr lang="en-GB" sz="2000" b="1" dirty="0" smtClean="0">
                <a:latin typeface="Comic Sans MS" pitchFamily="66" charset="0"/>
              </a:rPr>
              <a:t>, </a:t>
            </a:r>
            <a:r>
              <a:rPr lang="en-GB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itchFamily="66" charset="0"/>
              </a:rPr>
              <a:t>B = [0,1]</a:t>
            </a:r>
            <a:endParaRPr lang="en-GB" sz="1100" b="1" dirty="0" smtClean="0">
              <a:latin typeface="Comic Sans MS" pitchFamily="66" charset="0"/>
            </a:endParaRPr>
          </a:p>
          <a:p>
            <a:pPr algn="ctr"/>
            <a:r>
              <a:rPr lang="en-GB" sz="2000" b="1" dirty="0" smtClean="0">
                <a:latin typeface="Comic Sans MS" pitchFamily="66" charset="0"/>
              </a:rPr>
              <a:t>f(</a:t>
            </a:r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[1,0]</a:t>
            </a:r>
            <a:r>
              <a:rPr lang="en-GB" sz="2000" b="1" dirty="0" smtClean="0">
                <a:latin typeface="Comic Sans MS" pitchFamily="66" charset="0"/>
              </a:rPr>
              <a:t>) + f(</a:t>
            </a:r>
            <a:r>
              <a:rPr lang="en-GB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itchFamily="66" charset="0"/>
              </a:rPr>
              <a:t>[0,1]</a:t>
            </a:r>
            <a:r>
              <a:rPr lang="en-GB" sz="2000" b="1" dirty="0" smtClean="0">
                <a:latin typeface="Comic Sans MS" pitchFamily="66" charset="0"/>
              </a:rPr>
              <a:t>) </a:t>
            </a:r>
            <a:r>
              <a:rPr lang="en-US" sz="2800" b="1" dirty="0" smtClean="0">
                <a:latin typeface="Comic Sans MS" pitchFamily="66" charset="0"/>
                <a:sym typeface="Symbol" pitchFamily="18" charset="2"/>
              </a:rPr>
              <a:t></a:t>
            </a:r>
            <a:r>
              <a:rPr lang="en-US" sz="3200" b="1" dirty="0" smtClean="0">
                <a:latin typeface="Comic Sans MS" pitchFamily="66" charset="0"/>
                <a:sym typeface="Symbol" pitchFamily="18" charset="2"/>
              </a:rPr>
              <a:t> </a:t>
            </a:r>
            <a:r>
              <a:rPr lang="en-US" sz="2000" dirty="0" smtClean="0">
                <a:latin typeface="Comic Sans MS" pitchFamily="66" charset="0"/>
                <a:sym typeface="Symbol" pitchFamily="18" charset="2"/>
              </a:rPr>
              <a:t> </a:t>
            </a:r>
            <a:r>
              <a:rPr lang="en-GB" sz="2000" b="1" dirty="0" smtClean="0">
                <a:latin typeface="Comic Sans MS" pitchFamily="66" charset="0"/>
              </a:rPr>
              <a:t>f([1,1]) + f([0,0])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57290" y="4286256"/>
            <a:ext cx="6286544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b="1" dirty="0" smtClean="0">
                <a:solidFill>
                  <a:srgbClr val="FF0000"/>
                </a:solidFill>
                <a:latin typeface="+mn-lt"/>
              </a:rPr>
              <a:t>Property : </a:t>
            </a:r>
            <a:r>
              <a:rPr lang="en-GB" sz="2000" dirty="0" smtClean="0">
                <a:latin typeface="+mn-lt"/>
              </a:rPr>
              <a:t>Sum </a:t>
            </a:r>
            <a:r>
              <a:rPr lang="en-GB" sz="2000" dirty="0">
                <a:latin typeface="+mn-lt"/>
              </a:rPr>
              <a:t>of </a:t>
            </a:r>
            <a:r>
              <a:rPr lang="en-GB" sz="2000" b="1" dirty="0" err="1" smtClean="0">
                <a:solidFill>
                  <a:schemeClr val="accent1"/>
                </a:solidFill>
                <a:latin typeface="+mn-lt"/>
              </a:rPr>
              <a:t>submodular</a:t>
            </a:r>
            <a:r>
              <a:rPr lang="en-GB" sz="20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GB" sz="2000" dirty="0" smtClean="0">
                <a:latin typeface="+mn-lt"/>
              </a:rPr>
              <a:t>functions </a:t>
            </a:r>
            <a:r>
              <a:rPr lang="en-GB" sz="2000" dirty="0">
                <a:latin typeface="+mn-lt"/>
              </a:rPr>
              <a:t>is </a:t>
            </a:r>
            <a:r>
              <a:rPr lang="en-GB" sz="2000" b="1" dirty="0" err="1" smtClean="0">
                <a:solidFill>
                  <a:schemeClr val="accent1"/>
                </a:solidFill>
                <a:latin typeface="+mn-lt"/>
              </a:rPr>
              <a:t>submodular</a:t>
            </a:r>
            <a:endParaRPr lang="en-GB" sz="20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55819" y="5559447"/>
            <a:ext cx="520206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 dirty="0">
                <a:latin typeface="Comic Sans MS" pitchFamily="66" charset="0"/>
              </a:rPr>
              <a:t>E(x) = 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∑ </a:t>
            </a:r>
            <a:r>
              <a:rPr lang="en-GB" sz="2800" b="1" dirty="0" err="1">
                <a:latin typeface="Comic Sans MS" pitchFamily="66" charset="0"/>
              </a:rPr>
              <a:t>c</a:t>
            </a:r>
            <a:r>
              <a:rPr lang="en-GB" sz="2800" b="1" baseline="-25000" dirty="0" err="1">
                <a:latin typeface="Comic Sans MS" pitchFamily="66" charset="0"/>
              </a:rPr>
              <a:t>i</a:t>
            </a:r>
            <a:r>
              <a:rPr lang="en-GB" sz="2800" b="1" baseline="-25000" dirty="0">
                <a:latin typeface="Comic Sans MS" pitchFamily="66" charset="0"/>
              </a:rPr>
              <a:t> </a:t>
            </a:r>
            <a:r>
              <a:rPr lang="en-GB" sz="2800" b="1" dirty="0">
                <a:latin typeface="Comic Sans MS" pitchFamily="66" charset="0"/>
              </a:rPr>
              <a:t>x</a:t>
            </a:r>
            <a:r>
              <a:rPr lang="en-GB" sz="2800" b="1" baseline="-25000" dirty="0">
                <a:latin typeface="Comic Sans MS" pitchFamily="66" charset="0"/>
              </a:rPr>
              <a:t>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∑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Comic Sans MS" pitchFamily="66" charset="0"/>
              </a:rPr>
              <a:t>d</a:t>
            </a:r>
            <a:r>
              <a:rPr lang="en-GB" sz="2800" b="1" baseline="-25000" dirty="0" err="1" smtClean="0">
                <a:latin typeface="Comic Sans MS" pitchFamily="66" charset="0"/>
              </a:rPr>
              <a:t>ij</a:t>
            </a:r>
            <a:r>
              <a:rPr lang="en-GB" sz="2800" b="1" baseline="-25000" dirty="0" smtClean="0">
                <a:latin typeface="Comic Sans MS" pitchFamily="66" charset="0"/>
              </a:rPr>
              <a:t> </a:t>
            </a:r>
            <a:r>
              <a:rPr lang="en-GB" sz="2800" b="1" dirty="0" smtClean="0">
                <a:latin typeface="Comic Sans MS" pitchFamily="66" charset="0"/>
              </a:rPr>
              <a:t>|x</a:t>
            </a:r>
            <a:r>
              <a:rPr lang="en-GB" sz="2800" b="1" baseline="-25000" dirty="0" smtClean="0">
                <a:latin typeface="Comic Sans MS" pitchFamily="66" charset="0"/>
              </a:rPr>
              <a:t>i</a:t>
            </a:r>
            <a:r>
              <a:rPr lang="en-GB" sz="2800" b="1" dirty="0" smtClean="0">
                <a:latin typeface="Comic Sans MS" pitchFamily="66" charset="0"/>
              </a:rPr>
              <a:t>-</a:t>
            </a:r>
            <a:r>
              <a:rPr lang="en-GB" sz="2800" b="1" dirty="0" err="1" smtClean="0">
                <a:latin typeface="Comic Sans MS" pitchFamily="66" charset="0"/>
              </a:rPr>
              <a:t>x</a:t>
            </a:r>
            <a:r>
              <a:rPr lang="en-GB" sz="2800" b="1" baseline="-25000" dirty="0" err="1" smtClean="0">
                <a:latin typeface="Comic Sans MS" pitchFamily="66" charset="0"/>
              </a:rPr>
              <a:t>j</a:t>
            </a:r>
            <a:r>
              <a:rPr lang="en-GB" sz="2800" b="1" dirty="0" smtClean="0">
                <a:latin typeface="Comic Sans MS" pitchFamily="66" charset="0"/>
              </a:rPr>
              <a:t>|</a:t>
            </a:r>
            <a:endParaRPr lang="en-GB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013131" y="6202384"/>
            <a:ext cx="2857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b="1" dirty="0" err="1">
                <a:latin typeface="+mn-lt"/>
              </a:rPr>
              <a:t>i</a:t>
            </a:r>
            <a:endParaRPr lang="en-GB" b="1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41881" y="6202384"/>
            <a:ext cx="50006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b="1" dirty="0" err="1">
                <a:latin typeface="+mn-lt"/>
              </a:rPr>
              <a:t>i,j</a:t>
            </a:r>
            <a:endParaRPr lang="en-GB" b="1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1472" y="5039037"/>
            <a:ext cx="7786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accent1"/>
                </a:solidFill>
                <a:latin typeface="Comic Sans MS" pitchFamily="66" charset="0"/>
              </a:rPr>
              <a:t>Binary Image Segmentation Energy is </a:t>
            </a:r>
            <a:r>
              <a:rPr lang="en-GB" sz="2400" b="1" dirty="0" err="1" smtClean="0">
                <a:latin typeface="Comic Sans MS" pitchFamily="66" charset="0"/>
              </a:rPr>
              <a:t>submodular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844660"/>
          </a:xfrm>
        </p:spPr>
        <p:txBody>
          <a:bodyPr>
            <a:normAutofit/>
          </a:bodyPr>
          <a:lstStyle/>
          <a:p>
            <a:pPr eaLnBrk="1" hangingPunct="1"/>
            <a:r>
              <a:rPr lang="en-GB" sz="3600" dirty="0" err="1" smtClean="0"/>
              <a:t>Submodular</a:t>
            </a:r>
            <a:r>
              <a:rPr lang="en-GB" sz="3600" dirty="0" smtClean="0"/>
              <a:t> Functions: </a:t>
            </a:r>
            <a:r>
              <a:rPr lang="en-GB" sz="3600" dirty="0" smtClean="0">
                <a:solidFill>
                  <a:schemeClr val="tx1"/>
                </a:solidFill>
              </a:rPr>
              <a:t>Definition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286512" y="1845222"/>
            <a:ext cx="2428892" cy="500066"/>
          </a:xfrm>
          <a:prstGeom prst="roundRect">
            <a:avLst>
              <a:gd name="adj" fmla="val 3503"/>
            </a:avLst>
          </a:prstGeom>
          <a:solidFill>
            <a:srgbClr val="FF0000">
              <a:alpha val="30196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6387523" y="1822068"/>
            <a:ext cx="24529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for all </a:t>
            </a:r>
            <a:r>
              <a:rPr lang="en-US" sz="2000" dirty="0" smtClean="0">
                <a:solidFill>
                  <a:srgbClr val="FF3300"/>
                </a:solidFill>
                <a:latin typeface="Comic Sans MS" pitchFamily="66" charset="0"/>
              </a:rPr>
              <a:t>A</a:t>
            </a: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,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B</a:t>
            </a: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l-GR" sz="2800" dirty="0" smtClean="0">
                <a:latin typeface="Comic Sans MS" pitchFamily="66" charset="0"/>
              </a:rPr>
              <a:t>ϵ</a:t>
            </a: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 {0,1}</a:t>
            </a:r>
            <a:r>
              <a:rPr lang="en-US" sz="2800" b="1" baseline="30000" dirty="0" smtClean="0">
                <a:latin typeface="Comic Sans MS" pitchFamily="66" charset="0"/>
              </a:rPr>
              <a:t>n</a:t>
            </a:r>
            <a:r>
              <a:rPr lang="en-US" sz="2000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endParaRPr lang="en-GB" sz="2000" dirty="0"/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1500166" y="1773784"/>
            <a:ext cx="46281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Comic Sans MS" pitchFamily="66" charset="0"/>
              </a:rPr>
              <a:t>f(</a:t>
            </a:r>
            <a:r>
              <a:rPr lang="en-US" sz="2400" dirty="0" smtClean="0">
                <a:solidFill>
                  <a:srgbClr val="FF3300"/>
                </a:solidFill>
                <a:latin typeface="Comic Sans MS" pitchFamily="66" charset="0"/>
              </a:rPr>
              <a:t>A</a:t>
            </a:r>
            <a:r>
              <a:rPr lang="en-US" sz="2400" dirty="0" smtClean="0">
                <a:solidFill>
                  <a:schemeClr val="tx2"/>
                </a:solidFill>
                <a:latin typeface="Comic Sans MS" pitchFamily="66" charset="0"/>
              </a:rPr>
              <a:t>) </a:t>
            </a:r>
            <a:r>
              <a:rPr lang="en-US" sz="2400" dirty="0">
                <a:solidFill>
                  <a:schemeClr val="tx2"/>
                </a:solidFill>
                <a:latin typeface="Comic Sans MS" pitchFamily="66" charset="0"/>
              </a:rPr>
              <a:t>+ </a:t>
            </a:r>
            <a:r>
              <a:rPr lang="en-US" sz="2400" dirty="0" smtClean="0">
                <a:solidFill>
                  <a:schemeClr val="tx2"/>
                </a:solidFill>
                <a:latin typeface="Comic Sans MS" pitchFamily="66" charset="0"/>
              </a:rPr>
              <a:t>f(</a:t>
            </a:r>
            <a:r>
              <a:rPr lang="en-US" sz="2400" dirty="0" smtClean="0">
                <a:solidFill>
                  <a:schemeClr val="accent2"/>
                </a:solidFill>
                <a:latin typeface="Comic Sans MS" pitchFamily="66" charset="0"/>
              </a:rPr>
              <a:t>B</a:t>
            </a:r>
            <a:r>
              <a:rPr lang="en-US" sz="2400" dirty="0" smtClean="0">
                <a:solidFill>
                  <a:schemeClr val="tx2"/>
                </a:solidFill>
                <a:latin typeface="Comic Sans MS" pitchFamily="66" charset="0"/>
              </a:rPr>
              <a:t>)  </a:t>
            </a:r>
            <a:r>
              <a:rPr lang="en-US" sz="3200" b="1" dirty="0" smtClean="0">
                <a:latin typeface="Comic Sans MS" pitchFamily="66" charset="0"/>
                <a:sym typeface="Symbol" pitchFamily="18" charset="2"/>
              </a:rPr>
              <a:t></a:t>
            </a:r>
            <a:r>
              <a:rPr lang="en-US" sz="2400" dirty="0" smtClean="0">
                <a:solidFill>
                  <a:schemeClr val="tx2"/>
                </a:solidFill>
                <a:latin typeface="Comic Sans MS" pitchFamily="66" charset="0"/>
              </a:rPr>
              <a:t>  f(</a:t>
            </a:r>
            <a:r>
              <a:rPr lang="en-US" sz="2400" dirty="0" smtClean="0">
                <a:solidFill>
                  <a:srgbClr val="FF3300"/>
                </a:solidFill>
                <a:latin typeface="Comic Sans MS" pitchFamily="66" charset="0"/>
              </a:rPr>
              <a:t>A</a:t>
            </a:r>
            <a:r>
              <a:rPr lang="en-US" sz="2800" b="1" dirty="0" smtClean="0">
                <a:solidFill>
                  <a:schemeClr val="tx2"/>
                </a:solidFill>
                <a:latin typeface="Times New Roman"/>
                <a:cs typeface="Times New Roman"/>
                <a:sym typeface="Symbol" pitchFamily="18" charset="2"/>
              </a:rPr>
              <a:t>˅</a:t>
            </a:r>
            <a:r>
              <a:rPr lang="en-US" sz="2400" dirty="0" smtClean="0">
                <a:solidFill>
                  <a:schemeClr val="accent2"/>
                </a:solidFill>
                <a:latin typeface="Comic Sans MS" pitchFamily="66" charset="0"/>
              </a:rPr>
              <a:t>B</a:t>
            </a:r>
            <a:r>
              <a:rPr lang="en-US" sz="2400" dirty="0" smtClean="0">
                <a:solidFill>
                  <a:schemeClr val="tx2"/>
                </a:solidFill>
                <a:latin typeface="Comic Sans MS" pitchFamily="66" charset="0"/>
              </a:rPr>
              <a:t>) </a:t>
            </a:r>
            <a:r>
              <a:rPr lang="en-US" sz="2400" dirty="0">
                <a:solidFill>
                  <a:schemeClr val="tx2"/>
                </a:solidFill>
                <a:latin typeface="Comic Sans MS" pitchFamily="66" charset="0"/>
              </a:rPr>
              <a:t>+ </a:t>
            </a:r>
            <a:r>
              <a:rPr lang="en-US" sz="2400" dirty="0" smtClean="0">
                <a:solidFill>
                  <a:schemeClr val="tx2"/>
                </a:solidFill>
                <a:latin typeface="Comic Sans MS" pitchFamily="66" charset="0"/>
              </a:rPr>
              <a:t>f(</a:t>
            </a:r>
            <a:r>
              <a:rPr lang="en-US" sz="2400" dirty="0" smtClean="0">
                <a:solidFill>
                  <a:srgbClr val="FF3300"/>
                </a:solidFill>
                <a:latin typeface="Comic Sans MS" pitchFamily="66" charset="0"/>
              </a:rPr>
              <a:t>A</a:t>
            </a:r>
            <a:r>
              <a:rPr lang="en-US" sz="2800" b="1" dirty="0" smtClean="0">
                <a:solidFill>
                  <a:schemeClr val="tx2"/>
                </a:solidFill>
                <a:latin typeface="Times New Roman"/>
                <a:cs typeface="Times New Roman"/>
                <a:sym typeface="Symbol" pitchFamily="18" charset="2"/>
              </a:rPr>
              <a:t>˄</a:t>
            </a:r>
            <a:r>
              <a:rPr lang="en-US" sz="2400" dirty="0" smtClean="0">
                <a:solidFill>
                  <a:schemeClr val="accent2"/>
                </a:solidFill>
                <a:latin typeface="Comic Sans MS" pitchFamily="66" charset="0"/>
              </a:rPr>
              <a:t>B</a:t>
            </a:r>
            <a:r>
              <a:rPr lang="en-US" sz="2400" dirty="0" smtClean="0">
                <a:solidFill>
                  <a:schemeClr val="tx2"/>
                </a:solidFill>
                <a:latin typeface="Comic Sans MS" pitchFamily="66" charset="0"/>
              </a:rPr>
              <a:t>)</a:t>
            </a:r>
            <a:endParaRPr lang="en-US" sz="2400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43504" y="2345288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1"/>
                </a:solidFill>
              </a:rPr>
              <a:t>(AND)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29058" y="2345288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1"/>
                </a:solidFill>
              </a:rPr>
              <a:t>(OR)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428596" y="1273718"/>
            <a:ext cx="85011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omic Sans MS" pitchFamily="66" charset="0"/>
              </a:rPr>
              <a:t>Pseudo-</a:t>
            </a:r>
            <a:r>
              <a:rPr lang="en-US" sz="2400" b="1" dirty="0" err="1" smtClean="0">
                <a:latin typeface="Comic Sans MS" pitchFamily="66" charset="0"/>
              </a:rPr>
              <a:t>boolean</a:t>
            </a:r>
            <a:r>
              <a:rPr lang="en-US" sz="2400" b="1" dirty="0" smtClean="0">
                <a:latin typeface="Comic Sans MS" pitchFamily="66" charset="0"/>
              </a:rPr>
              <a:t> </a:t>
            </a:r>
            <a:r>
              <a:rPr lang="en-US" sz="2400" b="1" dirty="0">
                <a:latin typeface="Comic Sans MS" pitchFamily="66" charset="0"/>
              </a:rPr>
              <a:t>function </a:t>
            </a:r>
            <a:r>
              <a:rPr lang="en-US" sz="2400" b="1" dirty="0" smtClean="0">
                <a:latin typeface="Comic Sans MS" pitchFamily="66" charset="0"/>
              </a:rPr>
              <a:t>f</a:t>
            </a:r>
            <a:r>
              <a:rPr lang="en-US" sz="2400" b="1" dirty="0" smtClean="0">
                <a:solidFill>
                  <a:schemeClr val="tx2"/>
                </a:solidFill>
                <a:latin typeface="Comic Sans MS" pitchFamily="66" charset="0"/>
                <a:sym typeface="Symbol" pitchFamily="18" charset="2"/>
              </a:rPr>
              <a:t></a:t>
            </a:r>
            <a:r>
              <a:rPr lang="en-US" sz="2400" b="1" dirty="0" smtClean="0">
                <a:solidFill>
                  <a:schemeClr val="accent1"/>
                </a:solidFill>
                <a:latin typeface="Comic Sans MS" pitchFamily="66" charset="0"/>
              </a:rPr>
              <a:t>{0,1}</a:t>
            </a:r>
            <a:r>
              <a:rPr lang="en-US" sz="3200" b="1" baseline="30000" dirty="0" smtClean="0">
                <a:solidFill>
                  <a:schemeClr val="accent1"/>
                </a:solidFill>
                <a:latin typeface="Comic Sans MS" pitchFamily="66" charset="0"/>
              </a:rPr>
              <a:t>n</a:t>
            </a:r>
            <a:r>
              <a:rPr lang="en-US" sz="2400" b="1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sz="2400" b="1" dirty="0">
                <a:solidFill>
                  <a:schemeClr val="tx1">
                    <a:lumMod val="95000"/>
                  </a:schemeClr>
                </a:solidFill>
                <a:latin typeface="Comic Sans MS" pitchFamily="66" charset="0"/>
                <a:sym typeface="Symbol" pitchFamily="18" charset="2"/>
              </a:rPr>
              <a:t>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Comic Sans MS" pitchFamily="66" charset="0"/>
              </a:rPr>
              <a:t> 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ℝ  </a:t>
            </a:r>
            <a:r>
              <a:rPr lang="en-US" sz="2400" b="1" dirty="0">
                <a:solidFill>
                  <a:schemeClr val="tx1">
                    <a:lumMod val="95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is </a:t>
            </a:r>
            <a:r>
              <a:rPr lang="en-US" sz="2400" b="1" dirty="0" err="1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submodular</a:t>
            </a:r>
            <a:r>
              <a:rPr lang="en-US" sz="2400" b="1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dirty="0" smtClean="0">
                <a:solidFill>
                  <a:schemeClr val="tx1">
                    <a:lumMod val="95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if</a:t>
            </a:r>
            <a:endParaRPr lang="en-US" sz="2400" b="1" dirty="0">
              <a:solidFill>
                <a:schemeClr val="tx1">
                  <a:lumMod val="9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/>
      <p:bldP spid="10" grpId="0" animBg="1"/>
      <p:bldP spid="11" grpId="0"/>
      <p:bldP spid="12" grpId="0"/>
      <p:bldP spid="13" grpId="0"/>
      <p:bldP spid="1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457200" y="298324"/>
            <a:ext cx="8229600" cy="844660"/>
          </a:xfrm>
        </p:spPr>
        <p:txBody>
          <a:bodyPr>
            <a:noAutofit/>
          </a:bodyPr>
          <a:lstStyle/>
          <a:p>
            <a:pPr eaLnBrk="1" hangingPunct="1"/>
            <a:r>
              <a:rPr lang="en-GB" sz="4000" dirty="0" err="1" smtClean="0"/>
              <a:t>Submodular</a:t>
            </a:r>
            <a:r>
              <a:rPr lang="en-GB" sz="4000" dirty="0" smtClean="0"/>
              <a:t> Functions</a:t>
            </a:r>
            <a:endParaRPr lang="en-GB" sz="4000" dirty="0" smtClean="0">
              <a:solidFill>
                <a:schemeClr val="tx1"/>
              </a:solidFill>
            </a:endParaRPr>
          </a:p>
        </p:txBody>
      </p:sp>
      <p:sp>
        <p:nvSpPr>
          <p:cNvPr id="83971" name="Content Placeholder 2"/>
          <p:cNvSpPr>
            <a:spLocks noGrp="1"/>
          </p:cNvSpPr>
          <p:nvPr>
            <p:ph idx="1"/>
          </p:nvPr>
        </p:nvSpPr>
        <p:spPr>
          <a:xfrm>
            <a:off x="500034" y="1500174"/>
            <a:ext cx="7858180" cy="464347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solidFill>
                  <a:schemeClr val="accent1"/>
                </a:solidFill>
              </a:rPr>
              <a:t>Discrete Analogues of Concave Functions</a:t>
            </a:r>
          </a:p>
          <a:p>
            <a:pPr>
              <a:buNone/>
            </a:pPr>
            <a:r>
              <a:rPr lang="en-US" sz="2000" dirty="0" smtClean="0">
                <a:solidFill>
                  <a:schemeClr val="accent2"/>
                </a:solidFill>
              </a:rPr>
              <a:t>	[</a:t>
            </a:r>
            <a:r>
              <a:rPr lang="en-US" sz="2000" dirty="0" err="1" smtClean="0">
                <a:solidFill>
                  <a:schemeClr val="accent2"/>
                </a:solidFill>
              </a:rPr>
              <a:t>Lovasz</a:t>
            </a:r>
            <a:r>
              <a:rPr lang="en-US" sz="2000" dirty="0" smtClean="0">
                <a:solidFill>
                  <a:schemeClr val="accent2"/>
                </a:solidFill>
              </a:rPr>
              <a:t>, ’83]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b="1" dirty="0" smtClean="0">
                <a:solidFill>
                  <a:schemeClr val="accent1"/>
                </a:solidFill>
              </a:rPr>
              <a:t>Widely applied  in </a:t>
            </a:r>
            <a:r>
              <a:rPr lang="en-US" sz="2400" b="1" dirty="0" smtClean="0"/>
              <a:t>Operations Research</a:t>
            </a:r>
          </a:p>
          <a:p>
            <a:pPr eaLnBrk="1" hangingPunct="1"/>
            <a:endParaRPr lang="en-US" sz="2400" b="1" dirty="0" smtClean="0"/>
          </a:p>
          <a:p>
            <a:pPr eaLnBrk="1" hangingPunct="1"/>
            <a:r>
              <a:rPr lang="en-US" sz="2400" b="1" dirty="0" smtClean="0">
                <a:solidFill>
                  <a:schemeClr val="accent1"/>
                </a:solidFill>
              </a:rPr>
              <a:t>Applications in Machine Learning</a:t>
            </a:r>
          </a:p>
          <a:p>
            <a:pPr lvl="1"/>
            <a:r>
              <a:rPr lang="en-US" sz="2000" dirty="0" smtClean="0"/>
              <a:t>MAP Inference in Markov Random Fields</a:t>
            </a:r>
          </a:p>
          <a:p>
            <a:pPr lvl="1"/>
            <a:r>
              <a:rPr lang="en-US" sz="2000" dirty="0" smtClean="0"/>
              <a:t>Clustering  </a:t>
            </a:r>
            <a:r>
              <a:rPr lang="en-US" sz="2000" dirty="0" smtClean="0">
                <a:solidFill>
                  <a:schemeClr val="accent2"/>
                </a:solidFill>
              </a:rPr>
              <a:t>[</a:t>
            </a:r>
            <a:r>
              <a:rPr lang="en-GB" sz="2000" dirty="0" err="1" smtClean="0">
                <a:solidFill>
                  <a:schemeClr val="accent2"/>
                </a:solidFill>
              </a:rPr>
              <a:t>Narasimhan</a:t>
            </a:r>
            <a:r>
              <a:rPr lang="en-GB" sz="2000" dirty="0" smtClean="0">
                <a:solidFill>
                  <a:schemeClr val="accent2"/>
                </a:solidFill>
              </a:rPr>
              <a:t> , </a:t>
            </a:r>
            <a:r>
              <a:rPr lang="en-GB" sz="2000" dirty="0" err="1" smtClean="0">
                <a:solidFill>
                  <a:schemeClr val="accent2"/>
                </a:solidFill>
              </a:rPr>
              <a:t>Jojic</a:t>
            </a:r>
            <a:r>
              <a:rPr lang="en-GB" sz="2000" dirty="0" smtClean="0">
                <a:solidFill>
                  <a:schemeClr val="accent2"/>
                </a:solidFill>
              </a:rPr>
              <a:t>, &amp; </a:t>
            </a:r>
            <a:r>
              <a:rPr lang="en-GB" sz="2000" dirty="0" err="1" smtClean="0">
                <a:solidFill>
                  <a:schemeClr val="accent2"/>
                </a:solidFill>
              </a:rPr>
              <a:t>Bilmes</a:t>
            </a:r>
            <a:r>
              <a:rPr lang="en-GB" sz="2000" dirty="0" smtClean="0">
                <a:solidFill>
                  <a:schemeClr val="accent2"/>
                </a:solidFill>
              </a:rPr>
              <a:t>, NIPS 2005]</a:t>
            </a:r>
            <a:endParaRPr lang="en-US" sz="2000" dirty="0" smtClean="0">
              <a:solidFill>
                <a:schemeClr val="accent2"/>
              </a:solidFill>
            </a:endParaRPr>
          </a:p>
          <a:p>
            <a:pPr lvl="1"/>
            <a:r>
              <a:rPr lang="en-US" sz="2000" dirty="0" smtClean="0"/>
              <a:t>Structure Learning </a:t>
            </a:r>
            <a:r>
              <a:rPr lang="en-US" sz="2000" dirty="0" smtClean="0">
                <a:solidFill>
                  <a:schemeClr val="accent2"/>
                </a:solidFill>
              </a:rPr>
              <a:t>[</a:t>
            </a:r>
            <a:r>
              <a:rPr lang="en-GB" sz="2000" dirty="0" err="1" smtClean="0">
                <a:solidFill>
                  <a:schemeClr val="accent2"/>
                </a:solidFill>
              </a:rPr>
              <a:t>Narasimhan</a:t>
            </a:r>
            <a:r>
              <a:rPr lang="en-GB" sz="2000" dirty="0" smtClean="0">
                <a:solidFill>
                  <a:schemeClr val="accent2"/>
                </a:solidFill>
              </a:rPr>
              <a:t> &amp; </a:t>
            </a:r>
            <a:r>
              <a:rPr lang="en-GB" sz="2000" dirty="0" err="1" smtClean="0">
                <a:solidFill>
                  <a:schemeClr val="accent2"/>
                </a:solidFill>
              </a:rPr>
              <a:t>Bilmes</a:t>
            </a:r>
            <a:r>
              <a:rPr lang="en-GB" sz="2000" dirty="0" smtClean="0">
                <a:solidFill>
                  <a:schemeClr val="accent2"/>
                </a:solidFill>
              </a:rPr>
              <a:t>, NIPS 2006]</a:t>
            </a:r>
            <a:endParaRPr lang="en-US" sz="2000" dirty="0" smtClean="0">
              <a:solidFill>
                <a:schemeClr val="accent2"/>
              </a:solidFill>
            </a:endParaRPr>
          </a:p>
          <a:p>
            <a:pPr lvl="1"/>
            <a:endParaRPr lang="en-US" sz="2000" dirty="0" smtClean="0"/>
          </a:p>
          <a:p>
            <a:r>
              <a:rPr lang="en-GB" sz="2400" dirty="0" smtClean="0">
                <a:solidFill>
                  <a:schemeClr val="accent1"/>
                </a:solidFill>
              </a:rPr>
              <a:t>Maximizing the spread of influence through a social network </a:t>
            </a:r>
            <a:r>
              <a:rPr lang="en-GB" sz="2000" dirty="0" smtClean="0">
                <a:solidFill>
                  <a:schemeClr val="accent2"/>
                </a:solidFill>
              </a:rPr>
              <a:t>[</a:t>
            </a:r>
            <a:r>
              <a:rPr lang="en-GB" sz="2000" dirty="0" err="1" smtClean="0">
                <a:solidFill>
                  <a:schemeClr val="accent2"/>
                </a:solidFill>
              </a:rPr>
              <a:t>Kempe</a:t>
            </a:r>
            <a:r>
              <a:rPr lang="en-GB" sz="2000" dirty="0" smtClean="0">
                <a:solidFill>
                  <a:schemeClr val="accent2"/>
                </a:solidFill>
              </a:rPr>
              <a:t>, Kleinberg &amp; </a:t>
            </a:r>
            <a:r>
              <a:rPr lang="en-GB" sz="2000" dirty="0" err="1" smtClean="0">
                <a:solidFill>
                  <a:schemeClr val="accent2"/>
                </a:solidFill>
              </a:rPr>
              <a:t>Tardos</a:t>
            </a:r>
            <a:r>
              <a:rPr lang="en-GB" sz="2000" dirty="0" smtClean="0">
                <a:solidFill>
                  <a:schemeClr val="accent2"/>
                </a:solidFill>
              </a:rPr>
              <a:t>, KDD 2003]</a:t>
            </a:r>
            <a:endParaRPr lang="en-US" sz="2400" dirty="0" smtClean="0">
              <a:solidFill>
                <a:schemeClr val="accent2"/>
              </a:solidFill>
            </a:endParaRPr>
          </a:p>
          <a:p>
            <a:pPr lvl="1"/>
            <a:endParaRPr lang="en-US" sz="2400" dirty="0" smtClean="0"/>
          </a:p>
          <a:p>
            <a:pPr lvl="1"/>
            <a:endParaRPr lang="en-US" sz="2000" dirty="0" smtClean="0"/>
          </a:p>
          <a:p>
            <a:pPr eaLnBrk="1" hangingPunct="1">
              <a:buNone/>
            </a:pPr>
            <a:endParaRPr lang="en-US" sz="2400" dirty="0" smtClean="0"/>
          </a:p>
          <a:p>
            <a:pPr eaLnBrk="1" hangingPunct="1">
              <a:buNone/>
            </a:pPr>
            <a:endParaRPr lang="en-US" sz="24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457200" y="298324"/>
            <a:ext cx="8229600" cy="844660"/>
          </a:xfrm>
        </p:spPr>
        <p:txBody>
          <a:bodyPr>
            <a:noAutofit/>
          </a:bodyPr>
          <a:lstStyle/>
          <a:p>
            <a:pPr eaLnBrk="1" hangingPunct="1"/>
            <a:r>
              <a:rPr lang="en-GB" sz="4000" dirty="0" smtClean="0"/>
              <a:t>Minimizing </a:t>
            </a:r>
            <a:r>
              <a:rPr lang="en-GB" sz="4000" dirty="0" err="1" smtClean="0"/>
              <a:t>Submodular</a:t>
            </a:r>
            <a:r>
              <a:rPr lang="en-GB" sz="4000" dirty="0" smtClean="0"/>
              <a:t> Functions</a:t>
            </a:r>
            <a:endParaRPr lang="en-GB" sz="4000" dirty="0" smtClean="0">
              <a:solidFill>
                <a:schemeClr val="tx1"/>
              </a:solidFill>
            </a:endParaRPr>
          </a:p>
        </p:txBody>
      </p:sp>
      <p:sp>
        <p:nvSpPr>
          <p:cNvPr id="83971" name="Content Placeholder 2"/>
          <p:cNvSpPr>
            <a:spLocks noGrp="1"/>
          </p:cNvSpPr>
          <p:nvPr>
            <p:ph idx="1"/>
          </p:nvPr>
        </p:nvSpPr>
        <p:spPr>
          <a:xfrm>
            <a:off x="500034" y="1285860"/>
            <a:ext cx="8358246" cy="4429156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GB" sz="2800" dirty="0" smtClean="0">
                <a:solidFill>
                  <a:schemeClr val="accent1"/>
                </a:solidFill>
              </a:rPr>
              <a:t>Polynomial time algorithms</a:t>
            </a:r>
          </a:p>
          <a:p>
            <a:pPr lvl="1"/>
            <a:r>
              <a:rPr lang="en-GB" sz="2000" dirty="0" smtClean="0">
                <a:solidFill>
                  <a:schemeClr val="accent1"/>
                </a:solidFill>
              </a:rPr>
              <a:t>Ellipsoid Algorithm: </a:t>
            </a:r>
            <a:r>
              <a:rPr lang="en-GB" sz="2000" dirty="0" smtClean="0"/>
              <a:t>[</a:t>
            </a:r>
            <a:r>
              <a:rPr lang="en-GB" sz="2000" dirty="0" err="1" smtClean="0"/>
              <a:t>Grotschel</a:t>
            </a:r>
            <a:r>
              <a:rPr lang="en-GB" sz="2000" dirty="0" smtClean="0"/>
              <a:t>, </a:t>
            </a:r>
            <a:r>
              <a:rPr lang="en-GB" sz="2000" dirty="0" err="1" smtClean="0"/>
              <a:t>Lovasz</a:t>
            </a:r>
            <a:r>
              <a:rPr lang="en-GB" sz="2000" dirty="0" smtClean="0"/>
              <a:t> &amp; </a:t>
            </a:r>
            <a:r>
              <a:rPr lang="en-GB" sz="2000" dirty="0" err="1" smtClean="0"/>
              <a:t>Schrijver</a:t>
            </a:r>
            <a:r>
              <a:rPr lang="en-GB" sz="2000" dirty="0" smtClean="0"/>
              <a:t> ‘81] </a:t>
            </a:r>
          </a:p>
          <a:p>
            <a:pPr lvl="1"/>
            <a:r>
              <a:rPr lang="en-GB" sz="2000" dirty="0" smtClean="0">
                <a:solidFill>
                  <a:schemeClr val="accent1"/>
                </a:solidFill>
              </a:rPr>
              <a:t>First strongly polynomial algorithm: </a:t>
            </a:r>
            <a:r>
              <a:rPr lang="en-GB" sz="2000" dirty="0" smtClean="0"/>
              <a:t>[Iwata et al.  ’00] [A. </a:t>
            </a:r>
            <a:r>
              <a:rPr lang="en-GB" sz="2000" dirty="0" err="1" smtClean="0"/>
              <a:t>Schrijver</a:t>
            </a:r>
            <a:r>
              <a:rPr lang="en-GB" sz="2000" dirty="0" smtClean="0"/>
              <a:t>  ’00]</a:t>
            </a:r>
          </a:p>
          <a:p>
            <a:pPr lvl="1"/>
            <a:r>
              <a:rPr lang="en-GB" sz="2000" dirty="0" smtClean="0">
                <a:solidFill>
                  <a:schemeClr val="accent1"/>
                </a:solidFill>
              </a:rPr>
              <a:t>Current Best: </a:t>
            </a:r>
            <a:r>
              <a:rPr lang="en-GB" sz="2000" dirty="0" smtClean="0"/>
              <a:t>O(n</a:t>
            </a:r>
            <a:r>
              <a:rPr lang="en-GB" sz="2000" baseline="30000" dirty="0" smtClean="0"/>
              <a:t>5 </a:t>
            </a:r>
            <a:r>
              <a:rPr lang="en-GB" sz="2000" dirty="0" smtClean="0"/>
              <a:t>Q + n</a:t>
            </a:r>
            <a:r>
              <a:rPr lang="en-GB" sz="2000" baseline="30000" dirty="0" smtClean="0"/>
              <a:t>6</a:t>
            </a:r>
            <a:r>
              <a:rPr lang="en-GB" sz="2000" dirty="0" smtClean="0"/>
              <a:t>)   [Q is function evaluation time] [</a:t>
            </a:r>
            <a:r>
              <a:rPr lang="en-GB" sz="2000" dirty="0" err="1" smtClean="0"/>
              <a:t>Orlin</a:t>
            </a:r>
            <a:r>
              <a:rPr lang="en-GB" sz="2000" dirty="0" smtClean="0"/>
              <a:t> ‘07]</a:t>
            </a:r>
          </a:p>
          <a:p>
            <a:pPr eaLnBrk="1" hangingPunct="1">
              <a:buNone/>
            </a:pPr>
            <a:endParaRPr lang="en-GB" sz="1800" dirty="0" smtClean="0"/>
          </a:p>
          <a:p>
            <a:pPr eaLnBrk="1" hangingPunct="1">
              <a:buNone/>
            </a:pPr>
            <a:endParaRPr lang="en-GB" sz="1800" dirty="0" smtClean="0"/>
          </a:p>
          <a:p>
            <a:pPr eaLnBrk="1" hangingPunct="1"/>
            <a:r>
              <a:rPr lang="en-US" sz="2800" dirty="0" smtClean="0">
                <a:solidFill>
                  <a:schemeClr val="accent1"/>
                </a:solidFill>
              </a:rPr>
              <a:t>Symmetric functions: E(x) = E(1-x)</a:t>
            </a:r>
          </a:p>
          <a:p>
            <a:pPr lvl="1"/>
            <a:r>
              <a:rPr lang="en-US" sz="2000" dirty="0" smtClean="0"/>
              <a:t>Can be minimized in </a:t>
            </a:r>
            <a:r>
              <a:rPr lang="en-GB" sz="2000" dirty="0" smtClean="0"/>
              <a:t>O(n</a:t>
            </a:r>
            <a:r>
              <a:rPr lang="en-GB" sz="2000" baseline="30000" dirty="0" smtClean="0"/>
              <a:t>3</a:t>
            </a:r>
            <a:r>
              <a:rPr lang="en-GB" sz="2000" dirty="0" smtClean="0"/>
              <a:t>) </a:t>
            </a:r>
            <a:endParaRPr lang="en-US" sz="2000" dirty="0" smtClean="0"/>
          </a:p>
          <a:p>
            <a:pPr eaLnBrk="1" hangingPunct="1"/>
            <a:endParaRPr lang="en-US" sz="2800" dirty="0" smtClean="0">
              <a:solidFill>
                <a:schemeClr val="accent1"/>
              </a:solidFill>
            </a:endParaRPr>
          </a:p>
          <a:p>
            <a:pPr eaLnBrk="1" hangingPunct="1"/>
            <a:r>
              <a:rPr lang="en-US" sz="2800" dirty="0" smtClean="0">
                <a:solidFill>
                  <a:schemeClr val="accent1"/>
                </a:solidFill>
              </a:rPr>
              <a:t>Minimizing </a:t>
            </a:r>
            <a:r>
              <a:rPr lang="en-US" sz="2800" dirty="0" err="1" smtClean="0">
                <a:solidFill>
                  <a:schemeClr val="accent1"/>
                </a:solidFill>
              </a:rPr>
              <a:t>Pairwise</a:t>
            </a:r>
            <a:r>
              <a:rPr lang="en-US" sz="2800" dirty="0" smtClean="0">
                <a:solidFill>
                  <a:schemeClr val="accent1"/>
                </a:solidFill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</a:rPr>
              <a:t>submodular</a:t>
            </a:r>
            <a:r>
              <a:rPr lang="en-US" sz="2800" dirty="0" smtClean="0">
                <a:solidFill>
                  <a:schemeClr val="accent1"/>
                </a:solidFill>
              </a:rPr>
              <a:t> functions</a:t>
            </a:r>
          </a:p>
          <a:p>
            <a:pPr lvl="1"/>
            <a:r>
              <a:rPr lang="en-US" sz="2000" dirty="0" smtClean="0"/>
              <a:t>Can be transformed to </a:t>
            </a:r>
            <a:r>
              <a:rPr lang="en-US" sz="2000" dirty="0" err="1" smtClean="0"/>
              <a:t>st-mincut</a:t>
            </a:r>
            <a:r>
              <a:rPr lang="en-US" sz="2000" dirty="0" smtClean="0"/>
              <a:t>/max-flow </a:t>
            </a:r>
            <a:r>
              <a:rPr lang="en-GB" sz="2000" dirty="0" smtClean="0">
                <a:solidFill>
                  <a:schemeClr val="accent1"/>
                </a:solidFill>
              </a:rPr>
              <a:t>[Hammer , 1965]</a:t>
            </a:r>
            <a:endParaRPr lang="en-US" sz="2000" dirty="0" smtClean="0"/>
          </a:p>
          <a:p>
            <a:pPr lvl="1" eaLnBrk="1" hangingPunct="1"/>
            <a:r>
              <a:rPr lang="en-US" sz="2000" dirty="0" smtClean="0"/>
              <a:t>Very low empirical running time ~ O(n)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785786" y="5620423"/>
            <a:ext cx="6929486" cy="880411"/>
            <a:chOff x="1071538" y="5197497"/>
            <a:chExt cx="7000870" cy="922335"/>
          </a:xfrm>
        </p:grpSpPr>
        <p:sp>
          <p:nvSpPr>
            <p:cNvPr id="5" name="TextBox 17"/>
            <p:cNvSpPr txBox="1">
              <a:spLocks noChangeArrowheads="1"/>
            </p:cNvSpPr>
            <p:nvPr/>
          </p:nvSpPr>
          <p:spPr bwMode="auto">
            <a:xfrm>
              <a:off x="1071538" y="5197497"/>
              <a:ext cx="7000870" cy="548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2000" b="1" dirty="0" smtClean="0">
                  <a:latin typeface="Comic Sans MS" pitchFamily="66" charset="0"/>
                </a:rPr>
                <a:t>E(X) </a:t>
              </a:r>
              <a:r>
                <a:rPr lang="en-GB" sz="2000" b="1" dirty="0">
                  <a:latin typeface="Comic Sans MS" pitchFamily="66" charset="0"/>
                </a:rPr>
                <a:t>= </a:t>
              </a:r>
              <a:r>
                <a:rPr lang="en-GB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800" dirty="0">
                  <a:latin typeface="Times New Roman" pitchFamily="18" charset="0"/>
                  <a:cs typeface="Times New Roman" pitchFamily="18" charset="0"/>
                </a:rPr>
                <a:t>∑</a:t>
              </a:r>
              <a:r>
                <a:rPr lang="en-GB" sz="2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000" b="1" dirty="0" err="1" smtClean="0">
                  <a:latin typeface="Comic Sans MS" pitchFamily="66" charset="0"/>
                </a:rPr>
                <a:t>f</a:t>
              </a:r>
              <a:r>
                <a:rPr lang="en-GB" sz="2000" b="1" baseline="-25000" dirty="0" err="1" smtClean="0">
                  <a:latin typeface="Comic Sans MS" pitchFamily="66" charset="0"/>
                </a:rPr>
                <a:t>i</a:t>
              </a:r>
              <a:r>
                <a:rPr lang="en-GB" sz="2000" b="1" baseline="-25000" dirty="0" smtClean="0">
                  <a:latin typeface="Comic Sans MS" pitchFamily="66" charset="0"/>
                </a:rPr>
                <a:t> </a:t>
              </a:r>
              <a:r>
                <a:rPr lang="en-GB" sz="2000" b="1" dirty="0">
                  <a:latin typeface="Comic Sans MS" pitchFamily="66" charset="0"/>
                </a:rPr>
                <a:t>(x</a:t>
              </a:r>
              <a:r>
                <a:rPr lang="en-GB" sz="2000" b="1" baseline="-25000" dirty="0">
                  <a:latin typeface="Comic Sans MS" pitchFamily="66" charset="0"/>
                </a:rPr>
                <a:t>i</a:t>
              </a:r>
              <a:r>
                <a:rPr lang="en-GB" sz="2000" b="1" dirty="0">
                  <a:latin typeface="Comic Sans MS" pitchFamily="66" charset="0"/>
                </a:rPr>
                <a:t>) + </a:t>
              </a:r>
              <a:r>
                <a:rPr lang="en-GB" sz="2800" dirty="0" smtClean="0">
                  <a:latin typeface="Times New Roman" pitchFamily="18" charset="0"/>
                  <a:cs typeface="Times New Roman" pitchFamily="18" charset="0"/>
                </a:rPr>
                <a:t>∑</a:t>
              </a:r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000" b="1" dirty="0" err="1" smtClean="0">
                  <a:latin typeface="Comic Sans MS" pitchFamily="66" charset="0"/>
                </a:rPr>
                <a:t>g</a:t>
              </a:r>
              <a:r>
                <a:rPr lang="en-GB" sz="2000" b="1" baseline="-25000" dirty="0" err="1" smtClean="0">
                  <a:latin typeface="Comic Sans MS" pitchFamily="66" charset="0"/>
                </a:rPr>
                <a:t>ij</a:t>
              </a:r>
              <a:r>
                <a:rPr lang="en-GB" sz="2000" b="1" baseline="-25000" dirty="0" smtClean="0">
                  <a:latin typeface="Comic Sans MS" pitchFamily="66" charset="0"/>
                </a:rPr>
                <a:t> </a:t>
              </a:r>
              <a:r>
                <a:rPr lang="en-GB" sz="2000" b="1" dirty="0" smtClean="0">
                  <a:latin typeface="Comic Sans MS" pitchFamily="66" charset="0"/>
                </a:rPr>
                <a:t>(</a:t>
              </a:r>
              <a:r>
                <a:rPr lang="en-GB" sz="2000" b="1" dirty="0" err="1" smtClean="0">
                  <a:latin typeface="Comic Sans MS" pitchFamily="66" charset="0"/>
                </a:rPr>
                <a:t>x</a:t>
              </a:r>
              <a:r>
                <a:rPr lang="en-GB" sz="2000" b="1" baseline="-25000" dirty="0" err="1" smtClean="0">
                  <a:latin typeface="Comic Sans MS" pitchFamily="66" charset="0"/>
                </a:rPr>
                <a:t>i</a:t>
              </a:r>
              <a:r>
                <a:rPr lang="en-GB" sz="2000" b="1" dirty="0" err="1" smtClean="0">
                  <a:latin typeface="Comic Sans MS" pitchFamily="66" charset="0"/>
                </a:rPr>
                <a:t>,x</a:t>
              </a:r>
              <a:r>
                <a:rPr lang="en-GB" sz="2000" b="1" baseline="-25000" dirty="0" err="1" smtClean="0">
                  <a:latin typeface="Comic Sans MS" pitchFamily="66" charset="0"/>
                </a:rPr>
                <a:t>j</a:t>
              </a:r>
              <a:r>
                <a:rPr lang="en-GB" sz="2000" b="1" dirty="0" smtClean="0">
                  <a:latin typeface="Comic Sans MS" pitchFamily="66" charset="0"/>
                </a:rPr>
                <a:t>)</a:t>
              </a:r>
              <a:endParaRPr lang="en-GB" sz="2000" b="1" dirty="0">
                <a:latin typeface="Comic Sans MS" pitchFamily="66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69799" y="5670792"/>
              <a:ext cx="214314" cy="322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err="1" smtClean="0">
                  <a:latin typeface="Comic Sans MS" pitchFamily="66" charset="0"/>
                </a:rPr>
                <a:t>i</a:t>
              </a:r>
              <a:endParaRPr lang="en-GB" sz="1400" b="1" dirty="0">
                <a:latin typeface="Comic Sans MS" pitchFamily="66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968930" y="5670792"/>
              <a:ext cx="357190" cy="322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err="1" smtClean="0">
                  <a:latin typeface="Comic Sans MS" pitchFamily="66" charset="0"/>
                </a:rPr>
                <a:t>ij</a:t>
              </a:r>
              <a:endParaRPr lang="en-GB" sz="1400" b="1" dirty="0">
                <a:latin typeface="Comic Sans MS" pitchFamily="66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587190" y="5221754"/>
              <a:ext cx="4113913" cy="898078"/>
            </a:xfrm>
            <a:prstGeom prst="roundRect">
              <a:avLst>
                <a:gd name="adj" fmla="val 7778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48208"/>
            <a:ext cx="8435280" cy="76051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Image Segmentation</a:t>
            </a:r>
            <a:endParaRPr lang="en-GB" dirty="0"/>
          </a:p>
        </p:txBody>
      </p:sp>
      <p:sp>
        <p:nvSpPr>
          <p:cNvPr id="6" name="Right Arrow 5"/>
          <p:cNvSpPr/>
          <p:nvPr/>
        </p:nvSpPr>
        <p:spPr>
          <a:xfrm>
            <a:off x="3916565" y="1897761"/>
            <a:ext cx="1357322" cy="714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54434" name="Picture 2" descr="C:\Projects_local\MATLAB\ExampleCode\Excersise\Task3\code\out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5932" y="1414870"/>
            <a:ext cx="2444460" cy="193465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554435" name="Picture 3" descr="C:\Projects_local\MATLAB\ExampleCode\Excersise\Task3\data\starfishUser2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8330" y="1412776"/>
            <a:ext cx="2519056" cy="1993691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611560" y="940658"/>
            <a:ext cx="8229600" cy="5656694"/>
            <a:chOff x="611560" y="940658"/>
            <a:chExt cx="8229600" cy="5656694"/>
          </a:xfrm>
        </p:grpSpPr>
        <p:sp>
          <p:nvSpPr>
            <p:cNvPr id="16" name="Rounded Rectangle 15"/>
            <p:cNvSpPr/>
            <p:nvPr/>
          </p:nvSpPr>
          <p:spPr>
            <a:xfrm>
              <a:off x="683568" y="4889192"/>
              <a:ext cx="4464496" cy="1708160"/>
            </a:xfrm>
            <a:prstGeom prst="roundRect">
              <a:avLst>
                <a:gd name="adj" fmla="val 4899"/>
              </a:avLst>
            </a:prstGeom>
            <a:solidFill>
              <a:srgbClr val="FA0000">
                <a:alpha val="20000"/>
              </a:srgbClr>
            </a:solidFill>
            <a:ln w="3810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294368" y="3430161"/>
              <a:ext cx="1850186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200" b="1" dirty="0" smtClean="0">
                  <a:latin typeface="Comic Sans MS" pitchFamily="66" charset="0"/>
                </a:rPr>
                <a:t>z </a:t>
              </a:r>
              <a:r>
                <a:rPr lang="az-Cyrl-AZ" sz="2200" b="1" dirty="0" smtClean="0">
                  <a:latin typeface="Comic Sans MS" pitchFamily="66" charset="0"/>
                </a:rPr>
                <a:t>є</a:t>
              </a:r>
              <a:r>
                <a:rPr lang="en-GB" sz="2200" b="1" dirty="0" smtClean="0">
                  <a:latin typeface="Comic Sans MS" pitchFamily="66" charset="0"/>
                </a:rPr>
                <a:t> (R,G,B)</a:t>
              </a:r>
              <a:r>
                <a:rPr lang="en-GB" sz="2800" b="1" baseline="30000" dirty="0" smtClean="0">
                  <a:latin typeface="Comic Sans MS" pitchFamily="66" charset="0"/>
                </a:rPr>
                <a:t>n</a:t>
              </a:r>
              <a:endParaRPr lang="en-GB" sz="2200" baseline="30000" dirty="0"/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5957808" y="3399681"/>
              <a:ext cx="1534394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200" b="1" dirty="0" smtClean="0">
                  <a:latin typeface="Comic Sans MS" pitchFamily="66" charset="0"/>
                </a:rPr>
                <a:t>x </a:t>
              </a:r>
              <a:r>
                <a:rPr lang="az-Cyrl-AZ" sz="2200" b="1" dirty="0">
                  <a:latin typeface="Comic Sans MS" pitchFamily="66" charset="0"/>
                </a:rPr>
                <a:t>є</a:t>
              </a:r>
              <a:r>
                <a:rPr lang="en-GB" sz="2200" b="1" dirty="0" smtClean="0">
                  <a:latin typeface="Comic Sans MS" pitchFamily="66" charset="0"/>
                </a:rPr>
                <a:t> {0,1}</a:t>
              </a:r>
              <a:r>
                <a:rPr lang="en-GB" sz="2800" b="1" baseline="30000" dirty="0" smtClean="0">
                  <a:latin typeface="Comic Sans MS" pitchFamily="66" charset="0"/>
                </a:rPr>
                <a:t>n</a:t>
              </a:r>
              <a:endParaRPr lang="en-GB" sz="2200" baseline="30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80112" y="940658"/>
              <a:ext cx="26642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smtClean="0"/>
                <a:t>( n = number of pixels )</a:t>
              </a:r>
              <a:endParaRPr lang="en-GB" sz="2000" dirty="0"/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611560" y="4263113"/>
              <a:ext cx="8229600" cy="534039"/>
            </a:xfrm>
            <a:prstGeom prst="rect">
              <a:avLst/>
            </a:prstGeom>
          </p:spPr>
          <p:txBody>
            <a:bodyPr vert="horz" lIns="91440" rIns="45720" rtlCol="0" anchor="ctr">
              <a:noAutofit/>
              <a:scene3d>
                <a:camera prst="orthographicFront"/>
                <a:lightRig rig="threePt" dir="t">
                  <a:rot lat="0" lon="0" rev="4800000"/>
                </a:lightRig>
              </a:scene3d>
              <a:sp3d prstMaterial="matte">
                <a:bevelT w="50800" h="10160"/>
              </a:sp3d>
            </a:bodyPr>
            <a:lstStyle>
              <a:lvl1pPr algn="l" rtl="0" eaLnBrk="1" latinLnBrk="0" hangingPunct="1">
                <a:spcBef>
                  <a:spcPct val="0"/>
                </a:spcBef>
                <a:buNone/>
                <a:defRPr kumimoji="0" sz="4500" b="1" kern="1200">
                  <a:solidFill>
                    <a:schemeClr val="accent1">
                      <a:satMod val="150000"/>
                    </a:schemeClr>
                  </a:solidFill>
                  <a:effectLst/>
                  <a:latin typeface="+mj-lt"/>
                  <a:ea typeface="+mj-ea"/>
                  <a:cs typeface="+mj-cs"/>
                </a:defRPr>
              </a:lvl1pPr>
              <a:extLst/>
            </a:lstStyle>
            <a:p>
              <a:r>
                <a:rPr lang="en-GB" sz="3200" dirty="0" smtClean="0"/>
                <a:t>Preliminaries</a:t>
              </a:r>
              <a:endParaRPr lang="en-GB" sz="3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6664" y="4889192"/>
              <a:ext cx="4461400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smtClean="0"/>
                <a:t>n random variables: </a:t>
              </a:r>
              <a:r>
                <a:rPr lang="en-GB" sz="2000" b="1" dirty="0" smtClean="0">
                  <a:latin typeface="Comic Sans MS" pitchFamily="66" charset="0"/>
                </a:rPr>
                <a:t>x</a:t>
              </a:r>
              <a:r>
                <a:rPr lang="en-GB" sz="2000" b="1" baseline="-25000" dirty="0" smtClean="0">
                  <a:latin typeface="Comic Sans MS" pitchFamily="66" charset="0"/>
                </a:rPr>
                <a:t>1</a:t>
              </a:r>
              <a:r>
                <a:rPr lang="en-GB" sz="2000" b="1" dirty="0" smtClean="0">
                  <a:latin typeface="Comic Sans MS" pitchFamily="66" charset="0"/>
                </a:rPr>
                <a:t>,…,</a:t>
              </a:r>
              <a:r>
                <a:rPr lang="en-GB" sz="2000" b="1" dirty="0" err="1" smtClean="0">
                  <a:latin typeface="Comic Sans MS" pitchFamily="66" charset="0"/>
                </a:rPr>
                <a:t>x</a:t>
              </a:r>
              <a:r>
                <a:rPr lang="en-GB" sz="2000" b="1" baseline="-25000" dirty="0" err="1" smtClean="0">
                  <a:latin typeface="Comic Sans MS" pitchFamily="66" charset="0"/>
                </a:rPr>
                <a:t>n</a:t>
              </a:r>
              <a:endParaRPr lang="en-GB" sz="2000" b="1" baseline="-25000" dirty="0" smtClean="0">
                <a:latin typeface="Comic Sans MS" pitchFamily="66" charset="0"/>
              </a:endParaRPr>
            </a:p>
            <a:p>
              <a:endParaRPr lang="en-GB" sz="800" b="1" dirty="0" smtClean="0">
                <a:solidFill>
                  <a:srgbClr val="FFC000"/>
                </a:solidFill>
              </a:endParaRPr>
            </a:p>
            <a:p>
              <a:r>
                <a:rPr lang="en-GB" sz="2000" b="1" dirty="0" smtClean="0">
                  <a:solidFill>
                    <a:srgbClr val="FFC000"/>
                  </a:solidFill>
                </a:rPr>
                <a:t>Joint  Probability: </a:t>
              </a:r>
              <a:r>
                <a:rPr lang="en-GB" sz="2000" b="1" dirty="0" smtClean="0">
                  <a:latin typeface="Comic Sans MS" pitchFamily="66" charset="0"/>
                </a:rPr>
                <a:t>P(x</a:t>
              </a:r>
              <a:r>
                <a:rPr lang="en-GB" sz="2000" b="1" baseline="-25000" dirty="0" smtClean="0">
                  <a:latin typeface="Comic Sans MS" pitchFamily="66" charset="0"/>
                </a:rPr>
                <a:t>1</a:t>
              </a:r>
              <a:r>
                <a:rPr lang="en-GB" sz="2000" b="1" dirty="0" smtClean="0">
                  <a:latin typeface="Comic Sans MS" pitchFamily="66" charset="0"/>
                </a:rPr>
                <a:t>,…,</a:t>
              </a:r>
              <a:r>
                <a:rPr lang="en-GB" sz="2000" b="1" dirty="0" err="1" smtClean="0">
                  <a:latin typeface="Comic Sans MS" pitchFamily="66" charset="0"/>
                </a:rPr>
                <a:t>x</a:t>
              </a:r>
              <a:r>
                <a:rPr lang="en-GB" sz="2000" b="1" baseline="-25000" dirty="0" err="1" smtClean="0">
                  <a:latin typeface="Comic Sans MS" pitchFamily="66" charset="0"/>
                </a:rPr>
                <a:t>n</a:t>
              </a:r>
              <a:r>
                <a:rPr lang="en-GB" sz="2000" b="1" dirty="0" smtClean="0">
                  <a:latin typeface="Comic Sans MS" pitchFamily="66" charset="0"/>
                </a:rPr>
                <a:t>) </a:t>
              </a:r>
              <a:endParaRPr lang="en-GB" sz="2000" dirty="0" smtClean="0"/>
            </a:p>
            <a:p>
              <a:endParaRPr lang="en-GB" sz="800" b="1" dirty="0" smtClean="0">
                <a:solidFill>
                  <a:srgbClr val="FFC000"/>
                </a:solidFill>
              </a:endParaRPr>
            </a:p>
            <a:p>
              <a:r>
                <a:rPr lang="en-GB" sz="2000" b="1" dirty="0" smtClean="0">
                  <a:solidFill>
                    <a:srgbClr val="FFC000"/>
                  </a:solidFill>
                </a:rPr>
                <a:t>Conditional Probability: </a:t>
              </a:r>
              <a:r>
                <a:rPr lang="en-GB" sz="2000" b="1" dirty="0" smtClean="0">
                  <a:latin typeface="Comic Sans MS" pitchFamily="66" charset="0"/>
                </a:rPr>
                <a:t>P(x</a:t>
              </a:r>
              <a:r>
                <a:rPr lang="en-GB" sz="2000" b="1" baseline="-25000" dirty="0" smtClean="0">
                  <a:latin typeface="Comic Sans MS" pitchFamily="66" charset="0"/>
                </a:rPr>
                <a:t>1</a:t>
              </a:r>
              <a:r>
                <a:rPr lang="en-GB" sz="2000" dirty="0" smtClean="0"/>
                <a:t>|</a:t>
              </a:r>
              <a:r>
                <a:rPr lang="en-GB" sz="2000" b="1" dirty="0" smtClean="0">
                  <a:latin typeface="Comic Sans MS" pitchFamily="66" charset="0"/>
                </a:rPr>
                <a:t>x</a:t>
              </a:r>
              <a:r>
                <a:rPr lang="en-GB" sz="2000" b="1" baseline="-25000" dirty="0" smtClean="0">
                  <a:latin typeface="Comic Sans MS" pitchFamily="66" charset="0"/>
                </a:rPr>
                <a:t>2</a:t>
              </a:r>
              <a:r>
                <a:rPr lang="en-GB" sz="2000" b="1" dirty="0" smtClean="0">
                  <a:latin typeface="Comic Sans MS" pitchFamily="66" charset="0"/>
                </a:rPr>
                <a:t>…,</a:t>
              </a:r>
              <a:r>
                <a:rPr lang="en-GB" sz="2000" b="1" dirty="0" err="1" smtClean="0">
                  <a:latin typeface="Comic Sans MS" pitchFamily="66" charset="0"/>
                </a:rPr>
                <a:t>x</a:t>
              </a:r>
              <a:r>
                <a:rPr lang="en-GB" sz="2000" b="1" baseline="-25000" dirty="0" err="1" smtClean="0">
                  <a:latin typeface="Comic Sans MS" pitchFamily="66" charset="0"/>
                </a:rPr>
                <a:t>n</a:t>
              </a:r>
              <a:r>
                <a:rPr lang="en-GB" sz="2000" b="1" dirty="0" smtClean="0">
                  <a:latin typeface="Comic Sans MS" pitchFamily="66" charset="0"/>
                </a:rPr>
                <a:t>) </a:t>
              </a:r>
              <a:endParaRPr lang="en-GB" sz="2000" dirty="0" smtClean="0"/>
            </a:p>
            <a:p>
              <a:endParaRPr lang="en-GB" sz="800" dirty="0" smtClean="0"/>
            </a:p>
            <a:p>
              <a:r>
                <a:rPr lang="en-GB" sz="2000" b="1" dirty="0" smtClean="0">
                  <a:solidFill>
                    <a:srgbClr val="FFC000"/>
                  </a:solidFill>
                </a:rPr>
                <a:t>Marginal probability: </a:t>
              </a:r>
              <a:r>
                <a:rPr lang="en-GB" sz="2000" b="1" dirty="0" smtClean="0">
                  <a:latin typeface="Comic Sans MS" pitchFamily="66" charset="0"/>
                </a:rPr>
                <a:t>P(x</a:t>
              </a:r>
              <a:r>
                <a:rPr lang="en-GB" sz="2000" b="1" baseline="-25000" dirty="0" smtClean="0">
                  <a:latin typeface="Comic Sans MS" pitchFamily="66" charset="0"/>
                </a:rPr>
                <a:t>1</a:t>
              </a:r>
              <a:r>
                <a:rPr lang="en-GB" sz="2000" b="1" dirty="0" smtClean="0">
                  <a:latin typeface="Comic Sans MS" pitchFamily="66" charset="0"/>
                </a:rPr>
                <a:t>)</a:t>
              </a:r>
              <a:endParaRPr lang="en-GB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75946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smtClean="0"/>
              <a:t>The st-Mincut Problem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00125" y="2214563"/>
            <a:ext cx="1357313" cy="428625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Source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00125" y="5286375"/>
            <a:ext cx="1357313" cy="4286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Sink</a:t>
            </a:r>
          </a:p>
        </p:txBody>
      </p:sp>
      <p:sp>
        <p:nvSpPr>
          <p:cNvPr id="7" name="Oval 6"/>
          <p:cNvSpPr/>
          <p:nvPr/>
        </p:nvSpPr>
        <p:spPr>
          <a:xfrm>
            <a:off x="500063" y="3786188"/>
            <a:ext cx="714375" cy="50006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v</a:t>
            </a:r>
            <a:r>
              <a:rPr lang="en-GB" b="1" baseline="-25000" dirty="0">
                <a:solidFill>
                  <a:schemeClr val="tx1"/>
                </a:solidFill>
              </a:rPr>
              <a:t>1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214563" y="3786188"/>
            <a:ext cx="714375" cy="50006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v</a:t>
            </a:r>
            <a:r>
              <a:rPr lang="en-GB" b="1" baseline="-25000" dirty="0">
                <a:solidFill>
                  <a:schemeClr val="tx1"/>
                </a:solidFill>
              </a:rPr>
              <a:t>2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>
            <a:stCxn id="5" idx="2"/>
            <a:endCxn id="7" idx="0"/>
          </p:cNvCxnSpPr>
          <p:nvPr/>
        </p:nvCxnSpPr>
        <p:spPr>
          <a:xfrm rot="5400000">
            <a:off x="696119" y="2804319"/>
            <a:ext cx="1143000" cy="82073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5" idx="2"/>
            <a:endCxn id="8" idx="0"/>
          </p:cNvCxnSpPr>
          <p:nvPr/>
        </p:nvCxnSpPr>
        <p:spPr>
          <a:xfrm rot="16200000" flipH="1">
            <a:off x="1553369" y="2767807"/>
            <a:ext cx="1143000" cy="89376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6" idx="0"/>
            <a:endCxn id="7" idx="4"/>
          </p:cNvCxnSpPr>
          <p:nvPr/>
        </p:nvCxnSpPr>
        <p:spPr>
          <a:xfrm rot="16200000" flipV="1">
            <a:off x="767556" y="4375944"/>
            <a:ext cx="1000125" cy="82073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8" idx="3"/>
            <a:endCxn id="7" idx="5"/>
          </p:cNvCxnSpPr>
          <p:nvPr/>
        </p:nvCxnSpPr>
        <p:spPr>
          <a:xfrm rot="5400000">
            <a:off x="1714500" y="3608388"/>
            <a:ext cx="1587" cy="120808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7" idx="7"/>
            <a:endCxn id="8" idx="1"/>
          </p:cNvCxnSpPr>
          <p:nvPr/>
        </p:nvCxnSpPr>
        <p:spPr>
          <a:xfrm rot="5400000" flipH="1" flipV="1">
            <a:off x="1714500" y="3255963"/>
            <a:ext cx="1587" cy="120808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6" idx="0"/>
            <a:endCxn id="8" idx="4"/>
          </p:cNvCxnSpPr>
          <p:nvPr/>
        </p:nvCxnSpPr>
        <p:spPr>
          <a:xfrm rot="5400000" flipH="1" flipV="1">
            <a:off x="1624806" y="4339432"/>
            <a:ext cx="1000125" cy="893762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1" name="Text Box 46"/>
          <p:cNvSpPr txBox="1">
            <a:spLocks noChangeArrowheads="1"/>
          </p:cNvSpPr>
          <p:nvPr/>
        </p:nvSpPr>
        <p:spPr bwMode="auto">
          <a:xfrm>
            <a:off x="857250" y="29289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2</a:t>
            </a:r>
          </a:p>
        </p:txBody>
      </p:sp>
      <p:sp>
        <p:nvSpPr>
          <p:cNvPr id="17422" name="Text Box 48"/>
          <p:cNvSpPr txBox="1">
            <a:spLocks noChangeArrowheads="1"/>
          </p:cNvSpPr>
          <p:nvPr/>
        </p:nvSpPr>
        <p:spPr bwMode="auto">
          <a:xfrm>
            <a:off x="712788" y="4441825"/>
            <a:ext cx="339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5</a:t>
            </a:r>
          </a:p>
        </p:txBody>
      </p:sp>
      <p:sp>
        <p:nvSpPr>
          <p:cNvPr id="17423" name="Text Box 49"/>
          <p:cNvSpPr txBox="1">
            <a:spLocks noChangeArrowheads="1"/>
          </p:cNvSpPr>
          <p:nvPr/>
        </p:nvSpPr>
        <p:spPr bwMode="auto">
          <a:xfrm>
            <a:off x="2225675" y="2928938"/>
            <a:ext cx="3397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9</a:t>
            </a:r>
          </a:p>
        </p:txBody>
      </p:sp>
      <p:sp>
        <p:nvSpPr>
          <p:cNvPr id="17424" name="Text Box 50"/>
          <p:cNvSpPr txBox="1">
            <a:spLocks noChangeArrowheads="1"/>
          </p:cNvSpPr>
          <p:nvPr/>
        </p:nvSpPr>
        <p:spPr bwMode="auto">
          <a:xfrm>
            <a:off x="2297113" y="4441825"/>
            <a:ext cx="339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4</a:t>
            </a:r>
          </a:p>
        </p:txBody>
      </p:sp>
      <p:sp>
        <p:nvSpPr>
          <p:cNvPr id="17425" name="Text Box 54"/>
          <p:cNvSpPr txBox="1">
            <a:spLocks noChangeArrowheads="1"/>
          </p:cNvSpPr>
          <p:nvPr/>
        </p:nvSpPr>
        <p:spPr bwMode="auto">
          <a:xfrm>
            <a:off x="1571625" y="4181475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1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17426" name="Text Box 55"/>
          <p:cNvSpPr txBox="1">
            <a:spLocks noChangeArrowheads="1"/>
          </p:cNvSpPr>
          <p:nvPr/>
        </p:nvSpPr>
        <p:spPr bwMode="auto">
          <a:xfrm>
            <a:off x="1571625" y="343376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2</a:t>
            </a:r>
            <a:endParaRPr lang="en-GB" sz="2400" b="1" dirty="0">
              <a:latin typeface="Comic Sans MS" pitchFamily="66" charset="0"/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4286250" y="2857500"/>
            <a:ext cx="3357563" cy="1785938"/>
            <a:chOff x="4429124" y="1857364"/>
            <a:chExt cx="3357586" cy="1785950"/>
          </a:xfrm>
        </p:grpSpPr>
        <p:sp>
          <p:nvSpPr>
            <p:cNvPr id="17428" name="Rectangle 27"/>
            <p:cNvSpPr>
              <a:spLocks noChangeArrowheads="1"/>
            </p:cNvSpPr>
            <p:nvPr/>
          </p:nvSpPr>
          <p:spPr bwMode="auto">
            <a:xfrm>
              <a:off x="4429124" y="1928802"/>
              <a:ext cx="3357586" cy="1600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2400" b="1">
                  <a:latin typeface="Comic Sans MS" pitchFamily="66" charset="0"/>
                </a:rPr>
                <a:t>Graph (V, E, C)</a:t>
              </a:r>
            </a:p>
            <a:p>
              <a:pPr algn="ctr"/>
              <a:endParaRPr lang="en-GB" sz="800">
                <a:latin typeface="Comic Sans MS" pitchFamily="66" charset="0"/>
              </a:endParaRPr>
            </a:p>
            <a:p>
              <a:pPr marL="0" lvl="1" algn="ctr"/>
              <a:r>
                <a:rPr lang="en-GB">
                  <a:latin typeface="Comic Sans MS" pitchFamily="66" charset="0"/>
                </a:rPr>
                <a:t>Vertices V = {v</a:t>
              </a:r>
              <a:r>
                <a:rPr lang="en-GB" baseline="-25000">
                  <a:latin typeface="Comic Sans MS" pitchFamily="66" charset="0"/>
                </a:rPr>
                <a:t>1</a:t>
              </a:r>
              <a:r>
                <a:rPr lang="en-GB">
                  <a:latin typeface="Comic Sans MS" pitchFamily="66" charset="0"/>
                </a:rPr>
                <a:t>, v</a:t>
              </a:r>
              <a:r>
                <a:rPr lang="en-GB" baseline="-25000">
                  <a:latin typeface="Comic Sans MS" pitchFamily="66" charset="0"/>
                </a:rPr>
                <a:t>2</a:t>
              </a:r>
              <a:r>
                <a:rPr lang="en-GB">
                  <a:latin typeface="Comic Sans MS" pitchFamily="66" charset="0"/>
                </a:rPr>
                <a:t> ... v</a:t>
              </a:r>
              <a:r>
                <a:rPr lang="en-GB" baseline="-25000">
                  <a:latin typeface="Comic Sans MS" pitchFamily="66" charset="0"/>
                </a:rPr>
                <a:t>n</a:t>
              </a:r>
              <a:r>
                <a:rPr lang="en-GB">
                  <a:latin typeface="Comic Sans MS" pitchFamily="66" charset="0"/>
                </a:rPr>
                <a:t>}</a:t>
              </a:r>
            </a:p>
            <a:p>
              <a:pPr marL="0" lvl="1" algn="ctr"/>
              <a:endParaRPr lang="en-GB" sz="600">
                <a:latin typeface="Comic Sans MS" pitchFamily="66" charset="0"/>
              </a:endParaRPr>
            </a:p>
            <a:p>
              <a:pPr marL="0" lvl="1" algn="ctr"/>
              <a:r>
                <a:rPr lang="en-GB">
                  <a:latin typeface="Comic Sans MS" pitchFamily="66" charset="0"/>
                </a:rPr>
                <a:t>Edges E = {(v</a:t>
              </a:r>
              <a:r>
                <a:rPr lang="en-GB" baseline="-25000">
                  <a:latin typeface="Comic Sans MS" pitchFamily="66" charset="0"/>
                </a:rPr>
                <a:t>1</a:t>
              </a:r>
              <a:r>
                <a:rPr lang="en-GB">
                  <a:latin typeface="Comic Sans MS" pitchFamily="66" charset="0"/>
                </a:rPr>
                <a:t>, v</a:t>
              </a:r>
              <a:r>
                <a:rPr lang="en-GB" baseline="-25000">
                  <a:latin typeface="Comic Sans MS" pitchFamily="66" charset="0"/>
                </a:rPr>
                <a:t>2</a:t>
              </a:r>
              <a:r>
                <a:rPr lang="en-GB">
                  <a:latin typeface="Comic Sans MS" pitchFamily="66" charset="0"/>
                </a:rPr>
                <a:t>) ....}</a:t>
              </a:r>
            </a:p>
            <a:p>
              <a:pPr marL="0" lvl="1" algn="ctr"/>
              <a:endParaRPr lang="en-GB" sz="600">
                <a:latin typeface="Comic Sans MS" pitchFamily="66" charset="0"/>
              </a:endParaRPr>
            </a:p>
            <a:p>
              <a:pPr marL="0" lvl="1" algn="ctr"/>
              <a:r>
                <a:rPr lang="en-GB">
                  <a:latin typeface="Comic Sans MS" pitchFamily="66" charset="0"/>
                </a:rPr>
                <a:t>Costs C = {c</a:t>
              </a:r>
              <a:r>
                <a:rPr lang="en-GB" baseline="-25000">
                  <a:latin typeface="Comic Sans MS" pitchFamily="66" charset="0"/>
                </a:rPr>
                <a:t>(1, 2)</a:t>
              </a:r>
              <a:r>
                <a:rPr lang="en-GB">
                  <a:latin typeface="Comic Sans MS" pitchFamily="66" charset="0"/>
                </a:rPr>
                <a:t> ....}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4714876" y="1857364"/>
              <a:ext cx="2786082" cy="1785950"/>
            </a:xfrm>
            <a:prstGeom prst="roundRect">
              <a:avLst>
                <a:gd name="adj" fmla="val 2678"/>
              </a:avLst>
            </a:prstGeom>
            <a:solidFill>
              <a:srgbClr val="0066FF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smtClean="0"/>
              <a:t>The st-Mincut Problem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00125" y="2214563"/>
            <a:ext cx="1357313" cy="428625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Source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00125" y="5286375"/>
            <a:ext cx="1357313" cy="4286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Sink</a:t>
            </a:r>
          </a:p>
        </p:txBody>
      </p:sp>
      <p:sp>
        <p:nvSpPr>
          <p:cNvPr id="7" name="Oval 6"/>
          <p:cNvSpPr/>
          <p:nvPr/>
        </p:nvSpPr>
        <p:spPr>
          <a:xfrm>
            <a:off x="500063" y="3786188"/>
            <a:ext cx="714375" cy="50006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v</a:t>
            </a:r>
            <a:r>
              <a:rPr lang="en-GB" b="1" baseline="-25000" dirty="0">
                <a:solidFill>
                  <a:schemeClr val="tx1"/>
                </a:solidFill>
              </a:rPr>
              <a:t>1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214563" y="3786188"/>
            <a:ext cx="714375" cy="50006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v</a:t>
            </a:r>
            <a:r>
              <a:rPr lang="en-GB" b="1" baseline="-25000" dirty="0">
                <a:solidFill>
                  <a:schemeClr val="tx1"/>
                </a:solidFill>
              </a:rPr>
              <a:t>2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>
            <a:stCxn id="5" idx="2"/>
            <a:endCxn id="7" idx="0"/>
          </p:cNvCxnSpPr>
          <p:nvPr/>
        </p:nvCxnSpPr>
        <p:spPr>
          <a:xfrm rot="5400000">
            <a:off x="696119" y="2804319"/>
            <a:ext cx="1143000" cy="82073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5" idx="2"/>
            <a:endCxn id="8" idx="0"/>
          </p:cNvCxnSpPr>
          <p:nvPr/>
        </p:nvCxnSpPr>
        <p:spPr>
          <a:xfrm rot="16200000" flipH="1">
            <a:off x="1553369" y="2767807"/>
            <a:ext cx="1143000" cy="89376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6" idx="0"/>
            <a:endCxn id="7" idx="4"/>
          </p:cNvCxnSpPr>
          <p:nvPr/>
        </p:nvCxnSpPr>
        <p:spPr>
          <a:xfrm rot="16200000" flipV="1">
            <a:off x="767556" y="4375944"/>
            <a:ext cx="1000125" cy="82073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8" idx="3"/>
            <a:endCxn id="7" idx="5"/>
          </p:cNvCxnSpPr>
          <p:nvPr/>
        </p:nvCxnSpPr>
        <p:spPr>
          <a:xfrm rot="5400000">
            <a:off x="1714500" y="3608388"/>
            <a:ext cx="1587" cy="120808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7" idx="7"/>
            <a:endCxn id="8" idx="1"/>
          </p:cNvCxnSpPr>
          <p:nvPr/>
        </p:nvCxnSpPr>
        <p:spPr>
          <a:xfrm rot="5400000" flipH="1" flipV="1">
            <a:off x="1714500" y="3255963"/>
            <a:ext cx="1587" cy="120808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6" idx="0"/>
            <a:endCxn id="8" idx="4"/>
          </p:cNvCxnSpPr>
          <p:nvPr/>
        </p:nvCxnSpPr>
        <p:spPr>
          <a:xfrm rot="5400000" flipH="1" flipV="1">
            <a:off x="1624806" y="4339432"/>
            <a:ext cx="1000125" cy="893762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1" name="Text Box 46"/>
          <p:cNvSpPr txBox="1">
            <a:spLocks noChangeArrowheads="1"/>
          </p:cNvSpPr>
          <p:nvPr/>
        </p:nvSpPr>
        <p:spPr bwMode="auto">
          <a:xfrm>
            <a:off x="857250" y="29289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2</a:t>
            </a:r>
          </a:p>
        </p:txBody>
      </p:sp>
      <p:sp>
        <p:nvSpPr>
          <p:cNvPr id="17422" name="Text Box 48"/>
          <p:cNvSpPr txBox="1">
            <a:spLocks noChangeArrowheads="1"/>
          </p:cNvSpPr>
          <p:nvPr/>
        </p:nvSpPr>
        <p:spPr bwMode="auto">
          <a:xfrm>
            <a:off x="712788" y="4441825"/>
            <a:ext cx="339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5</a:t>
            </a:r>
          </a:p>
        </p:txBody>
      </p:sp>
      <p:sp>
        <p:nvSpPr>
          <p:cNvPr id="17423" name="Text Box 49"/>
          <p:cNvSpPr txBox="1">
            <a:spLocks noChangeArrowheads="1"/>
          </p:cNvSpPr>
          <p:nvPr/>
        </p:nvSpPr>
        <p:spPr bwMode="auto">
          <a:xfrm>
            <a:off x="2225675" y="2928938"/>
            <a:ext cx="3397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9</a:t>
            </a:r>
          </a:p>
        </p:txBody>
      </p:sp>
      <p:sp>
        <p:nvSpPr>
          <p:cNvPr id="17424" name="Text Box 50"/>
          <p:cNvSpPr txBox="1">
            <a:spLocks noChangeArrowheads="1"/>
          </p:cNvSpPr>
          <p:nvPr/>
        </p:nvSpPr>
        <p:spPr bwMode="auto">
          <a:xfrm>
            <a:off x="2297113" y="4441825"/>
            <a:ext cx="339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4</a:t>
            </a:r>
          </a:p>
        </p:txBody>
      </p:sp>
      <p:sp>
        <p:nvSpPr>
          <p:cNvPr id="17425" name="Text Box 54"/>
          <p:cNvSpPr txBox="1">
            <a:spLocks noChangeArrowheads="1"/>
          </p:cNvSpPr>
          <p:nvPr/>
        </p:nvSpPr>
        <p:spPr bwMode="auto">
          <a:xfrm>
            <a:off x="1571625" y="4181475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1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17426" name="Text Box 55"/>
          <p:cNvSpPr txBox="1">
            <a:spLocks noChangeArrowheads="1"/>
          </p:cNvSpPr>
          <p:nvPr/>
        </p:nvSpPr>
        <p:spPr bwMode="auto">
          <a:xfrm>
            <a:off x="1571625" y="343376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2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14875" y="1071563"/>
            <a:ext cx="3571875" cy="64293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tx1"/>
                </a:solidFill>
              </a:rPr>
              <a:t>What is a </a:t>
            </a:r>
            <a:r>
              <a:rPr lang="en-GB" sz="2400" b="1" dirty="0" err="1">
                <a:solidFill>
                  <a:schemeClr val="tx1"/>
                </a:solidFill>
              </a:rPr>
              <a:t>st</a:t>
            </a:r>
            <a:r>
              <a:rPr lang="en-GB" sz="2400" b="1" dirty="0">
                <a:solidFill>
                  <a:schemeClr val="tx1"/>
                </a:solidFill>
              </a:rPr>
              <a:t>-cut?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smtClean="0"/>
              <a:t>The st-Mincut Problem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00125" y="2214563"/>
            <a:ext cx="1357313" cy="428625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Source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00125" y="5286375"/>
            <a:ext cx="1357313" cy="4286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Sink</a:t>
            </a:r>
          </a:p>
        </p:txBody>
      </p:sp>
      <p:sp>
        <p:nvSpPr>
          <p:cNvPr id="7" name="Oval 6"/>
          <p:cNvSpPr/>
          <p:nvPr/>
        </p:nvSpPr>
        <p:spPr>
          <a:xfrm>
            <a:off x="500063" y="3786188"/>
            <a:ext cx="714375" cy="50006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v</a:t>
            </a:r>
            <a:r>
              <a:rPr lang="en-GB" b="1" baseline="-25000" dirty="0">
                <a:solidFill>
                  <a:schemeClr val="tx1"/>
                </a:solidFill>
              </a:rPr>
              <a:t>1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214563" y="3786188"/>
            <a:ext cx="714375" cy="50006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v</a:t>
            </a:r>
            <a:r>
              <a:rPr lang="en-GB" b="1" baseline="-25000" dirty="0">
                <a:solidFill>
                  <a:schemeClr val="tx1"/>
                </a:solidFill>
              </a:rPr>
              <a:t>2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>
            <a:stCxn id="5" idx="2"/>
            <a:endCxn id="7" idx="0"/>
          </p:cNvCxnSpPr>
          <p:nvPr/>
        </p:nvCxnSpPr>
        <p:spPr>
          <a:xfrm rot="5400000">
            <a:off x="696119" y="2804319"/>
            <a:ext cx="1143000" cy="82073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5" idx="2"/>
            <a:endCxn id="8" idx="0"/>
          </p:cNvCxnSpPr>
          <p:nvPr/>
        </p:nvCxnSpPr>
        <p:spPr>
          <a:xfrm rot="16200000" flipH="1">
            <a:off x="1553369" y="2767807"/>
            <a:ext cx="1143000" cy="893762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6" idx="0"/>
            <a:endCxn id="7" idx="4"/>
          </p:cNvCxnSpPr>
          <p:nvPr/>
        </p:nvCxnSpPr>
        <p:spPr>
          <a:xfrm rot="16200000" flipV="1">
            <a:off x="767556" y="4375944"/>
            <a:ext cx="1000125" cy="820738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8" idx="3"/>
            <a:endCxn id="7" idx="5"/>
          </p:cNvCxnSpPr>
          <p:nvPr/>
        </p:nvCxnSpPr>
        <p:spPr>
          <a:xfrm rot="5400000">
            <a:off x="1714500" y="3608388"/>
            <a:ext cx="1587" cy="1208088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7" idx="7"/>
            <a:endCxn id="8" idx="1"/>
          </p:cNvCxnSpPr>
          <p:nvPr/>
        </p:nvCxnSpPr>
        <p:spPr>
          <a:xfrm rot="5400000" flipH="1" flipV="1">
            <a:off x="1714500" y="3255963"/>
            <a:ext cx="1587" cy="120808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6" idx="0"/>
            <a:endCxn id="8" idx="4"/>
          </p:cNvCxnSpPr>
          <p:nvPr/>
        </p:nvCxnSpPr>
        <p:spPr>
          <a:xfrm rot="5400000" flipH="1" flipV="1">
            <a:off x="1624806" y="4339432"/>
            <a:ext cx="1000125" cy="893762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5" name="Text Box 46"/>
          <p:cNvSpPr txBox="1">
            <a:spLocks noChangeArrowheads="1"/>
          </p:cNvSpPr>
          <p:nvPr/>
        </p:nvSpPr>
        <p:spPr bwMode="auto">
          <a:xfrm>
            <a:off x="857250" y="29289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2</a:t>
            </a:r>
          </a:p>
        </p:txBody>
      </p:sp>
      <p:sp>
        <p:nvSpPr>
          <p:cNvPr id="18446" name="Text Box 48"/>
          <p:cNvSpPr txBox="1">
            <a:spLocks noChangeArrowheads="1"/>
          </p:cNvSpPr>
          <p:nvPr/>
        </p:nvSpPr>
        <p:spPr bwMode="auto">
          <a:xfrm>
            <a:off x="712788" y="4441825"/>
            <a:ext cx="339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5</a:t>
            </a:r>
          </a:p>
        </p:txBody>
      </p:sp>
      <p:sp>
        <p:nvSpPr>
          <p:cNvPr id="18447" name="Text Box 49"/>
          <p:cNvSpPr txBox="1">
            <a:spLocks noChangeArrowheads="1"/>
          </p:cNvSpPr>
          <p:nvPr/>
        </p:nvSpPr>
        <p:spPr bwMode="auto">
          <a:xfrm>
            <a:off x="2225675" y="2928938"/>
            <a:ext cx="3397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9</a:t>
            </a:r>
          </a:p>
        </p:txBody>
      </p:sp>
      <p:sp>
        <p:nvSpPr>
          <p:cNvPr id="18448" name="Text Box 50"/>
          <p:cNvSpPr txBox="1">
            <a:spLocks noChangeArrowheads="1"/>
          </p:cNvSpPr>
          <p:nvPr/>
        </p:nvSpPr>
        <p:spPr bwMode="auto">
          <a:xfrm>
            <a:off x="2297113" y="4441825"/>
            <a:ext cx="339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4</a:t>
            </a:r>
          </a:p>
        </p:txBody>
      </p:sp>
      <p:sp>
        <p:nvSpPr>
          <p:cNvPr id="18449" name="Text Box 54"/>
          <p:cNvSpPr txBox="1">
            <a:spLocks noChangeArrowheads="1"/>
          </p:cNvSpPr>
          <p:nvPr/>
        </p:nvSpPr>
        <p:spPr bwMode="auto">
          <a:xfrm>
            <a:off x="1571625" y="4181475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1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18450" name="Text Box 55"/>
          <p:cNvSpPr txBox="1">
            <a:spLocks noChangeArrowheads="1"/>
          </p:cNvSpPr>
          <p:nvPr/>
        </p:nvSpPr>
        <p:spPr bwMode="auto">
          <a:xfrm>
            <a:off x="1571625" y="343376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2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159" name="Rounded Rectangle 158"/>
          <p:cNvSpPr/>
          <p:nvPr/>
        </p:nvSpPr>
        <p:spPr>
          <a:xfrm>
            <a:off x="4714875" y="1071563"/>
            <a:ext cx="3571875" cy="64293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tx1"/>
                </a:solidFill>
              </a:rPr>
              <a:t>What is a </a:t>
            </a:r>
            <a:r>
              <a:rPr lang="en-GB" sz="2400" b="1" dirty="0" err="1">
                <a:solidFill>
                  <a:schemeClr val="tx1"/>
                </a:solidFill>
              </a:rPr>
              <a:t>st</a:t>
            </a:r>
            <a:r>
              <a:rPr lang="en-GB" sz="2400" b="1" dirty="0">
                <a:solidFill>
                  <a:schemeClr val="tx1"/>
                </a:solidFill>
              </a:rPr>
              <a:t>-cut?</a:t>
            </a:r>
          </a:p>
        </p:txBody>
      </p:sp>
      <p:sp>
        <p:nvSpPr>
          <p:cNvPr id="20" name="Freeform 27"/>
          <p:cNvSpPr>
            <a:spLocks/>
          </p:cNvSpPr>
          <p:nvPr/>
        </p:nvSpPr>
        <p:spPr bwMode="auto">
          <a:xfrm flipH="1">
            <a:off x="857250" y="3357563"/>
            <a:ext cx="1655763" cy="1500187"/>
          </a:xfrm>
          <a:custGeom>
            <a:avLst/>
            <a:gdLst>
              <a:gd name="T0" fmla="*/ 0 w 1104"/>
              <a:gd name="T1" fmla="*/ 0 h 1008"/>
              <a:gd name="T2" fmla="*/ 2147483647 w 1104"/>
              <a:gd name="T3" fmla="*/ 2147483647 h 1008"/>
              <a:gd name="T4" fmla="*/ 2147483647 w 1104"/>
              <a:gd name="T5" fmla="*/ 2147483647 h 1008"/>
              <a:gd name="T6" fmla="*/ 2147483647 w 1104"/>
              <a:gd name="T7" fmla="*/ 2147483647 h 1008"/>
              <a:gd name="T8" fmla="*/ 0 60000 65536"/>
              <a:gd name="T9" fmla="*/ 0 60000 65536"/>
              <a:gd name="T10" fmla="*/ 0 60000 65536"/>
              <a:gd name="T11" fmla="*/ 0 60000 65536"/>
              <a:gd name="T12" fmla="*/ 0 w 1104"/>
              <a:gd name="T13" fmla="*/ 0 h 1008"/>
              <a:gd name="T14" fmla="*/ 1104 w 1104"/>
              <a:gd name="T15" fmla="*/ 1008 h 10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4" h="1008">
                <a:moveTo>
                  <a:pt x="0" y="0"/>
                </a:moveTo>
                <a:cubicBezTo>
                  <a:pt x="80" y="0"/>
                  <a:pt x="160" y="0"/>
                  <a:pt x="288" y="144"/>
                </a:cubicBezTo>
                <a:cubicBezTo>
                  <a:pt x="416" y="288"/>
                  <a:pt x="632" y="720"/>
                  <a:pt x="768" y="864"/>
                </a:cubicBezTo>
                <a:cubicBezTo>
                  <a:pt x="904" y="1008"/>
                  <a:pt x="1048" y="984"/>
                  <a:pt x="1104" y="1008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428625" y="3571875"/>
            <a:ext cx="2816225" cy="2500313"/>
          </a:xfrm>
          <a:custGeom>
            <a:avLst/>
            <a:gdLst>
              <a:gd name="connsiteX0" fmla="*/ 2287374 w 2815968"/>
              <a:gd name="connsiteY0" fmla="*/ 141416 h 2859903"/>
              <a:gd name="connsiteX1" fmla="*/ 1793104 w 2815968"/>
              <a:gd name="connsiteY1" fmla="*/ 215557 h 2859903"/>
              <a:gd name="connsiteX2" fmla="*/ 1076412 w 2815968"/>
              <a:gd name="connsiteY2" fmla="*/ 1434757 h 2859903"/>
              <a:gd name="connsiteX3" fmla="*/ 335006 w 2815968"/>
              <a:gd name="connsiteY3" fmla="*/ 1739557 h 2859903"/>
              <a:gd name="connsiteX4" fmla="*/ 326768 w 2815968"/>
              <a:gd name="connsiteY4" fmla="*/ 2596292 h 2859903"/>
              <a:gd name="connsiteX5" fmla="*/ 2295612 w 2815968"/>
              <a:gd name="connsiteY5" fmla="*/ 2546865 h 2859903"/>
              <a:gd name="connsiteX6" fmla="*/ 2814595 w 2815968"/>
              <a:gd name="connsiteY6" fmla="*/ 718065 h 2859903"/>
              <a:gd name="connsiteX7" fmla="*/ 2287374 w 2815968"/>
              <a:gd name="connsiteY7" fmla="*/ 141416 h 2859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15968" h="2859903">
                <a:moveTo>
                  <a:pt x="2287374" y="141416"/>
                </a:moveTo>
                <a:cubicBezTo>
                  <a:pt x="2117126" y="57665"/>
                  <a:pt x="1994931" y="0"/>
                  <a:pt x="1793104" y="215557"/>
                </a:cubicBezTo>
                <a:cubicBezTo>
                  <a:pt x="1591277" y="431114"/>
                  <a:pt x="1319428" y="1180757"/>
                  <a:pt x="1076412" y="1434757"/>
                </a:cubicBezTo>
                <a:cubicBezTo>
                  <a:pt x="833396" y="1688757"/>
                  <a:pt x="459947" y="1545968"/>
                  <a:pt x="335006" y="1739557"/>
                </a:cubicBezTo>
                <a:cubicBezTo>
                  <a:pt x="210065" y="1933146"/>
                  <a:pt x="0" y="2461741"/>
                  <a:pt x="326768" y="2596292"/>
                </a:cubicBezTo>
                <a:cubicBezTo>
                  <a:pt x="653536" y="2730843"/>
                  <a:pt x="1880974" y="2859903"/>
                  <a:pt x="2295612" y="2546865"/>
                </a:cubicBezTo>
                <a:cubicBezTo>
                  <a:pt x="2710250" y="2233827"/>
                  <a:pt x="2813222" y="1116227"/>
                  <a:pt x="2814595" y="718065"/>
                </a:cubicBezTo>
                <a:cubicBezTo>
                  <a:pt x="2815968" y="319903"/>
                  <a:pt x="2457622" y="225167"/>
                  <a:pt x="2287374" y="141416"/>
                </a:cubicBezTo>
                <a:close/>
              </a:path>
            </a:pathLst>
          </a:custGeom>
          <a:solidFill>
            <a:srgbClr val="4F81BD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4" name="Freeform 23"/>
          <p:cNvSpPr/>
          <p:nvPr/>
        </p:nvSpPr>
        <p:spPr>
          <a:xfrm>
            <a:off x="325438" y="1536700"/>
            <a:ext cx="2605087" cy="3135313"/>
          </a:xfrm>
          <a:custGeom>
            <a:avLst/>
            <a:gdLst>
              <a:gd name="connsiteX0" fmla="*/ 37070 w 2605902"/>
              <a:gd name="connsiteY0" fmla="*/ 2706130 h 3135871"/>
              <a:gd name="connsiteX1" fmla="*/ 737286 w 2605902"/>
              <a:gd name="connsiteY1" fmla="*/ 2953266 h 3135871"/>
              <a:gd name="connsiteX2" fmla="*/ 1783491 w 2605902"/>
              <a:gd name="connsiteY2" fmla="*/ 1610498 h 3135871"/>
              <a:gd name="connsiteX3" fmla="*/ 2286000 w 2605902"/>
              <a:gd name="connsiteY3" fmla="*/ 1280985 h 3135871"/>
              <a:gd name="connsiteX4" fmla="*/ 2310713 w 2605902"/>
              <a:gd name="connsiteY4" fmla="*/ 440725 h 3135871"/>
              <a:gd name="connsiteX5" fmla="*/ 514864 w 2605902"/>
              <a:gd name="connsiteY5" fmla="*/ 374822 h 3135871"/>
              <a:gd name="connsiteX6" fmla="*/ 37070 w 2605902"/>
              <a:gd name="connsiteY6" fmla="*/ 2706130 h 3135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05902" h="3135871">
                <a:moveTo>
                  <a:pt x="37070" y="2706130"/>
                </a:moveTo>
                <a:cubicBezTo>
                  <a:pt x="74140" y="3135871"/>
                  <a:pt x="446216" y="3135871"/>
                  <a:pt x="737286" y="2953266"/>
                </a:cubicBezTo>
                <a:cubicBezTo>
                  <a:pt x="1028356" y="2770661"/>
                  <a:pt x="1525372" y="1889211"/>
                  <a:pt x="1783491" y="1610498"/>
                </a:cubicBezTo>
                <a:cubicBezTo>
                  <a:pt x="2041610" y="1331785"/>
                  <a:pt x="2198130" y="1475947"/>
                  <a:pt x="2286000" y="1280985"/>
                </a:cubicBezTo>
                <a:cubicBezTo>
                  <a:pt x="2373870" y="1086023"/>
                  <a:pt x="2605902" y="591752"/>
                  <a:pt x="2310713" y="440725"/>
                </a:cubicBezTo>
                <a:cubicBezTo>
                  <a:pt x="2015524" y="289698"/>
                  <a:pt x="895178" y="0"/>
                  <a:pt x="514864" y="374822"/>
                </a:cubicBezTo>
                <a:cubicBezTo>
                  <a:pt x="134551" y="749644"/>
                  <a:pt x="0" y="2276389"/>
                  <a:pt x="37070" y="2706130"/>
                </a:cubicBezTo>
                <a:close/>
              </a:path>
            </a:pathLst>
          </a:custGeom>
          <a:solidFill>
            <a:srgbClr val="16F661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5" name="Rounded Rectangle 24"/>
          <p:cNvSpPr/>
          <p:nvPr/>
        </p:nvSpPr>
        <p:spPr>
          <a:xfrm>
            <a:off x="4143375" y="1714500"/>
            <a:ext cx="4500563" cy="7143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tx1"/>
                </a:solidFill>
              </a:rPr>
              <a:t>An </a:t>
            </a:r>
            <a:r>
              <a:rPr lang="en-GB" sz="2000" dirty="0" err="1">
                <a:solidFill>
                  <a:schemeClr val="tx1"/>
                </a:solidFill>
              </a:rPr>
              <a:t>st</a:t>
            </a:r>
            <a:r>
              <a:rPr lang="en-GB" sz="2000" dirty="0">
                <a:solidFill>
                  <a:schemeClr val="tx1"/>
                </a:solidFill>
              </a:rPr>
              <a:t>-cut (</a:t>
            </a:r>
            <a:r>
              <a:rPr lang="en-GB" sz="2000" b="1" dirty="0">
                <a:solidFill>
                  <a:schemeClr val="tx1"/>
                </a:solidFill>
              </a:rPr>
              <a:t>S</a:t>
            </a:r>
            <a:r>
              <a:rPr lang="en-GB" sz="2000" dirty="0">
                <a:solidFill>
                  <a:schemeClr val="tx1"/>
                </a:solidFill>
              </a:rPr>
              <a:t>,</a:t>
            </a:r>
            <a:r>
              <a:rPr lang="en-GB" sz="2000" b="1" dirty="0">
                <a:solidFill>
                  <a:schemeClr val="tx1"/>
                </a:solidFill>
              </a:rPr>
              <a:t>T</a:t>
            </a:r>
            <a:r>
              <a:rPr lang="en-GB" sz="2000" dirty="0">
                <a:solidFill>
                  <a:schemeClr val="tx1"/>
                </a:solidFill>
              </a:rPr>
              <a:t>) divides the nodes between source and sink.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929063" y="3000375"/>
            <a:ext cx="4929187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tx1"/>
                </a:solidFill>
              </a:rPr>
              <a:t>What is the cost of a </a:t>
            </a:r>
            <a:r>
              <a:rPr lang="en-GB" sz="2400" b="1" dirty="0" err="1">
                <a:solidFill>
                  <a:schemeClr val="tx1"/>
                </a:solidFill>
              </a:rPr>
              <a:t>st</a:t>
            </a:r>
            <a:r>
              <a:rPr lang="en-GB" sz="2400" b="1" dirty="0">
                <a:solidFill>
                  <a:schemeClr val="tx1"/>
                </a:solidFill>
              </a:rPr>
              <a:t>-cut?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429125" y="3429000"/>
            <a:ext cx="3786188" cy="10001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tx1"/>
                </a:solidFill>
              </a:rPr>
              <a:t>Sum of cost of all edges going from S to T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286250" y="1714500"/>
            <a:ext cx="4214813" cy="714375"/>
          </a:xfrm>
          <a:prstGeom prst="roundRect">
            <a:avLst>
              <a:gd name="adj" fmla="val 5698"/>
            </a:avLst>
          </a:prstGeom>
          <a:solidFill>
            <a:srgbClr val="0066FF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9" name="Rounded Rectangle 28"/>
          <p:cNvSpPr/>
          <p:nvPr/>
        </p:nvSpPr>
        <p:spPr>
          <a:xfrm>
            <a:off x="4643438" y="3571875"/>
            <a:ext cx="3429024" cy="714375"/>
          </a:xfrm>
          <a:prstGeom prst="roundRect">
            <a:avLst>
              <a:gd name="adj" fmla="val 5698"/>
            </a:avLst>
          </a:prstGeom>
          <a:solidFill>
            <a:srgbClr val="0066FF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14313" y="6072188"/>
            <a:ext cx="3071812" cy="523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omic Sans MS" pitchFamily="66" charset="0"/>
              </a:rPr>
              <a:t>5 + </a:t>
            </a:r>
            <a:r>
              <a:rPr lang="en-GB" sz="2800" b="1" dirty="0" smtClean="0">
                <a:solidFill>
                  <a:schemeClr val="bg1"/>
                </a:solidFill>
                <a:latin typeface="Comic Sans MS" pitchFamily="66" charset="0"/>
              </a:rPr>
              <a:t>1 </a:t>
            </a:r>
            <a:r>
              <a:rPr lang="en-GB" sz="2800" b="1" dirty="0">
                <a:solidFill>
                  <a:schemeClr val="bg1"/>
                </a:solidFill>
                <a:latin typeface="Comic Sans MS" pitchFamily="66" charset="0"/>
              </a:rPr>
              <a:t>+ 9 = </a:t>
            </a:r>
            <a:r>
              <a:rPr lang="en-GB" sz="2800" b="1" dirty="0" smtClean="0">
                <a:solidFill>
                  <a:schemeClr val="bg1"/>
                </a:solidFill>
                <a:latin typeface="Comic Sans MS" pitchFamily="66" charset="0"/>
              </a:rPr>
              <a:t>15</a:t>
            </a:r>
            <a:endParaRPr lang="en-GB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smtClean="0"/>
              <a:t>The st-Mincut Problem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4714875" y="1071563"/>
            <a:ext cx="3571875" cy="64293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tx1"/>
                </a:solidFill>
              </a:rPr>
              <a:t>What is a </a:t>
            </a:r>
            <a:r>
              <a:rPr lang="en-GB" sz="2400" b="1" dirty="0" err="1">
                <a:solidFill>
                  <a:schemeClr val="tx1"/>
                </a:solidFill>
              </a:rPr>
              <a:t>st</a:t>
            </a:r>
            <a:r>
              <a:rPr lang="en-GB" sz="2400" b="1" dirty="0">
                <a:solidFill>
                  <a:schemeClr val="tx1"/>
                </a:solidFill>
              </a:rPr>
              <a:t>-cut?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143375" y="1714500"/>
            <a:ext cx="4500563" cy="7143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tx1"/>
                </a:solidFill>
              </a:rPr>
              <a:t>An </a:t>
            </a:r>
            <a:r>
              <a:rPr lang="en-GB" sz="2000" dirty="0" err="1">
                <a:solidFill>
                  <a:schemeClr val="tx1"/>
                </a:solidFill>
              </a:rPr>
              <a:t>st</a:t>
            </a:r>
            <a:r>
              <a:rPr lang="en-GB" sz="2000" dirty="0">
                <a:solidFill>
                  <a:schemeClr val="tx1"/>
                </a:solidFill>
              </a:rPr>
              <a:t>-cut (</a:t>
            </a:r>
            <a:r>
              <a:rPr lang="en-GB" sz="2000" b="1" dirty="0">
                <a:solidFill>
                  <a:schemeClr val="tx1"/>
                </a:solidFill>
              </a:rPr>
              <a:t>S</a:t>
            </a:r>
            <a:r>
              <a:rPr lang="en-GB" sz="2000" dirty="0">
                <a:solidFill>
                  <a:schemeClr val="tx1"/>
                </a:solidFill>
              </a:rPr>
              <a:t>,</a:t>
            </a:r>
            <a:r>
              <a:rPr lang="en-GB" sz="2000" b="1" dirty="0">
                <a:solidFill>
                  <a:schemeClr val="tx1"/>
                </a:solidFill>
              </a:rPr>
              <a:t>T</a:t>
            </a:r>
            <a:r>
              <a:rPr lang="en-GB" sz="2000" dirty="0">
                <a:solidFill>
                  <a:schemeClr val="tx1"/>
                </a:solidFill>
              </a:rPr>
              <a:t>) divides the nodes between source and sink.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929063" y="3000375"/>
            <a:ext cx="4929187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tx1"/>
                </a:solidFill>
              </a:rPr>
              <a:t>What is the cost of a </a:t>
            </a:r>
            <a:r>
              <a:rPr lang="en-GB" sz="2400" b="1" dirty="0" err="1">
                <a:solidFill>
                  <a:schemeClr val="tx1"/>
                </a:solidFill>
              </a:rPr>
              <a:t>st</a:t>
            </a:r>
            <a:r>
              <a:rPr lang="en-GB" sz="2400" b="1" dirty="0">
                <a:solidFill>
                  <a:schemeClr val="tx1"/>
                </a:solidFill>
              </a:rPr>
              <a:t>-cut?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429125" y="3429000"/>
            <a:ext cx="3786188" cy="10001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tx1"/>
                </a:solidFill>
              </a:rPr>
              <a:t>Sum of cost of all edges going from S to T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286250" y="1714500"/>
            <a:ext cx="4214813" cy="714375"/>
          </a:xfrm>
          <a:prstGeom prst="roundRect">
            <a:avLst>
              <a:gd name="adj" fmla="val 5698"/>
            </a:avLst>
          </a:prstGeom>
          <a:solidFill>
            <a:srgbClr val="0066FF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1" name="Rounded Rectangle 30"/>
          <p:cNvSpPr/>
          <p:nvPr/>
        </p:nvSpPr>
        <p:spPr>
          <a:xfrm>
            <a:off x="4071938" y="4643438"/>
            <a:ext cx="4929187" cy="6429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tx1"/>
                </a:solidFill>
              </a:rPr>
              <a:t>What is the </a:t>
            </a:r>
            <a:r>
              <a:rPr lang="en-GB" sz="2400" b="1" dirty="0" err="1">
                <a:solidFill>
                  <a:schemeClr val="tx1"/>
                </a:solidFill>
              </a:rPr>
              <a:t>st-mincut</a:t>
            </a:r>
            <a:r>
              <a:rPr lang="en-GB" sz="24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143500" y="5286375"/>
            <a:ext cx="2643188" cy="7143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 err="1">
                <a:solidFill>
                  <a:schemeClr val="tx1"/>
                </a:solidFill>
              </a:rPr>
              <a:t>st</a:t>
            </a:r>
            <a:r>
              <a:rPr lang="en-GB" sz="2000" dirty="0">
                <a:solidFill>
                  <a:schemeClr val="tx1"/>
                </a:solidFill>
              </a:rPr>
              <a:t>-cut with the minimum cost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357813" y="5286375"/>
            <a:ext cx="2143125" cy="714375"/>
          </a:xfrm>
          <a:prstGeom prst="roundRect">
            <a:avLst>
              <a:gd name="adj" fmla="val 5698"/>
            </a:avLst>
          </a:prstGeom>
          <a:solidFill>
            <a:srgbClr val="0066FF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3" name="Rounded Rectangle 32"/>
          <p:cNvSpPr/>
          <p:nvPr/>
        </p:nvSpPr>
        <p:spPr>
          <a:xfrm>
            <a:off x="1000125" y="2214563"/>
            <a:ext cx="1357313" cy="428625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Source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00125" y="5286375"/>
            <a:ext cx="1357313" cy="4286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Sink</a:t>
            </a:r>
          </a:p>
        </p:txBody>
      </p:sp>
      <p:sp>
        <p:nvSpPr>
          <p:cNvPr id="36" name="Oval 35"/>
          <p:cNvSpPr/>
          <p:nvPr/>
        </p:nvSpPr>
        <p:spPr>
          <a:xfrm>
            <a:off x="500063" y="3786188"/>
            <a:ext cx="714375" cy="50006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v</a:t>
            </a:r>
            <a:r>
              <a:rPr lang="en-GB" b="1" baseline="-25000" dirty="0">
                <a:solidFill>
                  <a:schemeClr val="tx1"/>
                </a:solidFill>
              </a:rPr>
              <a:t>1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2214563" y="3786188"/>
            <a:ext cx="714375" cy="50006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v</a:t>
            </a:r>
            <a:r>
              <a:rPr lang="en-GB" b="1" baseline="-25000" dirty="0">
                <a:solidFill>
                  <a:schemeClr val="tx1"/>
                </a:solidFill>
              </a:rPr>
              <a:t>2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38" name="Straight Arrow Connector 37"/>
          <p:cNvCxnSpPr>
            <a:stCxn id="33" idx="2"/>
            <a:endCxn id="36" idx="0"/>
          </p:cNvCxnSpPr>
          <p:nvPr/>
        </p:nvCxnSpPr>
        <p:spPr>
          <a:xfrm rot="5400000">
            <a:off x="696119" y="2804319"/>
            <a:ext cx="1143000" cy="820738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3" idx="2"/>
            <a:endCxn id="37" idx="0"/>
          </p:cNvCxnSpPr>
          <p:nvPr/>
        </p:nvCxnSpPr>
        <p:spPr>
          <a:xfrm rot="16200000" flipH="1">
            <a:off x="1553369" y="2767807"/>
            <a:ext cx="1143000" cy="89376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5" idx="0"/>
            <a:endCxn id="36" idx="4"/>
          </p:cNvCxnSpPr>
          <p:nvPr/>
        </p:nvCxnSpPr>
        <p:spPr>
          <a:xfrm rot="16200000" flipV="1">
            <a:off x="767556" y="4375944"/>
            <a:ext cx="1000125" cy="82073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7" idx="3"/>
            <a:endCxn id="36" idx="5"/>
          </p:cNvCxnSpPr>
          <p:nvPr/>
        </p:nvCxnSpPr>
        <p:spPr>
          <a:xfrm rot="5400000">
            <a:off x="1714500" y="3608388"/>
            <a:ext cx="1587" cy="120808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6" idx="7"/>
            <a:endCxn id="37" idx="1"/>
          </p:cNvCxnSpPr>
          <p:nvPr/>
        </p:nvCxnSpPr>
        <p:spPr>
          <a:xfrm rot="5400000" flipH="1" flipV="1">
            <a:off x="1714500" y="3255963"/>
            <a:ext cx="1587" cy="1208088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5" idx="0"/>
            <a:endCxn id="37" idx="4"/>
          </p:cNvCxnSpPr>
          <p:nvPr/>
        </p:nvCxnSpPr>
        <p:spPr>
          <a:xfrm rot="5400000" flipH="1" flipV="1">
            <a:off x="1624806" y="4339432"/>
            <a:ext cx="1000125" cy="893762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8" name="Text Box 46"/>
          <p:cNvSpPr txBox="1">
            <a:spLocks noChangeArrowheads="1"/>
          </p:cNvSpPr>
          <p:nvPr/>
        </p:nvSpPr>
        <p:spPr bwMode="auto">
          <a:xfrm>
            <a:off x="857250" y="29289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2</a:t>
            </a:r>
          </a:p>
        </p:txBody>
      </p:sp>
      <p:sp>
        <p:nvSpPr>
          <p:cNvPr id="19479" name="Text Box 48"/>
          <p:cNvSpPr txBox="1">
            <a:spLocks noChangeArrowheads="1"/>
          </p:cNvSpPr>
          <p:nvPr/>
        </p:nvSpPr>
        <p:spPr bwMode="auto">
          <a:xfrm>
            <a:off x="712788" y="4441825"/>
            <a:ext cx="339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5</a:t>
            </a:r>
          </a:p>
        </p:txBody>
      </p:sp>
      <p:sp>
        <p:nvSpPr>
          <p:cNvPr id="19480" name="Text Box 49"/>
          <p:cNvSpPr txBox="1">
            <a:spLocks noChangeArrowheads="1"/>
          </p:cNvSpPr>
          <p:nvPr/>
        </p:nvSpPr>
        <p:spPr bwMode="auto">
          <a:xfrm>
            <a:off x="2225675" y="2928938"/>
            <a:ext cx="3397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9</a:t>
            </a:r>
          </a:p>
        </p:txBody>
      </p:sp>
      <p:sp>
        <p:nvSpPr>
          <p:cNvPr id="19481" name="Text Box 50"/>
          <p:cNvSpPr txBox="1">
            <a:spLocks noChangeArrowheads="1"/>
          </p:cNvSpPr>
          <p:nvPr/>
        </p:nvSpPr>
        <p:spPr bwMode="auto">
          <a:xfrm>
            <a:off x="2297113" y="4441825"/>
            <a:ext cx="339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4</a:t>
            </a:r>
          </a:p>
        </p:txBody>
      </p:sp>
      <p:sp>
        <p:nvSpPr>
          <p:cNvPr id="19482" name="Text Box 54"/>
          <p:cNvSpPr txBox="1">
            <a:spLocks noChangeArrowheads="1"/>
          </p:cNvSpPr>
          <p:nvPr/>
        </p:nvSpPr>
        <p:spPr bwMode="auto">
          <a:xfrm>
            <a:off x="1571625" y="4181475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>
                <a:latin typeface="Comic Sans MS" pitchFamily="66" charset="0"/>
              </a:rPr>
              <a:t>1</a:t>
            </a:r>
          </a:p>
        </p:txBody>
      </p:sp>
      <p:sp>
        <p:nvSpPr>
          <p:cNvPr id="19483" name="Text Box 55"/>
          <p:cNvSpPr txBox="1">
            <a:spLocks noChangeArrowheads="1"/>
          </p:cNvSpPr>
          <p:nvPr/>
        </p:nvSpPr>
        <p:spPr bwMode="auto">
          <a:xfrm>
            <a:off x="1571625" y="343376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2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19484" name="Freeform 27"/>
          <p:cNvSpPr>
            <a:spLocks/>
          </p:cNvSpPr>
          <p:nvPr/>
        </p:nvSpPr>
        <p:spPr bwMode="auto">
          <a:xfrm flipH="1" flipV="1">
            <a:off x="857250" y="3429000"/>
            <a:ext cx="1655763" cy="1428750"/>
          </a:xfrm>
          <a:custGeom>
            <a:avLst/>
            <a:gdLst>
              <a:gd name="T0" fmla="*/ 0 w 1104"/>
              <a:gd name="T1" fmla="*/ 0 h 1008"/>
              <a:gd name="T2" fmla="*/ 2147483647 w 1104"/>
              <a:gd name="T3" fmla="*/ 2147483647 h 1008"/>
              <a:gd name="T4" fmla="*/ 2147483647 w 1104"/>
              <a:gd name="T5" fmla="*/ 2147483647 h 1008"/>
              <a:gd name="T6" fmla="*/ 2147483647 w 1104"/>
              <a:gd name="T7" fmla="*/ 2147483647 h 1008"/>
              <a:gd name="T8" fmla="*/ 0 60000 65536"/>
              <a:gd name="T9" fmla="*/ 0 60000 65536"/>
              <a:gd name="T10" fmla="*/ 0 60000 65536"/>
              <a:gd name="T11" fmla="*/ 0 60000 65536"/>
              <a:gd name="T12" fmla="*/ 0 w 1104"/>
              <a:gd name="T13" fmla="*/ 0 h 1008"/>
              <a:gd name="T14" fmla="*/ 1104 w 1104"/>
              <a:gd name="T15" fmla="*/ 1008 h 10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4" h="1008">
                <a:moveTo>
                  <a:pt x="0" y="0"/>
                </a:moveTo>
                <a:cubicBezTo>
                  <a:pt x="80" y="0"/>
                  <a:pt x="160" y="0"/>
                  <a:pt x="288" y="144"/>
                </a:cubicBezTo>
                <a:cubicBezTo>
                  <a:pt x="416" y="288"/>
                  <a:pt x="632" y="720"/>
                  <a:pt x="768" y="864"/>
                </a:cubicBezTo>
                <a:cubicBezTo>
                  <a:pt x="904" y="1008"/>
                  <a:pt x="1048" y="984"/>
                  <a:pt x="1104" y="1008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19485" name="TextBox 52"/>
          <p:cNvSpPr txBox="1">
            <a:spLocks noChangeArrowheads="1"/>
          </p:cNvSpPr>
          <p:nvPr/>
        </p:nvSpPr>
        <p:spPr bwMode="auto">
          <a:xfrm>
            <a:off x="428625" y="6072188"/>
            <a:ext cx="2714625" cy="523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omic Sans MS" pitchFamily="66" charset="0"/>
              </a:rPr>
              <a:t>2 + </a:t>
            </a:r>
            <a:r>
              <a:rPr lang="en-GB" sz="2800" b="1" dirty="0" smtClean="0">
                <a:solidFill>
                  <a:schemeClr val="bg1"/>
                </a:solidFill>
                <a:latin typeface="Comic Sans MS" pitchFamily="66" charset="0"/>
              </a:rPr>
              <a:t>2 </a:t>
            </a:r>
            <a:r>
              <a:rPr lang="en-GB" sz="2800" b="1" dirty="0">
                <a:solidFill>
                  <a:schemeClr val="bg1"/>
                </a:solidFill>
                <a:latin typeface="Comic Sans MS" pitchFamily="66" charset="0"/>
              </a:rPr>
              <a:t>+ 4 = </a:t>
            </a:r>
            <a:r>
              <a:rPr lang="en-GB" sz="2800" b="1" dirty="0" smtClean="0">
                <a:solidFill>
                  <a:schemeClr val="bg1"/>
                </a:solidFill>
                <a:latin typeface="Comic Sans MS" pitchFamily="66" charset="0"/>
              </a:rPr>
              <a:t>8</a:t>
            </a:r>
            <a:endParaRPr lang="en-GB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511419" y="1715965"/>
            <a:ext cx="2664069" cy="3002574"/>
          </a:xfrm>
          <a:custGeom>
            <a:avLst/>
            <a:gdLst>
              <a:gd name="connsiteX0" fmla="*/ 33704 w 2664069"/>
              <a:gd name="connsiteY0" fmla="*/ 587620 h 3002574"/>
              <a:gd name="connsiteX1" fmla="*/ 350227 w 2664069"/>
              <a:gd name="connsiteY1" fmla="*/ 359020 h 3002574"/>
              <a:gd name="connsiteX2" fmla="*/ 2003181 w 2664069"/>
              <a:gd name="connsiteY2" fmla="*/ 376604 h 3002574"/>
              <a:gd name="connsiteX3" fmla="*/ 2601058 w 2664069"/>
              <a:gd name="connsiteY3" fmla="*/ 2618643 h 3002574"/>
              <a:gd name="connsiteX4" fmla="*/ 1625112 w 2664069"/>
              <a:gd name="connsiteY4" fmla="*/ 2680189 h 3002574"/>
              <a:gd name="connsiteX5" fmla="*/ 877766 w 2664069"/>
              <a:gd name="connsiteY5" fmla="*/ 1466850 h 3002574"/>
              <a:gd name="connsiteX6" fmla="*/ 148004 w 2664069"/>
              <a:gd name="connsiteY6" fmla="*/ 895350 h 3002574"/>
              <a:gd name="connsiteX7" fmla="*/ 33704 w 2664069"/>
              <a:gd name="connsiteY7" fmla="*/ 587620 h 300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64069" h="3002574">
                <a:moveTo>
                  <a:pt x="33704" y="587620"/>
                </a:moveTo>
                <a:cubicBezTo>
                  <a:pt x="67408" y="498232"/>
                  <a:pt x="21981" y="394189"/>
                  <a:pt x="350227" y="359020"/>
                </a:cubicBezTo>
                <a:cubicBezTo>
                  <a:pt x="678473" y="323851"/>
                  <a:pt x="1628042" y="0"/>
                  <a:pt x="2003181" y="376604"/>
                </a:cubicBezTo>
                <a:cubicBezTo>
                  <a:pt x="2378320" y="753208"/>
                  <a:pt x="2664069" y="2234712"/>
                  <a:pt x="2601058" y="2618643"/>
                </a:cubicBezTo>
                <a:cubicBezTo>
                  <a:pt x="2538047" y="3002574"/>
                  <a:pt x="1912327" y="2872155"/>
                  <a:pt x="1625112" y="2680189"/>
                </a:cubicBezTo>
                <a:cubicBezTo>
                  <a:pt x="1337897" y="2488224"/>
                  <a:pt x="1123951" y="1764323"/>
                  <a:pt x="877766" y="1466850"/>
                </a:cubicBezTo>
                <a:cubicBezTo>
                  <a:pt x="631581" y="1169377"/>
                  <a:pt x="290146" y="1041888"/>
                  <a:pt x="148004" y="895350"/>
                </a:cubicBezTo>
                <a:cubicBezTo>
                  <a:pt x="5862" y="748812"/>
                  <a:pt x="0" y="677008"/>
                  <a:pt x="33704" y="587620"/>
                </a:cubicBezTo>
                <a:close/>
              </a:path>
            </a:pathLst>
          </a:custGeom>
          <a:solidFill>
            <a:srgbClr val="3FCD64">
              <a:alpha val="20000"/>
            </a:srgbClr>
          </a:solidFill>
          <a:ln>
            <a:solidFill>
              <a:srgbClr val="3FCD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Freeform 45"/>
          <p:cNvSpPr/>
          <p:nvPr/>
        </p:nvSpPr>
        <p:spPr>
          <a:xfrm>
            <a:off x="315058" y="3582866"/>
            <a:ext cx="2576146" cy="2436934"/>
          </a:xfrm>
          <a:custGeom>
            <a:avLst/>
            <a:gdLst>
              <a:gd name="connsiteX0" fmla="*/ 1038957 w 2576146"/>
              <a:gd name="connsiteY0" fmla="*/ 276957 h 2436934"/>
              <a:gd name="connsiteX1" fmla="*/ 493834 w 2576146"/>
              <a:gd name="connsiteY1" fmla="*/ 13188 h 2436934"/>
              <a:gd name="connsiteX2" fmla="*/ 1465 w 2576146"/>
              <a:gd name="connsiteY2" fmla="*/ 356088 h 2436934"/>
              <a:gd name="connsiteX3" fmla="*/ 502627 w 2576146"/>
              <a:gd name="connsiteY3" fmla="*/ 2132134 h 2436934"/>
              <a:gd name="connsiteX4" fmla="*/ 2322634 w 2576146"/>
              <a:gd name="connsiteY4" fmla="*/ 2184888 h 2436934"/>
              <a:gd name="connsiteX5" fmla="*/ 2023696 w 2576146"/>
              <a:gd name="connsiteY5" fmla="*/ 1507880 h 2436934"/>
              <a:gd name="connsiteX6" fmla="*/ 1548911 w 2576146"/>
              <a:gd name="connsiteY6" fmla="*/ 1375996 h 2436934"/>
              <a:gd name="connsiteX7" fmla="*/ 1038957 w 2576146"/>
              <a:gd name="connsiteY7" fmla="*/ 276957 h 243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6146" h="2436934">
                <a:moveTo>
                  <a:pt x="1038957" y="276957"/>
                </a:moveTo>
                <a:cubicBezTo>
                  <a:pt x="863111" y="49822"/>
                  <a:pt x="666749" y="0"/>
                  <a:pt x="493834" y="13188"/>
                </a:cubicBezTo>
                <a:cubicBezTo>
                  <a:pt x="320919" y="26377"/>
                  <a:pt x="0" y="2930"/>
                  <a:pt x="1465" y="356088"/>
                </a:cubicBezTo>
                <a:cubicBezTo>
                  <a:pt x="2931" y="709246"/>
                  <a:pt x="115766" y="1827334"/>
                  <a:pt x="502627" y="2132134"/>
                </a:cubicBezTo>
                <a:cubicBezTo>
                  <a:pt x="889488" y="2436934"/>
                  <a:pt x="2069123" y="2288930"/>
                  <a:pt x="2322634" y="2184888"/>
                </a:cubicBezTo>
                <a:cubicBezTo>
                  <a:pt x="2576146" y="2080846"/>
                  <a:pt x="2152650" y="1642695"/>
                  <a:pt x="2023696" y="1507880"/>
                </a:cubicBezTo>
                <a:cubicBezTo>
                  <a:pt x="1894742" y="1373065"/>
                  <a:pt x="1715965" y="1578219"/>
                  <a:pt x="1548911" y="1375996"/>
                </a:cubicBezTo>
                <a:cubicBezTo>
                  <a:pt x="1381857" y="1173773"/>
                  <a:pt x="1214803" y="504092"/>
                  <a:pt x="1038957" y="276957"/>
                </a:cubicBezTo>
                <a:close/>
              </a:path>
            </a:pathLst>
          </a:custGeom>
          <a:solidFill>
            <a:srgbClr val="4F81BD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ounded Rectangle 43"/>
          <p:cNvSpPr/>
          <p:nvPr/>
        </p:nvSpPr>
        <p:spPr>
          <a:xfrm>
            <a:off x="4643438" y="3571875"/>
            <a:ext cx="3429024" cy="714375"/>
          </a:xfrm>
          <a:prstGeom prst="roundRect">
            <a:avLst>
              <a:gd name="adj" fmla="val 5698"/>
            </a:avLst>
          </a:prstGeom>
          <a:solidFill>
            <a:srgbClr val="0066FF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So how does this work? </a:t>
            </a:r>
          </a:p>
        </p:txBody>
      </p:sp>
      <p:sp>
        <p:nvSpPr>
          <p:cNvPr id="4" name="Text Box 75"/>
          <p:cNvSpPr txBox="1">
            <a:spLocks noChangeArrowheads="1"/>
          </p:cNvSpPr>
          <p:nvPr/>
        </p:nvSpPr>
        <p:spPr bwMode="auto">
          <a:xfrm>
            <a:off x="642910" y="1285860"/>
            <a:ext cx="7572375" cy="2000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2800" b="1" dirty="0">
                <a:latin typeface="+mn-lt"/>
              </a:rPr>
              <a:t>Construct a graph such that:</a:t>
            </a:r>
          </a:p>
          <a:p>
            <a:pPr marL="457200" indent="-457200" eaLnBrk="0" hangingPunct="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GB" sz="2400" b="1" dirty="0">
                <a:solidFill>
                  <a:schemeClr val="accent1"/>
                </a:solidFill>
                <a:latin typeface="+mn-lt"/>
              </a:rPr>
              <a:t>Any </a:t>
            </a:r>
            <a:r>
              <a:rPr lang="en-GB" sz="2400" b="1" dirty="0" err="1">
                <a:solidFill>
                  <a:schemeClr val="accent1"/>
                </a:solidFill>
                <a:latin typeface="+mn-lt"/>
              </a:rPr>
              <a:t>st</a:t>
            </a:r>
            <a:r>
              <a:rPr lang="en-GB" sz="2400" b="1" dirty="0">
                <a:solidFill>
                  <a:schemeClr val="accent1"/>
                </a:solidFill>
                <a:latin typeface="+mn-lt"/>
              </a:rPr>
              <a:t>-cut corresponds to an assignment of x</a:t>
            </a:r>
            <a:r>
              <a:rPr lang="en-GB" sz="2400" b="1" baseline="-25000" dirty="0">
                <a:solidFill>
                  <a:schemeClr val="accent1"/>
                </a:solidFill>
                <a:latin typeface="+mn-lt"/>
              </a:rPr>
              <a:t> </a:t>
            </a:r>
          </a:p>
          <a:p>
            <a:pPr marL="457200" indent="-457200" eaLnBrk="0" hangingPunct="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GB" sz="2400" b="1" dirty="0">
                <a:solidFill>
                  <a:schemeClr val="accent1"/>
                </a:solidFill>
                <a:latin typeface="+mn-lt"/>
              </a:rPr>
              <a:t>The cost of the cut is equal to the energy of x : E(x)</a:t>
            </a:r>
            <a:endParaRPr lang="en-GB" sz="2400" b="1" baseline="-250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7" name="AutoShape 3"/>
          <p:cNvSpPr>
            <a:spLocks noChangeArrowheads="1"/>
          </p:cNvSpPr>
          <p:nvPr/>
        </p:nvSpPr>
        <p:spPr bwMode="auto">
          <a:xfrm>
            <a:off x="1847850" y="4367211"/>
            <a:ext cx="863600" cy="287337"/>
          </a:xfrm>
          <a:prstGeom prst="rightArrow">
            <a:avLst>
              <a:gd name="adj1" fmla="val 50000"/>
              <a:gd name="adj2" fmla="val 75138"/>
            </a:avLst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375275" y="3646486"/>
            <a:ext cx="3251200" cy="2401887"/>
            <a:chOff x="3424" y="1797"/>
            <a:chExt cx="2048" cy="1513"/>
          </a:xfrm>
        </p:grpSpPr>
        <p:sp>
          <p:nvSpPr>
            <p:cNvPr id="2072" name="AutoShape 5"/>
            <p:cNvSpPr>
              <a:spLocks noChangeArrowheads="1"/>
            </p:cNvSpPr>
            <p:nvPr/>
          </p:nvSpPr>
          <p:spPr bwMode="auto">
            <a:xfrm>
              <a:off x="3424" y="2205"/>
              <a:ext cx="499" cy="181"/>
            </a:xfrm>
            <a:prstGeom prst="rightArrow">
              <a:avLst>
                <a:gd name="adj1" fmla="val 50000"/>
                <a:gd name="adj2" fmla="val 68923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aphicFrame>
          <p:nvGraphicFramePr>
            <p:cNvPr id="2050" name="Object 3"/>
            <p:cNvGraphicFramePr>
              <a:graphicFrameLocks noChangeAspect="1"/>
            </p:cNvGraphicFramePr>
            <p:nvPr/>
          </p:nvGraphicFramePr>
          <p:xfrm>
            <a:off x="4105" y="1797"/>
            <a:ext cx="1367" cy="1224"/>
          </p:xfrm>
          <a:graphic>
            <a:graphicData uri="http://schemas.openxmlformats.org/presentationml/2006/ole">
              <p:oleObj spid="_x0000_s241683" name="Bitmap Image" r:id="rId4" imgW="2561905" imgH="2172003" progId="PBrush">
                <p:embed/>
              </p:oleObj>
            </a:graphicData>
          </a:graphic>
        </p:graphicFrame>
        <p:sp>
          <p:nvSpPr>
            <p:cNvPr id="2073" name="Rectangle 7"/>
            <p:cNvSpPr>
              <a:spLocks noChangeArrowheads="1"/>
            </p:cNvSpPr>
            <p:nvPr/>
          </p:nvSpPr>
          <p:spPr bwMode="auto">
            <a:xfrm>
              <a:off x="4377" y="3022"/>
              <a:ext cx="88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/>
                <a:t>Solution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857488" y="3335336"/>
            <a:ext cx="2076450" cy="2419350"/>
            <a:chOff x="2857488" y="3763963"/>
            <a:chExt cx="2076450" cy="2419350"/>
          </a:xfrm>
        </p:grpSpPr>
        <p:pic>
          <p:nvPicPr>
            <p:cNvPr id="24166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57488" y="4643446"/>
              <a:ext cx="2076450" cy="74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3536480" y="3763963"/>
              <a:ext cx="978732" cy="2419350"/>
              <a:chOff x="2544" y="2477"/>
              <a:chExt cx="617" cy="1421"/>
            </a:xfrm>
          </p:grpSpPr>
          <p:sp>
            <p:nvSpPr>
              <p:cNvPr id="2068" name="Oval 11"/>
              <p:cNvSpPr>
                <a:spLocks noChangeArrowheads="1"/>
              </p:cNvSpPr>
              <p:nvPr/>
            </p:nvSpPr>
            <p:spPr bwMode="auto">
              <a:xfrm>
                <a:off x="2735" y="2655"/>
                <a:ext cx="178" cy="160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69" name="Oval 12"/>
              <p:cNvSpPr>
                <a:spLocks noChangeArrowheads="1"/>
              </p:cNvSpPr>
              <p:nvPr/>
            </p:nvSpPr>
            <p:spPr bwMode="auto">
              <a:xfrm>
                <a:off x="2735" y="3611"/>
                <a:ext cx="178" cy="159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70" name="Text Box 13"/>
              <p:cNvSpPr txBox="1">
                <a:spLocks noChangeArrowheads="1"/>
              </p:cNvSpPr>
              <p:nvPr/>
            </p:nvSpPr>
            <p:spPr bwMode="auto">
              <a:xfrm>
                <a:off x="2928" y="3630"/>
                <a:ext cx="233" cy="2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b="1"/>
                  <a:t>T</a:t>
                </a:r>
              </a:p>
            </p:txBody>
          </p:sp>
          <p:sp>
            <p:nvSpPr>
              <p:cNvPr id="2071" name="Text Box 14"/>
              <p:cNvSpPr txBox="1">
                <a:spLocks noChangeArrowheads="1"/>
              </p:cNvSpPr>
              <p:nvPr/>
            </p:nvSpPr>
            <p:spPr bwMode="auto">
              <a:xfrm>
                <a:off x="2544" y="2477"/>
                <a:ext cx="244" cy="2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b="1"/>
                  <a:t>S</a:t>
                </a:r>
              </a:p>
            </p:txBody>
          </p:sp>
        </p:grpSp>
        <p:sp>
          <p:nvSpPr>
            <p:cNvPr id="2062" name="Line 15"/>
            <p:cNvSpPr>
              <a:spLocks noChangeShapeType="1"/>
            </p:cNvSpPr>
            <p:nvPr/>
          </p:nvSpPr>
          <p:spPr bwMode="auto">
            <a:xfrm flipH="1">
              <a:off x="3595172" y="4307082"/>
              <a:ext cx="331532" cy="386483"/>
            </a:xfrm>
            <a:prstGeom prst="line">
              <a:avLst/>
            </a:prstGeom>
            <a:noFill/>
            <a:ln w="38100">
              <a:solidFill>
                <a:srgbClr val="72FA8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63" name="Line 16"/>
            <p:cNvSpPr>
              <a:spLocks noChangeShapeType="1"/>
            </p:cNvSpPr>
            <p:nvPr/>
          </p:nvSpPr>
          <p:spPr bwMode="auto">
            <a:xfrm>
              <a:off x="3994913" y="4307082"/>
              <a:ext cx="133247" cy="386483"/>
            </a:xfrm>
            <a:prstGeom prst="line">
              <a:avLst/>
            </a:prstGeom>
            <a:noFill/>
            <a:ln w="38100">
              <a:solidFill>
                <a:srgbClr val="72FA8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64" name="Line 17"/>
            <p:cNvSpPr>
              <a:spLocks noChangeShapeType="1"/>
            </p:cNvSpPr>
            <p:nvPr/>
          </p:nvSpPr>
          <p:spPr bwMode="auto">
            <a:xfrm>
              <a:off x="4061537" y="4244087"/>
              <a:ext cx="667822" cy="449478"/>
            </a:xfrm>
            <a:prstGeom prst="line">
              <a:avLst/>
            </a:prstGeom>
            <a:noFill/>
            <a:ln w="38100">
              <a:solidFill>
                <a:srgbClr val="72FA8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65" name="Line 18"/>
            <p:cNvSpPr>
              <a:spLocks noChangeShapeType="1"/>
            </p:cNvSpPr>
            <p:nvPr/>
          </p:nvSpPr>
          <p:spPr bwMode="auto">
            <a:xfrm flipH="1" flipV="1">
              <a:off x="3193844" y="5332029"/>
              <a:ext cx="667822" cy="44947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66" name="Line 19"/>
            <p:cNvSpPr>
              <a:spLocks noChangeShapeType="1"/>
            </p:cNvSpPr>
            <p:nvPr/>
          </p:nvSpPr>
          <p:spPr bwMode="auto">
            <a:xfrm flipH="1" flipV="1">
              <a:off x="3726833" y="5269034"/>
              <a:ext cx="199871" cy="44777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67" name="Line 20"/>
            <p:cNvSpPr>
              <a:spLocks noChangeShapeType="1"/>
            </p:cNvSpPr>
            <p:nvPr/>
          </p:nvSpPr>
          <p:spPr bwMode="auto">
            <a:xfrm flipV="1">
              <a:off x="4061537" y="5269034"/>
              <a:ext cx="266494" cy="44777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3071813" y="3214686"/>
            <a:ext cx="2705100" cy="2303462"/>
            <a:chOff x="1973" y="1525"/>
            <a:chExt cx="1704" cy="1451"/>
          </a:xfrm>
        </p:grpSpPr>
        <p:sp>
          <p:nvSpPr>
            <p:cNvPr id="2058" name="Freeform 22"/>
            <p:cNvSpPr>
              <a:spLocks/>
            </p:cNvSpPr>
            <p:nvPr/>
          </p:nvSpPr>
          <p:spPr bwMode="auto">
            <a:xfrm>
              <a:off x="1973" y="1797"/>
              <a:ext cx="1025" cy="1179"/>
            </a:xfrm>
            <a:custGeom>
              <a:avLst/>
              <a:gdLst>
                <a:gd name="T0" fmla="*/ 1056 w 1056"/>
                <a:gd name="T1" fmla="*/ 0 h 1248"/>
                <a:gd name="T2" fmla="*/ 864 w 1056"/>
                <a:gd name="T3" fmla="*/ 480 h 1248"/>
                <a:gd name="T4" fmla="*/ 672 w 1056"/>
                <a:gd name="T5" fmla="*/ 720 h 1248"/>
                <a:gd name="T6" fmla="*/ 384 w 1056"/>
                <a:gd name="T7" fmla="*/ 672 h 1248"/>
                <a:gd name="T8" fmla="*/ 144 w 1056"/>
                <a:gd name="T9" fmla="*/ 912 h 1248"/>
                <a:gd name="T10" fmla="*/ 0 w 1056"/>
                <a:gd name="T11" fmla="*/ 1248 h 12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56"/>
                <a:gd name="T19" fmla="*/ 0 h 1248"/>
                <a:gd name="T20" fmla="*/ 1056 w 1056"/>
                <a:gd name="T21" fmla="*/ 1248 h 12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56" h="1248">
                  <a:moveTo>
                    <a:pt x="1056" y="0"/>
                  </a:moveTo>
                  <a:cubicBezTo>
                    <a:pt x="992" y="180"/>
                    <a:pt x="928" y="360"/>
                    <a:pt x="864" y="480"/>
                  </a:cubicBezTo>
                  <a:cubicBezTo>
                    <a:pt x="800" y="600"/>
                    <a:pt x="752" y="688"/>
                    <a:pt x="672" y="720"/>
                  </a:cubicBezTo>
                  <a:cubicBezTo>
                    <a:pt x="592" y="752"/>
                    <a:pt x="472" y="640"/>
                    <a:pt x="384" y="672"/>
                  </a:cubicBezTo>
                  <a:cubicBezTo>
                    <a:pt x="296" y="704"/>
                    <a:pt x="208" y="816"/>
                    <a:pt x="144" y="912"/>
                  </a:cubicBezTo>
                  <a:cubicBezTo>
                    <a:pt x="80" y="1008"/>
                    <a:pt x="40" y="1128"/>
                    <a:pt x="0" y="1248"/>
                  </a:cubicBezTo>
                </a:path>
              </a:pathLst>
            </a:custGeom>
            <a:noFill/>
            <a:ln w="57150">
              <a:solidFill>
                <a:srgbClr val="FFA3A3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59" name="Text Box 23"/>
            <p:cNvSpPr txBox="1">
              <a:spLocks noChangeArrowheads="1"/>
            </p:cNvSpPr>
            <p:nvPr/>
          </p:nvSpPr>
          <p:spPr bwMode="auto">
            <a:xfrm>
              <a:off x="2697" y="1525"/>
              <a:ext cx="9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/>
                <a:t>st-mincut</a:t>
              </a:r>
            </a:p>
          </p:txBody>
        </p:sp>
      </p:grpSp>
      <p:sp>
        <p:nvSpPr>
          <p:cNvPr id="2057" name="Rectangle 24"/>
          <p:cNvSpPr>
            <a:spLocks noChangeArrowheads="1"/>
          </p:cNvSpPr>
          <p:nvPr/>
        </p:nvSpPr>
        <p:spPr bwMode="auto">
          <a:xfrm>
            <a:off x="550863" y="4222748"/>
            <a:ext cx="9509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/>
              <a:t>E(x)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43108" y="6357958"/>
            <a:ext cx="685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solidFill>
                  <a:schemeClr val="accent1"/>
                </a:solidFill>
              </a:rPr>
              <a:t>[Hammer, 1965] [Kolmogorov and  Zabih, 2002</a:t>
            </a:r>
            <a:endParaRPr lang="en-GB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>
          <a:xfrm>
            <a:off x="2928929" y="2857496"/>
            <a:ext cx="4643470" cy="428628"/>
          </a:xfrm>
          <a:prstGeom prst="roundRect">
            <a:avLst>
              <a:gd name="adj" fmla="val 5698"/>
            </a:avLst>
          </a:prstGeom>
          <a:solidFill>
            <a:srgbClr val="00FF0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/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00037" y="2000240"/>
            <a:ext cx="7715250" cy="714380"/>
            <a:chOff x="1643042" y="4756391"/>
            <a:chExt cx="7715304" cy="714738"/>
          </a:xfrm>
        </p:grpSpPr>
        <p:sp>
          <p:nvSpPr>
            <p:cNvPr id="52240" name="TextBox 17"/>
            <p:cNvSpPr txBox="1">
              <a:spLocks noChangeArrowheads="1"/>
            </p:cNvSpPr>
            <p:nvPr/>
          </p:nvSpPr>
          <p:spPr bwMode="auto">
            <a:xfrm>
              <a:off x="1643042" y="4756391"/>
              <a:ext cx="7715304" cy="523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2000" b="1" dirty="0">
                  <a:latin typeface="Comic Sans MS" pitchFamily="66" charset="0"/>
                </a:rPr>
                <a:t>E(x) = </a:t>
              </a:r>
              <a:r>
                <a:rPr lang="en-GB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800" dirty="0">
                  <a:latin typeface="Times New Roman" pitchFamily="18" charset="0"/>
                  <a:cs typeface="Times New Roman" pitchFamily="18" charset="0"/>
                </a:rPr>
                <a:t>∑</a:t>
              </a:r>
              <a:r>
                <a:rPr lang="en-GB" sz="2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sz="2000" b="1" dirty="0">
                  <a:latin typeface="Comic Sans MS" pitchFamily="66" charset="0"/>
                </a:rPr>
                <a:t>θ</a:t>
              </a:r>
              <a:r>
                <a:rPr lang="en-GB" sz="2000" b="1" baseline="-25000" dirty="0" err="1">
                  <a:latin typeface="Comic Sans MS" pitchFamily="66" charset="0"/>
                </a:rPr>
                <a:t>i</a:t>
              </a:r>
              <a:r>
                <a:rPr lang="en-GB" sz="2000" b="1" baseline="-25000" dirty="0">
                  <a:latin typeface="Comic Sans MS" pitchFamily="66" charset="0"/>
                </a:rPr>
                <a:t> </a:t>
              </a:r>
              <a:r>
                <a:rPr lang="en-GB" sz="2000" b="1" dirty="0">
                  <a:latin typeface="Comic Sans MS" pitchFamily="66" charset="0"/>
                </a:rPr>
                <a:t>(x</a:t>
              </a:r>
              <a:r>
                <a:rPr lang="en-GB" sz="2000" b="1" baseline="-25000" dirty="0">
                  <a:latin typeface="Comic Sans MS" pitchFamily="66" charset="0"/>
                </a:rPr>
                <a:t>i</a:t>
              </a:r>
              <a:r>
                <a:rPr lang="en-GB" sz="2000" b="1" dirty="0">
                  <a:latin typeface="Comic Sans MS" pitchFamily="66" charset="0"/>
                </a:rPr>
                <a:t>) + </a:t>
              </a:r>
              <a:r>
                <a:rPr lang="en-GB" sz="2800" dirty="0">
                  <a:latin typeface="Times New Roman" pitchFamily="18" charset="0"/>
                  <a:cs typeface="Times New Roman" pitchFamily="18" charset="0"/>
                </a:rPr>
                <a:t>∑</a:t>
              </a:r>
              <a:r>
                <a:rPr lang="en-GB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sz="2000" b="1" dirty="0">
                  <a:latin typeface="Comic Sans MS" pitchFamily="66" charset="0"/>
                </a:rPr>
                <a:t>θ</a:t>
              </a:r>
              <a:r>
                <a:rPr lang="en-GB" sz="2000" b="1" baseline="-25000" dirty="0" err="1">
                  <a:latin typeface="Comic Sans MS" pitchFamily="66" charset="0"/>
                </a:rPr>
                <a:t>ij</a:t>
              </a:r>
              <a:r>
                <a:rPr lang="en-GB" sz="2000" b="1" baseline="-25000" dirty="0">
                  <a:latin typeface="Comic Sans MS" pitchFamily="66" charset="0"/>
                </a:rPr>
                <a:t> </a:t>
              </a:r>
              <a:r>
                <a:rPr lang="en-GB" sz="2000" b="1" dirty="0">
                  <a:latin typeface="Comic Sans MS" pitchFamily="66" charset="0"/>
                </a:rPr>
                <a:t>(</a:t>
              </a:r>
              <a:r>
                <a:rPr lang="en-GB" sz="2000" b="1" dirty="0" err="1">
                  <a:latin typeface="Comic Sans MS" pitchFamily="66" charset="0"/>
                </a:rPr>
                <a:t>x</a:t>
              </a:r>
              <a:r>
                <a:rPr lang="en-GB" sz="2000" b="1" baseline="-25000" dirty="0" err="1">
                  <a:latin typeface="Comic Sans MS" pitchFamily="66" charset="0"/>
                </a:rPr>
                <a:t>i</a:t>
              </a:r>
              <a:r>
                <a:rPr lang="en-GB" sz="2000" b="1" dirty="0" err="1">
                  <a:latin typeface="Comic Sans MS" pitchFamily="66" charset="0"/>
                </a:rPr>
                <a:t>,x</a:t>
              </a:r>
              <a:r>
                <a:rPr lang="en-GB" sz="2000" b="1" baseline="-25000" dirty="0" err="1">
                  <a:latin typeface="Comic Sans MS" pitchFamily="66" charset="0"/>
                </a:rPr>
                <a:t>j</a:t>
              </a:r>
              <a:r>
                <a:rPr lang="en-GB" sz="2000" b="1" dirty="0">
                  <a:latin typeface="Comic Sans MS" pitchFamily="66" charset="0"/>
                </a:rPr>
                <a:t>)</a:t>
              </a:r>
            </a:p>
          </p:txBody>
        </p:sp>
        <p:sp>
          <p:nvSpPr>
            <p:cNvPr id="52241" name="TextBox 18"/>
            <p:cNvSpPr txBox="1">
              <a:spLocks noChangeArrowheads="1"/>
            </p:cNvSpPr>
            <p:nvPr/>
          </p:nvSpPr>
          <p:spPr bwMode="auto">
            <a:xfrm>
              <a:off x="5857886" y="5163196"/>
              <a:ext cx="500067" cy="307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400" b="1" dirty="0" err="1">
                  <a:latin typeface="Comic Sans MS" pitchFamily="66" charset="0"/>
                </a:rPr>
                <a:t>i,j</a:t>
              </a:r>
              <a:endParaRPr lang="en-GB" sz="1400" b="1" dirty="0">
                <a:latin typeface="Comic Sans MS" pitchFamily="66" charset="0"/>
              </a:endParaRPr>
            </a:p>
          </p:txBody>
        </p:sp>
        <p:sp>
          <p:nvSpPr>
            <p:cNvPr id="52242" name="TextBox 19"/>
            <p:cNvSpPr txBox="1">
              <a:spLocks noChangeArrowheads="1"/>
            </p:cNvSpPr>
            <p:nvPr/>
          </p:nvSpPr>
          <p:spPr bwMode="auto">
            <a:xfrm>
              <a:off x="4429115" y="5163198"/>
              <a:ext cx="500067" cy="307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400" b="1" dirty="0" err="1">
                  <a:latin typeface="Comic Sans MS" pitchFamily="66" charset="0"/>
                </a:rPr>
                <a:t>i</a:t>
              </a:r>
              <a:endParaRPr lang="en-GB" sz="1400" b="1" dirty="0">
                <a:latin typeface="Comic Sans MS" pitchFamily="66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929718" cy="939802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GB" sz="3600" dirty="0" smtClean="0"/>
              <a:t>St-</a:t>
            </a:r>
            <a:r>
              <a:rPr lang="en-GB" sz="3600" dirty="0" err="1" smtClean="0"/>
              <a:t>mincut</a:t>
            </a:r>
            <a:r>
              <a:rPr lang="en-GB" sz="3600" dirty="0" smtClean="0"/>
              <a:t> and Energy Minimization</a:t>
            </a:r>
            <a:endParaRPr lang="en-GB" sz="3600" dirty="0"/>
          </a:p>
        </p:txBody>
      </p:sp>
      <p:sp>
        <p:nvSpPr>
          <p:cNvPr id="52234" name="Text Box 27"/>
          <p:cNvSpPr txBox="1">
            <a:spLocks noChangeArrowheads="1"/>
          </p:cNvSpPr>
          <p:nvPr/>
        </p:nvSpPr>
        <p:spPr bwMode="auto">
          <a:xfrm>
            <a:off x="2928929" y="2857496"/>
            <a:ext cx="46434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000" b="1" dirty="0">
                <a:latin typeface="Comic Sans MS" pitchFamily="66" charset="0"/>
              </a:rPr>
              <a:t>θ</a:t>
            </a:r>
            <a:r>
              <a:rPr lang="en-GB" sz="2000" b="1" baseline="-25000" dirty="0" err="1">
                <a:latin typeface="Comic Sans MS" pitchFamily="66" charset="0"/>
              </a:rPr>
              <a:t>ij</a:t>
            </a:r>
            <a:r>
              <a:rPr lang="en-US" sz="2000" dirty="0">
                <a:latin typeface="Comic Sans MS" pitchFamily="66" charset="0"/>
              </a:rPr>
              <a:t>(0,1) + </a:t>
            </a:r>
            <a:r>
              <a:rPr lang="el-GR" sz="2000" b="1" dirty="0">
                <a:latin typeface="Comic Sans MS" pitchFamily="66" charset="0"/>
              </a:rPr>
              <a:t>θ</a:t>
            </a:r>
            <a:r>
              <a:rPr lang="en-GB" sz="2000" b="1" baseline="-25000" dirty="0" err="1">
                <a:latin typeface="Comic Sans MS" pitchFamily="66" charset="0"/>
              </a:rPr>
              <a:t>ij</a:t>
            </a:r>
            <a:r>
              <a:rPr lang="en-US" sz="2000" baseline="30000" dirty="0">
                <a:latin typeface="Comic Sans MS" pitchFamily="66" charset="0"/>
              </a:rPr>
              <a:t> </a:t>
            </a:r>
            <a:r>
              <a:rPr lang="en-US" sz="2000" dirty="0">
                <a:latin typeface="Comic Sans MS" pitchFamily="66" charset="0"/>
              </a:rPr>
              <a:t>(1,0)  </a:t>
            </a:r>
            <a:r>
              <a:rPr lang="en-US" sz="2000" dirty="0">
                <a:latin typeface="Comic Sans MS" pitchFamily="66" charset="0"/>
                <a:sym typeface="Symbol" pitchFamily="18" charset="2"/>
              </a:rPr>
              <a:t>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l-GR" sz="2000" b="1" dirty="0">
                <a:latin typeface="Comic Sans MS" pitchFamily="66" charset="0"/>
              </a:rPr>
              <a:t>θ</a:t>
            </a:r>
            <a:r>
              <a:rPr lang="en-GB" sz="2000" b="1" baseline="-25000" dirty="0" err="1">
                <a:latin typeface="Comic Sans MS" pitchFamily="66" charset="0"/>
              </a:rPr>
              <a:t>ij</a:t>
            </a:r>
            <a:r>
              <a:rPr lang="en-US" sz="2000" baseline="30000" dirty="0">
                <a:latin typeface="Comic Sans MS" pitchFamily="66" charset="0"/>
              </a:rPr>
              <a:t> </a:t>
            </a:r>
            <a:r>
              <a:rPr lang="en-US" sz="2000" dirty="0">
                <a:latin typeface="Comic Sans MS" pitchFamily="66" charset="0"/>
              </a:rPr>
              <a:t>(0,0) + </a:t>
            </a:r>
            <a:r>
              <a:rPr lang="el-GR" sz="2000" b="1" dirty="0">
                <a:latin typeface="Comic Sans MS" pitchFamily="66" charset="0"/>
              </a:rPr>
              <a:t>θ</a:t>
            </a:r>
            <a:r>
              <a:rPr lang="en-GB" sz="2000" b="1" baseline="-25000" dirty="0" err="1">
                <a:latin typeface="Comic Sans MS" pitchFamily="66" charset="0"/>
              </a:rPr>
              <a:t>ij</a:t>
            </a:r>
            <a:r>
              <a:rPr lang="en-US" sz="2000" baseline="30000" dirty="0">
                <a:latin typeface="Comic Sans MS" pitchFamily="66" charset="0"/>
              </a:rPr>
              <a:t> </a:t>
            </a:r>
            <a:r>
              <a:rPr lang="en-US" sz="2000" dirty="0">
                <a:latin typeface="Comic Sans MS" pitchFamily="66" charset="0"/>
              </a:rPr>
              <a:t>(1,1</a:t>
            </a:r>
            <a:r>
              <a:rPr lang="en-US" sz="2000" dirty="0" smtClean="0">
                <a:latin typeface="Comic Sans MS" pitchFamily="66" charset="0"/>
              </a:rPr>
              <a:t>)</a:t>
            </a:r>
            <a:endParaRPr lang="en-US" sz="2000" dirty="0">
              <a:latin typeface="Comic Sans MS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43045" y="2857496"/>
            <a:ext cx="12009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omic Sans MS" pitchFamily="66" charset="0"/>
              </a:rPr>
              <a:t>For all </a:t>
            </a:r>
            <a:r>
              <a:rPr lang="en-US" sz="2000" dirty="0" err="1" smtClean="0">
                <a:latin typeface="Comic Sans MS" pitchFamily="66" charset="0"/>
              </a:rPr>
              <a:t>ij</a:t>
            </a:r>
            <a:endParaRPr lang="en-GB" sz="2000" dirty="0"/>
          </a:p>
        </p:txBody>
      </p:sp>
      <p:sp>
        <p:nvSpPr>
          <p:cNvPr id="20" name="Rounded Rectangle 19"/>
          <p:cNvSpPr/>
          <p:nvPr/>
        </p:nvSpPr>
        <p:spPr>
          <a:xfrm>
            <a:off x="1714478" y="4500569"/>
            <a:ext cx="4643438" cy="857250"/>
          </a:xfrm>
          <a:prstGeom prst="roundRect">
            <a:avLst>
              <a:gd name="adj" fmla="val 5698"/>
            </a:avLst>
          </a:prstGeom>
          <a:solidFill>
            <a:srgbClr val="00FF0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1" name="TextBox 24"/>
          <p:cNvSpPr txBox="1">
            <a:spLocks noChangeArrowheads="1"/>
          </p:cNvSpPr>
          <p:nvPr/>
        </p:nvSpPr>
        <p:spPr bwMode="auto">
          <a:xfrm>
            <a:off x="1071541" y="4422782"/>
            <a:ext cx="72151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>
                <a:latin typeface="Comic Sans MS" pitchFamily="66" charset="0"/>
              </a:rPr>
              <a:t>E(x) = </a:t>
            </a:r>
            <a:r>
              <a:rPr lang="en-GB" sz="3200">
                <a:latin typeface="Times New Roman" pitchFamily="18" charset="0"/>
                <a:cs typeface="Times New Roman" pitchFamily="18" charset="0"/>
              </a:rPr>
              <a:t>∑</a:t>
            </a:r>
            <a:r>
              <a:rPr lang="en-GB" sz="4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>
                <a:latin typeface="Comic Sans MS" pitchFamily="66" charset="0"/>
              </a:rPr>
              <a:t>c</a:t>
            </a:r>
            <a:r>
              <a:rPr lang="en-GB" sz="2400" b="1" baseline="-25000">
                <a:latin typeface="Comic Sans MS" pitchFamily="66" charset="0"/>
              </a:rPr>
              <a:t>i </a:t>
            </a:r>
            <a:r>
              <a:rPr lang="en-GB" sz="2400" b="1">
                <a:latin typeface="Comic Sans MS" pitchFamily="66" charset="0"/>
              </a:rPr>
              <a:t>x</a:t>
            </a:r>
            <a:r>
              <a:rPr lang="en-GB" sz="2400" b="1" baseline="-25000">
                <a:latin typeface="Comic Sans MS" pitchFamily="66" charset="0"/>
              </a:rPr>
              <a:t>i</a:t>
            </a:r>
            <a:r>
              <a:rPr lang="en-GB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GB" sz="4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>
                <a:latin typeface="Times New Roman" pitchFamily="18" charset="0"/>
                <a:cs typeface="Times New Roman" pitchFamily="18" charset="0"/>
              </a:rPr>
              <a:t>∑</a:t>
            </a:r>
            <a:r>
              <a:rPr lang="en-GB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>
                <a:latin typeface="Comic Sans MS" pitchFamily="66" charset="0"/>
              </a:rPr>
              <a:t>c</a:t>
            </a:r>
            <a:r>
              <a:rPr lang="en-GB" sz="2400" b="1" baseline="-25000">
                <a:latin typeface="Comic Sans MS" pitchFamily="66" charset="0"/>
              </a:rPr>
              <a:t>ij </a:t>
            </a:r>
            <a:r>
              <a:rPr lang="en-GB" sz="2400" b="1">
                <a:latin typeface="Comic Sans MS" pitchFamily="66" charset="0"/>
              </a:rPr>
              <a:t>x</a:t>
            </a:r>
            <a:r>
              <a:rPr lang="en-GB" sz="2400" b="1" baseline="-25000">
                <a:latin typeface="Comic Sans MS" pitchFamily="66" charset="0"/>
              </a:rPr>
              <a:t>i</a:t>
            </a:r>
            <a:r>
              <a:rPr lang="en-GB" sz="2400" b="1">
                <a:latin typeface="Comic Sans MS" pitchFamily="66" charset="0"/>
              </a:rPr>
              <a:t>(1-x</a:t>
            </a:r>
            <a:r>
              <a:rPr lang="en-GB" sz="2400" b="1" baseline="-25000">
                <a:latin typeface="Comic Sans MS" pitchFamily="66" charset="0"/>
              </a:rPr>
              <a:t>j</a:t>
            </a:r>
            <a:r>
              <a:rPr lang="en-GB" sz="2400" b="1">
                <a:latin typeface="Comic Sans MS" pitchFamily="66" charset="0"/>
              </a:rPr>
              <a:t>)</a:t>
            </a:r>
            <a:r>
              <a:rPr lang="en-GB" sz="2400" b="1" baseline="-25000">
                <a:latin typeface="Comic Sans MS" pitchFamily="66" charset="0"/>
              </a:rPr>
              <a:t> </a:t>
            </a:r>
            <a:r>
              <a:rPr lang="en-GB" sz="2400" b="1">
                <a:latin typeface="Comic Sans MS" pitchFamily="66" charset="0"/>
              </a:rPr>
              <a:t>    c</a:t>
            </a:r>
            <a:r>
              <a:rPr lang="en-GB" sz="2400" b="1" baseline="-25000">
                <a:latin typeface="Comic Sans MS" pitchFamily="66" charset="0"/>
              </a:rPr>
              <a:t>ij</a:t>
            </a:r>
            <a:r>
              <a:rPr lang="en-GB" sz="2400" b="1">
                <a:latin typeface="Comic Sans MS" pitchFamily="66" charset="0"/>
              </a:rPr>
              <a:t>≥0</a:t>
            </a:r>
          </a:p>
        </p:txBody>
      </p:sp>
      <p:sp>
        <p:nvSpPr>
          <p:cNvPr id="22" name="TextBox 31"/>
          <p:cNvSpPr txBox="1">
            <a:spLocks noChangeArrowheads="1"/>
          </p:cNvSpPr>
          <p:nvPr/>
        </p:nvSpPr>
        <p:spPr bwMode="auto">
          <a:xfrm>
            <a:off x="4214791" y="4987932"/>
            <a:ext cx="5000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b="1">
                <a:latin typeface="Comic Sans MS" pitchFamily="66" charset="0"/>
              </a:rPr>
              <a:t>i,j</a:t>
            </a:r>
          </a:p>
        </p:txBody>
      </p:sp>
      <p:sp>
        <p:nvSpPr>
          <p:cNvPr id="24" name="Rectangle 33"/>
          <p:cNvSpPr>
            <a:spLocks noChangeArrowheads="1"/>
          </p:cNvSpPr>
          <p:nvPr/>
        </p:nvSpPr>
        <p:spPr bwMode="auto">
          <a:xfrm>
            <a:off x="2965428" y="4987932"/>
            <a:ext cx="249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latin typeface="Comic Sans MS" pitchFamily="66" charset="0"/>
              </a:rPr>
              <a:t>i</a:t>
            </a:r>
            <a:endParaRPr lang="en-GB">
              <a:latin typeface="Comic Sans MS" pitchFamily="66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572228" y="4572007"/>
            <a:ext cx="1000125" cy="571500"/>
          </a:xfrm>
          <a:prstGeom prst="roundRect">
            <a:avLst>
              <a:gd name="adj" fmla="val 5698"/>
            </a:avLst>
          </a:prstGeom>
          <a:solidFill>
            <a:srgbClr val="0066FF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6" name="TextBox 37"/>
          <p:cNvSpPr txBox="1">
            <a:spLocks noChangeArrowheads="1"/>
          </p:cNvSpPr>
          <p:nvPr/>
        </p:nvSpPr>
        <p:spPr bwMode="auto">
          <a:xfrm>
            <a:off x="4429127" y="3643314"/>
            <a:ext cx="4286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 dirty="0">
                <a:latin typeface="Comic Sans MS" pitchFamily="66" charset="0"/>
              </a:rPr>
              <a:t>Equivalent (transformable)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16200000" flipH="1">
            <a:off x="3929062" y="3857625"/>
            <a:ext cx="714375" cy="3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428728" y="4357694"/>
            <a:ext cx="6429375" cy="1143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1428731" y="1928802"/>
            <a:ext cx="6429375" cy="150019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Graph Construction</a:t>
            </a:r>
          </a:p>
        </p:txBody>
      </p:sp>
      <p:sp>
        <p:nvSpPr>
          <p:cNvPr id="26627" name="Rectangle 6"/>
          <p:cNvSpPr>
            <a:spLocks noChangeArrowheads="1"/>
          </p:cNvSpPr>
          <p:nvPr/>
        </p:nvSpPr>
        <p:spPr bwMode="auto">
          <a:xfrm>
            <a:off x="1042988" y="2132013"/>
            <a:ext cx="2881312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endParaRPr lang="en-US" sz="2400" baseline="-25000">
              <a:latin typeface="Comic Sans MS" pitchFamily="66" charset="0"/>
            </a:endParaRPr>
          </a:p>
        </p:txBody>
      </p:sp>
      <p:sp>
        <p:nvSpPr>
          <p:cNvPr id="26628" name="Oval 8"/>
          <p:cNvSpPr>
            <a:spLocks noChangeAspect="1" noChangeArrowheads="1"/>
          </p:cNvSpPr>
          <p:nvPr/>
        </p:nvSpPr>
        <p:spPr bwMode="auto">
          <a:xfrm>
            <a:off x="48593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26629" name="Oval 9"/>
          <p:cNvSpPr>
            <a:spLocks noChangeAspect="1" noChangeArrowheads="1"/>
          </p:cNvSpPr>
          <p:nvPr/>
        </p:nvSpPr>
        <p:spPr bwMode="auto">
          <a:xfrm>
            <a:off x="29162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26630" name="Text Box 10"/>
          <p:cNvSpPr txBox="1">
            <a:spLocks noChangeArrowheads="1"/>
          </p:cNvSpPr>
          <p:nvPr/>
        </p:nvSpPr>
        <p:spPr bwMode="auto">
          <a:xfrm>
            <a:off x="4470400" y="5554663"/>
            <a:ext cx="1223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Sink (1)</a:t>
            </a:r>
            <a:endParaRPr lang="en-GB" b="1" i="1">
              <a:latin typeface="Comic Sans MS" pitchFamily="66" charset="0"/>
            </a:endParaRPr>
          </a:p>
        </p:txBody>
      </p:sp>
      <p:sp>
        <p:nvSpPr>
          <p:cNvPr id="26631" name="Text Box 11"/>
          <p:cNvSpPr txBox="1">
            <a:spLocks noChangeArrowheads="1"/>
          </p:cNvSpPr>
          <p:nvPr/>
        </p:nvSpPr>
        <p:spPr bwMode="auto">
          <a:xfrm>
            <a:off x="4311650" y="2606675"/>
            <a:ext cx="1489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Source (0)</a:t>
            </a:r>
            <a:r>
              <a:rPr lang="en-GB" sz="2000">
                <a:latin typeface="Times New Roman" pitchFamily="18" charset="0"/>
              </a:rPr>
              <a:t> </a:t>
            </a:r>
            <a:endParaRPr lang="en-GB" i="1">
              <a:latin typeface="Times New Roman" pitchFamily="18" charset="0"/>
            </a:endParaRPr>
          </a:p>
        </p:txBody>
      </p:sp>
      <p:sp>
        <p:nvSpPr>
          <p:cNvPr id="26632" name="Rectangle 12"/>
          <p:cNvSpPr>
            <a:spLocks noChangeAspect="1" noChangeArrowheads="1"/>
          </p:cNvSpPr>
          <p:nvPr/>
        </p:nvSpPr>
        <p:spPr bwMode="auto">
          <a:xfrm>
            <a:off x="3894138" y="2819400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200">
              <a:latin typeface="Times New Roman" pitchFamily="18" charset="0"/>
            </a:endParaRPr>
          </a:p>
        </p:txBody>
      </p:sp>
      <p:sp>
        <p:nvSpPr>
          <p:cNvPr id="26633" name="Rectangle 13"/>
          <p:cNvSpPr>
            <a:spLocks noChangeAspect="1" noChangeArrowheads="1"/>
          </p:cNvSpPr>
          <p:nvPr/>
        </p:nvSpPr>
        <p:spPr bwMode="auto">
          <a:xfrm>
            <a:off x="3960813" y="5559425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26634" name="Rectangle 14"/>
          <p:cNvSpPr>
            <a:spLocks noChangeArrowheads="1"/>
          </p:cNvSpPr>
          <p:nvPr/>
        </p:nvSpPr>
        <p:spPr bwMode="auto">
          <a:xfrm>
            <a:off x="2454275" y="4043363"/>
            <a:ext cx="577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1</a:t>
            </a:r>
          </a:p>
        </p:txBody>
      </p:sp>
      <p:sp>
        <p:nvSpPr>
          <p:cNvPr id="26635" name="Rectangle 15"/>
          <p:cNvSpPr>
            <a:spLocks noChangeArrowheads="1"/>
          </p:cNvSpPr>
          <p:nvPr/>
        </p:nvSpPr>
        <p:spPr bwMode="auto">
          <a:xfrm>
            <a:off x="5334000" y="4043363"/>
            <a:ext cx="5762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26636" name="Rectangle 16"/>
          <p:cNvSpPr>
            <a:spLocks noChangeArrowheads="1"/>
          </p:cNvSpPr>
          <p:nvPr/>
        </p:nvSpPr>
        <p:spPr bwMode="auto">
          <a:xfrm>
            <a:off x="395288" y="1265238"/>
            <a:ext cx="1327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omic Sans MS" pitchFamily="66" charset="0"/>
              </a:rPr>
              <a:t>E(a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,a</a:t>
            </a:r>
            <a:r>
              <a:rPr lang="en-US" sz="2400" b="1" baseline="-25000">
                <a:latin typeface="Comic Sans MS" pitchFamily="66" charset="0"/>
              </a:rPr>
              <a:t>2</a:t>
            </a:r>
            <a:r>
              <a:rPr lang="en-US" sz="2400" b="1">
                <a:latin typeface="Comic Sans MS" pitchFamily="66" charset="0"/>
              </a:rPr>
              <a:t>)</a:t>
            </a:r>
            <a:endParaRPr lang="en-US" sz="2400" b="1" baseline="-25000">
              <a:solidFill>
                <a:schemeClr val="accent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Graph Construction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1042988" y="2132013"/>
            <a:ext cx="2881312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endParaRPr lang="en-US" sz="2400" baseline="-25000">
              <a:latin typeface="Comic Sans MS" pitchFamily="66" charset="0"/>
            </a:endParaRPr>
          </a:p>
        </p:txBody>
      </p:sp>
      <p:sp>
        <p:nvSpPr>
          <p:cNvPr id="27652" name="Oval 4"/>
          <p:cNvSpPr>
            <a:spLocks noChangeAspect="1" noChangeArrowheads="1"/>
          </p:cNvSpPr>
          <p:nvPr/>
        </p:nvSpPr>
        <p:spPr bwMode="auto">
          <a:xfrm>
            <a:off x="48593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27653" name="Oval 5"/>
          <p:cNvSpPr>
            <a:spLocks noChangeAspect="1" noChangeArrowheads="1"/>
          </p:cNvSpPr>
          <p:nvPr/>
        </p:nvSpPr>
        <p:spPr bwMode="auto">
          <a:xfrm>
            <a:off x="29162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4470400" y="5554663"/>
            <a:ext cx="1223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Sink (1)</a:t>
            </a:r>
            <a:endParaRPr lang="en-GB" b="1" i="1">
              <a:latin typeface="Comic Sans MS" pitchFamily="66" charset="0"/>
            </a:endParaRP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4311650" y="2606675"/>
            <a:ext cx="1489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Source (0)</a:t>
            </a:r>
            <a:r>
              <a:rPr lang="en-GB" sz="2000">
                <a:latin typeface="Times New Roman" pitchFamily="18" charset="0"/>
              </a:rPr>
              <a:t> </a:t>
            </a:r>
            <a:endParaRPr lang="en-GB" i="1">
              <a:latin typeface="Times New Roman" pitchFamily="18" charset="0"/>
            </a:endParaRPr>
          </a:p>
        </p:txBody>
      </p:sp>
      <p:sp>
        <p:nvSpPr>
          <p:cNvPr id="27656" name="Rectangle 8"/>
          <p:cNvSpPr>
            <a:spLocks noChangeAspect="1" noChangeArrowheads="1"/>
          </p:cNvSpPr>
          <p:nvPr/>
        </p:nvSpPr>
        <p:spPr bwMode="auto">
          <a:xfrm>
            <a:off x="3894138" y="2819400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200">
              <a:latin typeface="Times New Roman" pitchFamily="18" charset="0"/>
            </a:endParaRPr>
          </a:p>
        </p:txBody>
      </p:sp>
      <p:sp>
        <p:nvSpPr>
          <p:cNvPr id="27657" name="Rectangle 9"/>
          <p:cNvSpPr>
            <a:spLocks noChangeAspect="1" noChangeArrowheads="1"/>
          </p:cNvSpPr>
          <p:nvPr/>
        </p:nvSpPr>
        <p:spPr bwMode="auto">
          <a:xfrm>
            <a:off x="3960813" y="5559425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2454275" y="4043363"/>
            <a:ext cx="577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1</a:t>
            </a:r>
          </a:p>
        </p:txBody>
      </p:sp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5334000" y="4043363"/>
            <a:ext cx="5762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27660" name="Rectangle 12"/>
          <p:cNvSpPr>
            <a:spLocks noChangeArrowheads="1"/>
          </p:cNvSpPr>
          <p:nvPr/>
        </p:nvSpPr>
        <p:spPr bwMode="auto">
          <a:xfrm>
            <a:off x="395288" y="1265238"/>
            <a:ext cx="22653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omic Sans MS" pitchFamily="66" charset="0"/>
              </a:rPr>
              <a:t>E(a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,a</a:t>
            </a:r>
            <a:r>
              <a:rPr lang="en-US" sz="2400" b="1" baseline="-25000">
                <a:latin typeface="Comic Sans MS" pitchFamily="66" charset="0"/>
              </a:rPr>
              <a:t>2</a:t>
            </a:r>
            <a:r>
              <a:rPr lang="en-US" sz="2400" b="1">
                <a:latin typeface="Comic Sans MS" pitchFamily="66" charset="0"/>
              </a:rPr>
              <a:t>) = </a:t>
            </a:r>
            <a:r>
              <a:rPr lang="en-US" sz="2400" b="1">
                <a:solidFill>
                  <a:schemeClr val="accent1"/>
                </a:solidFill>
                <a:latin typeface="Comic Sans MS" pitchFamily="66" charset="0"/>
              </a:rPr>
              <a:t>2a</a:t>
            </a:r>
            <a:r>
              <a:rPr lang="en-US" sz="2400" b="1" baseline="-25000">
                <a:solidFill>
                  <a:schemeClr val="accent1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27661" name="Line 13"/>
          <p:cNvSpPr>
            <a:spLocks noChangeShapeType="1"/>
          </p:cNvSpPr>
          <p:nvPr/>
        </p:nvSpPr>
        <p:spPr bwMode="auto">
          <a:xfrm flipH="1">
            <a:off x="3203575" y="3213100"/>
            <a:ext cx="720725" cy="936625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3203575" y="32845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Graph Construction</a:t>
            </a: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1042988" y="2132013"/>
            <a:ext cx="2881312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endParaRPr lang="en-US" sz="2400" baseline="-25000">
              <a:latin typeface="Comic Sans MS" pitchFamily="66" charset="0"/>
            </a:endParaRPr>
          </a:p>
        </p:txBody>
      </p:sp>
      <p:sp>
        <p:nvSpPr>
          <p:cNvPr id="28676" name="Oval 4"/>
          <p:cNvSpPr>
            <a:spLocks noChangeAspect="1" noChangeArrowheads="1"/>
          </p:cNvSpPr>
          <p:nvPr/>
        </p:nvSpPr>
        <p:spPr bwMode="auto">
          <a:xfrm>
            <a:off x="48593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28677" name="Oval 5"/>
          <p:cNvSpPr>
            <a:spLocks noChangeAspect="1" noChangeArrowheads="1"/>
          </p:cNvSpPr>
          <p:nvPr/>
        </p:nvSpPr>
        <p:spPr bwMode="auto">
          <a:xfrm>
            <a:off x="29162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28678" name="Rectangle 8"/>
          <p:cNvSpPr>
            <a:spLocks noChangeAspect="1" noChangeArrowheads="1"/>
          </p:cNvSpPr>
          <p:nvPr/>
        </p:nvSpPr>
        <p:spPr bwMode="auto">
          <a:xfrm>
            <a:off x="3894138" y="2819400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200">
              <a:latin typeface="Times New Roman" pitchFamily="18" charset="0"/>
            </a:endParaRPr>
          </a:p>
        </p:txBody>
      </p:sp>
      <p:sp>
        <p:nvSpPr>
          <p:cNvPr id="28679" name="Rectangle 9"/>
          <p:cNvSpPr>
            <a:spLocks noChangeAspect="1" noChangeArrowheads="1"/>
          </p:cNvSpPr>
          <p:nvPr/>
        </p:nvSpPr>
        <p:spPr bwMode="auto">
          <a:xfrm>
            <a:off x="3960813" y="5559425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28680" name="Rectangle 10"/>
          <p:cNvSpPr>
            <a:spLocks noChangeArrowheads="1"/>
          </p:cNvSpPr>
          <p:nvPr/>
        </p:nvSpPr>
        <p:spPr bwMode="auto">
          <a:xfrm>
            <a:off x="2454275" y="4043363"/>
            <a:ext cx="577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1</a:t>
            </a:r>
          </a:p>
        </p:txBody>
      </p:sp>
      <p:sp>
        <p:nvSpPr>
          <p:cNvPr id="28681" name="Rectangle 11"/>
          <p:cNvSpPr>
            <a:spLocks noChangeArrowheads="1"/>
          </p:cNvSpPr>
          <p:nvPr/>
        </p:nvSpPr>
        <p:spPr bwMode="auto">
          <a:xfrm>
            <a:off x="5334000" y="4043363"/>
            <a:ext cx="5762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28682" name="Rectangle 12"/>
          <p:cNvSpPr>
            <a:spLocks noChangeArrowheads="1"/>
          </p:cNvSpPr>
          <p:nvPr/>
        </p:nvSpPr>
        <p:spPr bwMode="auto">
          <a:xfrm>
            <a:off x="395288" y="1265238"/>
            <a:ext cx="3159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omic Sans MS" pitchFamily="66" charset="0"/>
              </a:rPr>
              <a:t>E(a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,a</a:t>
            </a:r>
            <a:r>
              <a:rPr lang="en-US" sz="2400" b="1" baseline="-25000">
                <a:latin typeface="Comic Sans MS" pitchFamily="66" charset="0"/>
              </a:rPr>
              <a:t>2</a:t>
            </a:r>
            <a:r>
              <a:rPr lang="en-US" sz="2400" b="1">
                <a:latin typeface="Comic Sans MS" pitchFamily="66" charset="0"/>
              </a:rPr>
              <a:t>) = 2a</a:t>
            </a:r>
            <a:r>
              <a:rPr lang="en-US" sz="2400" b="1" baseline="-25000">
                <a:latin typeface="Comic Sans MS" pitchFamily="66" charset="0"/>
              </a:rPr>
              <a:t>1 </a:t>
            </a:r>
            <a:r>
              <a:rPr lang="en-US" sz="2400" b="1">
                <a:latin typeface="Comic Sans MS" pitchFamily="66" charset="0"/>
              </a:rPr>
              <a:t>+ </a:t>
            </a:r>
            <a:r>
              <a:rPr lang="en-US" sz="2400" b="1">
                <a:solidFill>
                  <a:schemeClr val="accent1"/>
                </a:solidFill>
                <a:latin typeface="Comic Sans MS" pitchFamily="66" charset="0"/>
              </a:rPr>
              <a:t>5ā</a:t>
            </a:r>
            <a:r>
              <a:rPr lang="en-US" sz="2400" b="1" baseline="-25000">
                <a:solidFill>
                  <a:schemeClr val="accent1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28683" name="Line 13"/>
          <p:cNvSpPr>
            <a:spLocks noChangeShapeType="1"/>
          </p:cNvSpPr>
          <p:nvPr/>
        </p:nvSpPr>
        <p:spPr bwMode="auto">
          <a:xfrm flipH="1">
            <a:off x="3203575" y="3213100"/>
            <a:ext cx="720725" cy="936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28684" name="Text Box 14"/>
          <p:cNvSpPr txBox="1">
            <a:spLocks noChangeArrowheads="1"/>
          </p:cNvSpPr>
          <p:nvPr/>
        </p:nvSpPr>
        <p:spPr bwMode="auto">
          <a:xfrm>
            <a:off x="3203575" y="32845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2</a:t>
            </a:r>
          </a:p>
        </p:txBody>
      </p:sp>
      <p:sp>
        <p:nvSpPr>
          <p:cNvPr id="28685" name="Line 15"/>
          <p:cNvSpPr>
            <a:spLocks noChangeShapeType="1"/>
          </p:cNvSpPr>
          <p:nvPr/>
        </p:nvSpPr>
        <p:spPr bwMode="auto">
          <a:xfrm>
            <a:off x="3203575" y="4581525"/>
            <a:ext cx="720725" cy="9350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28686" name="Text Box 16"/>
          <p:cNvSpPr txBox="1">
            <a:spLocks noChangeArrowheads="1"/>
          </p:cNvSpPr>
          <p:nvPr/>
        </p:nvSpPr>
        <p:spPr bwMode="auto">
          <a:xfrm>
            <a:off x="3136900" y="494982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5</a:t>
            </a:r>
          </a:p>
        </p:txBody>
      </p:sp>
      <p:sp>
        <p:nvSpPr>
          <p:cNvPr id="28687" name="Text Box 25"/>
          <p:cNvSpPr txBox="1">
            <a:spLocks noChangeArrowheads="1"/>
          </p:cNvSpPr>
          <p:nvPr/>
        </p:nvSpPr>
        <p:spPr bwMode="auto">
          <a:xfrm>
            <a:off x="4470400" y="5554663"/>
            <a:ext cx="1223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Sink (1)</a:t>
            </a:r>
            <a:endParaRPr lang="en-GB" b="1" i="1">
              <a:latin typeface="Comic Sans MS" pitchFamily="66" charset="0"/>
            </a:endParaRPr>
          </a:p>
        </p:txBody>
      </p:sp>
      <p:sp>
        <p:nvSpPr>
          <p:cNvPr id="28688" name="Text Box 26"/>
          <p:cNvSpPr txBox="1">
            <a:spLocks noChangeArrowheads="1"/>
          </p:cNvSpPr>
          <p:nvPr/>
        </p:nvSpPr>
        <p:spPr bwMode="auto">
          <a:xfrm>
            <a:off x="4311650" y="2606675"/>
            <a:ext cx="1489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Source (0)</a:t>
            </a:r>
            <a:r>
              <a:rPr lang="en-GB" sz="2000">
                <a:latin typeface="Times New Roman" pitchFamily="18" charset="0"/>
              </a:rPr>
              <a:t> </a:t>
            </a:r>
            <a:endParaRPr lang="en-GB" i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Graph Construction</a:t>
            </a:r>
          </a:p>
        </p:txBody>
      </p:sp>
      <p:sp>
        <p:nvSpPr>
          <p:cNvPr id="29699" name="Oval 4"/>
          <p:cNvSpPr>
            <a:spLocks noChangeAspect="1" noChangeArrowheads="1"/>
          </p:cNvSpPr>
          <p:nvPr/>
        </p:nvSpPr>
        <p:spPr bwMode="auto">
          <a:xfrm>
            <a:off x="48593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29700" name="Oval 5"/>
          <p:cNvSpPr>
            <a:spLocks noChangeAspect="1" noChangeArrowheads="1"/>
          </p:cNvSpPr>
          <p:nvPr/>
        </p:nvSpPr>
        <p:spPr bwMode="auto">
          <a:xfrm>
            <a:off x="29162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29701" name="Rectangle 8"/>
          <p:cNvSpPr>
            <a:spLocks noChangeAspect="1" noChangeArrowheads="1"/>
          </p:cNvSpPr>
          <p:nvPr/>
        </p:nvSpPr>
        <p:spPr bwMode="auto">
          <a:xfrm>
            <a:off x="3894138" y="2819400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200">
              <a:latin typeface="Times New Roman" pitchFamily="18" charset="0"/>
            </a:endParaRPr>
          </a:p>
        </p:txBody>
      </p:sp>
      <p:sp>
        <p:nvSpPr>
          <p:cNvPr id="29702" name="Rectangle 9"/>
          <p:cNvSpPr>
            <a:spLocks noChangeAspect="1" noChangeArrowheads="1"/>
          </p:cNvSpPr>
          <p:nvPr/>
        </p:nvSpPr>
        <p:spPr bwMode="auto">
          <a:xfrm>
            <a:off x="3960813" y="5559425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29703" name="Rectangle 10"/>
          <p:cNvSpPr>
            <a:spLocks noChangeArrowheads="1"/>
          </p:cNvSpPr>
          <p:nvPr/>
        </p:nvSpPr>
        <p:spPr bwMode="auto">
          <a:xfrm>
            <a:off x="2454275" y="4043363"/>
            <a:ext cx="577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1</a:t>
            </a:r>
          </a:p>
        </p:txBody>
      </p:sp>
      <p:sp>
        <p:nvSpPr>
          <p:cNvPr id="29704" name="Rectangle 11"/>
          <p:cNvSpPr>
            <a:spLocks noChangeArrowheads="1"/>
          </p:cNvSpPr>
          <p:nvPr/>
        </p:nvSpPr>
        <p:spPr bwMode="auto">
          <a:xfrm>
            <a:off x="5334000" y="4043363"/>
            <a:ext cx="5762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29705" name="Rectangle 12"/>
          <p:cNvSpPr>
            <a:spLocks noChangeArrowheads="1"/>
          </p:cNvSpPr>
          <p:nvPr/>
        </p:nvSpPr>
        <p:spPr bwMode="auto">
          <a:xfrm>
            <a:off x="395288" y="1265238"/>
            <a:ext cx="48593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omic Sans MS" pitchFamily="66" charset="0"/>
              </a:rPr>
              <a:t>E(a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,a</a:t>
            </a:r>
            <a:r>
              <a:rPr lang="en-US" sz="2400" b="1" baseline="-25000">
                <a:latin typeface="Comic Sans MS" pitchFamily="66" charset="0"/>
              </a:rPr>
              <a:t>2</a:t>
            </a:r>
            <a:r>
              <a:rPr lang="en-US" sz="2400" b="1">
                <a:latin typeface="Comic Sans MS" pitchFamily="66" charset="0"/>
              </a:rPr>
              <a:t>) = 2a</a:t>
            </a:r>
            <a:r>
              <a:rPr lang="en-US" sz="2400" b="1" baseline="-25000">
                <a:latin typeface="Comic Sans MS" pitchFamily="66" charset="0"/>
              </a:rPr>
              <a:t>1 </a:t>
            </a:r>
            <a:r>
              <a:rPr lang="en-US" sz="2400" b="1">
                <a:latin typeface="Comic Sans MS" pitchFamily="66" charset="0"/>
              </a:rPr>
              <a:t>+ 5ā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+ </a:t>
            </a:r>
            <a:r>
              <a:rPr lang="en-US" sz="2400" b="1">
                <a:solidFill>
                  <a:schemeClr val="accent1"/>
                </a:solidFill>
                <a:latin typeface="Comic Sans MS" pitchFamily="66" charset="0"/>
              </a:rPr>
              <a:t>9a</a:t>
            </a:r>
            <a:r>
              <a:rPr lang="en-US" sz="2400" b="1" baseline="-25000">
                <a:solidFill>
                  <a:schemeClr val="accent1"/>
                </a:solidFill>
                <a:latin typeface="Comic Sans MS" pitchFamily="66" charset="0"/>
              </a:rPr>
              <a:t>2 </a:t>
            </a:r>
            <a:r>
              <a:rPr lang="en-US" sz="2400" b="1">
                <a:solidFill>
                  <a:schemeClr val="accent1"/>
                </a:solidFill>
                <a:latin typeface="Comic Sans MS" pitchFamily="66" charset="0"/>
              </a:rPr>
              <a:t>+ 4ā</a:t>
            </a:r>
            <a:r>
              <a:rPr lang="en-US" sz="2400" b="1" baseline="-25000">
                <a:solidFill>
                  <a:schemeClr val="accent1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29706" name="Line 13"/>
          <p:cNvSpPr>
            <a:spLocks noChangeShapeType="1"/>
          </p:cNvSpPr>
          <p:nvPr/>
        </p:nvSpPr>
        <p:spPr bwMode="auto">
          <a:xfrm flipH="1">
            <a:off x="3203575" y="3213100"/>
            <a:ext cx="720725" cy="936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29707" name="Text Box 14"/>
          <p:cNvSpPr txBox="1">
            <a:spLocks noChangeArrowheads="1"/>
          </p:cNvSpPr>
          <p:nvPr/>
        </p:nvSpPr>
        <p:spPr bwMode="auto">
          <a:xfrm>
            <a:off x="3203575" y="32845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2</a:t>
            </a:r>
          </a:p>
        </p:txBody>
      </p:sp>
      <p:sp>
        <p:nvSpPr>
          <p:cNvPr id="29708" name="Line 15"/>
          <p:cNvSpPr>
            <a:spLocks noChangeShapeType="1"/>
          </p:cNvSpPr>
          <p:nvPr/>
        </p:nvSpPr>
        <p:spPr bwMode="auto">
          <a:xfrm>
            <a:off x="3203575" y="4581525"/>
            <a:ext cx="720725" cy="9350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29709" name="Text Box 16"/>
          <p:cNvSpPr txBox="1">
            <a:spLocks noChangeArrowheads="1"/>
          </p:cNvSpPr>
          <p:nvPr/>
        </p:nvSpPr>
        <p:spPr bwMode="auto">
          <a:xfrm>
            <a:off x="3136900" y="494982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5</a:t>
            </a:r>
          </a:p>
        </p:txBody>
      </p:sp>
      <p:sp>
        <p:nvSpPr>
          <p:cNvPr id="29710" name="Text Box 17"/>
          <p:cNvSpPr txBox="1">
            <a:spLocks noChangeArrowheads="1"/>
          </p:cNvSpPr>
          <p:nvPr/>
        </p:nvSpPr>
        <p:spPr bwMode="auto">
          <a:xfrm>
            <a:off x="4787900" y="328295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chemeClr val="accent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29711" name="Text Box 18"/>
          <p:cNvSpPr txBox="1">
            <a:spLocks noChangeArrowheads="1"/>
          </p:cNvSpPr>
          <p:nvPr/>
        </p:nvSpPr>
        <p:spPr bwMode="auto">
          <a:xfrm>
            <a:off x="4859338" y="5011738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chemeClr val="accent1"/>
                </a:solidFill>
                <a:latin typeface="Comic Sans MS" pitchFamily="66" charset="0"/>
              </a:rPr>
              <a:t>4</a:t>
            </a:r>
          </a:p>
        </p:txBody>
      </p:sp>
      <p:sp>
        <p:nvSpPr>
          <p:cNvPr id="29712" name="Line 19"/>
          <p:cNvSpPr>
            <a:spLocks noChangeShapeType="1"/>
          </p:cNvSpPr>
          <p:nvPr/>
        </p:nvSpPr>
        <p:spPr bwMode="auto">
          <a:xfrm>
            <a:off x="4289425" y="3222625"/>
            <a:ext cx="714375" cy="9271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29713" name="Line 20"/>
          <p:cNvSpPr>
            <a:spLocks noChangeShapeType="1"/>
          </p:cNvSpPr>
          <p:nvPr/>
        </p:nvSpPr>
        <p:spPr bwMode="auto">
          <a:xfrm flipH="1">
            <a:off x="4356100" y="4581525"/>
            <a:ext cx="649288" cy="9350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29714" name="Text Box 25"/>
          <p:cNvSpPr txBox="1">
            <a:spLocks noChangeArrowheads="1"/>
          </p:cNvSpPr>
          <p:nvPr/>
        </p:nvSpPr>
        <p:spPr bwMode="auto">
          <a:xfrm>
            <a:off x="4470400" y="5554663"/>
            <a:ext cx="1223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Sink (1)</a:t>
            </a:r>
            <a:endParaRPr lang="en-GB" b="1" i="1">
              <a:latin typeface="Comic Sans MS" pitchFamily="66" charset="0"/>
            </a:endParaRPr>
          </a:p>
        </p:txBody>
      </p:sp>
      <p:sp>
        <p:nvSpPr>
          <p:cNvPr id="29715" name="Text Box 26"/>
          <p:cNvSpPr txBox="1">
            <a:spLocks noChangeArrowheads="1"/>
          </p:cNvSpPr>
          <p:nvPr/>
        </p:nvSpPr>
        <p:spPr bwMode="auto">
          <a:xfrm>
            <a:off x="4311650" y="2606675"/>
            <a:ext cx="1489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Source (0)</a:t>
            </a:r>
            <a:r>
              <a:rPr lang="en-GB" sz="2000">
                <a:latin typeface="Times New Roman" pitchFamily="18" charset="0"/>
              </a:rPr>
              <a:t> </a:t>
            </a:r>
            <a:endParaRPr lang="en-GB" i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48208"/>
            <a:ext cx="8435280" cy="76051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Image Segmentation</a:t>
            </a:r>
            <a:endParaRPr lang="en-GB" dirty="0"/>
          </a:p>
        </p:txBody>
      </p:sp>
      <p:sp>
        <p:nvSpPr>
          <p:cNvPr id="6" name="Right Arrow 5"/>
          <p:cNvSpPr/>
          <p:nvPr/>
        </p:nvSpPr>
        <p:spPr>
          <a:xfrm>
            <a:off x="3916565" y="1897761"/>
            <a:ext cx="1357322" cy="714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54434" name="Picture 2" descr="C:\Projects_local\MATLAB\ExampleCode\Excersise\Task3\code\out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5932" y="1414870"/>
            <a:ext cx="2444460" cy="193465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554435" name="Picture 3" descr="C:\Projects_local\MATLAB\ExampleCode\Excersise\Task3\data\starfishUser2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8330" y="1412776"/>
            <a:ext cx="2519056" cy="1993691"/>
          </a:xfrm>
          <a:prstGeom prst="rect">
            <a:avLst/>
          </a:prstGeom>
          <a:noFill/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94368" y="3430161"/>
            <a:ext cx="185018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200" b="1" dirty="0" smtClean="0">
                <a:latin typeface="Comic Sans MS" pitchFamily="66" charset="0"/>
              </a:rPr>
              <a:t>z </a:t>
            </a:r>
            <a:r>
              <a:rPr lang="az-Cyrl-AZ" sz="2200" b="1" dirty="0" smtClean="0">
                <a:latin typeface="Comic Sans MS" pitchFamily="66" charset="0"/>
              </a:rPr>
              <a:t>є</a:t>
            </a:r>
            <a:r>
              <a:rPr lang="en-GB" sz="2200" b="1" dirty="0" smtClean="0">
                <a:latin typeface="Comic Sans MS" pitchFamily="66" charset="0"/>
              </a:rPr>
              <a:t> (R,G,B)</a:t>
            </a:r>
            <a:r>
              <a:rPr lang="en-GB" sz="2800" b="1" baseline="30000" dirty="0" smtClean="0">
                <a:latin typeface="Comic Sans MS" pitchFamily="66" charset="0"/>
              </a:rPr>
              <a:t>n</a:t>
            </a:r>
            <a:endParaRPr lang="en-GB" sz="2200" baseline="30000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957808" y="3399681"/>
            <a:ext cx="153439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200" b="1" dirty="0" smtClean="0">
                <a:latin typeface="Comic Sans MS" pitchFamily="66" charset="0"/>
              </a:rPr>
              <a:t>x </a:t>
            </a:r>
            <a:r>
              <a:rPr lang="az-Cyrl-AZ" sz="2200" b="1" dirty="0">
                <a:latin typeface="Comic Sans MS" pitchFamily="66" charset="0"/>
              </a:rPr>
              <a:t>є</a:t>
            </a:r>
            <a:r>
              <a:rPr lang="en-GB" sz="2200" b="1" dirty="0" smtClean="0">
                <a:latin typeface="Comic Sans MS" pitchFamily="66" charset="0"/>
              </a:rPr>
              <a:t> {0,1}</a:t>
            </a:r>
            <a:r>
              <a:rPr lang="en-GB" sz="2800" b="1" baseline="30000" dirty="0" smtClean="0">
                <a:latin typeface="Comic Sans MS" pitchFamily="66" charset="0"/>
              </a:rPr>
              <a:t>n</a:t>
            </a:r>
            <a:endParaRPr lang="en-GB" sz="2200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5580112" y="940658"/>
            <a:ext cx="2664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( n = number of pixels 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xmlns="" val="416595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Graph Construction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1042988" y="2132013"/>
            <a:ext cx="2881312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endParaRPr lang="en-US" sz="2400" baseline="-25000">
              <a:latin typeface="Comic Sans MS" pitchFamily="66" charset="0"/>
            </a:endParaRPr>
          </a:p>
        </p:txBody>
      </p:sp>
      <p:sp>
        <p:nvSpPr>
          <p:cNvPr id="30724" name="Oval 4"/>
          <p:cNvSpPr>
            <a:spLocks noChangeAspect="1" noChangeArrowheads="1"/>
          </p:cNvSpPr>
          <p:nvPr/>
        </p:nvSpPr>
        <p:spPr bwMode="auto">
          <a:xfrm>
            <a:off x="48593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30725" name="Oval 5"/>
          <p:cNvSpPr>
            <a:spLocks noChangeAspect="1" noChangeArrowheads="1"/>
          </p:cNvSpPr>
          <p:nvPr/>
        </p:nvSpPr>
        <p:spPr bwMode="auto">
          <a:xfrm>
            <a:off x="29162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30726" name="Rectangle 8"/>
          <p:cNvSpPr>
            <a:spLocks noChangeAspect="1" noChangeArrowheads="1"/>
          </p:cNvSpPr>
          <p:nvPr/>
        </p:nvSpPr>
        <p:spPr bwMode="auto">
          <a:xfrm>
            <a:off x="3894138" y="2819400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200">
              <a:latin typeface="Times New Roman" pitchFamily="18" charset="0"/>
            </a:endParaRPr>
          </a:p>
        </p:txBody>
      </p:sp>
      <p:sp>
        <p:nvSpPr>
          <p:cNvPr id="30727" name="Rectangle 9"/>
          <p:cNvSpPr>
            <a:spLocks noChangeAspect="1" noChangeArrowheads="1"/>
          </p:cNvSpPr>
          <p:nvPr/>
        </p:nvSpPr>
        <p:spPr bwMode="auto">
          <a:xfrm>
            <a:off x="3960813" y="5559425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30728" name="Rectangle 10"/>
          <p:cNvSpPr>
            <a:spLocks noChangeArrowheads="1"/>
          </p:cNvSpPr>
          <p:nvPr/>
        </p:nvSpPr>
        <p:spPr bwMode="auto">
          <a:xfrm>
            <a:off x="2454275" y="4043363"/>
            <a:ext cx="577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1</a:t>
            </a:r>
          </a:p>
        </p:txBody>
      </p:sp>
      <p:sp>
        <p:nvSpPr>
          <p:cNvPr id="30729" name="Rectangle 11"/>
          <p:cNvSpPr>
            <a:spLocks noChangeArrowheads="1"/>
          </p:cNvSpPr>
          <p:nvPr/>
        </p:nvSpPr>
        <p:spPr bwMode="auto">
          <a:xfrm>
            <a:off x="5334000" y="4043363"/>
            <a:ext cx="5762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30730" name="Rectangle 12"/>
          <p:cNvSpPr>
            <a:spLocks noChangeArrowheads="1"/>
          </p:cNvSpPr>
          <p:nvPr/>
        </p:nvSpPr>
        <p:spPr bwMode="auto">
          <a:xfrm>
            <a:off x="395288" y="1265238"/>
            <a:ext cx="60499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omic Sans MS" pitchFamily="66" charset="0"/>
              </a:rPr>
              <a:t>E(a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,a</a:t>
            </a:r>
            <a:r>
              <a:rPr lang="en-US" sz="2400" b="1" baseline="-25000">
                <a:latin typeface="Comic Sans MS" pitchFamily="66" charset="0"/>
              </a:rPr>
              <a:t>2</a:t>
            </a:r>
            <a:r>
              <a:rPr lang="en-US" sz="2400" b="1">
                <a:latin typeface="Comic Sans MS" pitchFamily="66" charset="0"/>
              </a:rPr>
              <a:t>) = 2a</a:t>
            </a:r>
            <a:r>
              <a:rPr lang="en-US" sz="2400" b="1" baseline="-25000">
                <a:latin typeface="Comic Sans MS" pitchFamily="66" charset="0"/>
              </a:rPr>
              <a:t>1 </a:t>
            </a:r>
            <a:r>
              <a:rPr lang="en-US" sz="2400" b="1">
                <a:latin typeface="Comic Sans MS" pitchFamily="66" charset="0"/>
              </a:rPr>
              <a:t>+ 5ā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+ 9a</a:t>
            </a:r>
            <a:r>
              <a:rPr lang="en-US" sz="2400" b="1" baseline="-25000">
                <a:latin typeface="Comic Sans MS" pitchFamily="66" charset="0"/>
              </a:rPr>
              <a:t>2 </a:t>
            </a:r>
            <a:r>
              <a:rPr lang="en-US" sz="2400" b="1">
                <a:latin typeface="Comic Sans MS" pitchFamily="66" charset="0"/>
              </a:rPr>
              <a:t>+ 4ā</a:t>
            </a:r>
            <a:r>
              <a:rPr lang="en-US" sz="2400" b="1" baseline="-25000">
                <a:latin typeface="Comic Sans MS" pitchFamily="66" charset="0"/>
              </a:rPr>
              <a:t>2 </a:t>
            </a:r>
            <a:r>
              <a:rPr lang="en-US" sz="2400" b="1">
                <a:latin typeface="Comic Sans MS" pitchFamily="66" charset="0"/>
              </a:rPr>
              <a:t>+ </a:t>
            </a:r>
            <a:r>
              <a:rPr lang="en-US" sz="2400" b="1">
                <a:solidFill>
                  <a:schemeClr val="accent1"/>
                </a:solidFill>
                <a:latin typeface="Comic Sans MS" pitchFamily="66" charset="0"/>
              </a:rPr>
              <a:t>2a</a:t>
            </a:r>
            <a:r>
              <a:rPr lang="en-US" sz="2400" b="1" baseline="-25000">
                <a:solidFill>
                  <a:schemeClr val="accent1"/>
                </a:solidFill>
                <a:latin typeface="Comic Sans MS" pitchFamily="66" charset="0"/>
              </a:rPr>
              <a:t>1</a:t>
            </a:r>
            <a:r>
              <a:rPr lang="en-US" sz="2400" b="1">
                <a:solidFill>
                  <a:schemeClr val="accent1"/>
                </a:solidFill>
                <a:latin typeface="Comic Sans MS" pitchFamily="66" charset="0"/>
              </a:rPr>
              <a:t>ā</a:t>
            </a:r>
            <a:r>
              <a:rPr lang="en-US" sz="2400" b="1" baseline="-25000">
                <a:solidFill>
                  <a:schemeClr val="accent1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30731" name="Line 13"/>
          <p:cNvSpPr>
            <a:spLocks noChangeShapeType="1"/>
          </p:cNvSpPr>
          <p:nvPr/>
        </p:nvSpPr>
        <p:spPr bwMode="auto">
          <a:xfrm flipH="1">
            <a:off x="3203575" y="3213100"/>
            <a:ext cx="720725" cy="936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0732" name="Text Box 14"/>
          <p:cNvSpPr txBox="1">
            <a:spLocks noChangeArrowheads="1"/>
          </p:cNvSpPr>
          <p:nvPr/>
        </p:nvSpPr>
        <p:spPr bwMode="auto">
          <a:xfrm>
            <a:off x="3203575" y="32845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2</a:t>
            </a:r>
          </a:p>
        </p:txBody>
      </p:sp>
      <p:sp>
        <p:nvSpPr>
          <p:cNvPr id="30733" name="Line 15"/>
          <p:cNvSpPr>
            <a:spLocks noChangeShapeType="1"/>
          </p:cNvSpPr>
          <p:nvPr/>
        </p:nvSpPr>
        <p:spPr bwMode="auto">
          <a:xfrm>
            <a:off x="3203575" y="4581525"/>
            <a:ext cx="720725" cy="9350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0734" name="Text Box 16"/>
          <p:cNvSpPr txBox="1">
            <a:spLocks noChangeArrowheads="1"/>
          </p:cNvSpPr>
          <p:nvPr/>
        </p:nvSpPr>
        <p:spPr bwMode="auto">
          <a:xfrm>
            <a:off x="3136900" y="494982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5</a:t>
            </a:r>
          </a:p>
        </p:txBody>
      </p:sp>
      <p:sp>
        <p:nvSpPr>
          <p:cNvPr id="30735" name="Text Box 17"/>
          <p:cNvSpPr txBox="1">
            <a:spLocks noChangeArrowheads="1"/>
          </p:cNvSpPr>
          <p:nvPr/>
        </p:nvSpPr>
        <p:spPr bwMode="auto">
          <a:xfrm>
            <a:off x="4787900" y="328295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9</a:t>
            </a:r>
          </a:p>
        </p:txBody>
      </p:sp>
      <p:sp>
        <p:nvSpPr>
          <p:cNvPr id="30736" name="Text Box 18"/>
          <p:cNvSpPr txBox="1">
            <a:spLocks noChangeArrowheads="1"/>
          </p:cNvSpPr>
          <p:nvPr/>
        </p:nvSpPr>
        <p:spPr bwMode="auto">
          <a:xfrm>
            <a:off x="4859338" y="5011738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4</a:t>
            </a:r>
          </a:p>
        </p:txBody>
      </p:sp>
      <p:sp>
        <p:nvSpPr>
          <p:cNvPr id="30737" name="Line 19"/>
          <p:cNvSpPr>
            <a:spLocks noChangeShapeType="1"/>
          </p:cNvSpPr>
          <p:nvPr/>
        </p:nvSpPr>
        <p:spPr bwMode="auto">
          <a:xfrm>
            <a:off x="4289425" y="3222625"/>
            <a:ext cx="714375" cy="927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0738" name="Line 20"/>
          <p:cNvSpPr>
            <a:spLocks noChangeShapeType="1"/>
          </p:cNvSpPr>
          <p:nvPr/>
        </p:nvSpPr>
        <p:spPr bwMode="auto">
          <a:xfrm flipH="1">
            <a:off x="4356100" y="4581525"/>
            <a:ext cx="649288" cy="9350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0739" name="Line 21"/>
          <p:cNvSpPr>
            <a:spLocks noChangeShapeType="1"/>
          </p:cNvSpPr>
          <p:nvPr/>
        </p:nvSpPr>
        <p:spPr bwMode="auto">
          <a:xfrm flipH="1">
            <a:off x="3309938" y="4508500"/>
            <a:ext cx="1477962" cy="11113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0740" name="Text Box 22"/>
          <p:cNvSpPr txBox="1">
            <a:spLocks noChangeArrowheads="1"/>
          </p:cNvSpPr>
          <p:nvPr/>
        </p:nvSpPr>
        <p:spPr bwMode="auto">
          <a:xfrm>
            <a:off x="3995738" y="4506913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chemeClr val="accent1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30741" name="Text Box 25"/>
          <p:cNvSpPr txBox="1">
            <a:spLocks noChangeArrowheads="1"/>
          </p:cNvSpPr>
          <p:nvPr/>
        </p:nvSpPr>
        <p:spPr bwMode="auto">
          <a:xfrm>
            <a:off x="4470400" y="5554663"/>
            <a:ext cx="1223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Sink (1)</a:t>
            </a:r>
            <a:endParaRPr lang="en-GB" b="1" i="1">
              <a:latin typeface="Comic Sans MS" pitchFamily="66" charset="0"/>
            </a:endParaRPr>
          </a:p>
        </p:txBody>
      </p:sp>
      <p:sp>
        <p:nvSpPr>
          <p:cNvPr id="30742" name="Text Box 26"/>
          <p:cNvSpPr txBox="1">
            <a:spLocks noChangeArrowheads="1"/>
          </p:cNvSpPr>
          <p:nvPr/>
        </p:nvSpPr>
        <p:spPr bwMode="auto">
          <a:xfrm>
            <a:off x="4311650" y="2606675"/>
            <a:ext cx="1489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Source (0)</a:t>
            </a:r>
            <a:r>
              <a:rPr lang="en-GB" sz="2000">
                <a:latin typeface="Times New Roman" pitchFamily="18" charset="0"/>
              </a:rPr>
              <a:t> </a:t>
            </a:r>
            <a:endParaRPr lang="en-GB" i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Graph Construction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1042988" y="2132013"/>
            <a:ext cx="2881312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endParaRPr lang="en-US" sz="2400" baseline="-25000">
              <a:latin typeface="Comic Sans MS" pitchFamily="66" charset="0"/>
            </a:endParaRPr>
          </a:p>
        </p:txBody>
      </p:sp>
      <p:sp>
        <p:nvSpPr>
          <p:cNvPr id="31748" name="Oval 4"/>
          <p:cNvSpPr>
            <a:spLocks noChangeAspect="1" noChangeArrowheads="1"/>
          </p:cNvSpPr>
          <p:nvPr/>
        </p:nvSpPr>
        <p:spPr bwMode="auto">
          <a:xfrm>
            <a:off x="48593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31749" name="Oval 5"/>
          <p:cNvSpPr>
            <a:spLocks noChangeAspect="1" noChangeArrowheads="1"/>
          </p:cNvSpPr>
          <p:nvPr/>
        </p:nvSpPr>
        <p:spPr bwMode="auto">
          <a:xfrm>
            <a:off x="29162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31750" name="Rectangle 8"/>
          <p:cNvSpPr>
            <a:spLocks noChangeAspect="1" noChangeArrowheads="1"/>
          </p:cNvSpPr>
          <p:nvPr/>
        </p:nvSpPr>
        <p:spPr bwMode="auto">
          <a:xfrm>
            <a:off x="3894138" y="2819400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200">
              <a:latin typeface="Times New Roman" pitchFamily="18" charset="0"/>
            </a:endParaRPr>
          </a:p>
        </p:txBody>
      </p:sp>
      <p:sp>
        <p:nvSpPr>
          <p:cNvPr id="31751" name="Rectangle 9"/>
          <p:cNvSpPr>
            <a:spLocks noChangeAspect="1" noChangeArrowheads="1"/>
          </p:cNvSpPr>
          <p:nvPr/>
        </p:nvSpPr>
        <p:spPr bwMode="auto">
          <a:xfrm>
            <a:off x="3960813" y="5559425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31752" name="Rectangle 10"/>
          <p:cNvSpPr>
            <a:spLocks noChangeArrowheads="1"/>
          </p:cNvSpPr>
          <p:nvPr/>
        </p:nvSpPr>
        <p:spPr bwMode="auto">
          <a:xfrm>
            <a:off x="2454275" y="4043363"/>
            <a:ext cx="577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1</a:t>
            </a:r>
          </a:p>
        </p:txBody>
      </p:sp>
      <p:sp>
        <p:nvSpPr>
          <p:cNvPr id="31753" name="Rectangle 11"/>
          <p:cNvSpPr>
            <a:spLocks noChangeArrowheads="1"/>
          </p:cNvSpPr>
          <p:nvPr/>
        </p:nvSpPr>
        <p:spPr bwMode="auto">
          <a:xfrm>
            <a:off x="5334000" y="4043363"/>
            <a:ext cx="5762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31754" name="Rectangle 12"/>
          <p:cNvSpPr>
            <a:spLocks noChangeArrowheads="1"/>
          </p:cNvSpPr>
          <p:nvPr/>
        </p:nvSpPr>
        <p:spPr bwMode="auto">
          <a:xfrm>
            <a:off x="395288" y="1265238"/>
            <a:ext cx="7010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omic Sans MS" pitchFamily="66" charset="0"/>
              </a:rPr>
              <a:t>E(a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,a</a:t>
            </a:r>
            <a:r>
              <a:rPr lang="en-US" sz="2400" b="1" baseline="-25000">
                <a:latin typeface="Comic Sans MS" pitchFamily="66" charset="0"/>
              </a:rPr>
              <a:t>2</a:t>
            </a:r>
            <a:r>
              <a:rPr lang="en-US" sz="2400" b="1">
                <a:latin typeface="Comic Sans MS" pitchFamily="66" charset="0"/>
              </a:rPr>
              <a:t>) = 2a</a:t>
            </a:r>
            <a:r>
              <a:rPr lang="en-US" sz="2400" b="1" baseline="-25000">
                <a:latin typeface="Comic Sans MS" pitchFamily="66" charset="0"/>
              </a:rPr>
              <a:t>1 </a:t>
            </a:r>
            <a:r>
              <a:rPr lang="en-US" sz="2400" b="1">
                <a:latin typeface="Comic Sans MS" pitchFamily="66" charset="0"/>
              </a:rPr>
              <a:t>+ 5ā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+ 9a</a:t>
            </a:r>
            <a:r>
              <a:rPr lang="en-US" sz="2400" b="1" baseline="-25000">
                <a:latin typeface="Comic Sans MS" pitchFamily="66" charset="0"/>
              </a:rPr>
              <a:t>2 </a:t>
            </a:r>
            <a:r>
              <a:rPr lang="en-US" sz="2400" b="1">
                <a:latin typeface="Comic Sans MS" pitchFamily="66" charset="0"/>
              </a:rPr>
              <a:t>+ 4ā</a:t>
            </a:r>
            <a:r>
              <a:rPr lang="en-US" sz="2400" b="1" baseline="-25000">
                <a:latin typeface="Comic Sans MS" pitchFamily="66" charset="0"/>
              </a:rPr>
              <a:t>2 </a:t>
            </a:r>
            <a:r>
              <a:rPr lang="en-US" sz="2400" b="1">
                <a:latin typeface="Comic Sans MS" pitchFamily="66" charset="0"/>
              </a:rPr>
              <a:t>+ 2a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ā</a:t>
            </a:r>
            <a:r>
              <a:rPr lang="en-US" sz="2400" b="1" baseline="-25000">
                <a:latin typeface="Comic Sans MS" pitchFamily="66" charset="0"/>
              </a:rPr>
              <a:t>2 </a:t>
            </a:r>
            <a:r>
              <a:rPr lang="en-US" sz="2400" b="1">
                <a:latin typeface="Comic Sans MS" pitchFamily="66" charset="0"/>
              </a:rPr>
              <a:t>+</a:t>
            </a:r>
            <a:r>
              <a:rPr lang="en-US" sz="2400" b="1" baseline="-25000">
                <a:latin typeface="Comic Sans MS" pitchFamily="66" charset="0"/>
              </a:rPr>
              <a:t> </a:t>
            </a:r>
            <a:r>
              <a:rPr lang="en-US" sz="2400" b="1">
                <a:solidFill>
                  <a:schemeClr val="accent1"/>
                </a:solidFill>
                <a:latin typeface="Comic Sans MS" pitchFamily="66" charset="0"/>
              </a:rPr>
              <a:t>ā</a:t>
            </a:r>
            <a:r>
              <a:rPr lang="en-US" sz="2400" b="1" baseline="-25000">
                <a:solidFill>
                  <a:schemeClr val="accent1"/>
                </a:solidFill>
                <a:latin typeface="Comic Sans MS" pitchFamily="66" charset="0"/>
              </a:rPr>
              <a:t>1</a:t>
            </a:r>
            <a:r>
              <a:rPr lang="en-US" sz="2400" b="1">
                <a:solidFill>
                  <a:schemeClr val="accent1"/>
                </a:solidFill>
                <a:latin typeface="Comic Sans MS" pitchFamily="66" charset="0"/>
              </a:rPr>
              <a:t>a</a:t>
            </a:r>
            <a:r>
              <a:rPr lang="en-US" sz="2400" b="1" baseline="-25000">
                <a:solidFill>
                  <a:schemeClr val="accent1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31755" name="Line 13"/>
          <p:cNvSpPr>
            <a:spLocks noChangeShapeType="1"/>
          </p:cNvSpPr>
          <p:nvPr/>
        </p:nvSpPr>
        <p:spPr bwMode="auto">
          <a:xfrm flipH="1">
            <a:off x="3203575" y="3213100"/>
            <a:ext cx="720725" cy="936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1756" name="Text Box 14"/>
          <p:cNvSpPr txBox="1">
            <a:spLocks noChangeArrowheads="1"/>
          </p:cNvSpPr>
          <p:nvPr/>
        </p:nvSpPr>
        <p:spPr bwMode="auto">
          <a:xfrm>
            <a:off x="3203575" y="32845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2</a:t>
            </a:r>
          </a:p>
        </p:txBody>
      </p:sp>
      <p:sp>
        <p:nvSpPr>
          <p:cNvPr id="31757" name="Line 15"/>
          <p:cNvSpPr>
            <a:spLocks noChangeShapeType="1"/>
          </p:cNvSpPr>
          <p:nvPr/>
        </p:nvSpPr>
        <p:spPr bwMode="auto">
          <a:xfrm>
            <a:off x="3203575" y="4581525"/>
            <a:ext cx="720725" cy="9350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1758" name="Text Box 16"/>
          <p:cNvSpPr txBox="1">
            <a:spLocks noChangeArrowheads="1"/>
          </p:cNvSpPr>
          <p:nvPr/>
        </p:nvSpPr>
        <p:spPr bwMode="auto">
          <a:xfrm>
            <a:off x="3136900" y="494982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5</a:t>
            </a:r>
          </a:p>
        </p:txBody>
      </p:sp>
      <p:sp>
        <p:nvSpPr>
          <p:cNvPr id="31759" name="Text Box 17"/>
          <p:cNvSpPr txBox="1">
            <a:spLocks noChangeArrowheads="1"/>
          </p:cNvSpPr>
          <p:nvPr/>
        </p:nvSpPr>
        <p:spPr bwMode="auto">
          <a:xfrm>
            <a:off x="4787900" y="328295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9</a:t>
            </a:r>
          </a:p>
        </p:txBody>
      </p:sp>
      <p:sp>
        <p:nvSpPr>
          <p:cNvPr id="31760" name="Text Box 18"/>
          <p:cNvSpPr txBox="1">
            <a:spLocks noChangeArrowheads="1"/>
          </p:cNvSpPr>
          <p:nvPr/>
        </p:nvSpPr>
        <p:spPr bwMode="auto">
          <a:xfrm>
            <a:off x="4859338" y="5011738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4</a:t>
            </a:r>
          </a:p>
        </p:txBody>
      </p:sp>
      <p:sp>
        <p:nvSpPr>
          <p:cNvPr id="31761" name="Line 19"/>
          <p:cNvSpPr>
            <a:spLocks noChangeShapeType="1"/>
          </p:cNvSpPr>
          <p:nvPr/>
        </p:nvSpPr>
        <p:spPr bwMode="auto">
          <a:xfrm>
            <a:off x="4289425" y="3222625"/>
            <a:ext cx="714375" cy="927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1762" name="Line 20"/>
          <p:cNvSpPr>
            <a:spLocks noChangeShapeType="1"/>
          </p:cNvSpPr>
          <p:nvPr/>
        </p:nvSpPr>
        <p:spPr bwMode="auto">
          <a:xfrm flipH="1">
            <a:off x="4356100" y="4581525"/>
            <a:ext cx="649288" cy="9350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1763" name="Line 21"/>
          <p:cNvSpPr>
            <a:spLocks noChangeShapeType="1"/>
          </p:cNvSpPr>
          <p:nvPr/>
        </p:nvSpPr>
        <p:spPr bwMode="auto">
          <a:xfrm flipH="1">
            <a:off x="3309938" y="4508500"/>
            <a:ext cx="1477962" cy="111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1764" name="Text Box 22"/>
          <p:cNvSpPr txBox="1">
            <a:spLocks noChangeArrowheads="1"/>
          </p:cNvSpPr>
          <p:nvPr/>
        </p:nvSpPr>
        <p:spPr bwMode="auto">
          <a:xfrm>
            <a:off x="3995738" y="4506913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2</a:t>
            </a:r>
          </a:p>
        </p:txBody>
      </p:sp>
      <p:sp>
        <p:nvSpPr>
          <p:cNvPr id="31765" name="Text Box 23"/>
          <p:cNvSpPr txBox="1">
            <a:spLocks noChangeArrowheads="1"/>
          </p:cNvSpPr>
          <p:nvPr/>
        </p:nvSpPr>
        <p:spPr bwMode="auto">
          <a:xfrm>
            <a:off x="3995738" y="3787775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chemeClr val="accent1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31766" name="Line 24"/>
          <p:cNvSpPr>
            <a:spLocks noChangeShapeType="1"/>
          </p:cNvSpPr>
          <p:nvPr/>
        </p:nvSpPr>
        <p:spPr bwMode="auto">
          <a:xfrm flipV="1">
            <a:off x="3348038" y="4221163"/>
            <a:ext cx="15113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1767" name="Text Box 25"/>
          <p:cNvSpPr txBox="1">
            <a:spLocks noChangeArrowheads="1"/>
          </p:cNvSpPr>
          <p:nvPr/>
        </p:nvSpPr>
        <p:spPr bwMode="auto">
          <a:xfrm>
            <a:off x="4470400" y="5554663"/>
            <a:ext cx="1223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Sink (1)</a:t>
            </a:r>
            <a:endParaRPr lang="en-GB" b="1" i="1">
              <a:latin typeface="Comic Sans MS" pitchFamily="66" charset="0"/>
            </a:endParaRPr>
          </a:p>
        </p:txBody>
      </p:sp>
      <p:sp>
        <p:nvSpPr>
          <p:cNvPr id="31768" name="Text Box 26"/>
          <p:cNvSpPr txBox="1">
            <a:spLocks noChangeArrowheads="1"/>
          </p:cNvSpPr>
          <p:nvPr/>
        </p:nvSpPr>
        <p:spPr bwMode="auto">
          <a:xfrm>
            <a:off x="4311650" y="2606675"/>
            <a:ext cx="1489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Source (0)</a:t>
            </a:r>
            <a:r>
              <a:rPr lang="en-GB" sz="2000">
                <a:latin typeface="Times New Roman" pitchFamily="18" charset="0"/>
              </a:rPr>
              <a:t> </a:t>
            </a:r>
            <a:endParaRPr lang="en-GB" i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Graph Construction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1042988" y="2132013"/>
            <a:ext cx="2881312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endParaRPr lang="en-US" sz="2400" baseline="-25000">
              <a:latin typeface="Comic Sans MS" pitchFamily="66" charset="0"/>
            </a:endParaRPr>
          </a:p>
        </p:txBody>
      </p:sp>
      <p:sp>
        <p:nvSpPr>
          <p:cNvPr id="32772" name="Oval 4"/>
          <p:cNvSpPr>
            <a:spLocks noChangeAspect="1" noChangeArrowheads="1"/>
          </p:cNvSpPr>
          <p:nvPr/>
        </p:nvSpPr>
        <p:spPr bwMode="auto">
          <a:xfrm>
            <a:off x="48593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32773" name="Oval 5"/>
          <p:cNvSpPr>
            <a:spLocks noChangeAspect="1" noChangeArrowheads="1"/>
          </p:cNvSpPr>
          <p:nvPr/>
        </p:nvSpPr>
        <p:spPr bwMode="auto">
          <a:xfrm>
            <a:off x="29162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32774" name="Rectangle 8"/>
          <p:cNvSpPr>
            <a:spLocks noChangeAspect="1" noChangeArrowheads="1"/>
          </p:cNvSpPr>
          <p:nvPr/>
        </p:nvSpPr>
        <p:spPr bwMode="auto">
          <a:xfrm>
            <a:off x="3894138" y="2819400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200">
              <a:latin typeface="Times New Roman" pitchFamily="18" charset="0"/>
            </a:endParaRPr>
          </a:p>
        </p:txBody>
      </p:sp>
      <p:sp>
        <p:nvSpPr>
          <p:cNvPr id="32775" name="Rectangle 9"/>
          <p:cNvSpPr>
            <a:spLocks noChangeAspect="1" noChangeArrowheads="1"/>
          </p:cNvSpPr>
          <p:nvPr/>
        </p:nvSpPr>
        <p:spPr bwMode="auto">
          <a:xfrm>
            <a:off x="3960813" y="5559425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32776" name="Rectangle 10"/>
          <p:cNvSpPr>
            <a:spLocks noChangeArrowheads="1"/>
          </p:cNvSpPr>
          <p:nvPr/>
        </p:nvSpPr>
        <p:spPr bwMode="auto">
          <a:xfrm>
            <a:off x="2454275" y="4043363"/>
            <a:ext cx="577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1</a:t>
            </a:r>
          </a:p>
        </p:txBody>
      </p:sp>
      <p:sp>
        <p:nvSpPr>
          <p:cNvPr id="32777" name="Rectangle 11"/>
          <p:cNvSpPr>
            <a:spLocks noChangeArrowheads="1"/>
          </p:cNvSpPr>
          <p:nvPr/>
        </p:nvSpPr>
        <p:spPr bwMode="auto">
          <a:xfrm>
            <a:off x="5334000" y="4043363"/>
            <a:ext cx="5762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32778" name="Rectangle 12"/>
          <p:cNvSpPr>
            <a:spLocks noChangeArrowheads="1"/>
          </p:cNvSpPr>
          <p:nvPr/>
        </p:nvSpPr>
        <p:spPr bwMode="auto">
          <a:xfrm>
            <a:off x="395288" y="1265238"/>
            <a:ext cx="7010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omic Sans MS" pitchFamily="66" charset="0"/>
              </a:rPr>
              <a:t>E(a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,a</a:t>
            </a:r>
            <a:r>
              <a:rPr lang="en-US" sz="2400" b="1" baseline="-25000">
                <a:latin typeface="Comic Sans MS" pitchFamily="66" charset="0"/>
              </a:rPr>
              <a:t>2</a:t>
            </a:r>
            <a:r>
              <a:rPr lang="en-US" sz="2400" b="1">
                <a:latin typeface="Comic Sans MS" pitchFamily="66" charset="0"/>
              </a:rPr>
              <a:t>) = 2a</a:t>
            </a:r>
            <a:r>
              <a:rPr lang="en-US" sz="2400" b="1" baseline="-25000">
                <a:latin typeface="Comic Sans MS" pitchFamily="66" charset="0"/>
              </a:rPr>
              <a:t>1 </a:t>
            </a:r>
            <a:r>
              <a:rPr lang="en-US" sz="2400" b="1">
                <a:latin typeface="Comic Sans MS" pitchFamily="66" charset="0"/>
              </a:rPr>
              <a:t>+ 5ā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+ 9a</a:t>
            </a:r>
            <a:r>
              <a:rPr lang="en-US" sz="2400" b="1" baseline="-25000">
                <a:latin typeface="Comic Sans MS" pitchFamily="66" charset="0"/>
              </a:rPr>
              <a:t>2 </a:t>
            </a:r>
            <a:r>
              <a:rPr lang="en-US" sz="2400" b="1">
                <a:latin typeface="Comic Sans MS" pitchFamily="66" charset="0"/>
              </a:rPr>
              <a:t>+ 4ā</a:t>
            </a:r>
            <a:r>
              <a:rPr lang="en-US" sz="2400" b="1" baseline="-25000">
                <a:latin typeface="Comic Sans MS" pitchFamily="66" charset="0"/>
              </a:rPr>
              <a:t>2 </a:t>
            </a:r>
            <a:r>
              <a:rPr lang="en-US" sz="2400" b="1">
                <a:latin typeface="Comic Sans MS" pitchFamily="66" charset="0"/>
              </a:rPr>
              <a:t>+ 2a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ā</a:t>
            </a:r>
            <a:r>
              <a:rPr lang="en-US" sz="2400" b="1" baseline="-25000">
                <a:latin typeface="Comic Sans MS" pitchFamily="66" charset="0"/>
              </a:rPr>
              <a:t>2 </a:t>
            </a:r>
            <a:r>
              <a:rPr lang="en-US" sz="2400" b="1">
                <a:latin typeface="Comic Sans MS" pitchFamily="66" charset="0"/>
              </a:rPr>
              <a:t>+</a:t>
            </a:r>
            <a:r>
              <a:rPr lang="en-US" sz="2400" b="1" baseline="-25000">
                <a:latin typeface="Comic Sans MS" pitchFamily="66" charset="0"/>
              </a:rPr>
              <a:t> </a:t>
            </a:r>
            <a:r>
              <a:rPr lang="en-US" sz="2400" b="1">
                <a:latin typeface="Comic Sans MS" pitchFamily="66" charset="0"/>
              </a:rPr>
              <a:t>ā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a</a:t>
            </a:r>
            <a:r>
              <a:rPr lang="en-US" sz="2400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32779" name="Line 13"/>
          <p:cNvSpPr>
            <a:spLocks noChangeShapeType="1"/>
          </p:cNvSpPr>
          <p:nvPr/>
        </p:nvSpPr>
        <p:spPr bwMode="auto">
          <a:xfrm flipH="1">
            <a:off x="3203575" y="3213100"/>
            <a:ext cx="720725" cy="936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2780" name="Text Box 14"/>
          <p:cNvSpPr txBox="1">
            <a:spLocks noChangeArrowheads="1"/>
          </p:cNvSpPr>
          <p:nvPr/>
        </p:nvSpPr>
        <p:spPr bwMode="auto">
          <a:xfrm>
            <a:off x="3203575" y="32845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2</a:t>
            </a:r>
          </a:p>
        </p:txBody>
      </p:sp>
      <p:sp>
        <p:nvSpPr>
          <p:cNvPr id="32781" name="Line 15"/>
          <p:cNvSpPr>
            <a:spLocks noChangeShapeType="1"/>
          </p:cNvSpPr>
          <p:nvPr/>
        </p:nvSpPr>
        <p:spPr bwMode="auto">
          <a:xfrm>
            <a:off x="3203575" y="4581525"/>
            <a:ext cx="720725" cy="9350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2782" name="Text Box 16"/>
          <p:cNvSpPr txBox="1">
            <a:spLocks noChangeArrowheads="1"/>
          </p:cNvSpPr>
          <p:nvPr/>
        </p:nvSpPr>
        <p:spPr bwMode="auto">
          <a:xfrm>
            <a:off x="3136900" y="494982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5</a:t>
            </a:r>
          </a:p>
        </p:txBody>
      </p:sp>
      <p:sp>
        <p:nvSpPr>
          <p:cNvPr id="32783" name="Text Box 17"/>
          <p:cNvSpPr txBox="1">
            <a:spLocks noChangeArrowheads="1"/>
          </p:cNvSpPr>
          <p:nvPr/>
        </p:nvSpPr>
        <p:spPr bwMode="auto">
          <a:xfrm>
            <a:off x="4787900" y="328295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9</a:t>
            </a:r>
          </a:p>
        </p:txBody>
      </p:sp>
      <p:sp>
        <p:nvSpPr>
          <p:cNvPr id="32784" name="Text Box 18"/>
          <p:cNvSpPr txBox="1">
            <a:spLocks noChangeArrowheads="1"/>
          </p:cNvSpPr>
          <p:nvPr/>
        </p:nvSpPr>
        <p:spPr bwMode="auto">
          <a:xfrm>
            <a:off x="4859338" y="5011738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4</a:t>
            </a:r>
          </a:p>
        </p:txBody>
      </p:sp>
      <p:sp>
        <p:nvSpPr>
          <p:cNvPr id="32785" name="Line 19"/>
          <p:cNvSpPr>
            <a:spLocks noChangeShapeType="1"/>
          </p:cNvSpPr>
          <p:nvPr/>
        </p:nvSpPr>
        <p:spPr bwMode="auto">
          <a:xfrm>
            <a:off x="4289425" y="3222625"/>
            <a:ext cx="714375" cy="927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2786" name="Line 20"/>
          <p:cNvSpPr>
            <a:spLocks noChangeShapeType="1"/>
          </p:cNvSpPr>
          <p:nvPr/>
        </p:nvSpPr>
        <p:spPr bwMode="auto">
          <a:xfrm flipH="1">
            <a:off x="4356100" y="4581525"/>
            <a:ext cx="649288" cy="9350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2787" name="Line 21"/>
          <p:cNvSpPr>
            <a:spLocks noChangeShapeType="1"/>
          </p:cNvSpPr>
          <p:nvPr/>
        </p:nvSpPr>
        <p:spPr bwMode="auto">
          <a:xfrm flipH="1">
            <a:off x="3309938" y="4508500"/>
            <a:ext cx="1477962" cy="111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2788" name="Text Box 22"/>
          <p:cNvSpPr txBox="1">
            <a:spLocks noChangeArrowheads="1"/>
          </p:cNvSpPr>
          <p:nvPr/>
        </p:nvSpPr>
        <p:spPr bwMode="auto">
          <a:xfrm>
            <a:off x="3995738" y="4506913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2</a:t>
            </a:r>
          </a:p>
        </p:txBody>
      </p:sp>
      <p:sp>
        <p:nvSpPr>
          <p:cNvPr id="32789" name="Text Box 23"/>
          <p:cNvSpPr txBox="1">
            <a:spLocks noChangeArrowheads="1"/>
          </p:cNvSpPr>
          <p:nvPr/>
        </p:nvSpPr>
        <p:spPr bwMode="auto">
          <a:xfrm>
            <a:off x="3995738" y="3787775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1</a:t>
            </a:r>
          </a:p>
        </p:txBody>
      </p:sp>
      <p:sp>
        <p:nvSpPr>
          <p:cNvPr id="32790" name="Line 24"/>
          <p:cNvSpPr>
            <a:spLocks noChangeShapeType="1"/>
          </p:cNvSpPr>
          <p:nvPr/>
        </p:nvSpPr>
        <p:spPr bwMode="auto">
          <a:xfrm flipV="1">
            <a:off x="3348038" y="4221163"/>
            <a:ext cx="15113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2791" name="Text Box 25"/>
          <p:cNvSpPr txBox="1">
            <a:spLocks noChangeArrowheads="1"/>
          </p:cNvSpPr>
          <p:nvPr/>
        </p:nvSpPr>
        <p:spPr bwMode="auto">
          <a:xfrm>
            <a:off x="4470400" y="5554663"/>
            <a:ext cx="1223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Sink (1)</a:t>
            </a:r>
            <a:endParaRPr lang="en-GB" b="1" i="1">
              <a:latin typeface="Comic Sans MS" pitchFamily="66" charset="0"/>
            </a:endParaRPr>
          </a:p>
        </p:txBody>
      </p:sp>
      <p:sp>
        <p:nvSpPr>
          <p:cNvPr id="32792" name="Text Box 26"/>
          <p:cNvSpPr txBox="1">
            <a:spLocks noChangeArrowheads="1"/>
          </p:cNvSpPr>
          <p:nvPr/>
        </p:nvSpPr>
        <p:spPr bwMode="auto">
          <a:xfrm>
            <a:off x="4311650" y="2606675"/>
            <a:ext cx="1489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Source (0)</a:t>
            </a:r>
            <a:r>
              <a:rPr lang="en-GB" sz="2000">
                <a:latin typeface="Times New Roman" pitchFamily="18" charset="0"/>
              </a:rPr>
              <a:t> </a:t>
            </a:r>
            <a:endParaRPr lang="en-GB" i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Graph Construction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1042988" y="2132013"/>
            <a:ext cx="2881312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endParaRPr lang="en-US" sz="2400" baseline="-25000">
              <a:latin typeface="Comic Sans MS" pitchFamily="66" charset="0"/>
            </a:endParaRPr>
          </a:p>
        </p:txBody>
      </p:sp>
      <p:sp>
        <p:nvSpPr>
          <p:cNvPr id="33796" name="Oval 4"/>
          <p:cNvSpPr>
            <a:spLocks noChangeAspect="1" noChangeArrowheads="1"/>
          </p:cNvSpPr>
          <p:nvPr/>
        </p:nvSpPr>
        <p:spPr bwMode="auto">
          <a:xfrm>
            <a:off x="48593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33797" name="Oval 5"/>
          <p:cNvSpPr>
            <a:spLocks noChangeAspect="1" noChangeArrowheads="1"/>
          </p:cNvSpPr>
          <p:nvPr/>
        </p:nvSpPr>
        <p:spPr bwMode="auto">
          <a:xfrm>
            <a:off x="29162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33798" name="Rectangle 8"/>
          <p:cNvSpPr>
            <a:spLocks noChangeAspect="1" noChangeArrowheads="1"/>
          </p:cNvSpPr>
          <p:nvPr/>
        </p:nvSpPr>
        <p:spPr bwMode="auto">
          <a:xfrm>
            <a:off x="3894138" y="2819400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200">
              <a:latin typeface="Times New Roman" pitchFamily="18" charset="0"/>
            </a:endParaRPr>
          </a:p>
        </p:txBody>
      </p:sp>
      <p:sp>
        <p:nvSpPr>
          <p:cNvPr id="33799" name="Rectangle 9"/>
          <p:cNvSpPr>
            <a:spLocks noChangeAspect="1" noChangeArrowheads="1"/>
          </p:cNvSpPr>
          <p:nvPr/>
        </p:nvSpPr>
        <p:spPr bwMode="auto">
          <a:xfrm>
            <a:off x="3960813" y="5559425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33800" name="Rectangle 10"/>
          <p:cNvSpPr>
            <a:spLocks noChangeArrowheads="1"/>
          </p:cNvSpPr>
          <p:nvPr/>
        </p:nvSpPr>
        <p:spPr bwMode="auto">
          <a:xfrm>
            <a:off x="2454275" y="4043363"/>
            <a:ext cx="577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1</a:t>
            </a:r>
          </a:p>
        </p:txBody>
      </p:sp>
      <p:sp>
        <p:nvSpPr>
          <p:cNvPr id="33801" name="Rectangle 11"/>
          <p:cNvSpPr>
            <a:spLocks noChangeArrowheads="1"/>
          </p:cNvSpPr>
          <p:nvPr/>
        </p:nvSpPr>
        <p:spPr bwMode="auto">
          <a:xfrm>
            <a:off x="5334000" y="4043363"/>
            <a:ext cx="5762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33802" name="Rectangle 12"/>
          <p:cNvSpPr>
            <a:spLocks noChangeArrowheads="1"/>
          </p:cNvSpPr>
          <p:nvPr/>
        </p:nvSpPr>
        <p:spPr bwMode="auto">
          <a:xfrm>
            <a:off x="395288" y="1265238"/>
            <a:ext cx="7010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omic Sans MS" pitchFamily="66" charset="0"/>
              </a:rPr>
              <a:t>E(a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,a</a:t>
            </a:r>
            <a:r>
              <a:rPr lang="en-US" sz="2400" b="1" baseline="-25000">
                <a:latin typeface="Comic Sans MS" pitchFamily="66" charset="0"/>
              </a:rPr>
              <a:t>2</a:t>
            </a:r>
            <a:r>
              <a:rPr lang="en-US" sz="2400" b="1">
                <a:latin typeface="Comic Sans MS" pitchFamily="66" charset="0"/>
              </a:rPr>
              <a:t>) = 2</a:t>
            </a:r>
            <a:r>
              <a:rPr lang="en-US" sz="2400" b="1">
                <a:solidFill>
                  <a:srgbClr val="0B00F0"/>
                </a:solidFill>
                <a:latin typeface="Comic Sans MS" pitchFamily="66" charset="0"/>
              </a:rPr>
              <a:t>a</a:t>
            </a:r>
            <a:r>
              <a:rPr lang="en-US" sz="2400" b="1" baseline="-25000">
                <a:solidFill>
                  <a:srgbClr val="0B00F0"/>
                </a:solidFill>
                <a:latin typeface="Comic Sans MS" pitchFamily="66" charset="0"/>
              </a:rPr>
              <a:t>1</a:t>
            </a:r>
            <a:r>
              <a:rPr lang="en-US" sz="2400" b="1" baseline="-25000">
                <a:latin typeface="Comic Sans MS" pitchFamily="66" charset="0"/>
              </a:rPr>
              <a:t> </a:t>
            </a:r>
            <a:r>
              <a:rPr lang="en-US" sz="2400" b="1">
                <a:latin typeface="Comic Sans MS" pitchFamily="66" charset="0"/>
              </a:rPr>
              <a:t>+ 5</a:t>
            </a:r>
            <a:r>
              <a:rPr lang="en-US" sz="2400" b="1">
                <a:solidFill>
                  <a:srgbClr val="FF0F0F"/>
                </a:solidFill>
                <a:latin typeface="Comic Sans MS" pitchFamily="66" charset="0"/>
              </a:rPr>
              <a:t>ā</a:t>
            </a:r>
            <a:r>
              <a:rPr lang="en-US" sz="2400" b="1" baseline="-25000">
                <a:solidFill>
                  <a:srgbClr val="FF0F0F"/>
                </a:solidFill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+ 9</a:t>
            </a:r>
            <a:r>
              <a:rPr lang="en-US" sz="2400" b="1">
                <a:solidFill>
                  <a:srgbClr val="0B00F0"/>
                </a:solidFill>
                <a:latin typeface="Comic Sans MS" pitchFamily="66" charset="0"/>
              </a:rPr>
              <a:t>a</a:t>
            </a:r>
            <a:r>
              <a:rPr lang="en-US" sz="2400" b="1" baseline="-25000">
                <a:solidFill>
                  <a:srgbClr val="0B00F0"/>
                </a:solidFill>
                <a:latin typeface="Comic Sans MS" pitchFamily="66" charset="0"/>
              </a:rPr>
              <a:t>2</a:t>
            </a:r>
            <a:r>
              <a:rPr lang="en-US" sz="2400" b="1" baseline="-25000">
                <a:latin typeface="Comic Sans MS" pitchFamily="66" charset="0"/>
              </a:rPr>
              <a:t> </a:t>
            </a:r>
            <a:r>
              <a:rPr lang="en-US" sz="2400" b="1">
                <a:latin typeface="Comic Sans MS" pitchFamily="66" charset="0"/>
              </a:rPr>
              <a:t>+ 4</a:t>
            </a:r>
            <a:r>
              <a:rPr lang="en-US" sz="2400" b="1">
                <a:solidFill>
                  <a:srgbClr val="FF0F0F"/>
                </a:solidFill>
                <a:latin typeface="Comic Sans MS" pitchFamily="66" charset="0"/>
              </a:rPr>
              <a:t>ā</a:t>
            </a:r>
            <a:r>
              <a:rPr lang="en-US" sz="2400" b="1" baseline="-25000">
                <a:solidFill>
                  <a:srgbClr val="FF0F0F"/>
                </a:solidFill>
                <a:latin typeface="Comic Sans MS" pitchFamily="66" charset="0"/>
              </a:rPr>
              <a:t>2</a:t>
            </a:r>
            <a:r>
              <a:rPr lang="en-US" sz="2400" b="1" baseline="-25000">
                <a:latin typeface="Comic Sans MS" pitchFamily="66" charset="0"/>
              </a:rPr>
              <a:t> </a:t>
            </a:r>
            <a:r>
              <a:rPr lang="en-US" sz="2400" b="1">
                <a:latin typeface="Comic Sans MS" pitchFamily="66" charset="0"/>
              </a:rPr>
              <a:t>+ 2</a:t>
            </a:r>
            <a:r>
              <a:rPr lang="en-US" sz="2400" b="1">
                <a:solidFill>
                  <a:srgbClr val="FF0F0F"/>
                </a:solidFill>
                <a:latin typeface="Comic Sans MS" pitchFamily="66" charset="0"/>
              </a:rPr>
              <a:t>a</a:t>
            </a:r>
            <a:r>
              <a:rPr lang="en-US" sz="2400" b="1" baseline="-25000">
                <a:solidFill>
                  <a:srgbClr val="FF0F0F"/>
                </a:solidFill>
                <a:latin typeface="Comic Sans MS" pitchFamily="66" charset="0"/>
              </a:rPr>
              <a:t>1</a:t>
            </a:r>
            <a:r>
              <a:rPr lang="en-US" sz="2400" b="1">
                <a:solidFill>
                  <a:srgbClr val="FF0F0F"/>
                </a:solidFill>
                <a:latin typeface="Comic Sans MS" pitchFamily="66" charset="0"/>
              </a:rPr>
              <a:t>ā</a:t>
            </a:r>
            <a:r>
              <a:rPr lang="en-US" sz="2400" b="1" baseline="-25000">
                <a:solidFill>
                  <a:srgbClr val="FF0F0F"/>
                </a:solidFill>
                <a:latin typeface="Comic Sans MS" pitchFamily="66" charset="0"/>
              </a:rPr>
              <a:t>2</a:t>
            </a:r>
            <a:r>
              <a:rPr lang="en-US" sz="2400" b="1" baseline="-25000">
                <a:latin typeface="Comic Sans MS" pitchFamily="66" charset="0"/>
              </a:rPr>
              <a:t> </a:t>
            </a:r>
            <a:r>
              <a:rPr lang="en-US" sz="2400" b="1">
                <a:latin typeface="Comic Sans MS" pitchFamily="66" charset="0"/>
              </a:rPr>
              <a:t>+</a:t>
            </a:r>
            <a:r>
              <a:rPr lang="en-US" sz="2400" b="1" baseline="-25000">
                <a:latin typeface="Comic Sans MS" pitchFamily="66" charset="0"/>
              </a:rPr>
              <a:t> </a:t>
            </a:r>
            <a:r>
              <a:rPr lang="en-US" sz="2400" b="1">
                <a:solidFill>
                  <a:srgbClr val="FF0F0F"/>
                </a:solidFill>
                <a:latin typeface="Comic Sans MS" pitchFamily="66" charset="0"/>
              </a:rPr>
              <a:t>ā</a:t>
            </a:r>
            <a:r>
              <a:rPr lang="en-US" sz="2400" b="1" baseline="-25000">
                <a:solidFill>
                  <a:srgbClr val="FF0F0F"/>
                </a:solidFill>
                <a:latin typeface="Comic Sans MS" pitchFamily="66" charset="0"/>
              </a:rPr>
              <a:t>1</a:t>
            </a:r>
            <a:r>
              <a:rPr lang="en-US" sz="2400" b="1">
                <a:solidFill>
                  <a:srgbClr val="FF0F0F"/>
                </a:solidFill>
                <a:latin typeface="Comic Sans MS" pitchFamily="66" charset="0"/>
              </a:rPr>
              <a:t>a</a:t>
            </a:r>
            <a:r>
              <a:rPr lang="en-US" sz="2400" b="1" baseline="-25000">
                <a:solidFill>
                  <a:srgbClr val="FF0F0F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33803" name="Line 13"/>
          <p:cNvSpPr>
            <a:spLocks noChangeShapeType="1"/>
          </p:cNvSpPr>
          <p:nvPr/>
        </p:nvSpPr>
        <p:spPr bwMode="auto">
          <a:xfrm flipH="1">
            <a:off x="3203575" y="3213100"/>
            <a:ext cx="720725" cy="9366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3804" name="Text Box 14"/>
          <p:cNvSpPr txBox="1">
            <a:spLocks noChangeArrowheads="1"/>
          </p:cNvSpPr>
          <p:nvPr/>
        </p:nvSpPr>
        <p:spPr bwMode="auto">
          <a:xfrm>
            <a:off x="3203575" y="32131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2</a:t>
            </a:r>
          </a:p>
        </p:txBody>
      </p:sp>
      <p:sp>
        <p:nvSpPr>
          <p:cNvPr id="33805" name="Line 15"/>
          <p:cNvSpPr>
            <a:spLocks noChangeShapeType="1"/>
          </p:cNvSpPr>
          <p:nvPr/>
        </p:nvSpPr>
        <p:spPr bwMode="auto">
          <a:xfrm>
            <a:off x="3203575" y="4581525"/>
            <a:ext cx="720725" cy="9350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3806" name="Text Box 16"/>
          <p:cNvSpPr txBox="1">
            <a:spLocks noChangeArrowheads="1"/>
          </p:cNvSpPr>
          <p:nvPr/>
        </p:nvSpPr>
        <p:spPr bwMode="auto">
          <a:xfrm>
            <a:off x="3136900" y="494982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5</a:t>
            </a:r>
          </a:p>
        </p:txBody>
      </p:sp>
      <p:sp>
        <p:nvSpPr>
          <p:cNvPr id="33807" name="Text Box 17"/>
          <p:cNvSpPr txBox="1">
            <a:spLocks noChangeArrowheads="1"/>
          </p:cNvSpPr>
          <p:nvPr/>
        </p:nvSpPr>
        <p:spPr bwMode="auto">
          <a:xfrm>
            <a:off x="4787900" y="3211513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9</a:t>
            </a:r>
          </a:p>
        </p:txBody>
      </p:sp>
      <p:sp>
        <p:nvSpPr>
          <p:cNvPr id="33808" name="Text Box 18"/>
          <p:cNvSpPr txBox="1">
            <a:spLocks noChangeArrowheads="1"/>
          </p:cNvSpPr>
          <p:nvPr/>
        </p:nvSpPr>
        <p:spPr bwMode="auto">
          <a:xfrm>
            <a:off x="4859338" y="5011738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4</a:t>
            </a:r>
          </a:p>
        </p:txBody>
      </p:sp>
      <p:sp>
        <p:nvSpPr>
          <p:cNvPr id="33809" name="Line 19"/>
          <p:cNvSpPr>
            <a:spLocks noChangeShapeType="1"/>
          </p:cNvSpPr>
          <p:nvPr/>
        </p:nvSpPr>
        <p:spPr bwMode="auto">
          <a:xfrm>
            <a:off x="4289425" y="3222625"/>
            <a:ext cx="714375" cy="9271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3810" name="Line 20"/>
          <p:cNvSpPr>
            <a:spLocks noChangeShapeType="1"/>
          </p:cNvSpPr>
          <p:nvPr/>
        </p:nvSpPr>
        <p:spPr bwMode="auto">
          <a:xfrm flipH="1">
            <a:off x="4356100" y="4581525"/>
            <a:ext cx="649288" cy="9350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3811" name="Line 21"/>
          <p:cNvSpPr>
            <a:spLocks noChangeShapeType="1"/>
          </p:cNvSpPr>
          <p:nvPr/>
        </p:nvSpPr>
        <p:spPr bwMode="auto">
          <a:xfrm flipH="1">
            <a:off x="3309938" y="4508500"/>
            <a:ext cx="1477962" cy="111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3812" name="Text Box 22"/>
          <p:cNvSpPr txBox="1">
            <a:spLocks noChangeArrowheads="1"/>
          </p:cNvSpPr>
          <p:nvPr/>
        </p:nvSpPr>
        <p:spPr bwMode="auto">
          <a:xfrm>
            <a:off x="3995738" y="4506913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2</a:t>
            </a:r>
          </a:p>
        </p:txBody>
      </p:sp>
      <p:sp>
        <p:nvSpPr>
          <p:cNvPr id="33813" name="Text Box 23"/>
          <p:cNvSpPr txBox="1">
            <a:spLocks noChangeArrowheads="1"/>
          </p:cNvSpPr>
          <p:nvPr/>
        </p:nvSpPr>
        <p:spPr bwMode="auto">
          <a:xfrm>
            <a:off x="3995738" y="3787775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1</a:t>
            </a:r>
          </a:p>
        </p:txBody>
      </p:sp>
      <p:sp>
        <p:nvSpPr>
          <p:cNvPr id="33814" name="Line 24"/>
          <p:cNvSpPr>
            <a:spLocks noChangeShapeType="1"/>
          </p:cNvSpPr>
          <p:nvPr/>
        </p:nvSpPr>
        <p:spPr bwMode="auto">
          <a:xfrm flipV="1">
            <a:off x="3348038" y="4221163"/>
            <a:ext cx="15113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3815" name="Line 25"/>
          <p:cNvSpPr>
            <a:spLocks noChangeShapeType="1"/>
          </p:cNvSpPr>
          <p:nvPr/>
        </p:nvSpPr>
        <p:spPr bwMode="auto">
          <a:xfrm flipV="1">
            <a:off x="3059113" y="3716338"/>
            <a:ext cx="2160587" cy="0"/>
          </a:xfrm>
          <a:prstGeom prst="line">
            <a:avLst/>
          </a:prstGeom>
          <a:noFill/>
          <a:ln w="57150">
            <a:solidFill>
              <a:schemeClr val="accent1"/>
            </a:solidFill>
            <a:prstDash val="sysDot"/>
            <a:round/>
            <a:headEnd/>
            <a:tailEnd type="none" w="med" len="lg"/>
          </a:ln>
        </p:spPr>
        <p:txBody>
          <a:bodyPr/>
          <a:lstStyle/>
          <a:p>
            <a:endParaRPr lang="en-GB"/>
          </a:p>
        </p:txBody>
      </p:sp>
      <p:sp>
        <p:nvSpPr>
          <p:cNvPr id="33816" name="Rectangle 26"/>
          <p:cNvSpPr>
            <a:spLocks noChangeArrowheads="1"/>
          </p:cNvSpPr>
          <p:nvPr/>
        </p:nvSpPr>
        <p:spPr bwMode="auto">
          <a:xfrm>
            <a:off x="6443663" y="4005263"/>
            <a:ext cx="20161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Comic Sans MS" pitchFamily="66" charset="0"/>
              </a:rPr>
              <a:t>a</a:t>
            </a:r>
            <a:r>
              <a:rPr lang="en-US" sz="2000" b="1" baseline="-25000">
                <a:latin typeface="Comic Sans MS" pitchFamily="66" charset="0"/>
              </a:rPr>
              <a:t>1 </a:t>
            </a:r>
            <a:r>
              <a:rPr lang="en-US" sz="2000" b="1">
                <a:latin typeface="Comic Sans MS" pitchFamily="66" charset="0"/>
              </a:rPr>
              <a:t>= 1  a</a:t>
            </a:r>
            <a:r>
              <a:rPr lang="en-US" sz="2000" b="1" baseline="-25000">
                <a:latin typeface="Comic Sans MS" pitchFamily="66" charset="0"/>
              </a:rPr>
              <a:t>2 </a:t>
            </a:r>
            <a:r>
              <a:rPr lang="en-US" sz="2000" b="1">
                <a:latin typeface="Comic Sans MS" pitchFamily="66" charset="0"/>
              </a:rPr>
              <a:t>= 1</a:t>
            </a:r>
            <a:endParaRPr lang="en-US" sz="2000" b="1" baseline="-25000">
              <a:latin typeface="Comic Sans MS" pitchFamily="66" charset="0"/>
            </a:endParaRPr>
          </a:p>
        </p:txBody>
      </p:sp>
      <p:sp>
        <p:nvSpPr>
          <p:cNvPr id="33817" name="Rectangle 27"/>
          <p:cNvSpPr>
            <a:spLocks noChangeArrowheads="1"/>
          </p:cNvSpPr>
          <p:nvPr/>
        </p:nvSpPr>
        <p:spPr bwMode="auto">
          <a:xfrm>
            <a:off x="6516688" y="4724400"/>
            <a:ext cx="18716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Comic Sans MS" pitchFamily="66" charset="0"/>
              </a:rPr>
              <a:t>E</a:t>
            </a:r>
            <a:r>
              <a:rPr lang="en-US" sz="2000" b="1" baseline="-25000">
                <a:latin typeface="Comic Sans MS" pitchFamily="66" charset="0"/>
              </a:rPr>
              <a:t> </a:t>
            </a:r>
            <a:r>
              <a:rPr lang="en-US" sz="2000" b="1">
                <a:latin typeface="Comic Sans MS" pitchFamily="66" charset="0"/>
              </a:rPr>
              <a:t>(1,1) = 11</a:t>
            </a:r>
          </a:p>
        </p:txBody>
      </p:sp>
      <p:sp>
        <p:nvSpPr>
          <p:cNvPr id="33818" name="Rectangle 28"/>
          <p:cNvSpPr>
            <a:spLocks noChangeArrowheads="1"/>
          </p:cNvSpPr>
          <p:nvPr/>
        </p:nvSpPr>
        <p:spPr bwMode="auto">
          <a:xfrm>
            <a:off x="6227763" y="3284538"/>
            <a:ext cx="2520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Comic Sans MS" pitchFamily="66" charset="0"/>
              </a:rPr>
              <a:t>Cost of cut = 11</a:t>
            </a:r>
            <a:endParaRPr lang="en-US" sz="2000" b="1" baseline="-25000">
              <a:latin typeface="Comic Sans MS" pitchFamily="66" charset="0"/>
            </a:endParaRPr>
          </a:p>
        </p:txBody>
      </p:sp>
      <p:sp>
        <p:nvSpPr>
          <p:cNvPr id="33819" name="Text Box 29"/>
          <p:cNvSpPr txBox="1">
            <a:spLocks noChangeArrowheads="1"/>
          </p:cNvSpPr>
          <p:nvPr/>
        </p:nvSpPr>
        <p:spPr bwMode="auto">
          <a:xfrm>
            <a:off x="4470400" y="5554663"/>
            <a:ext cx="1223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Sink (1)</a:t>
            </a:r>
            <a:endParaRPr lang="en-GB" b="1" i="1">
              <a:latin typeface="Comic Sans MS" pitchFamily="66" charset="0"/>
            </a:endParaRPr>
          </a:p>
        </p:txBody>
      </p:sp>
      <p:sp>
        <p:nvSpPr>
          <p:cNvPr id="33820" name="Text Box 30"/>
          <p:cNvSpPr txBox="1">
            <a:spLocks noChangeArrowheads="1"/>
          </p:cNvSpPr>
          <p:nvPr/>
        </p:nvSpPr>
        <p:spPr bwMode="auto">
          <a:xfrm>
            <a:off x="4311650" y="2606675"/>
            <a:ext cx="1489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Source (0)</a:t>
            </a:r>
            <a:r>
              <a:rPr lang="en-GB" sz="2000">
                <a:latin typeface="Times New Roman" pitchFamily="18" charset="0"/>
              </a:rPr>
              <a:t> </a:t>
            </a:r>
            <a:endParaRPr lang="en-GB" i="1">
              <a:latin typeface="Times New Roman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143625" y="3214688"/>
            <a:ext cx="2571750" cy="2000250"/>
          </a:xfrm>
          <a:prstGeom prst="roundRect">
            <a:avLst>
              <a:gd name="adj" fmla="val 5698"/>
            </a:avLst>
          </a:prstGeom>
          <a:solidFill>
            <a:srgbClr val="0066FF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Graph Construction</a:t>
            </a:r>
          </a:p>
        </p:txBody>
      </p:sp>
      <p:sp>
        <p:nvSpPr>
          <p:cNvPr id="34819" name="Oval 4"/>
          <p:cNvSpPr>
            <a:spLocks noChangeAspect="1" noChangeArrowheads="1"/>
          </p:cNvSpPr>
          <p:nvPr/>
        </p:nvSpPr>
        <p:spPr bwMode="auto">
          <a:xfrm>
            <a:off x="48593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34820" name="Oval 5"/>
          <p:cNvSpPr>
            <a:spLocks noChangeAspect="1" noChangeArrowheads="1"/>
          </p:cNvSpPr>
          <p:nvPr/>
        </p:nvSpPr>
        <p:spPr bwMode="auto">
          <a:xfrm>
            <a:off x="29162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34821" name="Rectangle 8"/>
          <p:cNvSpPr>
            <a:spLocks noChangeAspect="1" noChangeArrowheads="1"/>
          </p:cNvSpPr>
          <p:nvPr/>
        </p:nvSpPr>
        <p:spPr bwMode="auto">
          <a:xfrm>
            <a:off x="3894138" y="2819400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200">
              <a:latin typeface="Times New Roman" pitchFamily="18" charset="0"/>
            </a:endParaRPr>
          </a:p>
        </p:txBody>
      </p:sp>
      <p:sp>
        <p:nvSpPr>
          <p:cNvPr id="34822" name="Rectangle 9"/>
          <p:cNvSpPr>
            <a:spLocks noChangeAspect="1" noChangeArrowheads="1"/>
          </p:cNvSpPr>
          <p:nvPr/>
        </p:nvSpPr>
        <p:spPr bwMode="auto">
          <a:xfrm>
            <a:off x="3960813" y="5559425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34823" name="Rectangle 10"/>
          <p:cNvSpPr>
            <a:spLocks noChangeArrowheads="1"/>
          </p:cNvSpPr>
          <p:nvPr/>
        </p:nvSpPr>
        <p:spPr bwMode="auto">
          <a:xfrm>
            <a:off x="2454275" y="4043363"/>
            <a:ext cx="577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1</a:t>
            </a:r>
          </a:p>
        </p:txBody>
      </p:sp>
      <p:sp>
        <p:nvSpPr>
          <p:cNvPr id="34824" name="Rectangle 11"/>
          <p:cNvSpPr>
            <a:spLocks noChangeArrowheads="1"/>
          </p:cNvSpPr>
          <p:nvPr/>
        </p:nvSpPr>
        <p:spPr bwMode="auto">
          <a:xfrm>
            <a:off x="5334000" y="4043363"/>
            <a:ext cx="5762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34825" name="Rectangle 12"/>
          <p:cNvSpPr>
            <a:spLocks noChangeArrowheads="1"/>
          </p:cNvSpPr>
          <p:nvPr/>
        </p:nvSpPr>
        <p:spPr bwMode="auto">
          <a:xfrm>
            <a:off x="395288" y="1265238"/>
            <a:ext cx="7010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 pitchFamily="66" charset="0"/>
              </a:rPr>
              <a:t>E(a</a:t>
            </a:r>
            <a:r>
              <a:rPr lang="en-US" sz="2400" b="1" baseline="-25000" dirty="0">
                <a:latin typeface="Comic Sans MS" pitchFamily="66" charset="0"/>
              </a:rPr>
              <a:t>1</a:t>
            </a:r>
            <a:r>
              <a:rPr lang="en-US" sz="2400" b="1" dirty="0">
                <a:latin typeface="Comic Sans MS" pitchFamily="66" charset="0"/>
              </a:rPr>
              <a:t>,a</a:t>
            </a:r>
            <a:r>
              <a:rPr lang="en-US" sz="2400" b="1" baseline="-25000" dirty="0">
                <a:latin typeface="Comic Sans MS" pitchFamily="66" charset="0"/>
              </a:rPr>
              <a:t>2</a:t>
            </a:r>
            <a:r>
              <a:rPr lang="en-US" sz="2400" b="1" dirty="0">
                <a:latin typeface="Comic Sans MS" pitchFamily="66" charset="0"/>
              </a:rPr>
              <a:t>) = 2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a</a:t>
            </a:r>
            <a:r>
              <a:rPr lang="en-US" sz="2400" b="1" baseline="-25000" dirty="0">
                <a:solidFill>
                  <a:srgbClr val="FF0000"/>
                </a:solidFill>
                <a:latin typeface="Comic Sans MS" pitchFamily="66" charset="0"/>
              </a:rPr>
              <a:t>1</a:t>
            </a:r>
            <a:r>
              <a:rPr lang="en-US" sz="2400" b="1" baseline="-25000" dirty="0">
                <a:latin typeface="Comic Sans MS" pitchFamily="66" charset="0"/>
              </a:rPr>
              <a:t> </a:t>
            </a:r>
            <a:r>
              <a:rPr lang="en-US" sz="2400" b="1" dirty="0">
                <a:latin typeface="Comic Sans MS" pitchFamily="66" charset="0"/>
              </a:rPr>
              <a:t>+ 5</a:t>
            </a:r>
            <a:r>
              <a:rPr lang="en-US" sz="2400" b="1" dirty="0">
                <a:solidFill>
                  <a:srgbClr val="0000FF"/>
                </a:solidFill>
                <a:latin typeface="Comic Sans MS" pitchFamily="66" charset="0"/>
              </a:rPr>
              <a:t>ā</a:t>
            </a:r>
            <a:r>
              <a:rPr lang="en-US" sz="2400" b="1" baseline="-25000" dirty="0">
                <a:solidFill>
                  <a:srgbClr val="0000FF"/>
                </a:solidFill>
                <a:latin typeface="Comic Sans MS" pitchFamily="66" charset="0"/>
              </a:rPr>
              <a:t>1</a:t>
            </a:r>
            <a:r>
              <a:rPr lang="en-US" sz="2400" b="1" dirty="0">
                <a:latin typeface="Comic Sans MS" pitchFamily="66" charset="0"/>
              </a:rPr>
              <a:t>+ 9</a:t>
            </a:r>
            <a:r>
              <a:rPr lang="en-US" sz="2400" b="1" dirty="0">
                <a:solidFill>
                  <a:srgbClr val="0000FF"/>
                </a:solidFill>
                <a:latin typeface="Comic Sans MS" pitchFamily="66" charset="0"/>
              </a:rPr>
              <a:t>a</a:t>
            </a:r>
            <a:r>
              <a:rPr lang="en-US" sz="2400" b="1" baseline="-25000" dirty="0">
                <a:solidFill>
                  <a:srgbClr val="0000FF"/>
                </a:solidFill>
                <a:latin typeface="Comic Sans MS" pitchFamily="66" charset="0"/>
              </a:rPr>
              <a:t>2</a:t>
            </a:r>
            <a:r>
              <a:rPr lang="en-US" sz="2400" b="1" baseline="-25000" dirty="0">
                <a:latin typeface="Comic Sans MS" pitchFamily="66" charset="0"/>
              </a:rPr>
              <a:t> </a:t>
            </a:r>
            <a:r>
              <a:rPr lang="en-US" sz="2400" b="1" dirty="0">
                <a:latin typeface="Comic Sans MS" pitchFamily="66" charset="0"/>
              </a:rPr>
              <a:t>+ 4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ā</a:t>
            </a:r>
            <a:r>
              <a:rPr lang="en-US" sz="2400" b="1" baseline="-25000" dirty="0">
                <a:solidFill>
                  <a:srgbClr val="FF0000"/>
                </a:solidFill>
                <a:latin typeface="Comic Sans MS" pitchFamily="66" charset="0"/>
              </a:rPr>
              <a:t>2</a:t>
            </a:r>
            <a:r>
              <a:rPr lang="en-US" sz="2400" b="1" baseline="-25000" dirty="0">
                <a:latin typeface="Comic Sans MS" pitchFamily="66" charset="0"/>
              </a:rPr>
              <a:t> </a:t>
            </a:r>
            <a:r>
              <a:rPr lang="en-US" sz="2400" b="1" dirty="0">
                <a:latin typeface="Comic Sans MS" pitchFamily="66" charset="0"/>
              </a:rPr>
              <a:t>+ 2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a</a:t>
            </a:r>
            <a:r>
              <a:rPr lang="en-US" sz="2400" b="1" baseline="-25000" dirty="0">
                <a:solidFill>
                  <a:srgbClr val="FF0000"/>
                </a:solidFill>
                <a:latin typeface="Comic Sans MS" pitchFamily="66" charset="0"/>
              </a:rPr>
              <a:t>1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ā</a:t>
            </a:r>
            <a:r>
              <a:rPr lang="en-US" sz="2400" b="1" baseline="-25000" dirty="0">
                <a:solidFill>
                  <a:srgbClr val="FF0000"/>
                </a:solidFill>
                <a:latin typeface="Comic Sans MS" pitchFamily="66" charset="0"/>
              </a:rPr>
              <a:t>2</a:t>
            </a:r>
            <a:r>
              <a:rPr lang="en-US" sz="2400" b="1" baseline="-25000" dirty="0">
                <a:latin typeface="Comic Sans MS" pitchFamily="66" charset="0"/>
              </a:rPr>
              <a:t> </a:t>
            </a:r>
            <a:r>
              <a:rPr lang="en-US" sz="2400" b="1" dirty="0">
                <a:latin typeface="Comic Sans MS" pitchFamily="66" charset="0"/>
              </a:rPr>
              <a:t>+</a:t>
            </a:r>
            <a:r>
              <a:rPr lang="en-US" sz="2400" b="1" baseline="-25000" dirty="0">
                <a:latin typeface="Comic Sans MS" pitchFamily="66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Comic Sans MS" pitchFamily="66" charset="0"/>
              </a:rPr>
              <a:t>ā</a:t>
            </a:r>
            <a:r>
              <a:rPr lang="en-US" sz="2400" b="1" baseline="-25000" dirty="0">
                <a:solidFill>
                  <a:srgbClr val="0000FF"/>
                </a:solidFill>
                <a:latin typeface="Comic Sans MS" pitchFamily="66" charset="0"/>
              </a:rPr>
              <a:t>1</a:t>
            </a:r>
            <a:r>
              <a:rPr lang="en-US" sz="2400" b="1" dirty="0">
                <a:solidFill>
                  <a:srgbClr val="0000FF"/>
                </a:solidFill>
                <a:latin typeface="Comic Sans MS" pitchFamily="66" charset="0"/>
              </a:rPr>
              <a:t>a</a:t>
            </a:r>
            <a:r>
              <a:rPr lang="en-US" sz="2400" b="1" baseline="-25000" dirty="0">
                <a:solidFill>
                  <a:srgbClr val="0000FF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34826" name="Line 13"/>
          <p:cNvSpPr>
            <a:spLocks noChangeShapeType="1"/>
          </p:cNvSpPr>
          <p:nvPr/>
        </p:nvSpPr>
        <p:spPr bwMode="auto">
          <a:xfrm flipH="1">
            <a:off x="3203575" y="3213100"/>
            <a:ext cx="720725" cy="9366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4827" name="Text Box 14"/>
          <p:cNvSpPr txBox="1">
            <a:spLocks noChangeArrowheads="1"/>
          </p:cNvSpPr>
          <p:nvPr/>
        </p:nvSpPr>
        <p:spPr bwMode="auto">
          <a:xfrm>
            <a:off x="3203575" y="32845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2</a:t>
            </a:r>
          </a:p>
        </p:txBody>
      </p:sp>
      <p:sp>
        <p:nvSpPr>
          <p:cNvPr id="34828" name="Line 15"/>
          <p:cNvSpPr>
            <a:spLocks noChangeShapeType="1"/>
          </p:cNvSpPr>
          <p:nvPr/>
        </p:nvSpPr>
        <p:spPr bwMode="auto">
          <a:xfrm>
            <a:off x="3203575" y="4581525"/>
            <a:ext cx="720725" cy="9350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4829" name="Text Box 16"/>
          <p:cNvSpPr txBox="1">
            <a:spLocks noChangeArrowheads="1"/>
          </p:cNvSpPr>
          <p:nvPr/>
        </p:nvSpPr>
        <p:spPr bwMode="auto">
          <a:xfrm>
            <a:off x="3136900" y="494982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5</a:t>
            </a:r>
          </a:p>
        </p:txBody>
      </p:sp>
      <p:sp>
        <p:nvSpPr>
          <p:cNvPr id="34830" name="Text Box 17"/>
          <p:cNvSpPr txBox="1">
            <a:spLocks noChangeArrowheads="1"/>
          </p:cNvSpPr>
          <p:nvPr/>
        </p:nvSpPr>
        <p:spPr bwMode="auto">
          <a:xfrm>
            <a:off x="4787900" y="328295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9</a:t>
            </a:r>
          </a:p>
        </p:txBody>
      </p:sp>
      <p:sp>
        <p:nvSpPr>
          <p:cNvPr id="34831" name="Text Box 18"/>
          <p:cNvSpPr txBox="1">
            <a:spLocks noChangeArrowheads="1"/>
          </p:cNvSpPr>
          <p:nvPr/>
        </p:nvSpPr>
        <p:spPr bwMode="auto">
          <a:xfrm>
            <a:off x="4859338" y="5011738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4</a:t>
            </a:r>
          </a:p>
        </p:txBody>
      </p:sp>
      <p:sp>
        <p:nvSpPr>
          <p:cNvPr id="34832" name="Line 19"/>
          <p:cNvSpPr>
            <a:spLocks noChangeShapeType="1"/>
          </p:cNvSpPr>
          <p:nvPr/>
        </p:nvSpPr>
        <p:spPr bwMode="auto">
          <a:xfrm>
            <a:off x="4289425" y="3222625"/>
            <a:ext cx="714375" cy="927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4833" name="Line 20"/>
          <p:cNvSpPr>
            <a:spLocks noChangeShapeType="1"/>
          </p:cNvSpPr>
          <p:nvPr/>
        </p:nvSpPr>
        <p:spPr bwMode="auto">
          <a:xfrm flipH="1">
            <a:off x="4356100" y="4581525"/>
            <a:ext cx="649288" cy="9350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4834" name="Line 21"/>
          <p:cNvSpPr>
            <a:spLocks noChangeShapeType="1"/>
          </p:cNvSpPr>
          <p:nvPr/>
        </p:nvSpPr>
        <p:spPr bwMode="auto">
          <a:xfrm flipH="1">
            <a:off x="3309938" y="4508500"/>
            <a:ext cx="1477962" cy="1111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4835" name="Text Box 22"/>
          <p:cNvSpPr txBox="1">
            <a:spLocks noChangeArrowheads="1"/>
          </p:cNvSpPr>
          <p:nvPr/>
        </p:nvSpPr>
        <p:spPr bwMode="auto">
          <a:xfrm>
            <a:off x="3995738" y="4506913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2</a:t>
            </a:r>
          </a:p>
        </p:txBody>
      </p:sp>
      <p:sp>
        <p:nvSpPr>
          <p:cNvPr id="34836" name="Text Box 23"/>
          <p:cNvSpPr txBox="1">
            <a:spLocks noChangeArrowheads="1"/>
          </p:cNvSpPr>
          <p:nvPr/>
        </p:nvSpPr>
        <p:spPr bwMode="auto">
          <a:xfrm>
            <a:off x="3995738" y="3787775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1</a:t>
            </a:r>
          </a:p>
        </p:txBody>
      </p:sp>
      <p:sp>
        <p:nvSpPr>
          <p:cNvPr id="34837" name="Line 24"/>
          <p:cNvSpPr>
            <a:spLocks noChangeShapeType="1"/>
          </p:cNvSpPr>
          <p:nvPr/>
        </p:nvSpPr>
        <p:spPr bwMode="auto">
          <a:xfrm flipV="1">
            <a:off x="3348038" y="4221163"/>
            <a:ext cx="15113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4838" name="Text Box 25"/>
          <p:cNvSpPr txBox="1">
            <a:spLocks noChangeArrowheads="1"/>
          </p:cNvSpPr>
          <p:nvPr/>
        </p:nvSpPr>
        <p:spPr bwMode="auto">
          <a:xfrm>
            <a:off x="4470400" y="5554663"/>
            <a:ext cx="1223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Sink (1)</a:t>
            </a:r>
            <a:endParaRPr lang="en-GB" b="1" i="1">
              <a:latin typeface="Comic Sans MS" pitchFamily="66" charset="0"/>
            </a:endParaRPr>
          </a:p>
        </p:txBody>
      </p:sp>
      <p:sp>
        <p:nvSpPr>
          <p:cNvPr id="34839" name="Text Box 26"/>
          <p:cNvSpPr txBox="1">
            <a:spLocks noChangeArrowheads="1"/>
          </p:cNvSpPr>
          <p:nvPr/>
        </p:nvSpPr>
        <p:spPr bwMode="auto">
          <a:xfrm>
            <a:off x="4311650" y="2606675"/>
            <a:ext cx="1489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Source (0)</a:t>
            </a:r>
            <a:r>
              <a:rPr lang="en-GB" sz="2000">
                <a:latin typeface="Times New Roman" pitchFamily="18" charset="0"/>
              </a:rPr>
              <a:t> </a:t>
            </a:r>
            <a:endParaRPr lang="en-GB" i="1">
              <a:latin typeface="Times New Roman" pitchFamily="18" charset="0"/>
            </a:endParaRPr>
          </a:p>
        </p:txBody>
      </p:sp>
      <p:sp>
        <p:nvSpPr>
          <p:cNvPr id="34840" name="Freeform 28"/>
          <p:cNvSpPr>
            <a:spLocks/>
          </p:cNvSpPr>
          <p:nvPr/>
        </p:nvSpPr>
        <p:spPr bwMode="auto">
          <a:xfrm>
            <a:off x="3059113" y="3621088"/>
            <a:ext cx="2233612" cy="1355725"/>
          </a:xfrm>
          <a:custGeom>
            <a:avLst/>
            <a:gdLst>
              <a:gd name="T0" fmla="*/ 0 w 1407"/>
              <a:gd name="T1" fmla="*/ 2147483647 h 854"/>
              <a:gd name="T2" fmla="*/ 2147483647 w 1407"/>
              <a:gd name="T3" fmla="*/ 2147483647 h 854"/>
              <a:gd name="T4" fmla="*/ 2147483647 w 1407"/>
              <a:gd name="T5" fmla="*/ 2147483647 h 854"/>
              <a:gd name="T6" fmla="*/ 2147483647 w 1407"/>
              <a:gd name="T7" fmla="*/ 2147483647 h 854"/>
              <a:gd name="T8" fmla="*/ 0 60000 65536"/>
              <a:gd name="T9" fmla="*/ 0 60000 65536"/>
              <a:gd name="T10" fmla="*/ 0 60000 65536"/>
              <a:gd name="T11" fmla="*/ 0 60000 65536"/>
              <a:gd name="T12" fmla="*/ 0 w 1407"/>
              <a:gd name="T13" fmla="*/ 0 h 854"/>
              <a:gd name="T14" fmla="*/ 1407 w 1407"/>
              <a:gd name="T15" fmla="*/ 854 h 8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07" h="854">
                <a:moveTo>
                  <a:pt x="0" y="106"/>
                </a:moveTo>
                <a:cubicBezTo>
                  <a:pt x="174" y="53"/>
                  <a:pt x="348" y="0"/>
                  <a:pt x="499" y="106"/>
                </a:cubicBezTo>
                <a:cubicBezTo>
                  <a:pt x="650" y="212"/>
                  <a:pt x="757" y="628"/>
                  <a:pt x="908" y="741"/>
                </a:cubicBezTo>
                <a:cubicBezTo>
                  <a:pt x="1059" y="854"/>
                  <a:pt x="1233" y="820"/>
                  <a:pt x="1407" y="786"/>
                </a:cubicBezTo>
              </a:path>
            </a:pathLst>
          </a:custGeom>
          <a:noFill/>
          <a:ln w="57150">
            <a:solidFill>
              <a:schemeClr val="accent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34841" name="Rectangle 29"/>
          <p:cNvSpPr>
            <a:spLocks noChangeArrowheads="1"/>
          </p:cNvSpPr>
          <p:nvPr/>
        </p:nvSpPr>
        <p:spPr bwMode="auto">
          <a:xfrm>
            <a:off x="6372225" y="4005263"/>
            <a:ext cx="19145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Comic Sans MS" pitchFamily="66" charset="0"/>
              </a:rPr>
              <a:t>a</a:t>
            </a:r>
            <a:r>
              <a:rPr lang="en-US" sz="2000" b="1" baseline="-25000">
                <a:latin typeface="Comic Sans MS" pitchFamily="66" charset="0"/>
              </a:rPr>
              <a:t>1 </a:t>
            </a:r>
            <a:r>
              <a:rPr lang="en-US" sz="2000" b="1">
                <a:latin typeface="Comic Sans MS" pitchFamily="66" charset="0"/>
              </a:rPr>
              <a:t>= 1  a</a:t>
            </a:r>
            <a:r>
              <a:rPr lang="en-US" sz="2000" b="1" baseline="-25000">
                <a:latin typeface="Comic Sans MS" pitchFamily="66" charset="0"/>
              </a:rPr>
              <a:t>2 </a:t>
            </a:r>
            <a:r>
              <a:rPr lang="en-US" sz="2000" b="1">
                <a:latin typeface="Comic Sans MS" pitchFamily="66" charset="0"/>
              </a:rPr>
              <a:t>= 0</a:t>
            </a:r>
            <a:endParaRPr lang="en-US" sz="2000" b="1" baseline="-25000">
              <a:latin typeface="Comic Sans MS" pitchFamily="66" charset="0"/>
            </a:endParaRPr>
          </a:p>
        </p:txBody>
      </p:sp>
      <p:sp>
        <p:nvSpPr>
          <p:cNvPr id="34842" name="Rectangle 30"/>
          <p:cNvSpPr>
            <a:spLocks noChangeArrowheads="1"/>
          </p:cNvSpPr>
          <p:nvPr/>
        </p:nvSpPr>
        <p:spPr bwMode="auto">
          <a:xfrm>
            <a:off x="6557963" y="4724400"/>
            <a:ext cx="15859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Comic Sans MS" pitchFamily="66" charset="0"/>
              </a:rPr>
              <a:t>E</a:t>
            </a:r>
            <a:r>
              <a:rPr lang="en-US" sz="2000" b="1" baseline="-25000">
                <a:latin typeface="Comic Sans MS" pitchFamily="66" charset="0"/>
              </a:rPr>
              <a:t> </a:t>
            </a:r>
            <a:r>
              <a:rPr lang="en-US" sz="2000" b="1">
                <a:latin typeface="Comic Sans MS" pitchFamily="66" charset="0"/>
              </a:rPr>
              <a:t>(1,0) = 8</a:t>
            </a:r>
          </a:p>
        </p:txBody>
      </p:sp>
      <p:sp>
        <p:nvSpPr>
          <p:cNvPr id="34843" name="Rectangle 31"/>
          <p:cNvSpPr>
            <a:spLocks noChangeArrowheads="1"/>
          </p:cNvSpPr>
          <p:nvPr/>
        </p:nvSpPr>
        <p:spPr bwMode="auto">
          <a:xfrm>
            <a:off x="6084888" y="3284538"/>
            <a:ext cx="2879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Comic Sans MS" pitchFamily="66" charset="0"/>
              </a:rPr>
              <a:t>st-mincut cost = 8</a:t>
            </a:r>
            <a:endParaRPr lang="en-US" sz="2000" b="1" baseline="-25000">
              <a:latin typeface="Comic Sans MS" pitchFamily="66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072188" y="3214688"/>
            <a:ext cx="2571750" cy="2000250"/>
          </a:xfrm>
          <a:prstGeom prst="roundRect">
            <a:avLst>
              <a:gd name="adj" fmla="val 3940"/>
            </a:avLst>
          </a:prstGeom>
          <a:solidFill>
            <a:srgbClr val="0066FF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4143372" y="3071821"/>
            <a:ext cx="4157406" cy="1000121"/>
          </a:xfrm>
          <a:prstGeom prst="roundRect">
            <a:avLst>
              <a:gd name="adj" fmla="val 5698"/>
            </a:avLst>
          </a:prstGeom>
          <a:solidFill>
            <a:srgbClr val="0066FF">
              <a:alpha val="20000"/>
            </a:srgb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smtClean="0"/>
              <a:t>How to compute the st-mincut?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00125" y="2214563"/>
            <a:ext cx="1357313" cy="428625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Source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00125" y="5286375"/>
            <a:ext cx="1357313" cy="4286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Sink</a:t>
            </a:r>
          </a:p>
        </p:txBody>
      </p:sp>
      <p:sp>
        <p:nvSpPr>
          <p:cNvPr id="6" name="Oval 5"/>
          <p:cNvSpPr/>
          <p:nvPr/>
        </p:nvSpPr>
        <p:spPr>
          <a:xfrm>
            <a:off x="500063" y="3786188"/>
            <a:ext cx="714375" cy="50006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v</a:t>
            </a:r>
            <a:r>
              <a:rPr lang="en-GB" b="1" baseline="-25000" dirty="0">
                <a:solidFill>
                  <a:schemeClr val="tx1"/>
                </a:solidFill>
              </a:rPr>
              <a:t>1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214563" y="3786188"/>
            <a:ext cx="714375" cy="50006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v</a:t>
            </a:r>
            <a:r>
              <a:rPr lang="en-GB" b="1" baseline="-25000" dirty="0">
                <a:solidFill>
                  <a:schemeClr val="tx1"/>
                </a:solidFill>
              </a:rPr>
              <a:t>2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>
            <a:stCxn id="4" idx="2"/>
            <a:endCxn id="6" idx="0"/>
          </p:cNvCxnSpPr>
          <p:nvPr/>
        </p:nvCxnSpPr>
        <p:spPr>
          <a:xfrm rot="5400000">
            <a:off x="696119" y="2804319"/>
            <a:ext cx="1143000" cy="82073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4" idx="2"/>
            <a:endCxn id="7" idx="0"/>
          </p:cNvCxnSpPr>
          <p:nvPr/>
        </p:nvCxnSpPr>
        <p:spPr>
          <a:xfrm rot="16200000" flipH="1">
            <a:off x="1553369" y="2767807"/>
            <a:ext cx="1143000" cy="89376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5" idx="0"/>
            <a:endCxn id="6" idx="4"/>
          </p:cNvCxnSpPr>
          <p:nvPr/>
        </p:nvCxnSpPr>
        <p:spPr>
          <a:xfrm rot="16200000" flipV="1">
            <a:off x="767556" y="4375944"/>
            <a:ext cx="1000125" cy="82073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3"/>
            <a:endCxn id="6" idx="5"/>
          </p:cNvCxnSpPr>
          <p:nvPr/>
        </p:nvCxnSpPr>
        <p:spPr>
          <a:xfrm rot="5400000">
            <a:off x="1714500" y="3608388"/>
            <a:ext cx="1587" cy="12080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7"/>
            <a:endCxn id="7" idx="1"/>
          </p:cNvCxnSpPr>
          <p:nvPr/>
        </p:nvCxnSpPr>
        <p:spPr>
          <a:xfrm rot="5400000" flipH="1" flipV="1">
            <a:off x="1714500" y="3255963"/>
            <a:ext cx="1587" cy="12080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0"/>
            <a:endCxn id="7" idx="4"/>
          </p:cNvCxnSpPr>
          <p:nvPr/>
        </p:nvCxnSpPr>
        <p:spPr>
          <a:xfrm rot="5400000" flipH="1" flipV="1">
            <a:off x="1624806" y="4339432"/>
            <a:ext cx="1000125" cy="893762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3" name="Text Box 46"/>
          <p:cNvSpPr txBox="1">
            <a:spLocks noChangeArrowheads="1"/>
          </p:cNvSpPr>
          <p:nvPr/>
        </p:nvSpPr>
        <p:spPr bwMode="auto">
          <a:xfrm>
            <a:off x="857250" y="29289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2</a:t>
            </a:r>
          </a:p>
        </p:txBody>
      </p:sp>
      <p:sp>
        <p:nvSpPr>
          <p:cNvPr id="20494" name="Text Box 48"/>
          <p:cNvSpPr txBox="1">
            <a:spLocks noChangeArrowheads="1"/>
          </p:cNvSpPr>
          <p:nvPr/>
        </p:nvSpPr>
        <p:spPr bwMode="auto">
          <a:xfrm>
            <a:off x="712788" y="4441825"/>
            <a:ext cx="339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5</a:t>
            </a:r>
          </a:p>
        </p:txBody>
      </p:sp>
      <p:sp>
        <p:nvSpPr>
          <p:cNvPr id="20495" name="Text Box 49"/>
          <p:cNvSpPr txBox="1">
            <a:spLocks noChangeArrowheads="1"/>
          </p:cNvSpPr>
          <p:nvPr/>
        </p:nvSpPr>
        <p:spPr bwMode="auto">
          <a:xfrm>
            <a:off x="2225675" y="2928938"/>
            <a:ext cx="3397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9</a:t>
            </a:r>
          </a:p>
        </p:txBody>
      </p:sp>
      <p:sp>
        <p:nvSpPr>
          <p:cNvPr id="20496" name="Text Box 50"/>
          <p:cNvSpPr txBox="1">
            <a:spLocks noChangeArrowheads="1"/>
          </p:cNvSpPr>
          <p:nvPr/>
        </p:nvSpPr>
        <p:spPr bwMode="auto">
          <a:xfrm>
            <a:off x="2297113" y="4441825"/>
            <a:ext cx="339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4</a:t>
            </a:r>
          </a:p>
        </p:txBody>
      </p:sp>
      <p:sp>
        <p:nvSpPr>
          <p:cNvPr id="20497" name="Text Box 54"/>
          <p:cNvSpPr txBox="1">
            <a:spLocks noChangeArrowheads="1"/>
          </p:cNvSpPr>
          <p:nvPr/>
        </p:nvSpPr>
        <p:spPr bwMode="auto">
          <a:xfrm>
            <a:off x="1571625" y="4181475"/>
            <a:ext cx="339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2</a:t>
            </a:r>
          </a:p>
        </p:txBody>
      </p:sp>
      <p:sp>
        <p:nvSpPr>
          <p:cNvPr id="20498" name="Text Box 55"/>
          <p:cNvSpPr txBox="1">
            <a:spLocks noChangeArrowheads="1"/>
          </p:cNvSpPr>
          <p:nvPr/>
        </p:nvSpPr>
        <p:spPr bwMode="auto">
          <a:xfrm>
            <a:off x="1571625" y="3433763"/>
            <a:ext cx="3397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1</a:t>
            </a:r>
          </a:p>
        </p:txBody>
      </p:sp>
      <p:sp>
        <p:nvSpPr>
          <p:cNvPr id="20499" name="TextBox 20"/>
          <p:cNvSpPr txBox="1">
            <a:spLocks noChangeArrowheads="1"/>
          </p:cNvSpPr>
          <p:nvPr/>
        </p:nvSpPr>
        <p:spPr bwMode="auto">
          <a:xfrm>
            <a:off x="3322667" y="1285860"/>
            <a:ext cx="56435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dirty="0">
                <a:latin typeface="Comic Sans MS" pitchFamily="66" charset="0"/>
              </a:rPr>
              <a:t>Solve the dual </a:t>
            </a:r>
            <a:r>
              <a:rPr lang="en-GB" sz="2400" b="1" dirty="0">
                <a:latin typeface="Comic Sans MS" pitchFamily="66" charset="0"/>
              </a:rPr>
              <a:t>maximum flow </a:t>
            </a:r>
            <a:r>
              <a:rPr lang="en-GB" sz="2400" dirty="0">
                <a:latin typeface="Comic Sans MS" pitchFamily="66" charset="0"/>
              </a:rPr>
              <a:t>problem</a:t>
            </a:r>
          </a:p>
        </p:txBody>
      </p:sp>
      <p:sp>
        <p:nvSpPr>
          <p:cNvPr id="20503" name="Text Box 23"/>
          <p:cNvSpPr txBox="1">
            <a:spLocks noChangeArrowheads="1"/>
          </p:cNvSpPr>
          <p:nvPr/>
        </p:nvSpPr>
        <p:spPr bwMode="auto">
          <a:xfrm>
            <a:off x="3322667" y="1955818"/>
            <a:ext cx="567848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omic Sans MS" pitchFamily="66" charset="0"/>
              </a:rPr>
              <a:t>Compute the maximum flow between Source and </a:t>
            </a:r>
            <a:r>
              <a:rPr lang="en-US" sz="2400" dirty="0" smtClean="0">
                <a:latin typeface="Comic Sans MS" pitchFamily="66" charset="0"/>
              </a:rPr>
              <a:t>Sink </a:t>
            </a:r>
            <a:r>
              <a:rPr lang="en-US" sz="2400" dirty="0" err="1" smtClean="0">
                <a:latin typeface="Comic Sans MS" pitchFamily="66" charset="0"/>
              </a:rPr>
              <a:t>s.t</a:t>
            </a:r>
            <a:r>
              <a:rPr lang="en-US" sz="2400" dirty="0" smtClean="0">
                <a:latin typeface="Comic Sans MS" pitchFamily="66" charset="0"/>
              </a:rPr>
              <a:t>.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20504" name="Text Box 71"/>
          <p:cNvSpPr txBox="1">
            <a:spLocks noChangeArrowheads="1"/>
          </p:cNvSpPr>
          <p:nvPr/>
        </p:nvSpPr>
        <p:spPr bwMode="auto">
          <a:xfrm>
            <a:off x="4143372" y="3143259"/>
            <a:ext cx="4106853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dirty="0" smtClean="0">
                <a:latin typeface="Comic Sans MS" pitchFamily="66" charset="0"/>
              </a:rPr>
              <a:t>Edges</a:t>
            </a:r>
            <a:r>
              <a:rPr lang="en-US" sz="2200" dirty="0">
                <a:latin typeface="Comic Sans MS" pitchFamily="66" charset="0"/>
              </a:rPr>
              <a:t>: Flow &lt; Capacity</a:t>
            </a:r>
          </a:p>
          <a:p>
            <a:pPr algn="ctr">
              <a:spcBef>
                <a:spcPct val="50000"/>
              </a:spcBef>
            </a:pPr>
            <a:r>
              <a:rPr lang="en-US" sz="2200" dirty="0">
                <a:latin typeface="Comic Sans MS" pitchFamily="66" charset="0"/>
              </a:rPr>
              <a:t> Nodes: Flow in = Flow out</a:t>
            </a:r>
          </a:p>
        </p:txBody>
      </p:sp>
      <p:sp>
        <p:nvSpPr>
          <p:cNvPr id="30" name="TextBox 24"/>
          <p:cNvSpPr txBox="1">
            <a:spLocks noChangeArrowheads="1"/>
          </p:cNvSpPr>
          <p:nvPr/>
        </p:nvSpPr>
        <p:spPr bwMode="auto">
          <a:xfrm>
            <a:off x="1357290" y="6286520"/>
            <a:ext cx="6643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accent1"/>
                </a:solidFill>
              </a:rPr>
              <a:t>Assuming non-negative </a:t>
            </a:r>
            <a:r>
              <a:rPr lang="en-GB" sz="2400" b="1" dirty="0">
                <a:solidFill>
                  <a:schemeClr val="accent1"/>
                </a:solidFill>
              </a:rPr>
              <a:t>capacity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786146" y="4643446"/>
            <a:ext cx="4500594" cy="1357313"/>
          </a:xfrm>
          <a:prstGeom prst="roundRect">
            <a:avLst>
              <a:gd name="adj" fmla="val 5698"/>
            </a:avLst>
          </a:prstGeom>
          <a:solidFill>
            <a:srgbClr val="0066FF">
              <a:alpha val="20000"/>
            </a:srgb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2" name="Rectangle 21"/>
          <p:cNvSpPr>
            <a:spLocks noChangeArrowheads="1"/>
          </p:cNvSpPr>
          <p:nvPr/>
        </p:nvSpPr>
        <p:spPr bwMode="auto">
          <a:xfrm>
            <a:off x="3714742" y="5214946"/>
            <a:ext cx="4714875" cy="70788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dirty="0">
                <a:latin typeface="Comic Sans MS" pitchFamily="66" charset="0"/>
              </a:rPr>
              <a:t>In every network, the maximum flow equals the </a:t>
            </a:r>
            <a:r>
              <a:rPr lang="en-GB" sz="2000" dirty="0" smtClean="0">
                <a:latin typeface="Comic Sans MS" pitchFamily="66" charset="0"/>
              </a:rPr>
              <a:t>cost of the </a:t>
            </a:r>
            <a:r>
              <a:rPr lang="en-GB" sz="2000" dirty="0" err="1" smtClean="0">
                <a:latin typeface="Comic Sans MS" pitchFamily="66" charset="0"/>
              </a:rPr>
              <a:t>st-mincut</a:t>
            </a:r>
            <a:endParaRPr lang="en-GB" sz="2000" dirty="0">
              <a:latin typeface="Comic Sans MS" pitchFamily="66" charset="0"/>
            </a:endParaRPr>
          </a:p>
        </p:txBody>
      </p:sp>
      <p:sp>
        <p:nvSpPr>
          <p:cNvPr id="33" name="TextBox 22"/>
          <p:cNvSpPr txBox="1">
            <a:spLocks noChangeArrowheads="1"/>
          </p:cNvSpPr>
          <p:nvPr/>
        </p:nvSpPr>
        <p:spPr bwMode="auto">
          <a:xfrm>
            <a:off x="3500430" y="4714884"/>
            <a:ext cx="50720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 dirty="0">
                <a:latin typeface="Comic Sans MS" pitchFamily="66" charset="0"/>
              </a:rPr>
              <a:t>Min-cut\Max-flow Theorem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2" grpId="0" animBg="1"/>
      <p:bldP spid="3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smtClean="0"/>
              <a:t>Maxflow Algorithms</a:t>
            </a:r>
          </a:p>
        </p:txBody>
      </p:sp>
      <p:sp>
        <p:nvSpPr>
          <p:cNvPr id="21507" name="Text Box 23"/>
          <p:cNvSpPr txBox="1">
            <a:spLocks noChangeArrowheads="1"/>
          </p:cNvSpPr>
          <p:nvPr/>
        </p:nvSpPr>
        <p:spPr bwMode="auto">
          <a:xfrm>
            <a:off x="3571875" y="1500188"/>
            <a:ext cx="50006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Comic Sans MS" pitchFamily="66" charset="0"/>
              </a:rPr>
              <a:t>Augmenting Path Based Algorithms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000125" y="2214563"/>
            <a:ext cx="1357313" cy="428625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Source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000125" y="5286375"/>
            <a:ext cx="1357313" cy="4286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Sink</a:t>
            </a:r>
          </a:p>
        </p:txBody>
      </p:sp>
      <p:sp>
        <p:nvSpPr>
          <p:cNvPr id="44" name="Oval 43"/>
          <p:cNvSpPr/>
          <p:nvPr/>
        </p:nvSpPr>
        <p:spPr>
          <a:xfrm>
            <a:off x="500063" y="3786188"/>
            <a:ext cx="714375" cy="50006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v</a:t>
            </a:r>
            <a:r>
              <a:rPr lang="en-GB" b="1" baseline="-25000" dirty="0">
                <a:solidFill>
                  <a:schemeClr val="tx1"/>
                </a:solidFill>
              </a:rPr>
              <a:t>1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2214563" y="3786188"/>
            <a:ext cx="714375" cy="50006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v</a:t>
            </a:r>
            <a:r>
              <a:rPr lang="en-GB" b="1" baseline="-25000" dirty="0">
                <a:solidFill>
                  <a:schemeClr val="tx1"/>
                </a:solidFill>
              </a:rPr>
              <a:t>2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48" name="Straight Arrow Connector 47"/>
          <p:cNvCxnSpPr>
            <a:stCxn id="42" idx="2"/>
            <a:endCxn id="44" idx="0"/>
          </p:cNvCxnSpPr>
          <p:nvPr/>
        </p:nvCxnSpPr>
        <p:spPr>
          <a:xfrm rot="5400000">
            <a:off x="696119" y="2804319"/>
            <a:ext cx="1143000" cy="82073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42" idx="2"/>
            <a:endCxn id="47" idx="0"/>
          </p:cNvCxnSpPr>
          <p:nvPr/>
        </p:nvCxnSpPr>
        <p:spPr>
          <a:xfrm rot="16200000" flipH="1">
            <a:off x="1553369" y="2767807"/>
            <a:ext cx="1143000" cy="89376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43" idx="0"/>
            <a:endCxn id="44" idx="4"/>
          </p:cNvCxnSpPr>
          <p:nvPr/>
        </p:nvCxnSpPr>
        <p:spPr>
          <a:xfrm rot="16200000" flipV="1">
            <a:off x="767556" y="4375944"/>
            <a:ext cx="1000125" cy="82073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47" idx="3"/>
            <a:endCxn id="44" idx="5"/>
          </p:cNvCxnSpPr>
          <p:nvPr/>
        </p:nvCxnSpPr>
        <p:spPr>
          <a:xfrm rot="5400000">
            <a:off x="1714500" y="3608388"/>
            <a:ext cx="1587" cy="12080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44" idx="7"/>
            <a:endCxn id="47" idx="1"/>
          </p:cNvCxnSpPr>
          <p:nvPr/>
        </p:nvCxnSpPr>
        <p:spPr>
          <a:xfrm rot="5400000" flipH="1" flipV="1">
            <a:off x="1714500" y="3255963"/>
            <a:ext cx="1587" cy="12080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43" idx="0"/>
            <a:endCxn id="47" idx="4"/>
          </p:cNvCxnSpPr>
          <p:nvPr/>
        </p:nvCxnSpPr>
        <p:spPr>
          <a:xfrm rot="5400000" flipH="1" flipV="1">
            <a:off x="1624806" y="4339432"/>
            <a:ext cx="1000125" cy="893762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9" name="Text Box 46"/>
          <p:cNvSpPr txBox="1">
            <a:spLocks noChangeArrowheads="1"/>
          </p:cNvSpPr>
          <p:nvPr/>
        </p:nvSpPr>
        <p:spPr bwMode="auto">
          <a:xfrm>
            <a:off x="857250" y="29289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2</a:t>
            </a:r>
          </a:p>
        </p:txBody>
      </p:sp>
      <p:sp>
        <p:nvSpPr>
          <p:cNvPr id="21520" name="Text Box 48"/>
          <p:cNvSpPr txBox="1">
            <a:spLocks noChangeArrowheads="1"/>
          </p:cNvSpPr>
          <p:nvPr/>
        </p:nvSpPr>
        <p:spPr bwMode="auto">
          <a:xfrm>
            <a:off x="712788" y="4441825"/>
            <a:ext cx="339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5</a:t>
            </a:r>
          </a:p>
        </p:txBody>
      </p:sp>
      <p:sp>
        <p:nvSpPr>
          <p:cNvPr id="21521" name="Text Box 49"/>
          <p:cNvSpPr txBox="1">
            <a:spLocks noChangeArrowheads="1"/>
          </p:cNvSpPr>
          <p:nvPr/>
        </p:nvSpPr>
        <p:spPr bwMode="auto">
          <a:xfrm>
            <a:off x="2225675" y="2928938"/>
            <a:ext cx="3397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9</a:t>
            </a:r>
          </a:p>
        </p:txBody>
      </p:sp>
      <p:sp>
        <p:nvSpPr>
          <p:cNvPr id="21522" name="Text Box 50"/>
          <p:cNvSpPr txBox="1">
            <a:spLocks noChangeArrowheads="1"/>
          </p:cNvSpPr>
          <p:nvPr/>
        </p:nvSpPr>
        <p:spPr bwMode="auto">
          <a:xfrm>
            <a:off x="2297113" y="4441825"/>
            <a:ext cx="339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4</a:t>
            </a:r>
          </a:p>
        </p:txBody>
      </p:sp>
      <p:sp>
        <p:nvSpPr>
          <p:cNvPr id="21523" name="Text Box 54"/>
          <p:cNvSpPr txBox="1">
            <a:spLocks noChangeArrowheads="1"/>
          </p:cNvSpPr>
          <p:nvPr/>
        </p:nvSpPr>
        <p:spPr bwMode="auto">
          <a:xfrm>
            <a:off x="1571625" y="4181475"/>
            <a:ext cx="339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2</a:t>
            </a:r>
          </a:p>
        </p:txBody>
      </p:sp>
      <p:sp>
        <p:nvSpPr>
          <p:cNvPr id="21524" name="Text Box 55"/>
          <p:cNvSpPr txBox="1">
            <a:spLocks noChangeArrowheads="1"/>
          </p:cNvSpPr>
          <p:nvPr/>
        </p:nvSpPr>
        <p:spPr bwMode="auto">
          <a:xfrm>
            <a:off x="1571625" y="3433763"/>
            <a:ext cx="3397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28662" y="1285860"/>
            <a:ext cx="14287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Calibri" pitchFamily="34" charset="0"/>
              </a:rPr>
              <a:t>Flow = 0</a:t>
            </a:r>
            <a:endParaRPr lang="en-GB" sz="28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smtClean="0"/>
              <a:t>Maxflow Algorithms</a:t>
            </a:r>
          </a:p>
        </p:txBody>
      </p:sp>
      <p:sp>
        <p:nvSpPr>
          <p:cNvPr id="21507" name="Text Box 23"/>
          <p:cNvSpPr txBox="1">
            <a:spLocks noChangeArrowheads="1"/>
          </p:cNvSpPr>
          <p:nvPr/>
        </p:nvSpPr>
        <p:spPr bwMode="auto">
          <a:xfrm>
            <a:off x="3571875" y="1500188"/>
            <a:ext cx="50006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Comic Sans MS" pitchFamily="66" charset="0"/>
              </a:rPr>
              <a:t>Augmenting Path Based Algorithms</a:t>
            </a:r>
          </a:p>
        </p:txBody>
      </p:sp>
      <p:sp>
        <p:nvSpPr>
          <p:cNvPr id="21508" name="Text Box 23"/>
          <p:cNvSpPr txBox="1">
            <a:spLocks noChangeArrowheads="1"/>
          </p:cNvSpPr>
          <p:nvPr/>
        </p:nvSpPr>
        <p:spPr bwMode="auto">
          <a:xfrm>
            <a:off x="3714750" y="2857500"/>
            <a:ext cx="5143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r>
              <a:rPr lang="en-US" sz="2400" dirty="0">
                <a:latin typeface="Comic Sans MS" pitchFamily="66" charset="0"/>
              </a:rPr>
              <a:t>Find path from source to sink with positive capacity</a:t>
            </a:r>
          </a:p>
          <a:p>
            <a:pPr marL="457200" indent="-457200">
              <a:spcBef>
                <a:spcPct val="50000"/>
              </a:spcBef>
            </a:pPr>
            <a:endParaRPr lang="en-US" sz="800" dirty="0">
              <a:latin typeface="Comic Sans MS" pitchFamily="66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000125" y="2214563"/>
            <a:ext cx="1357313" cy="428625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Source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000125" y="5286375"/>
            <a:ext cx="1357313" cy="4286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Sink</a:t>
            </a:r>
          </a:p>
        </p:txBody>
      </p:sp>
      <p:sp>
        <p:nvSpPr>
          <p:cNvPr id="44" name="Oval 43"/>
          <p:cNvSpPr/>
          <p:nvPr/>
        </p:nvSpPr>
        <p:spPr>
          <a:xfrm>
            <a:off x="500063" y="3786188"/>
            <a:ext cx="714375" cy="50006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v</a:t>
            </a:r>
            <a:r>
              <a:rPr lang="en-GB" b="1" baseline="-25000" dirty="0">
                <a:solidFill>
                  <a:schemeClr val="tx1"/>
                </a:solidFill>
              </a:rPr>
              <a:t>1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2214563" y="3786188"/>
            <a:ext cx="714375" cy="50006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v</a:t>
            </a:r>
            <a:r>
              <a:rPr lang="en-GB" b="1" baseline="-25000" dirty="0">
                <a:solidFill>
                  <a:schemeClr val="tx1"/>
                </a:solidFill>
              </a:rPr>
              <a:t>2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48" name="Straight Arrow Connector 47"/>
          <p:cNvCxnSpPr>
            <a:stCxn id="42" idx="2"/>
            <a:endCxn id="44" idx="0"/>
          </p:cNvCxnSpPr>
          <p:nvPr/>
        </p:nvCxnSpPr>
        <p:spPr>
          <a:xfrm rot="5400000">
            <a:off x="696119" y="2804319"/>
            <a:ext cx="1143000" cy="820738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42" idx="2"/>
            <a:endCxn id="47" idx="0"/>
          </p:cNvCxnSpPr>
          <p:nvPr/>
        </p:nvCxnSpPr>
        <p:spPr>
          <a:xfrm rot="16200000" flipH="1">
            <a:off x="1553369" y="2767807"/>
            <a:ext cx="1143000" cy="89376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43" idx="0"/>
            <a:endCxn id="44" idx="4"/>
          </p:cNvCxnSpPr>
          <p:nvPr/>
        </p:nvCxnSpPr>
        <p:spPr>
          <a:xfrm rot="16200000" flipV="1">
            <a:off x="767556" y="4375944"/>
            <a:ext cx="1000125" cy="820738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47" idx="3"/>
            <a:endCxn id="44" idx="5"/>
          </p:cNvCxnSpPr>
          <p:nvPr/>
        </p:nvCxnSpPr>
        <p:spPr>
          <a:xfrm rot="5400000">
            <a:off x="1714500" y="3608388"/>
            <a:ext cx="1587" cy="12080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44" idx="7"/>
            <a:endCxn id="47" idx="1"/>
          </p:cNvCxnSpPr>
          <p:nvPr/>
        </p:nvCxnSpPr>
        <p:spPr>
          <a:xfrm rot="5400000" flipH="1" flipV="1">
            <a:off x="1714500" y="3255963"/>
            <a:ext cx="1587" cy="12080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43" idx="0"/>
            <a:endCxn id="47" idx="4"/>
          </p:cNvCxnSpPr>
          <p:nvPr/>
        </p:nvCxnSpPr>
        <p:spPr>
          <a:xfrm rot="5400000" flipH="1" flipV="1">
            <a:off x="1624806" y="4339432"/>
            <a:ext cx="1000125" cy="893762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9" name="Text Box 46"/>
          <p:cNvSpPr txBox="1">
            <a:spLocks noChangeArrowheads="1"/>
          </p:cNvSpPr>
          <p:nvPr/>
        </p:nvSpPr>
        <p:spPr bwMode="auto">
          <a:xfrm>
            <a:off x="857250" y="29289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21520" name="Text Box 48"/>
          <p:cNvSpPr txBox="1">
            <a:spLocks noChangeArrowheads="1"/>
          </p:cNvSpPr>
          <p:nvPr/>
        </p:nvSpPr>
        <p:spPr bwMode="auto">
          <a:xfrm>
            <a:off x="712788" y="4441825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  <a:latin typeface="Comic Sans MS" pitchFamily="66" charset="0"/>
              </a:rPr>
              <a:t>5</a:t>
            </a:r>
          </a:p>
        </p:txBody>
      </p:sp>
      <p:sp>
        <p:nvSpPr>
          <p:cNvPr id="21521" name="Text Box 49"/>
          <p:cNvSpPr txBox="1">
            <a:spLocks noChangeArrowheads="1"/>
          </p:cNvSpPr>
          <p:nvPr/>
        </p:nvSpPr>
        <p:spPr bwMode="auto">
          <a:xfrm>
            <a:off x="2225675" y="2928938"/>
            <a:ext cx="3397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9</a:t>
            </a:r>
          </a:p>
        </p:txBody>
      </p:sp>
      <p:sp>
        <p:nvSpPr>
          <p:cNvPr id="21522" name="Text Box 50"/>
          <p:cNvSpPr txBox="1">
            <a:spLocks noChangeArrowheads="1"/>
          </p:cNvSpPr>
          <p:nvPr/>
        </p:nvSpPr>
        <p:spPr bwMode="auto">
          <a:xfrm>
            <a:off x="2297113" y="4441825"/>
            <a:ext cx="339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4</a:t>
            </a:r>
          </a:p>
        </p:txBody>
      </p:sp>
      <p:sp>
        <p:nvSpPr>
          <p:cNvPr id="21523" name="Text Box 54"/>
          <p:cNvSpPr txBox="1">
            <a:spLocks noChangeArrowheads="1"/>
          </p:cNvSpPr>
          <p:nvPr/>
        </p:nvSpPr>
        <p:spPr bwMode="auto">
          <a:xfrm>
            <a:off x="1571625" y="4181475"/>
            <a:ext cx="339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2</a:t>
            </a:r>
          </a:p>
        </p:txBody>
      </p:sp>
      <p:sp>
        <p:nvSpPr>
          <p:cNvPr id="21524" name="Text Box 55"/>
          <p:cNvSpPr txBox="1">
            <a:spLocks noChangeArrowheads="1"/>
          </p:cNvSpPr>
          <p:nvPr/>
        </p:nvSpPr>
        <p:spPr bwMode="auto">
          <a:xfrm>
            <a:off x="1571625" y="3433763"/>
            <a:ext cx="3397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28662" y="1285860"/>
            <a:ext cx="14287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Calibri" pitchFamily="34" charset="0"/>
              </a:rPr>
              <a:t>Flow = 0</a:t>
            </a:r>
            <a:endParaRPr lang="en-GB" sz="28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smtClean="0"/>
              <a:t>Maxflow Algorithms</a:t>
            </a:r>
          </a:p>
        </p:txBody>
      </p:sp>
      <p:sp>
        <p:nvSpPr>
          <p:cNvPr id="21507" name="Text Box 23"/>
          <p:cNvSpPr txBox="1">
            <a:spLocks noChangeArrowheads="1"/>
          </p:cNvSpPr>
          <p:nvPr/>
        </p:nvSpPr>
        <p:spPr bwMode="auto">
          <a:xfrm>
            <a:off x="3571875" y="1500188"/>
            <a:ext cx="50006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Comic Sans MS" pitchFamily="66" charset="0"/>
              </a:rPr>
              <a:t>Augmenting Path Based Algorithms</a:t>
            </a:r>
          </a:p>
        </p:txBody>
      </p:sp>
      <p:sp>
        <p:nvSpPr>
          <p:cNvPr id="21508" name="Text Box 23"/>
          <p:cNvSpPr txBox="1">
            <a:spLocks noChangeArrowheads="1"/>
          </p:cNvSpPr>
          <p:nvPr/>
        </p:nvSpPr>
        <p:spPr bwMode="auto">
          <a:xfrm>
            <a:off x="3714750" y="2857500"/>
            <a:ext cx="51435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r>
              <a:rPr lang="en-US" sz="2400" dirty="0">
                <a:latin typeface="Comic Sans MS" pitchFamily="66" charset="0"/>
              </a:rPr>
              <a:t>Find path from source to sink with positive capacity</a:t>
            </a:r>
          </a:p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endParaRPr lang="en-US" sz="800" dirty="0">
              <a:latin typeface="Comic Sans MS" pitchFamily="66" charset="0"/>
            </a:endParaRPr>
          </a:p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r>
              <a:rPr lang="en-US" sz="2400" dirty="0">
                <a:latin typeface="Comic Sans MS" pitchFamily="66" charset="0"/>
              </a:rPr>
              <a:t>Push maximum possible flow through this </a:t>
            </a:r>
            <a:r>
              <a:rPr lang="en-US" sz="2400" dirty="0" smtClean="0">
                <a:latin typeface="Comic Sans MS" pitchFamily="66" charset="0"/>
              </a:rPr>
              <a:t>path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000125" y="2214563"/>
            <a:ext cx="1357313" cy="428625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Source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000125" y="5286375"/>
            <a:ext cx="1357313" cy="4286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Sink</a:t>
            </a:r>
          </a:p>
        </p:txBody>
      </p:sp>
      <p:sp>
        <p:nvSpPr>
          <p:cNvPr id="44" name="Oval 43"/>
          <p:cNvSpPr/>
          <p:nvPr/>
        </p:nvSpPr>
        <p:spPr>
          <a:xfrm>
            <a:off x="500063" y="3786188"/>
            <a:ext cx="714375" cy="50006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v</a:t>
            </a:r>
            <a:r>
              <a:rPr lang="en-GB" b="1" baseline="-25000" dirty="0">
                <a:solidFill>
                  <a:schemeClr val="tx1"/>
                </a:solidFill>
              </a:rPr>
              <a:t>1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2214563" y="3786188"/>
            <a:ext cx="714375" cy="50006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v</a:t>
            </a:r>
            <a:r>
              <a:rPr lang="en-GB" b="1" baseline="-25000" dirty="0">
                <a:solidFill>
                  <a:schemeClr val="tx1"/>
                </a:solidFill>
              </a:rPr>
              <a:t>2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48" name="Straight Arrow Connector 47"/>
          <p:cNvCxnSpPr>
            <a:stCxn id="42" idx="2"/>
            <a:endCxn id="44" idx="0"/>
          </p:cNvCxnSpPr>
          <p:nvPr/>
        </p:nvCxnSpPr>
        <p:spPr>
          <a:xfrm rot="5400000">
            <a:off x="696119" y="2804319"/>
            <a:ext cx="1143000" cy="820738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42" idx="2"/>
            <a:endCxn id="47" idx="0"/>
          </p:cNvCxnSpPr>
          <p:nvPr/>
        </p:nvCxnSpPr>
        <p:spPr>
          <a:xfrm rot="16200000" flipH="1">
            <a:off x="1553369" y="2767807"/>
            <a:ext cx="1143000" cy="89376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43" idx="0"/>
            <a:endCxn id="44" idx="4"/>
          </p:cNvCxnSpPr>
          <p:nvPr/>
        </p:nvCxnSpPr>
        <p:spPr>
          <a:xfrm rot="16200000" flipV="1">
            <a:off x="767556" y="4375944"/>
            <a:ext cx="1000125" cy="820738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47" idx="3"/>
            <a:endCxn id="44" idx="5"/>
          </p:cNvCxnSpPr>
          <p:nvPr/>
        </p:nvCxnSpPr>
        <p:spPr>
          <a:xfrm rot="5400000">
            <a:off x="1714500" y="3608388"/>
            <a:ext cx="1587" cy="12080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44" idx="7"/>
            <a:endCxn id="47" idx="1"/>
          </p:cNvCxnSpPr>
          <p:nvPr/>
        </p:nvCxnSpPr>
        <p:spPr>
          <a:xfrm rot="5400000" flipH="1" flipV="1">
            <a:off x="1714500" y="3255963"/>
            <a:ext cx="1587" cy="12080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43" idx="0"/>
            <a:endCxn id="47" idx="4"/>
          </p:cNvCxnSpPr>
          <p:nvPr/>
        </p:nvCxnSpPr>
        <p:spPr>
          <a:xfrm rot="5400000" flipH="1" flipV="1">
            <a:off x="1624806" y="4339432"/>
            <a:ext cx="1000125" cy="893762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9" name="Text Box 46"/>
          <p:cNvSpPr txBox="1">
            <a:spLocks noChangeArrowheads="1"/>
          </p:cNvSpPr>
          <p:nvPr/>
        </p:nvSpPr>
        <p:spPr bwMode="auto">
          <a:xfrm>
            <a:off x="428596" y="2928938"/>
            <a:ext cx="7652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Comic Sans MS" pitchFamily="66" charset="0"/>
              </a:rPr>
              <a:t>2-2</a:t>
            </a:r>
            <a:endParaRPr lang="en-GB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1520" name="Text Box 48"/>
          <p:cNvSpPr txBox="1">
            <a:spLocks noChangeArrowheads="1"/>
          </p:cNvSpPr>
          <p:nvPr/>
        </p:nvSpPr>
        <p:spPr bwMode="auto">
          <a:xfrm>
            <a:off x="467094" y="4610409"/>
            <a:ext cx="7473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Comic Sans MS" pitchFamily="66" charset="0"/>
              </a:rPr>
              <a:t>5-2</a:t>
            </a:r>
            <a:endParaRPr lang="en-GB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1521" name="Text Box 49"/>
          <p:cNvSpPr txBox="1">
            <a:spLocks noChangeArrowheads="1"/>
          </p:cNvSpPr>
          <p:nvPr/>
        </p:nvSpPr>
        <p:spPr bwMode="auto">
          <a:xfrm>
            <a:off x="2225675" y="2928938"/>
            <a:ext cx="3397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9</a:t>
            </a:r>
          </a:p>
        </p:txBody>
      </p:sp>
      <p:sp>
        <p:nvSpPr>
          <p:cNvPr id="21522" name="Text Box 50"/>
          <p:cNvSpPr txBox="1">
            <a:spLocks noChangeArrowheads="1"/>
          </p:cNvSpPr>
          <p:nvPr/>
        </p:nvSpPr>
        <p:spPr bwMode="auto">
          <a:xfrm>
            <a:off x="2297113" y="4441825"/>
            <a:ext cx="339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4</a:t>
            </a:r>
          </a:p>
        </p:txBody>
      </p:sp>
      <p:sp>
        <p:nvSpPr>
          <p:cNvPr id="21523" name="Text Box 54"/>
          <p:cNvSpPr txBox="1">
            <a:spLocks noChangeArrowheads="1"/>
          </p:cNvSpPr>
          <p:nvPr/>
        </p:nvSpPr>
        <p:spPr bwMode="auto">
          <a:xfrm>
            <a:off x="1571625" y="4181475"/>
            <a:ext cx="339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2</a:t>
            </a:r>
          </a:p>
        </p:txBody>
      </p:sp>
      <p:sp>
        <p:nvSpPr>
          <p:cNvPr id="21524" name="Text Box 55"/>
          <p:cNvSpPr txBox="1">
            <a:spLocks noChangeArrowheads="1"/>
          </p:cNvSpPr>
          <p:nvPr/>
        </p:nvSpPr>
        <p:spPr bwMode="auto">
          <a:xfrm>
            <a:off x="1571625" y="3433763"/>
            <a:ext cx="3397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28662" y="1285860"/>
            <a:ext cx="20002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Calibri" pitchFamily="34" charset="0"/>
              </a:rPr>
              <a:t>Flow = 0 + 2</a:t>
            </a:r>
            <a:endParaRPr lang="en-GB" sz="28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smtClean="0"/>
              <a:t>Maxflow Algorithms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00125" y="2214563"/>
            <a:ext cx="1357313" cy="428625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Source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00125" y="5286375"/>
            <a:ext cx="1357313" cy="4286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Sink</a:t>
            </a:r>
          </a:p>
        </p:txBody>
      </p:sp>
      <p:sp>
        <p:nvSpPr>
          <p:cNvPr id="7" name="Oval 6"/>
          <p:cNvSpPr/>
          <p:nvPr/>
        </p:nvSpPr>
        <p:spPr>
          <a:xfrm>
            <a:off x="500063" y="3786188"/>
            <a:ext cx="714375" cy="50006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v</a:t>
            </a:r>
            <a:r>
              <a:rPr lang="en-GB" b="1" baseline="-25000" dirty="0">
                <a:solidFill>
                  <a:schemeClr val="tx1"/>
                </a:solidFill>
              </a:rPr>
              <a:t>1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214563" y="3786188"/>
            <a:ext cx="714375" cy="50006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v</a:t>
            </a:r>
            <a:r>
              <a:rPr lang="en-GB" b="1" baseline="-25000" dirty="0">
                <a:solidFill>
                  <a:schemeClr val="tx1"/>
                </a:solidFill>
              </a:rPr>
              <a:t>2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>
            <a:stCxn id="5" idx="2"/>
            <a:endCxn id="7" idx="0"/>
          </p:cNvCxnSpPr>
          <p:nvPr/>
        </p:nvCxnSpPr>
        <p:spPr>
          <a:xfrm rot="5400000">
            <a:off x="696119" y="2804319"/>
            <a:ext cx="1143000" cy="820738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5" idx="2"/>
            <a:endCxn id="8" idx="0"/>
          </p:cNvCxnSpPr>
          <p:nvPr/>
        </p:nvCxnSpPr>
        <p:spPr>
          <a:xfrm rot="16200000" flipH="1">
            <a:off x="1553369" y="2767807"/>
            <a:ext cx="1143000" cy="89376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6" idx="0"/>
            <a:endCxn id="7" idx="4"/>
          </p:cNvCxnSpPr>
          <p:nvPr/>
        </p:nvCxnSpPr>
        <p:spPr>
          <a:xfrm rot="16200000" flipV="1">
            <a:off x="767556" y="4375944"/>
            <a:ext cx="1000125" cy="820738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8" idx="3"/>
            <a:endCxn id="7" idx="5"/>
          </p:cNvCxnSpPr>
          <p:nvPr/>
        </p:nvCxnSpPr>
        <p:spPr>
          <a:xfrm rot="5400000">
            <a:off x="1714500" y="3608388"/>
            <a:ext cx="1587" cy="12080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7" idx="7"/>
            <a:endCxn id="8" idx="1"/>
          </p:cNvCxnSpPr>
          <p:nvPr/>
        </p:nvCxnSpPr>
        <p:spPr>
          <a:xfrm rot="5400000" flipH="1" flipV="1">
            <a:off x="1714500" y="3255963"/>
            <a:ext cx="1587" cy="12080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6" idx="0"/>
            <a:endCxn id="8" idx="4"/>
          </p:cNvCxnSpPr>
          <p:nvPr/>
        </p:nvCxnSpPr>
        <p:spPr>
          <a:xfrm rot="5400000" flipH="1" flipV="1">
            <a:off x="1624806" y="4339432"/>
            <a:ext cx="1000125" cy="893762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1" name="Text Box 46"/>
          <p:cNvSpPr txBox="1">
            <a:spLocks noChangeArrowheads="1"/>
          </p:cNvSpPr>
          <p:nvPr/>
        </p:nvSpPr>
        <p:spPr bwMode="auto">
          <a:xfrm>
            <a:off x="857250" y="29289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>
                <a:solidFill>
                  <a:srgbClr val="FF0000"/>
                </a:solidFill>
                <a:latin typeface="Comic Sans MS" pitchFamily="66" charset="0"/>
              </a:rPr>
              <a:t>0</a:t>
            </a:r>
          </a:p>
        </p:txBody>
      </p:sp>
      <p:sp>
        <p:nvSpPr>
          <p:cNvPr id="22542" name="Text Box 48"/>
          <p:cNvSpPr txBox="1">
            <a:spLocks noChangeArrowheads="1"/>
          </p:cNvSpPr>
          <p:nvPr/>
        </p:nvSpPr>
        <p:spPr bwMode="auto">
          <a:xfrm>
            <a:off x="712788" y="4441825"/>
            <a:ext cx="371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  <a:latin typeface="Comic Sans MS" pitchFamily="66" charset="0"/>
              </a:rPr>
              <a:t>3</a:t>
            </a:r>
          </a:p>
        </p:txBody>
      </p:sp>
      <p:sp>
        <p:nvSpPr>
          <p:cNvPr id="22543" name="Text Box 49"/>
          <p:cNvSpPr txBox="1">
            <a:spLocks noChangeArrowheads="1"/>
          </p:cNvSpPr>
          <p:nvPr/>
        </p:nvSpPr>
        <p:spPr bwMode="auto">
          <a:xfrm>
            <a:off x="2225675" y="2928938"/>
            <a:ext cx="3397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9</a:t>
            </a:r>
          </a:p>
        </p:txBody>
      </p:sp>
      <p:sp>
        <p:nvSpPr>
          <p:cNvPr id="22544" name="Text Box 50"/>
          <p:cNvSpPr txBox="1">
            <a:spLocks noChangeArrowheads="1"/>
          </p:cNvSpPr>
          <p:nvPr/>
        </p:nvSpPr>
        <p:spPr bwMode="auto">
          <a:xfrm>
            <a:off x="2297113" y="4441825"/>
            <a:ext cx="339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4</a:t>
            </a:r>
          </a:p>
        </p:txBody>
      </p:sp>
      <p:sp>
        <p:nvSpPr>
          <p:cNvPr id="22545" name="Text Box 54"/>
          <p:cNvSpPr txBox="1">
            <a:spLocks noChangeArrowheads="1"/>
          </p:cNvSpPr>
          <p:nvPr/>
        </p:nvSpPr>
        <p:spPr bwMode="auto">
          <a:xfrm>
            <a:off x="1571625" y="4181475"/>
            <a:ext cx="339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2</a:t>
            </a:r>
          </a:p>
        </p:txBody>
      </p:sp>
      <p:sp>
        <p:nvSpPr>
          <p:cNvPr id="22546" name="Text Box 55"/>
          <p:cNvSpPr txBox="1">
            <a:spLocks noChangeArrowheads="1"/>
          </p:cNvSpPr>
          <p:nvPr/>
        </p:nvSpPr>
        <p:spPr bwMode="auto">
          <a:xfrm>
            <a:off x="1571625" y="3433763"/>
            <a:ext cx="3397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1</a:t>
            </a:r>
          </a:p>
        </p:txBody>
      </p:sp>
      <p:sp>
        <p:nvSpPr>
          <p:cNvPr id="22547" name="Text Box 23"/>
          <p:cNvSpPr txBox="1">
            <a:spLocks noChangeArrowheads="1"/>
          </p:cNvSpPr>
          <p:nvPr/>
        </p:nvSpPr>
        <p:spPr bwMode="auto">
          <a:xfrm>
            <a:off x="3571875" y="1500188"/>
            <a:ext cx="50006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Comic Sans MS" pitchFamily="66" charset="0"/>
              </a:rPr>
              <a:t>Augmenting Path Based Algorithms</a:t>
            </a:r>
          </a:p>
        </p:txBody>
      </p:sp>
      <p:sp>
        <p:nvSpPr>
          <p:cNvPr id="22548" name="Text Box 23"/>
          <p:cNvSpPr txBox="1">
            <a:spLocks noChangeArrowheads="1"/>
          </p:cNvSpPr>
          <p:nvPr/>
        </p:nvSpPr>
        <p:spPr bwMode="auto">
          <a:xfrm>
            <a:off x="3714750" y="2857500"/>
            <a:ext cx="51435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r>
              <a:rPr lang="en-US" sz="2400" dirty="0">
                <a:latin typeface="Comic Sans MS" pitchFamily="66" charset="0"/>
              </a:rPr>
              <a:t>Find path from source to sink with positive capacity</a:t>
            </a:r>
          </a:p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endParaRPr lang="en-US" sz="800" dirty="0">
              <a:latin typeface="Comic Sans MS" pitchFamily="66" charset="0"/>
            </a:endParaRPr>
          </a:p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r>
              <a:rPr lang="en-US" sz="2400" dirty="0">
                <a:latin typeface="Comic Sans MS" pitchFamily="66" charset="0"/>
              </a:rPr>
              <a:t>Push maximum possible flow through this </a:t>
            </a:r>
            <a:r>
              <a:rPr lang="en-US" sz="2400" dirty="0" smtClean="0">
                <a:latin typeface="Comic Sans MS" pitchFamily="66" charset="0"/>
              </a:rPr>
              <a:t>path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28662" y="1285860"/>
            <a:ext cx="14287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Calibri" pitchFamily="34" charset="0"/>
              </a:rPr>
              <a:t>Flow = 2</a:t>
            </a:r>
            <a:endParaRPr lang="en-GB" sz="28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48208"/>
            <a:ext cx="8435280" cy="76051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Image Segmentation</a:t>
            </a:r>
            <a:endParaRPr lang="en-GB" dirty="0"/>
          </a:p>
        </p:txBody>
      </p:sp>
      <p:sp>
        <p:nvSpPr>
          <p:cNvPr id="6" name="Right Arrow 5"/>
          <p:cNvSpPr/>
          <p:nvPr/>
        </p:nvSpPr>
        <p:spPr>
          <a:xfrm>
            <a:off x="3916565" y="1897761"/>
            <a:ext cx="1357322" cy="714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54434" name="Picture 2" descr="C:\Projects_local\MATLAB\ExampleCode\Excersise\Task3\code\out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5932" y="1414870"/>
            <a:ext cx="2444460" cy="193465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554435" name="Picture 3" descr="C:\Projects_local\MATLAB\ExampleCode\Excersise\Task3\data\starfishUser2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8330" y="1412776"/>
            <a:ext cx="2519056" cy="1993691"/>
          </a:xfrm>
          <a:prstGeom prst="rect">
            <a:avLst/>
          </a:prstGeom>
          <a:noFill/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294368" y="3430161"/>
            <a:ext cx="185018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200" b="1" dirty="0" smtClean="0">
                <a:latin typeface="Comic Sans MS" pitchFamily="66" charset="0"/>
              </a:rPr>
              <a:t>z </a:t>
            </a:r>
            <a:r>
              <a:rPr lang="az-Cyrl-AZ" sz="2200" b="1" dirty="0" smtClean="0">
                <a:latin typeface="Comic Sans MS" pitchFamily="66" charset="0"/>
              </a:rPr>
              <a:t>є</a:t>
            </a:r>
            <a:r>
              <a:rPr lang="en-GB" sz="2200" b="1" dirty="0" smtClean="0">
                <a:latin typeface="Comic Sans MS" pitchFamily="66" charset="0"/>
              </a:rPr>
              <a:t> (R,G,B)</a:t>
            </a:r>
            <a:r>
              <a:rPr lang="en-GB" sz="2800" b="1" baseline="30000" dirty="0" smtClean="0">
                <a:latin typeface="Comic Sans MS" pitchFamily="66" charset="0"/>
              </a:rPr>
              <a:t>n</a:t>
            </a:r>
            <a:endParaRPr lang="en-GB" sz="2200" baseline="30000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957808" y="3399681"/>
            <a:ext cx="153439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200" b="1" dirty="0" smtClean="0">
                <a:latin typeface="Comic Sans MS" pitchFamily="66" charset="0"/>
              </a:rPr>
              <a:t>x </a:t>
            </a:r>
            <a:r>
              <a:rPr lang="az-Cyrl-AZ" sz="2200" b="1" dirty="0">
                <a:latin typeface="Comic Sans MS" pitchFamily="66" charset="0"/>
              </a:rPr>
              <a:t>є</a:t>
            </a:r>
            <a:r>
              <a:rPr lang="en-GB" sz="2200" b="1" dirty="0" smtClean="0">
                <a:latin typeface="Comic Sans MS" pitchFamily="66" charset="0"/>
              </a:rPr>
              <a:t> {0,1}</a:t>
            </a:r>
            <a:r>
              <a:rPr lang="en-GB" sz="2800" b="1" baseline="30000" dirty="0" smtClean="0">
                <a:latin typeface="Comic Sans MS" pitchFamily="66" charset="0"/>
              </a:rPr>
              <a:t>n</a:t>
            </a:r>
            <a:endParaRPr lang="en-GB" sz="2200" baseline="30000" dirty="0"/>
          </a:p>
        </p:txBody>
      </p:sp>
      <p:grpSp>
        <p:nvGrpSpPr>
          <p:cNvPr id="3" name="Group 2"/>
          <p:cNvGrpSpPr/>
          <p:nvPr/>
        </p:nvGrpSpPr>
        <p:grpSpPr>
          <a:xfrm>
            <a:off x="683568" y="4077072"/>
            <a:ext cx="7853409" cy="1145061"/>
            <a:chOff x="683568" y="4077072"/>
            <a:chExt cx="7853409" cy="1145061"/>
          </a:xfrm>
        </p:grpSpPr>
        <p:sp>
          <p:nvSpPr>
            <p:cNvPr id="17" name="Rounded Rectangle 16"/>
            <p:cNvSpPr/>
            <p:nvPr/>
          </p:nvSpPr>
          <p:spPr>
            <a:xfrm>
              <a:off x="683568" y="4077072"/>
              <a:ext cx="7560840" cy="1142184"/>
            </a:xfrm>
            <a:prstGeom prst="roundRect">
              <a:avLst>
                <a:gd name="adj" fmla="val 4899"/>
              </a:avLst>
            </a:prstGeom>
            <a:solidFill>
              <a:srgbClr val="FA0000">
                <a:alpha val="20000"/>
              </a:srgbClr>
            </a:solidFill>
            <a:ln w="3810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27584" y="4637358"/>
              <a:ext cx="12595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smtClean="0">
                  <a:solidFill>
                    <a:srgbClr val="FFC000"/>
                  </a:solidFill>
                </a:rPr>
                <a:t>Posterior </a:t>
              </a:r>
              <a:br>
                <a:rPr lang="en-GB" sz="1600" b="1" dirty="0" smtClean="0">
                  <a:solidFill>
                    <a:srgbClr val="FFC000"/>
                  </a:solidFill>
                </a:rPr>
              </a:br>
              <a:r>
                <a:rPr lang="en-GB" sz="1600" b="1" dirty="0" smtClean="0">
                  <a:solidFill>
                    <a:srgbClr val="FFC000"/>
                  </a:solidFill>
                </a:rPr>
                <a:t>Probability</a:t>
              </a:r>
              <a:endParaRPr lang="en-GB" sz="1600" b="1" dirty="0">
                <a:solidFill>
                  <a:srgbClr val="FFC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835696" y="4634481"/>
              <a:ext cx="25192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smtClean="0">
                  <a:solidFill>
                    <a:srgbClr val="FFC000"/>
                  </a:solidFill>
                </a:rPr>
                <a:t>Likelihood</a:t>
              </a:r>
              <a:br>
                <a:rPr lang="en-GB" sz="1600" b="1" dirty="0" smtClean="0">
                  <a:solidFill>
                    <a:srgbClr val="FFC000"/>
                  </a:solidFill>
                </a:rPr>
              </a:br>
              <a:r>
                <a:rPr lang="en-GB" sz="1600" b="1" dirty="0" smtClean="0">
                  <a:solidFill>
                    <a:srgbClr val="FFC000"/>
                  </a:solidFill>
                </a:rPr>
                <a:t>(data-dependent)</a:t>
              </a:r>
              <a:endParaRPr lang="en-GB" sz="1600" b="1" dirty="0">
                <a:solidFill>
                  <a:srgbClr val="FFC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83968" y="4609056"/>
              <a:ext cx="2107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solidFill>
                    <a:srgbClr val="FFC000"/>
                  </a:solidFill>
                </a:rPr>
                <a:t>Prior</a:t>
              </a:r>
              <a:br>
                <a:rPr lang="en-GB" sz="1600" b="1" dirty="0" smtClean="0">
                  <a:solidFill>
                    <a:srgbClr val="FFC000"/>
                  </a:solidFill>
                </a:rPr>
              </a:br>
              <a:r>
                <a:rPr lang="en-GB" sz="1600" b="1" dirty="0" smtClean="0">
                  <a:solidFill>
                    <a:srgbClr val="FFC000"/>
                  </a:solidFill>
                </a:rPr>
                <a:t>(data- independent)</a:t>
              </a:r>
              <a:endParaRPr lang="en-GB" sz="1600" b="1" dirty="0">
                <a:solidFill>
                  <a:srgbClr val="FFC00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107425" y="4162363"/>
              <a:ext cx="742955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b="1" dirty="0" smtClean="0">
                  <a:latin typeface="Comic Sans MS" pitchFamily="66" charset="0"/>
                </a:rPr>
                <a:t>P(</a:t>
              </a:r>
              <a:r>
                <a:rPr lang="en-GB" sz="2000" b="1" dirty="0" err="1" smtClean="0">
                  <a:latin typeface="Comic Sans MS" pitchFamily="66" charset="0"/>
                </a:rPr>
                <a:t>x</a:t>
              </a:r>
              <a:r>
                <a:rPr lang="en-GB" sz="2000" dirty="0" err="1" smtClean="0"/>
                <a:t>|</a:t>
              </a:r>
              <a:r>
                <a:rPr lang="en-GB" sz="2000" b="1" dirty="0" err="1" smtClean="0">
                  <a:latin typeface="Comic Sans MS" pitchFamily="66" charset="0"/>
                </a:rPr>
                <a:t>z</a:t>
              </a:r>
              <a:r>
                <a:rPr lang="en-GB" sz="2000" b="1" dirty="0" smtClean="0">
                  <a:latin typeface="Comic Sans MS" pitchFamily="66" charset="0"/>
                </a:rPr>
                <a:t>)   =    P(</a:t>
              </a:r>
              <a:r>
                <a:rPr lang="en-GB" sz="2000" b="1" dirty="0" err="1" smtClean="0">
                  <a:latin typeface="Comic Sans MS" pitchFamily="66" charset="0"/>
                </a:rPr>
                <a:t>z|x</a:t>
              </a:r>
              <a:r>
                <a:rPr lang="en-GB" sz="2000" b="1" dirty="0" smtClean="0">
                  <a:latin typeface="Comic Sans MS" pitchFamily="66" charset="0"/>
                </a:rPr>
                <a:t>)        P(x)   / P(z)   ~  P(</a:t>
              </a:r>
              <a:r>
                <a:rPr lang="en-GB" sz="2000" b="1" dirty="0" err="1" smtClean="0">
                  <a:latin typeface="Comic Sans MS" pitchFamily="66" charset="0"/>
                </a:rPr>
                <a:t>z|x</a:t>
              </a:r>
              <a:r>
                <a:rPr lang="en-GB" sz="2000" b="1" dirty="0" smtClean="0">
                  <a:latin typeface="Comic Sans MS" pitchFamily="66" charset="0"/>
                </a:rPr>
                <a:t>)  P(x) </a:t>
              </a:r>
              <a:endParaRPr lang="en-GB" dirty="0" smtClean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83568" y="5474340"/>
            <a:ext cx="7848872" cy="928694"/>
            <a:chOff x="683568" y="5474340"/>
            <a:chExt cx="7848872" cy="928694"/>
          </a:xfrm>
        </p:grpSpPr>
        <p:sp>
          <p:nvSpPr>
            <p:cNvPr id="19" name="Rounded Rectangle 18"/>
            <p:cNvSpPr/>
            <p:nvPr/>
          </p:nvSpPr>
          <p:spPr>
            <a:xfrm>
              <a:off x="683568" y="5474340"/>
              <a:ext cx="7560840" cy="928694"/>
            </a:xfrm>
            <a:prstGeom prst="roundRect">
              <a:avLst>
                <a:gd name="adj" fmla="val 4899"/>
              </a:avLst>
            </a:prstGeom>
            <a:solidFill>
              <a:srgbClr val="0CFA00">
                <a:alpha val="20000"/>
              </a:srgbClr>
            </a:solidFill>
            <a:ln w="38100" cmpd="sng">
              <a:solidFill>
                <a:srgbClr val="72FA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05226" y="5562454"/>
              <a:ext cx="7627214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200" b="1" dirty="0" smtClean="0"/>
                <a:t>(MAP Solution) </a:t>
              </a:r>
              <a:r>
                <a:rPr lang="en-GB" sz="2200" dirty="0" smtClean="0"/>
                <a:t>  </a:t>
              </a:r>
              <a:r>
                <a:rPr lang="en-GB" sz="2200" b="1" dirty="0" smtClean="0">
                  <a:latin typeface="Comic Sans MS" pitchFamily="66" charset="0"/>
                </a:rPr>
                <a:t>x* = </a:t>
              </a:r>
              <a:r>
                <a:rPr lang="en-GB" sz="2200" b="1" dirty="0" err="1" smtClean="0">
                  <a:latin typeface="Comic Sans MS" pitchFamily="66" charset="0"/>
                </a:rPr>
                <a:t>arg</a:t>
              </a:r>
              <a:r>
                <a:rPr lang="en-GB" sz="2200" b="1" dirty="0" smtClean="0">
                  <a:latin typeface="Comic Sans MS" pitchFamily="66" charset="0"/>
                </a:rPr>
                <a:t> max P(</a:t>
              </a:r>
              <a:r>
                <a:rPr lang="en-GB" sz="2200" b="1" dirty="0" err="1" smtClean="0">
                  <a:latin typeface="Comic Sans MS" pitchFamily="66" charset="0"/>
                </a:rPr>
                <a:t>x</a:t>
              </a:r>
              <a:r>
                <a:rPr lang="en-GB" sz="2200" dirty="0" err="1" smtClean="0"/>
                <a:t>|</a:t>
              </a:r>
              <a:r>
                <a:rPr lang="en-GB" sz="2200" b="1" dirty="0" err="1" smtClean="0">
                  <a:latin typeface="Comic Sans MS" pitchFamily="66" charset="0"/>
                </a:rPr>
                <a:t>z</a:t>
              </a:r>
              <a:r>
                <a:rPr lang="en-GB" sz="2200" b="1" dirty="0" smtClean="0">
                  <a:latin typeface="Comic Sans MS" pitchFamily="66" charset="0"/>
                </a:rPr>
                <a:t>) </a:t>
              </a:r>
              <a:r>
                <a:rPr lang="en-GB" sz="2400" b="1" dirty="0">
                  <a:latin typeface="Comic Sans MS" pitchFamily="66" charset="0"/>
                </a:rPr>
                <a:t>= </a:t>
              </a:r>
              <a:r>
                <a:rPr lang="en-GB" sz="2400" b="1" dirty="0" err="1" smtClean="0">
                  <a:latin typeface="Comic Sans MS" pitchFamily="66" charset="0"/>
                </a:rPr>
                <a:t>arg</a:t>
              </a:r>
              <a:r>
                <a:rPr lang="en-GB" sz="2400" b="1" dirty="0" smtClean="0">
                  <a:latin typeface="Comic Sans MS" pitchFamily="66" charset="0"/>
                </a:rPr>
                <a:t> min </a:t>
              </a:r>
              <a:r>
                <a:rPr lang="en-GB" sz="2400" b="1" dirty="0">
                  <a:latin typeface="Comic Sans MS" pitchFamily="66" charset="0"/>
                </a:rPr>
                <a:t>E(x)</a:t>
              </a:r>
              <a:endParaRPr lang="en-GB" sz="2400" dirty="0">
                <a:solidFill>
                  <a:srgbClr val="F0AD00"/>
                </a:solidFill>
              </a:endParaRPr>
            </a:p>
            <a:p>
              <a:endParaRPr lang="en-GB" sz="2200" dirty="0" smtClean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357263" y="5884235"/>
              <a:ext cx="36580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400" b="1" dirty="0" smtClean="0">
                  <a:latin typeface="Comic Sans MS" pitchFamily="66" charset="0"/>
                </a:rPr>
                <a:t>x</a:t>
              </a:r>
              <a:endParaRPr lang="en-GB" sz="2400" b="1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732240" y="5884235"/>
              <a:ext cx="36580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400" b="1" dirty="0" smtClean="0">
                  <a:latin typeface="Comic Sans MS" pitchFamily="66" charset="0"/>
                </a:rPr>
                <a:t>x</a:t>
              </a:r>
              <a:endParaRPr lang="en-GB" sz="2400" b="1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580112" y="940658"/>
            <a:ext cx="2664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( n = number of pixels 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xmlns="" val="269417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smtClean="0"/>
              <a:t>Maxflow Algorithms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00125" y="2214563"/>
            <a:ext cx="1357313" cy="428625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Source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00125" y="5286375"/>
            <a:ext cx="1357313" cy="4286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Sink</a:t>
            </a:r>
          </a:p>
        </p:txBody>
      </p:sp>
      <p:sp>
        <p:nvSpPr>
          <p:cNvPr id="7" name="Oval 6"/>
          <p:cNvSpPr/>
          <p:nvPr/>
        </p:nvSpPr>
        <p:spPr>
          <a:xfrm>
            <a:off x="500063" y="3786188"/>
            <a:ext cx="714375" cy="50006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v</a:t>
            </a:r>
            <a:r>
              <a:rPr lang="en-GB" b="1" baseline="-25000" dirty="0">
                <a:solidFill>
                  <a:schemeClr val="tx1"/>
                </a:solidFill>
              </a:rPr>
              <a:t>1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214563" y="3786188"/>
            <a:ext cx="714375" cy="50006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v</a:t>
            </a:r>
            <a:r>
              <a:rPr lang="en-GB" b="1" baseline="-25000" dirty="0">
                <a:solidFill>
                  <a:schemeClr val="tx1"/>
                </a:solidFill>
              </a:rPr>
              <a:t>2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>
            <a:stCxn id="5" idx="2"/>
            <a:endCxn id="7" idx="0"/>
          </p:cNvCxnSpPr>
          <p:nvPr/>
        </p:nvCxnSpPr>
        <p:spPr>
          <a:xfrm rot="5400000">
            <a:off x="696119" y="2804319"/>
            <a:ext cx="1143000" cy="82073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5" idx="2"/>
            <a:endCxn id="8" idx="0"/>
          </p:cNvCxnSpPr>
          <p:nvPr/>
        </p:nvCxnSpPr>
        <p:spPr>
          <a:xfrm rot="16200000" flipH="1">
            <a:off x="1553369" y="2767807"/>
            <a:ext cx="1143000" cy="89376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6" idx="0"/>
            <a:endCxn id="7" idx="4"/>
          </p:cNvCxnSpPr>
          <p:nvPr/>
        </p:nvCxnSpPr>
        <p:spPr>
          <a:xfrm rot="16200000" flipV="1">
            <a:off x="767556" y="4375944"/>
            <a:ext cx="1000125" cy="82073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8" idx="3"/>
            <a:endCxn id="7" idx="5"/>
          </p:cNvCxnSpPr>
          <p:nvPr/>
        </p:nvCxnSpPr>
        <p:spPr>
          <a:xfrm rot="5400000">
            <a:off x="1714500" y="3608388"/>
            <a:ext cx="1587" cy="12080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7" idx="7"/>
            <a:endCxn id="8" idx="1"/>
          </p:cNvCxnSpPr>
          <p:nvPr/>
        </p:nvCxnSpPr>
        <p:spPr>
          <a:xfrm rot="5400000" flipH="1" flipV="1">
            <a:off x="1714500" y="3255963"/>
            <a:ext cx="1587" cy="12080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6" idx="0"/>
            <a:endCxn id="8" idx="4"/>
          </p:cNvCxnSpPr>
          <p:nvPr/>
        </p:nvCxnSpPr>
        <p:spPr>
          <a:xfrm rot="5400000" flipH="1" flipV="1">
            <a:off x="1624806" y="4339432"/>
            <a:ext cx="1000125" cy="893762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1" name="Text Box 46"/>
          <p:cNvSpPr txBox="1">
            <a:spLocks noChangeArrowheads="1"/>
          </p:cNvSpPr>
          <p:nvPr/>
        </p:nvSpPr>
        <p:spPr bwMode="auto">
          <a:xfrm>
            <a:off x="857250" y="29289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 dirty="0">
                <a:latin typeface="Comic Sans MS" pitchFamily="66" charset="0"/>
              </a:rPr>
              <a:t>0</a:t>
            </a:r>
          </a:p>
        </p:txBody>
      </p:sp>
      <p:sp>
        <p:nvSpPr>
          <p:cNvPr id="22542" name="Text Box 48"/>
          <p:cNvSpPr txBox="1">
            <a:spLocks noChangeArrowheads="1"/>
          </p:cNvSpPr>
          <p:nvPr/>
        </p:nvSpPr>
        <p:spPr bwMode="auto">
          <a:xfrm>
            <a:off x="712788" y="4441825"/>
            <a:ext cx="371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3</a:t>
            </a:r>
          </a:p>
        </p:txBody>
      </p:sp>
      <p:sp>
        <p:nvSpPr>
          <p:cNvPr id="22543" name="Text Box 49"/>
          <p:cNvSpPr txBox="1">
            <a:spLocks noChangeArrowheads="1"/>
          </p:cNvSpPr>
          <p:nvPr/>
        </p:nvSpPr>
        <p:spPr bwMode="auto">
          <a:xfrm>
            <a:off x="2225675" y="2928938"/>
            <a:ext cx="3397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9</a:t>
            </a:r>
          </a:p>
        </p:txBody>
      </p:sp>
      <p:sp>
        <p:nvSpPr>
          <p:cNvPr id="22544" name="Text Box 50"/>
          <p:cNvSpPr txBox="1">
            <a:spLocks noChangeArrowheads="1"/>
          </p:cNvSpPr>
          <p:nvPr/>
        </p:nvSpPr>
        <p:spPr bwMode="auto">
          <a:xfrm>
            <a:off x="2297113" y="4441825"/>
            <a:ext cx="339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4</a:t>
            </a:r>
          </a:p>
        </p:txBody>
      </p:sp>
      <p:sp>
        <p:nvSpPr>
          <p:cNvPr id="22545" name="Text Box 54"/>
          <p:cNvSpPr txBox="1">
            <a:spLocks noChangeArrowheads="1"/>
          </p:cNvSpPr>
          <p:nvPr/>
        </p:nvSpPr>
        <p:spPr bwMode="auto">
          <a:xfrm>
            <a:off x="1571625" y="4181475"/>
            <a:ext cx="339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2</a:t>
            </a:r>
          </a:p>
        </p:txBody>
      </p:sp>
      <p:sp>
        <p:nvSpPr>
          <p:cNvPr id="22546" name="Text Box 55"/>
          <p:cNvSpPr txBox="1">
            <a:spLocks noChangeArrowheads="1"/>
          </p:cNvSpPr>
          <p:nvPr/>
        </p:nvSpPr>
        <p:spPr bwMode="auto">
          <a:xfrm>
            <a:off x="1571625" y="3433763"/>
            <a:ext cx="3397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1</a:t>
            </a:r>
          </a:p>
        </p:txBody>
      </p:sp>
      <p:sp>
        <p:nvSpPr>
          <p:cNvPr id="22547" name="Text Box 23"/>
          <p:cNvSpPr txBox="1">
            <a:spLocks noChangeArrowheads="1"/>
          </p:cNvSpPr>
          <p:nvPr/>
        </p:nvSpPr>
        <p:spPr bwMode="auto">
          <a:xfrm>
            <a:off x="3571875" y="1500188"/>
            <a:ext cx="50006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Comic Sans MS" pitchFamily="66" charset="0"/>
              </a:rPr>
              <a:t>Augmenting Path Based Algorithms</a:t>
            </a:r>
          </a:p>
        </p:txBody>
      </p:sp>
      <p:sp>
        <p:nvSpPr>
          <p:cNvPr id="22548" name="Text Box 23"/>
          <p:cNvSpPr txBox="1">
            <a:spLocks noChangeArrowheads="1"/>
          </p:cNvSpPr>
          <p:nvPr/>
        </p:nvSpPr>
        <p:spPr bwMode="auto">
          <a:xfrm>
            <a:off x="3714750" y="2857500"/>
            <a:ext cx="5143500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r>
              <a:rPr lang="en-US" sz="2400">
                <a:latin typeface="Comic Sans MS" pitchFamily="66" charset="0"/>
              </a:rPr>
              <a:t>Find path from source to sink with positive capacity</a:t>
            </a:r>
          </a:p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endParaRPr lang="en-US" sz="800">
              <a:latin typeface="Comic Sans MS" pitchFamily="66" charset="0"/>
            </a:endParaRPr>
          </a:p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r>
              <a:rPr lang="en-US" sz="2400">
                <a:latin typeface="Comic Sans MS" pitchFamily="66" charset="0"/>
              </a:rPr>
              <a:t>Push maximum possible flow through this path</a:t>
            </a:r>
          </a:p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endParaRPr lang="en-US" sz="800">
              <a:latin typeface="Comic Sans MS" pitchFamily="66" charset="0"/>
            </a:endParaRPr>
          </a:p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r>
              <a:rPr lang="en-US" sz="2400">
                <a:latin typeface="Comic Sans MS" pitchFamily="66" charset="0"/>
              </a:rPr>
              <a:t>Repeat until no path can be found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28662" y="1285860"/>
            <a:ext cx="14287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Calibri" pitchFamily="34" charset="0"/>
              </a:rPr>
              <a:t>Flow = 2</a:t>
            </a:r>
            <a:endParaRPr lang="en-GB" sz="28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smtClean="0"/>
              <a:t>Maxflow Algorithms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00125" y="2214563"/>
            <a:ext cx="1357313" cy="428625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Source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00125" y="5286375"/>
            <a:ext cx="1357313" cy="4286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Sink</a:t>
            </a:r>
          </a:p>
        </p:txBody>
      </p:sp>
      <p:sp>
        <p:nvSpPr>
          <p:cNvPr id="7" name="Oval 6"/>
          <p:cNvSpPr/>
          <p:nvPr/>
        </p:nvSpPr>
        <p:spPr>
          <a:xfrm>
            <a:off x="500063" y="3786188"/>
            <a:ext cx="714375" cy="50006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v</a:t>
            </a:r>
            <a:r>
              <a:rPr lang="en-GB" b="1" baseline="-25000" dirty="0">
                <a:solidFill>
                  <a:schemeClr val="tx1"/>
                </a:solidFill>
              </a:rPr>
              <a:t>1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214563" y="3786188"/>
            <a:ext cx="714375" cy="50006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v</a:t>
            </a:r>
            <a:r>
              <a:rPr lang="en-GB" b="1" baseline="-25000" dirty="0">
                <a:solidFill>
                  <a:schemeClr val="tx1"/>
                </a:solidFill>
              </a:rPr>
              <a:t>2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>
            <a:stCxn id="5" idx="2"/>
            <a:endCxn id="7" idx="0"/>
          </p:cNvCxnSpPr>
          <p:nvPr/>
        </p:nvCxnSpPr>
        <p:spPr>
          <a:xfrm rot="5400000">
            <a:off x="696119" y="2804319"/>
            <a:ext cx="1143000" cy="82073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5" idx="2"/>
            <a:endCxn id="8" idx="0"/>
          </p:cNvCxnSpPr>
          <p:nvPr/>
        </p:nvCxnSpPr>
        <p:spPr>
          <a:xfrm rot="16200000" flipH="1">
            <a:off x="1553369" y="2767807"/>
            <a:ext cx="1143000" cy="893762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6" idx="0"/>
            <a:endCxn id="7" idx="4"/>
          </p:cNvCxnSpPr>
          <p:nvPr/>
        </p:nvCxnSpPr>
        <p:spPr>
          <a:xfrm rot="16200000" flipV="1">
            <a:off x="767556" y="4375944"/>
            <a:ext cx="1000125" cy="82073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8" idx="3"/>
            <a:endCxn id="7" idx="5"/>
          </p:cNvCxnSpPr>
          <p:nvPr/>
        </p:nvCxnSpPr>
        <p:spPr>
          <a:xfrm rot="5400000">
            <a:off x="1714500" y="3608388"/>
            <a:ext cx="1587" cy="12080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7" idx="7"/>
            <a:endCxn id="8" idx="1"/>
          </p:cNvCxnSpPr>
          <p:nvPr/>
        </p:nvCxnSpPr>
        <p:spPr>
          <a:xfrm rot="5400000" flipH="1" flipV="1">
            <a:off x="1714500" y="3255963"/>
            <a:ext cx="1587" cy="12080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6" idx="0"/>
            <a:endCxn id="8" idx="4"/>
          </p:cNvCxnSpPr>
          <p:nvPr/>
        </p:nvCxnSpPr>
        <p:spPr>
          <a:xfrm rot="5400000" flipH="1" flipV="1">
            <a:off x="1624806" y="4339432"/>
            <a:ext cx="1000125" cy="893762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1" name="Text Box 46"/>
          <p:cNvSpPr txBox="1">
            <a:spLocks noChangeArrowheads="1"/>
          </p:cNvSpPr>
          <p:nvPr/>
        </p:nvSpPr>
        <p:spPr bwMode="auto">
          <a:xfrm>
            <a:off x="857250" y="29289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 dirty="0">
                <a:latin typeface="Comic Sans MS" pitchFamily="66" charset="0"/>
              </a:rPr>
              <a:t>0</a:t>
            </a:r>
          </a:p>
        </p:txBody>
      </p:sp>
      <p:sp>
        <p:nvSpPr>
          <p:cNvPr id="22542" name="Text Box 48"/>
          <p:cNvSpPr txBox="1">
            <a:spLocks noChangeArrowheads="1"/>
          </p:cNvSpPr>
          <p:nvPr/>
        </p:nvSpPr>
        <p:spPr bwMode="auto">
          <a:xfrm>
            <a:off x="712788" y="4441825"/>
            <a:ext cx="371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3</a:t>
            </a:r>
          </a:p>
        </p:txBody>
      </p:sp>
      <p:sp>
        <p:nvSpPr>
          <p:cNvPr id="22543" name="Text Box 49"/>
          <p:cNvSpPr txBox="1">
            <a:spLocks noChangeArrowheads="1"/>
          </p:cNvSpPr>
          <p:nvPr/>
        </p:nvSpPr>
        <p:spPr bwMode="auto">
          <a:xfrm>
            <a:off x="2225675" y="2928938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22544" name="Text Box 50"/>
          <p:cNvSpPr txBox="1">
            <a:spLocks noChangeArrowheads="1"/>
          </p:cNvSpPr>
          <p:nvPr/>
        </p:nvSpPr>
        <p:spPr bwMode="auto">
          <a:xfrm>
            <a:off x="2297113" y="4441825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  <a:latin typeface="Comic Sans MS" pitchFamily="66" charset="0"/>
              </a:rPr>
              <a:t>4</a:t>
            </a:r>
          </a:p>
        </p:txBody>
      </p:sp>
      <p:sp>
        <p:nvSpPr>
          <p:cNvPr id="22545" name="Text Box 54"/>
          <p:cNvSpPr txBox="1">
            <a:spLocks noChangeArrowheads="1"/>
          </p:cNvSpPr>
          <p:nvPr/>
        </p:nvSpPr>
        <p:spPr bwMode="auto">
          <a:xfrm>
            <a:off x="1571625" y="4181475"/>
            <a:ext cx="339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2</a:t>
            </a:r>
          </a:p>
        </p:txBody>
      </p:sp>
      <p:sp>
        <p:nvSpPr>
          <p:cNvPr id="22546" name="Text Box 55"/>
          <p:cNvSpPr txBox="1">
            <a:spLocks noChangeArrowheads="1"/>
          </p:cNvSpPr>
          <p:nvPr/>
        </p:nvSpPr>
        <p:spPr bwMode="auto">
          <a:xfrm>
            <a:off x="1571625" y="3433763"/>
            <a:ext cx="3397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1</a:t>
            </a:r>
          </a:p>
        </p:txBody>
      </p:sp>
      <p:sp>
        <p:nvSpPr>
          <p:cNvPr id="22547" name="Text Box 23"/>
          <p:cNvSpPr txBox="1">
            <a:spLocks noChangeArrowheads="1"/>
          </p:cNvSpPr>
          <p:nvPr/>
        </p:nvSpPr>
        <p:spPr bwMode="auto">
          <a:xfrm>
            <a:off x="3571875" y="1500188"/>
            <a:ext cx="50006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Comic Sans MS" pitchFamily="66" charset="0"/>
              </a:rPr>
              <a:t>Augmenting Path Based Algorithms</a:t>
            </a:r>
          </a:p>
        </p:txBody>
      </p:sp>
      <p:sp>
        <p:nvSpPr>
          <p:cNvPr id="22548" name="Text Box 23"/>
          <p:cNvSpPr txBox="1">
            <a:spLocks noChangeArrowheads="1"/>
          </p:cNvSpPr>
          <p:nvPr/>
        </p:nvSpPr>
        <p:spPr bwMode="auto">
          <a:xfrm>
            <a:off x="3714750" y="2857500"/>
            <a:ext cx="5143500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r>
              <a:rPr lang="en-US" sz="2400">
                <a:latin typeface="Comic Sans MS" pitchFamily="66" charset="0"/>
              </a:rPr>
              <a:t>Find path from source to sink with positive capacity</a:t>
            </a:r>
          </a:p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endParaRPr lang="en-US" sz="800">
              <a:latin typeface="Comic Sans MS" pitchFamily="66" charset="0"/>
            </a:endParaRPr>
          </a:p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r>
              <a:rPr lang="en-US" sz="2400">
                <a:latin typeface="Comic Sans MS" pitchFamily="66" charset="0"/>
              </a:rPr>
              <a:t>Push maximum possible flow through this path</a:t>
            </a:r>
          </a:p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endParaRPr lang="en-US" sz="800">
              <a:latin typeface="Comic Sans MS" pitchFamily="66" charset="0"/>
            </a:endParaRPr>
          </a:p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r>
              <a:rPr lang="en-US" sz="2400">
                <a:latin typeface="Comic Sans MS" pitchFamily="66" charset="0"/>
              </a:rPr>
              <a:t>Repeat until no path can be found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28662" y="1285860"/>
            <a:ext cx="14287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Calibri" pitchFamily="34" charset="0"/>
              </a:rPr>
              <a:t>Flow = 2</a:t>
            </a:r>
            <a:endParaRPr lang="en-GB" sz="28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smtClean="0"/>
              <a:t>Maxflow Algorithms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00125" y="2214563"/>
            <a:ext cx="1357313" cy="428625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Source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00125" y="5286375"/>
            <a:ext cx="1357313" cy="4286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Sink</a:t>
            </a:r>
          </a:p>
        </p:txBody>
      </p:sp>
      <p:sp>
        <p:nvSpPr>
          <p:cNvPr id="7" name="Oval 6"/>
          <p:cNvSpPr/>
          <p:nvPr/>
        </p:nvSpPr>
        <p:spPr>
          <a:xfrm>
            <a:off x="500063" y="3786188"/>
            <a:ext cx="714375" cy="50006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v</a:t>
            </a:r>
            <a:r>
              <a:rPr lang="en-GB" b="1" baseline="-25000" dirty="0">
                <a:solidFill>
                  <a:schemeClr val="tx1"/>
                </a:solidFill>
              </a:rPr>
              <a:t>1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214563" y="3786188"/>
            <a:ext cx="714375" cy="50006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v</a:t>
            </a:r>
            <a:r>
              <a:rPr lang="en-GB" b="1" baseline="-25000" dirty="0">
                <a:solidFill>
                  <a:schemeClr val="tx1"/>
                </a:solidFill>
              </a:rPr>
              <a:t>2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>
            <a:stCxn id="5" idx="2"/>
            <a:endCxn id="7" idx="0"/>
          </p:cNvCxnSpPr>
          <p:nvPr/>
        </p:nvCxnSpPr>
        <p:spPr>
          <a:xfrm rot="5400000">
            <a:off x="696119" y="2804319"/>
            <a:ext cx="1143000" cy="82073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5" idx="2"/>
            <a:endCxn id="8" idx="0"/>
          </p:cNvCxnSpPr>
          <p:nvPr/>
        </p:nvCxnSpPr>
        <p:spPr>
          <a:xfrm rot="16200000" flipH="1">
            <a:off x="1553369" y="2767807"/>
            <a:ext cx="1143000" cy="893762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6" idx="0"/>
            <a:endCxn id="7" idx="4"/>
          </p:cNvCxnSpPr>
          <p:nvPr/>
        </p:nvCxnSpPr>
        <p:spPr>
          <a:xfrm rot="16200000" flipV="1">
            <a:off x="767556" y="4375944"/>
            <a:ext cx="1000125" cy="82073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8" idx="3"/>
            <a:endCxn id="7" idx="5"/>
          </p:cNvCxnSpPr>
          <p:nvPr/>
        </p:nvCxnSpPr>
        <p:spPr>
          <a:xfrm rot="5400000">
            <a:off x="1714500" y="3608388"/>
            <a:ext cx="1587" cy="12080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7" idx="7"/>
            <a:endCxn id="8" idx="1"/>
          </p:cNvCxnSpPr>
          <p:nvPr/>
        </p:nvCxnSpPr>
        <p:spPr>
          <a:xfrm rot="5400000" flipH="1" flipV="1">
            <a:off x="1714500" y="3255963"/>
            <a:ext cx="1587" cy="12080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6" idx="0"/>
            <a:endCxn id="8" idx="4"/>
          </p:cNvCxnSpPr>
          <p:nvPr/>
        </p:nvCxnSpPr>
        <p:spPr>
          <a:xfrm rot="5400000" flipH="1" flipV="1">
            <a:off x="1624806" y="4339432"/>
            <a:ext cx="1000125" cy="893762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1" name="Text Box 46"/>
          <p:cNvSpPr txBox="1">
            <a:spLocks noChangeArrowheads="1"/>
          </p:cNvSpPr>
          <p:nvPr/>
        </p:nvSpPr>
        <p:spPr bwMode="auto">
          <a:xfrm>
            <a:off x="857250" y="29289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 dirty="0">
                <a:latin typeface="Comic Sans MS" pitchFamily="66" charset="0"/>
              </a:rPr>
              <a:t>0</a:t>
            </a:r>
          </a:p>
        </p:txBody>
      </p:sp>
      <p:sp>
        <p:nvSpPr>
          <p:cNvPr id="22542" name="Text Box 48"/>
          <p:cNvSpPr txBox="1">
            <a:spLocks noChangeArrowheads="1"/>
          </p:cNvSpPr>
          <p:nvPr/>
        </p:nvSpPr>
        <p:spPr bwMode="auto">
          <a:xfrm>
            <a:off x="712788" y="4441825"/>
            <a:ext cx="371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3</a:t>
            </a:r>
          </a:p>
        </p:txBody>
      </p:sp>
      <p:sp>
        <p:nvSpPr>
          <p:cNvPr id="22543" name="Text Box 49"/>
          <p:cNvSpPr txBox="1">
            <a:spLocks noChangeArrowheads="1"/>
          </p:cNvSpPr>
          <p:nvPr/>
        </p:nvSpPr>
        <p:spPr bwMode="auto">
          <a:xfrm>
            <a:off x="2225675" y="2928938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Comic Sans MS" pitchFamily="66" charset="0"/>
              </a:rPr>
              <a:t>5</a:t>
            </a:r>
            <a:endParaRPr lang="en-GB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2544" name="Text Box 50"/>
          <p:cNvSpPr txBox="1">
            <a:spLocks noChangeArrowheads="1"/>
          </p:cNvSpPr>
          <p:nvPr/>
        </p:nvSpPr>
        <p:spPr bwMode="auto">
          <a:xfrm>
            <a:off x="2297113" y="4441825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Comic Sans MS" pitchFamily="66" charset="0"/>
              </a:rPr>
              <a:t>0</a:t>
            </a:r>
            <a:endParaRPr lang="en-GB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2545" name="Text Box 54"/>
          <p:cNvSpPr txBox="1">
            <a:spLocks noChangeArrowheads="1"/>
          </p:cNvSpPr>
          <p:nvPr/>
        </p:nvSpPr>
        <p:spPr bwMode="auto">
          <a:xfrm>
            <a:off x="1571625" y="4181475"/>
            <a:ext cx="339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2</a:t>
            </a:r>
          </a:p>
        </p:txBody>
      </p:sp>
      <p:sp>
        <p:nvSpPr>
          <p:cNvPr id="22546" name="Text Box 55"/>
          <p:cNvSpPr txBox="1">
            <a:spLocks noChangeArrowheads="1"/>
          </p:cNvSpPr>
          <p:nvPr/>
        </p:nvSpPr>
        <p:spPr bwMode="auto">
          <a:xfrm>
            <a:off x="1571625" y="3433763"/>
            <a:ext cx="3397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1</a:t>
            </a:r>
          </a:p>
        </p:txBody>
      </p:sp>
      <p:sp>
        <p:nvSpPr>
          <p:cNvPr id="22547" name="Text Box 23"/>
          <p:cNvSpPr txBox="1">
            <a:spLocks noChangeArrowheads="1"/>
          </p:cNvSpPr>
          <p:nvPr/>
        </p:nvSpPr>
        <p:spPr bwMode="auto">
          <a:xfrm>
            <a:off x="3571875" y="1500188"/>
            <a:ext cx="50006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Comic Sans MS" pitchFamily="66" charset="0"/>
              </a:rPr>
              <a:t>Augmenting Path Based Algorithms</a:t>
            </a:r>
          </a:p>
        </p:txBody>
      </p:sp>
      <p:sp>
        <p:nvSpPr>
          <p:cNvPr id="22548" name="Text Box 23"/>
          <p:cNvSpPr txBox="1">
            <a:spLocks noChangeArrowheads="1"/>
          </p:cNvSpPr>
          <p:nvPr/>
        </p:nvSpPr>
        <p:spPr bwMode="auto">
          <a:xfrm>
            <a:off x="3714750" y="2857500"/>
            <a:ext cx="5143500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r>
              <a:rPr lang="en-US" sz="2400">
                <a:latin typeface="Comic Sans MS" pitchFamily="66" charset="0"/>
              </a:rPr>
              <a:t>Find path from source to sink with positive capacity</a:t>
            </a:r>
          </a:p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endParaRPr lang="en-US" sz="800">
              <a:latin typeface="Comic Sans MS" pitchFamily="66" charset="0"/>
            </a:endParaRPr>
          </a:p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r>
              <a:rPr lang="en-US" sz="2400">
                <a:latin typeface="Comic Sans MS" pitchFamily="66" charset="0"/>
              </a:rPr>
              <a:t>Push maximum possible flow through this path</a:t>
            </a:r>
          </a:p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endParaRPr lang="en-US" sz="800">
              <a:latin typeface="Comic Sans MS" pitchFamily="66" charset="0"/>
            </a:endParaRPr>
          </a:p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r>
              <a:rPr lang="en-US" sz="2400">
                <a:latin typeface="Comic Sans MS" pitchFamily="66" charset="0"/>
              </a:rPr>
              <a:t>Repeat until no path can be found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28662" y="1285860"/>
            <a:ext cx="20002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Calibri" pitchFamily="34" charset="0"/>
              </a:rPr>
              <a:t>Flow = 2 + 4</a:t>
            </a:r>
            <a:endParaRPr lang="en-GB" sz="28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smtClean="0"/>
              <a:t>Maxflow Algorithms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00125" y="2214563"/>
            <a:ext cx="1357313" cy="428625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Source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00125" y="5286375"/>
            <a:ext cx="1357313" cy="4286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Sink</a:t>
            </a:r>
          </a:p>
        </p:txBody>
      </p:sp>
      <p:sp>
        <p:nvSpPr>
          <p:cNvPr id="7" name="Oval 6"/>
          <p:cNvSpPr/>
          <p:nvPr/>
        </p:nvSpPr>
        <p:spPr>
          <a:xfrm>
            <a:off x="500063" y="3786188"/>
            <a:ext cx="714375" cy="50006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v</a:t>
            </a:r>
            <a:r>
              <a:rPr lang="en-GB" b="1" baseline="-25000" dirty="0">
                <a:solidFill>
                  <a:schemeClr val="tx1"/>
                </a:solidFill>
              </a:rPr>
              <a:t>1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214563" y="3786188"/>
            <a:ext cx="714375" cy="50006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v</a:t>
            </a:r>
            <a:r>
              <a:rPr lang="en-GB" b="1" baseline="-25000" dirty="0">
                <a:solidFill>
                  <a:schemeClr val="tx1"/>
                </a:solidFill>
              </a:rPr>
              <a:t>2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>
            <a:stCxn id="5" idx="2"/>
            <a:endCxn id="7" idx="0"/>
          </p:cNvCxnSpPr>
          <p:nvPr/>
        </p:nvCxnSpPr>
        <p:spPr>
          <a:xfrm rot="5400000">
            <a:off x="696119" y="2804319"/>
            <a:ext cx="1143000" cy="82073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5" idx="2"/>
            <a:endCxn id="8" idx="0"/>
          </p:cNvCxnSpPr>
          <p:nvPr/>
        </p:nvCxnSpPr>
        <p:spPr>
          <a:xfrm rot="16200000" flipH="1">
            <a:off x="1553369" y="2767807"/>
            <a:ext cx="1143000" cy="89376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6" idx="0"/>
            <a:endCxn id="7" idx="4"/>
          </p:cNvCxnSpPr>
          <p:nvPr/>
        </p:nvCxnSpPr>
        <p:spPr>
          <a:xfrm rot="16200000" flipV="1">
            <a:off x="767556" y="4375944"/>
            <a:ext cx="1000125" cy="82073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8" idx="3"/>
            <a:endCxn id="7" idx="5"/>
          </p:cNvCxnSpPr>
          <p:nvPr/>
        </p:nvCxnSpPr>
        <p:spPr>
          <a:xfrm rot="5400000">
            <a:off x="1714500" y="3608388"/>
            <a:ext cx="1587" cy="12080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7" idx="7"/>
            <a:endCxn id="8" idx="1"/>
          </p:cNvCxnSpPr>
          <p:nvPr/>
        </p:nvCxnSpPr>
        <p:spPr>
          <a:xfrm rot="5400000" flipH="1" flipV="1">
            <a:off x="1714500" y="3255963"/>
            <a:ext cx="1587" cy="12080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6" idx="0"/>
            <a:endCxn id="8" idx="4"/>
          </p:cNvCxnSpPr>
          <p:nvPr/>
        </p:nvCxnSpPr>
        <p:spPr>
          <a:xfrm rot="5400000" flipH="1" flipV="1">
            <a:off x="1624806" y="4339432"/>
            <a:ext cx="1000125" cy="893762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1" name="Text Box 46"/>
          <p:cNvSpPr txBox="1">
            <a:spLocks noChangeArrowheads="1"/>
          </p:cNvSpPr>
          <p:nvPr/>
        </p:nvSpPr>
        <p:spPr bwMode="auto">
          <a:xfrm>
            <a:off x="857250" y="29289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 dirty="0">
                <a:latin typeface="Comic Sans MS" pitchFamily="66" charset="0"/>
              </a:rPr>
              <a:t>0</a:t>
            </a:r>
          </a:p>
        </p:txBody>
      </p:sp>
      <p:sp>
        <p:nvSpPr>
          <p:cNvPr id="22542" name="Text Box 48"/>
          <p:cNvSpPr txBox="1">
            <a:spLocks noChangeArrowheads="1"/>
          </p:cNvSpPr>
          <p:nvPr/>
        </p:nvSpPr>
        <p:spPr bwMode="auto">
          <a:xfrm>
            <a:off x="712788" y="4441825"/>
            <a:ext cx="371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3</a:t>
            </a:r>
          </a:p>
        </p:txBody>
      </p:sp>
      <p:sp>
        <p:nvSpPr>
          <p:cNvPr id="22543" name="Text Box 49"/>
          <p:cNvSpPr txBox="1">
            <a:spLocks noChangeArrowheads="1"/>
          </p:cNvSpPr>
          <p:nvPr/>
        </p:nvSpPr>
        <p:spPr bwMode="auto">
          <a:xfrm>
            <a:off x="2225675" y="2928938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5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22544" name="Text Box 50"/>
          <p:cNvSpPr txBox="1">
            <a:spLocks noChangeArrowheads="1"/>
          </p:cNvSpPr>
          <p:nvPr/>
        </p:nvSpPr>
        <p:spPr bwMode="auto">
          <a:xfrm>
            <a:off x="2297113" y="4441825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0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22545" name="Text Box 54"/>
          <p:cNvSpPr txBox="1">
            <a:spLocks noChangeArrowheads="1"/>
          </p:cNvSpPr>
          <p:nvPr/>
        </p:nvSpPr>
        <p:spPr bwMode="auto">
          <a:xfrm>
            <a:off x="1571625" y="4181475"/>
            <a:ext cx="339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2</a:t>
            </a:r>
          </a:p>
        </p:txBody>
      </p:sp>
      <p:sp>
        <p:nvSpPr>
          <p:cNvPr id="22546" name="Text Box 55"/>
          <p:cNvSpPr txBox="1">
            <a:spLocks noChangeArrowheads="1"/>
          </p:cNvSpPr>
          <p:nvPr/>
        </p:nvSpPr>
        <p:spPr bwMode="auto">
          <a:xfrm>
            <a:off x="1571625" y="3433763"/>
            <a:ext cx="3397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1</a:t>
            </a:r>
          </a:p>
        </p:txBody>
      </p:sp>
      <p:sp>
        <p:nvSpPr>
          <p:cNvPr id="22547" name="Text Box 23"/>
          <p:cNvSpPr txBox="1">
            <a:spLocks noChangeArrowheads="1"/>
          </p:cNvSpPr>
          <p:nvPr/>
        </p:nvSpPr>
        <p:spPr bwMode="auto">
          <a:xfrm>
            <a:off x="3571875" y="1500188"/>
            <a:ext cx="50006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Comic Sans MS" pitchFamily="66" charset="0"/>
              </a:rPr>
              <a:t>Augmenting Path Based Algorithms</a:t>
            </a:r>
          </a:p>
        </p:txBody>
      </p:sp>
      <p:sp>
        <p:nvSpPr>
          <p:cNvPr id="22548" name="Text Box 23"/>
          <p:cNvSpPr txBox="1">
            <a:spLocks noChangeArrowheads="1"/>
          </p:cNvSpPr>
          <p:nvPr/>
        </p:nvSpPr>
        <p:spPr bwMode="auto">
          <a:xfrm>
            <a:off x="3714750" y="2857500"/>
            <a:ext cx="5143500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r>
              <a:rPr lang="en-US" sz="2400">
                <a:latin typeface="Comic Sans MS" pitchFamily="66" charset="0"/>
              </a:rPr>
              <a:t>Find path from source to sink with positive capacity</a:t>
            </a:r>
          </a:p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endParaRPr lang="en-US" sz="800">
              <a:latin typeface="Comic Sans MS" pitchFamily="66" charset="0"/>
            </a:endParaRPr>
          </a:p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r>
              <a:rPr lang="en-US" sz="2400">
                <a:latin typeface="Comic Sans MS" pitchFamily="66" charset="0"/>
              </a:rPr>
              <a:t>Push maximum possible flow through this path</a:t>
            </a:r>
          </a:p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endParaRPr lang="en-US" sz="800">
              <a:latin typeface="Comic Sans MS" pitchFamily="66" charset="0"/>
            </a:endParaRPr>
          </a:p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r>
              <a:rPr lang="en-US" sz="2400">
                <a:latin typeface="Comic Sans MS" pitchFamily="66" charset="0"/>
              </a:rPr>
              <a:t>Repeat until no path can be found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28662" y="1285860"/>
            <a:ext cx="20002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Calibri" pitchFamily="34" charset="0"/>
              </a:rPr>
              <a:t>Flow = 6</a:t>
            </a:r>
            <a:endParaRPr lang="en-GB" sz="28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smtClean="0"/>
              <a:t>Maxflow Algorithms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00125" y="2214563"/>
            <a:ext cx="1357313" cy="428625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Source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00125" y="5286375"/>
            <a:ext cx="1357313" cy="4286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Sink</a:t>
            </a:r>
          </a:p>
        </p:txBody>
      </p:sp>
      <p:sp>
        <p:nvSpPr>
          <p:cNvPr id="7" name="Oval 6"/>
          <p:cNvSpPr/>
          <p:nvPr/>
        </p:nvSpPr>
        <p:spPr>
          <a:xfrm>
            <a:off x="500063" y="3786188"/>
            <a:ext cx="714375" cy="50006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v</a:t>
            </a:r>
            <a:r>
              <a:rPr lang="en-GB" b="1" baseline="-25000" dirty="0">
                <a:solidFill>
                  <a:schemeClr val="tx1"/>
                </a:solidFill>
              </a:rPr>
              <a:t>1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214563" y="3786188"/>
            <a:ext cx="714375" cy="50006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v</a:t>
            </a:r>
            <a:r>
              <a:rPr lang="en-GB" b="1" baseline="-25000" dirty="0">
                <a:solidFill>
                  <a:schemeClr val="tx1"/>
                </a:solidFill>
              </a:rPr>
              <a:t>2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>
            <a:stCxn id="5" idx="2"/>
            <a:endCxn id="7" idx="0"/>
          </p:cNvCxnSpPr>
          <p:nvPr/>
        </p:nvCxnSpPr>
        <p:spPr>
          <a:xfrm rot="5400000">
            <a:off x="696119" y="2804319"/>
            <a:ext cx="1143000" cy="82073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5" idx="2"/>
            <a:endCxn id="8" idx="0"/>
          </p:cNvCxnSpPr>
          <p:nvPr/>
        </p:nvCxnSpPr>
        <p:spPr>
          <a:xfrm rot="16200000" flipH="1">
            <a:off x="1553369" y="2767807"/>
            <a:ext cx="1143000" cy="893762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6" idx="0"/>
            <a:endCxn id="7" idx="4"/>
          </p:cNvCxnSpPr>
          <p:nvPr/>
        </p:nvCxnSpPr>
        <p:spPr>
          <a:xfrm rot="16200000" flipV="1">
            <a:off x="767556" y="4375944"/>
            <a:ext cx="1000125" cy="820738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8" idx="3"/>
            <a:endCxn id="7" idx="5"/>
          </p:cNvCxnSpPr>
          <p:nvPr/>
        </p:nvCxnSpPr>
        <p:spPr>
          <a:xfrm rot="5400000">
            <a:off x="1714500" y="3608388"/>
            <a:ext cx="1587" cy="12080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7" idx="7"/>
            <a:endCxn id="8" idx="1"/>
          </p:cNvCxnSpPr>
          <p:nvPr/>
        </p:nvCxnSpPr>
        <p:spPr>
          <a:xfrm rot="5400000" flipH="1" flipV="1">
            <a:off x="1714500" y="3255963"/>
            <a:ext cx="1587" cy="120808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6" idx="0"/>
            <a:endCxn id="8" idx="4"/>
          </p:cNvCxnSpPr>
          <p:nvPr/>
        </p:nvCxnSpPr>
        <p:spPr>
          <a:xfrm rot="5400000" flipH="1" flipV="1">
            <a:off x="1624806" y="4339432"/>
            <a:ext cx="1000125" cy="893762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1" name="Text Box 46"/>
          <p:cNvSpPr txBox="1">
            <a:spLocks noChangeArrowheads="1"/>
          </p:cNvSpPr>
          <p:nvPr/>
        </p:nvSpPr>
        <p:spPr bwMode="auto">
          <a:xfrm>
            <a:off x="857250" y="29289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 dirty="0">
                <a:latin typeface="Comic Sans MS" pitchFamily="66" charset="0"/>
              </a:rPr>
              <a:t>0</a:t>
            </a:r>
          </a:p>
        </p:txBody>
      </p:sp>
      <p:sp>
        <p:nvSpPr>
          <p:cNvPr id="22542" name="Text Box 48"/>
          <p:cNvSpPr txBox="1">
            <a:spLocks noChangeArrowheads="1"/>
          </p:cNvSpPr>
          <p:nvPr/>
        </p:nvSpPr>
        <p:spPr bwMode="auto">
          <a:xfrm>
            <a:off x="712788" y="4441825"/>
            <a:ext cx="371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  <a:latin typeface="Comic Sans MS" pitchFamily="66" charset="0"/>
              </a:rPr>
              <a:t>3</a:t>
            </a:r>
          </a:p>
        </p:txBody>
      </p:sp>
      <p:sp>
        <p:nvSpPr>
          <p:cNvPr id="22543" name="Text Box 49"/>
          <p:cNvSpPr txBox="1">
            <a:spLocks noChangeArrowheads="1"/>
          </p:cNvSpPr>
          <p:nvPr/>
        </p:nvSpPr>
        <p:spPr bwMode="auto">
          <a:xfrm>
            <a:off x="2225675" y="2928938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Comic Sans MS" pitchFamily="66" charset="0"/>
              </a:rPr>
              <a:t>5</a:t>
            </a:r>
            <a:endParaRPr lang="en-GB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2544" name="Text Box 50"/>
          <p:cNvSpPr txBox="1">
            <a:spLocks noChangeArrowheads="1"/>
          </p:cNvSpPr>
          <p:nvPr/>
        </p:nvSpPr>
        <p:spPr bwMode="auto">
          <a:xfrm>
            <a:off x="2297113" y="4441825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0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22545" name="Text Box 54"/>
          <p:cNvSpPr txBox="1">
            <a:spLocks noChangeArrowheads="1"/>
          </p:cNvSpPr>
          <p:nvPr/>
        </p:nvSpPr>
        <p:spPr bwMode="auto">
          <a:xfrm>
            <a:off x="1571625" y="4181475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Comic Sans MS" pitchFamily="66" charset="0"/>
              </a:rPr>
              <a:t>2</a:t>
            </a:r>
            <a:endParaRPr lang="en-GB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2546" name="Text Box 55"/>
          <p:cNvSpPr txBox="1">
            <a:spLocks noChangeArrowheads="1"/>
          </p:cNvSpPr>
          <p:nvPr/>
        </p:nvSpPr>
        <p:spPr bwMode="auto">
          <a:xfrm>
            <a:off x="1571625" y="343376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>
                <a:latin typeface="Comic Sans MS" pitchFamily="66" charset="0"/>
              </a:rPr>
              <a:t>1</a:t>
            </a:r>
          </a:p>
        </p:txBody>
      </p:sp>
      <p:sp>
        <p:nvSpPr>
          <p:cNvPr id="22547" name="Text Box 23"/>
          <p:cNvSpPr txBox="1">
            <a:spLocks noChangeArrowheads="1"/>
          </p:cNvSpPr>
          <p:nvPr/>
        </p:nvSpPr>
        <p:spPr bwMode="auto">
          <a:xfrm>
            <a:off x="3571875" y="1500188"/>
            <a:ext cx="50006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Comic Sans MS" pitchFamily="66" charset="0"/>
              </a:rPr>
              <a:t>Augmenting Path Based Algorithms</a:t>
            </a:r>
          </a:p>
        </p:txBody>
      </p:sp>
      <p:sp>
        <p:nvSpPr>
          <p:cNvPr id="22548" name="Text Box 23"/>
          <p:cNvSpPr txBox="1">
            <a:spLocks noChangeArrowheads="1"/>
          </p:cNvSpPr>
          <p:nvPr/>
        </p:nvSpPr>
        <p:spPr bwMode="auto">
          <a:xfrm>
            <a:off x="3714750" y="2857500"/>
            <a:ext cx="5143500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r>
              <a:rPr lang="en-US" sz="2400">
                <a:latin typeface="Comic Sans MS" pitchFamily="66" charset="0"/>
              </a:rPr>
              <a:t>Find path from source to sink with positive capacity</a:t>
            </a:r>
          </a:p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endParaRPr lang="en-US" sz="800">
              <a:latin typeface="Comic Sans MS" pitchFamily="66" charset="0"/>
            </a:endParaRPr>
          </a:p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r>
              <a:rPr lang="en-US" sz="2400">
                <a:latin typeface="Comic Sans MS" pitchFamily="66" charset="0"/>
              </a:rPr>
              <a:t>Push maximum possible flow through this path</a:t>
            </a:r>
          </a:p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endParaRPr lang="en-US" sz="800">
              <a:latin typeface="Comic Sans MS" pitchFamily="66" charset="0"/>
            </a:endParaRPr>
          </a:p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r>
              <a:rPr lang="en-US" sz="2400">
                <a:latin typeface="Comic Sans MS" pitchFamily="66" charset="0"/>
              </a:rPr>
              <a:t>Repeat until no path can be found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28662" y="1285860"/>
            <a:ext cx="20002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Calibri" pitchFamily="34" charset="0"/>
              </a:rPr>
              <a:t>Flow = 6</a:t>
            </a:r>
            <a:endParaRPr lang="en-GB" sz="28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smtClean="0"/>
              <a:t>Maxflow Algorithms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00125" y="2214563"/>
            <a:ext cx="1357313" cy="428625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Source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00125" y="5286375"/>
            <a:ext cx="1357313" cy="4286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Sink</a:t>
            </a:r>
          </a:p>
        </p:txBody>
      </p:sp>
      <p:sp>
        <p:nvSpPr>
          <p:cNvPr id="7" name="Oval 6"/>
          <p:cNvSpPr/>
          <p:nvPr/>
        </p:nvSpPr>
        <p:spPr>
          <a:xfrm>
            <a:off x="500063" y="3786188"/>
            <a:ext cx="714375" cy="50006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v</a:t>
            </a:r>
            <a:r>
              <a:rPr lang="en-GB" b="1" baseline="-25000" dirty="0">
                <a:solidFill>
                  <a:schemeClr val="tx1"/>
                </a:solidFill>
              </a:rPr>
              <a:t>1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214563" y="3786188"/>
            <a:ext cx="714375" cy="50006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v</a:t>
            </a:r>
            <a:r>
              <a:rPr lang="en-GB" b="1" baseline="-25000" dirty="0">
                <a:solidFill>
                  <a:schemeClr val="tx1"/>
                </a:solidFill>
              </a:rPr>
              <a:t>2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>
            <a:stCxn id="5" idx="2"/>
            <a:endCxn id="7" idx="0"/>
          </p:cNvCxnSpPr>
          <p:nvPr/>
        </p:nvCxnSpPr>
        <p:spPr>
          <a:xfrm rot="5400000">
            <a:off x="696119" y="2804319"/>
            <a:ext cx="1143000" cy="82073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5" idx="2"/>
            <a:endCxn id="8" idx="0"/>
          </p:cNvCxnSpPr>
          <p:nvPr/>
        </p:nvCxnSpPr>
        <p:spPr>
          <a:xfrm rot="16200000" flipH="1">
            <a:off x="1553369" y="2767807"/>
            <a:ext cx="1143000" cy="893762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6" idx="0"/>
            <a:endCxn id="7" idx="4"/>
          </p:cNvCxnSpPr>
          <p:nvPr/>
        </p:nvCxnSpPr>
        <p:spPr>
          <a:xfrm rot="16200000" flipV="1">
            <a:off x="767556" y="4375944"/>
            <a:ext cx="1000125" cy="820738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8" idx="3"/>
            <a:endCxn id="7" idx="5"/>
          </p:cNvCxnSpPr>
          <p:nvPr/>
        </p:nvCxnSpPr>
        <p:spPr>
          <a:xfrm rot="5400000">
            <a:off x="1714500" y="3608388"/>
            <a:ext cx="1587" cy="12080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7" idx="7"/>
            <a:endCxn id="8" idx="1"/>
          </p:cNvCxnSpPr>
          <p:nvPr/>
        </p:nvCxnSpPr>
        <p:spPr>
          <a:xfrm rot="5400000" flipH="1" flipV="1">
            <a:off x="1714500" y="3255963"/>
            <a:ext cx="1587" cy="120808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6" idx="0"/>
            <a:endCxn id="8" idx="4"/>
          </p:cNvCxnSpPr>
          <p:nvPr/>
        </p:nvCxnSpPr>
        <p:spPr>
          <a:xfrm rot="5400000" flipH="1" flipV="1">
            <a:off x="1624806" y="4339432"/>
            <a:ext cx="1000125" cy="893762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1" name="Text Box 46"/>
          <p:cNvSpPr txBox="1">
            <a:spLocks noChangeArrowheads="1"/>
          </p:cNvSpPr>
          <p:nvPr/>
        </p:nvSpPr>
        <p:spPr bwMode="auto">
          <a:xfrm>
            <a:off x="857250" y="29289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 dirty="0">
                <a:latin typeface="Comic Sans MS" pitchFamily="66" charset="0"/>
              </a:rPr>
              <a:t>0</a:t>
            </a:r>
          </a:p>
        </p:txBody>
      </p:sp>
      <p:sp>
        <p:nvSpPr>
          <p:cNvPr id="22542" name="Text Box 48"/>
          <p:cNvSpPr txBox="1">
            <a:spLocks noChangeArrowheads="1"/>
          </p:cNvSpPr>
          <p:nvPr/>
        </p:nvSpPr>
        <p:spPr bwMode="auto">
          <a:xfrm>
            <a:off x="712788" y="4441825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Comic Sans MS" pitchFamily="66" charset="0"/>
              </a:rPr>
              <a:t>1</a:t>
            </a:r>
            <a:endParaRPr lang="en-GB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2543" name="Text Box 49"/>
          <p:cNvSpPr txBox="1">
            <a:spLocks noChangeArrowheads="1"/>
          </p:cNvSpPr>
          <p:nvPr/>
        </p:nvSpPr>
        <p:spPr bwMode="auto">
          <a:xfrm>
            <a:off x="2225675" y="2928938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Comic Sans MS" pitchFamily="66" charset="0"/>
              </a:rPr>
              <a:t>3</a:t>
            </a:r>
            <a:endParaRPr lang="en-GB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2544" name="Text Box 50"/>
          <p:cNvSpPr txBox="1">
            <a:spLocks noChangeArrowheads="1"/>
          </p:cNvSpPr>
          <p:nvPr/>
        </p:nvSpPr>
        <p:spPr bwMode="auto">
          <a:xfrm>
            <a:off x="2297113" y="4441825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0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22545" name="Text Box 54"/>
          <p:cNvSpPr txBox="1">
            <a:spLocks noChangeArrowheads="1"/>
          </p:cNvSpPr>
          <p:nvPr/>
        </p:nvSpPr>
        <p:spPr bwMode="auto">
          <a:xfrm>
            <a:off x="1357290" y="4181475"/>
            <a:ext cx="7473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Comic Sans MS" pitchFamily="66" charset="0"/>
              </a:rPr>
              <a:t>2-2</a:t>
            </a:r>
          </a:p>
        </p:txBody>
      </p:sp>
      <p:sp>
        <p:nvSpPr>
          <p:cNvPr id="22546" name="Text Box 55"/>
          <p:cNvSpPr txBox="1">
            <a:spLocks noChangeArrowheads="1"/>
          </p:cNvSpPr>
          <p:nvPr/>
        </p:nvSpPr>
        <p:spPr bwMode="auto">
          <a:xfrm>
            <a:off x="1357290" y="3433763"/>
            <a:ext cx="7473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1+2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22547" name="Text Box 23"/>
          <p:cNvSpPr txBox="1">
            <a:spLocks noChangeArrowheads="1"/>
          </p:cNvSpPr>
          <p:nvPr/>
        </p:nvSpPr>
        <p:spPr bwMode="auto">
          <a:xfrm>
            <a:off x="3571875" y="1500188"/>
            <a:ext cx="50006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Comic Sans MS" pitchFamily="66" charset="0"/>
              </a:rPr>
              <a:t>Augmenting Path Based Algorithms</a:t>
            </a:r>
          </a:p>
        </p:txBody>
      </p:sp>
      <p:sp>
        <p:nvSpPr>
          <p:cNvPr id="22548" name="Text Box 23"/>
          <p:cNvSpPr txBox="1">
            <a:spLocks noChangeArrowheads="1"/>
          </p:cNvSpPr>
          <p:nvPr/>
        </p:nvSpPr>
        <p:spPr bwMode="auto">
          <a:xfrm>
            <a:off x="3714750" y="2857500"/>
            <a:ext cx="5143500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r>
              <a:rPr lang="en-US" sz="2400">
                <a:latin typeface="Comic Sans MS" pitchFamily="66" charset="0"/>
              </a:rPr>
              <a:t>Find path from source to sink with positive capacity</a:t>
            </a:r>
          </a:p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endParaRPr lang="en-US" sz="800">
              <a:latin typeface="Comic Sans MS" pitchFamily="66" charset="0"/>
            </a:endParaRPr>
          </a:p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r>
              <a:rPr lang="en-US" sz="2400">
                <a:latin typeface="Comic Sans MS" pitchFamily="66" charset="0"/>
              </a:rPr>
              <a:t>Push maximum possible flow through this path</a:t>
            </a:r>
          </a:p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endParaRPr lang="en-US" sz="800">
              <a:latin typeface="Comic Sans MS" pitchFamily="66" charset="0"/>
            </a:endParaRPr>
          </a:p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r>
              <a:rPr lang="en-US" sz="2400">
                <a:latin typeface="Comic Sans MS" pitchFamily="66" charset="0"/>
              </a:rPr>
              <a:t>Repeat until no path can be found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28662" y="1285860"/>
            <a:ext cx="20002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Calibri" pitchFamily="34" charset="0"/>
              </a:rPr>
              <a:t>Flow = 6 + 2</a:t>
            </a:r>
            <a:endParaRPr lang="en-GB" sz="28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smtClean="0"/>
              <a:t>Maxflow Algorithms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00125" y="2214563"/>
            <a:ext cx="1357313" cy="428625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Source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00125" y="5286375"/>
            <a:ext cx="1357313" cy="4286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Sink</a:t>
            </a:r>
          </a:p>
        </p:txBody>
      </p:sp>
      <p:sp>
        <p:nvSpPr>
          <p:cNvPr id="7" name="Oval 6"/>
          <p:cNvSpPr/>
          <p:nvPr/>
        </p:nvSpPr>
        <p:spPr>
          <a:xfrm>
            <a:off x="500063" y="3786188"/>
            <a:ext cx="714375" cy="50006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v</a:t>
            </a:r>
            <a:r>
              <a:rPr lang="en-GB" b="1" baseline="-25000" dirty="0">
                <a:solidFill>
                  <a:schemeClr val="tx1"/>
                </a:solidFill>
              </a:rPr>
              <a:t>1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214563" y="3786188"/>
            <a:ext cx="714375" cy="50006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v</a:t>
            </a:r>
            <a:r>
              <a:rPr lang="en-GB" b="1" baseline="-25000" dirty="0">
                <a:solidFill>
                  <a:schemeClr val="tx1"/>
                </a:solidFill>
              </a:rPr>
              <a:t>2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>
            <a:stCxn id="5" idx="2"/>
            <a:endCxn id="7" idx="0"/>
          </p:cNvCxnSpPr>
          <p:nvPr/>
        </p:nvCxnSpPr>
        <p:spPr>
          <a:xfrm rot="5400000">
            <a:off x="696119" y="2804319"/>
            <a:ext cx="1143000" cy="820738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5" idx="2"/>
            <a:endCxn id="8" idx="0"/>
          </p:cNvCxnSpPr>
          <p:nvPr/>
        </p:nvCxnSpPr>
        <p:spPr>
          <a:xfrm rot="16200000" flipH="1">
            <a:off x="1553369" y="2767807"/>
            <a:ext cx="1143000" cy="89376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6" idx="0"/>
            <a:endCxn id="7" idx="4"/>
          </p:cNvCxnSpPr>
          <p:nvPr/>
        </p:nvCxnSpPr>
        <p:spPr>
          <a:xfrm rot="16200000" flipV="1">
            <a:off x="767556" y="4375944"/>
            <a:ext cx="1000125" cy="82073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5400000">
            <a:off x="1714500" y="3252790"/>
            <a:ext cx="1587" cy="120808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rot="5400000" flipH="1" flipV="1">
            <a:off x="1714500" y="3609980"/>
            <a:ext cx="1587" cy="1208088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6" idx="0"/>
            <a:endCxn id="8" idx="4"/>
          </p:cNvCxnSpPr>
          <p:nvPr/>
        </p:nvCxnSpPr>
        <p:spPr>
          <a:xfrm rot="5400000" flipH="1" flipV="1">
            <a:off x="1624806" y="4339432"/>
            <a:ext cx="1000125" cy="893762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1" name="Text Box 46"/>
          <p:cNvSpPr txBox="1">
            <a:spLocks noChangeArrowheads="1"/>
          </p:cNvSpPr>
          <p:nvPr/>
        </p:nvSpPr>
        <p:spPr bwMode="auto">
          <a:xfrm>
            <a:off x="857250" y="29289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Comic Sans MS" pitchFamily="66" charset="0"/>
              </a:rPr>
              <a:t>0</a:t>
            </a:r>
          </a:p>
        </p:txBody>
      </p:sp>
      <p:sp>
        <p:nvSpPr>
          <p:cNvPr id="22542" name="Text Box 48"/>
          <p:cNvSpPr txBox="1">
            <a:spLocks noChangeArrowheads="1"/>
          </p:cNvSpPr>
          <p:nvPr/>
        </p:nvSpPr>
        <p:spPr bwMode="auto">
          <a:xfrm>
            <a:off x="712788" y="4441825"/>
            <a:ext cx="371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2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22543" name="Text Box 49"/>
          <p:cNvSpPr txBox="1">
            <a:spLocks noChangeArrowheads="1"/>
          </p:cNvSpPr>
          <p:nvPr/>
        </p:nvSpPr>
        <p:spPr bwMode="auto">
          <a:xfrm>
            <a:off x="2225675" y="2928938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4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22544" name="Text Box 50"/>
          <p:cNvSpPr txBox="1">
            <a:spLocks noChangeArrowheads="1"/>
          </p:cNvSpPr>
          <p:nvPr/>
        </p:nvSpPr>
        <p:spPr bwMode="auto">
          <a:xfrm>
            <a:off x="2297113" y="4441825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Comic Sans MS" pitchFamily="66" charset="0"/>
              </a:rPr>
              <a:t>0</a:t>
            </a:r>
            <a:endParaRPr lang="en-GB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2545" name="Text Box 54"/>
          <p:cNvSpPr txBox="1">
            <a:spLocks noChangeArrowheads="1"/>
          </p:cNvSpPr>
          <p:nvPr/>
        </p:nvSpPr>
        <p:spPr bwMode="auto">
          <a:xfrm>
            <a:off x="1571625" y="339596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>
                <a:latin typeface="Comic Sans MS" pitchFamily="66" charset="0"/>
              </a:rPr>
              <a:t>3</a:t>
            </a:r>
          </a:p>
        </p:txBody>
      </p:sp>
      <p:sp>
        <p:nvSpPr>
          <p:cNvPr id="22546" name="Text Box 55"/>
          <p:cNvSpPr txBox="1">
            <a:spLocks noChangeArrowheads="1"/>
          </p:cNvSpPr>
          <p:nvPr/>
        </p:nvSpPr>
        <p:spPr bwMode="auto">
          <a:xfrm>
            <a:off x="1571625" y="4181781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Comic Sans MS" pitchFamily="66" charset="0"/>
              </a:rPr>
              <a:t>0</a:t>
            </a:r>
            <a:endParaRPr lang="en-GB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2547" name="Text Box 23"/>
          <p:cNvSpPr txBox="1">
            <a:spLocks noChangeArrowheads="1"/>
          </p:cNvSpPr>
          <p:nvPr/>
        </p:nvSpPr>
        <p:spPr bwMode="auto">
          <a:xfrm>
            <a:off x="3571875" y="1500188"/>
            <a:ext cx="50006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Comic Sans MS" pitchFamily="66" charset="0"/>
              </a:rPr>
              <a:t>Augmenting Path Based Algorithms</a:t>
            </a:r>
          </a:p>
        </p:txBody>
      </p:sp>
      <p:sp>
        <p:nvSpPr>
          <p:cNvPr id="22548" name="Text Box 23"/>
          <p:cNvSpPr txBox="1">
            <a:spLocks noChangeArrowheads="1"/>
          </p:cNvSpPr>
          <p:nvPr/>
        </p:nvSpPr>
        <p:spPr bwMode="auto">
          <a:xfrm>
            <a:off x="3714750" y="2857500"/>
            <a:ext cx="5143500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r>
              <a:rPr lang="en-US" sz="2400">
                <a:latin typeface="Comic Sans MS" pitchFamily="66" charset="0"/>
              </a:rPr>
              <a:t>Find path from source to sink with positive capacity</a:t>
            </a:r>
          </a:p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endParaRPr lang="en-US" sz="800">
              <a:latin typeface="Comic Sans MS" pitchFamily="66" charset="0"/>
            </a:endParaRPr>
          </a:p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r>
              <a:rPr lang="en-US" sz="2400">
                <a:latin typeface="Comic Sans MS" pitchFamily="66" charset="0"/>
              </a:rPr>
              <a:t>Push maximum possible flow through this path</a:t>
            </a:r>
          </a:p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endParaRPr lang="en-US" sz="800">
              <a:latin typeface="Comic Sans MS" pitchFamily="66" charset="0"/>
            </a:endParaRPr>
          </a:p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r>
              <a:rPr lang="en-US" sz="2400">
                <a:latin typeface="Comic Sans MS" pitchFamily="66" charset="0"/>
              </a:rPr>
              <a:t>Repeat until no path can be found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28662" y="1285860"/>
            <a:ext cx="20002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Calibri" pitchFamily="34" charset="0"/>
              </a:rPr>
              <a:t>Flow = 8</a:t>
            </a:r>
            <a:endParaRPr lang="en-GB" sz="28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smtClean="0"/>
              <a:t>Maxflow Algorithms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00125" y="2214563"/>
            <a:ext cx="1357313" cy="428625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Source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00125" y="5286375"/>
            <a:ext cx="1357313" cy="4286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Sink</a:t>
            </a:r>
          </a:p>
        </p:txBody>
      </p:sp>
      <p:sp>
        <p:nvSpPr>
          <p:cNvPr id="7" name="Oval 6"/>
          <p:cNvSpPr/>
          <p:nvPr/>
        </p:nvSpPr>
        <p:spPr>
          <a:xfrm>
            <a:off x="500063" y="3786188"/>
            <a:ext cx="714375" cy="50006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v</a:t>
            </a:r>
            <a:r>
              <a:rPr lang="en-GB" b="1" baseline="-25000" dirty="0">
                <a:solidFill>
                  <a:schemeClr val="tx1"/>
                </a:solidFill>
              </a:rPr>
              <a:t>1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214563" y="3786188"/>
            <a:ext cx="714375" cy="50006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v</a:t>
            </a:r>
            <a:r>
              <a:rPr lang="en-GB" b="1" baseline="-25000" dirty="0">
                <a:solidFill>
                  <a:schemeClr val="tx1"/>
                </a:solidFill>
              </a:rPr>
              <a:t>2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>
            <a:stCxn id="5" idx="2"/>
            <a:endCxn id="7" idx="0"/>
          </p:cNvCxnSpPr>
          <p:nvPr/>
        </p:nvCxnSpPr>
        <p:spPr>
          <a:xfrm rot="5400000">
            <a:off x="696119" y="2804319"/>
            <a:ext cx="1143000" cy="820738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5" idx="2"/>
            <a:endCxn id="8" idx="0"/>
          </p:cNvCxnSpPr>
          <p:nvPr/>
        </p:nvCxnSpPr>
        <p:spPr>
          <a:xfrm rot="16200000" flipH="1">
            <a:off x="1553369" y="2767807"/>
            <a:ext cx="1143000" cy="89376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6" idx="0"/>
            <a:endCxn id="7" idx="4"/>
          </p:cNvCxnSpPr>
          <p:nvPr/>
        </p:nvCxnSpPr>
        <p:spPr>
          <a:xfrm rot="16200000" flipV="1">
            <a:off x="767556" y="4375944"/>
            <a:ext cx="1000125" cy="82073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8" idx="3"/>
            <a:endCxn id="7" idx="5"/>
          </p:cNvCxnSpPr>
          <p:nvPr/>
        </p:nvCxnSpPr>
        <p:spPr>
          <a:xfrm rot="5400000">
            <a:off x="1714500" y="3608388"/>
            <a:ext cx="1587" cy="120808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7" idx="7"/>
            <a:endCxn id="8" idx="1"/>
          </p:cNvCxnSpPr>
          <p:nvPr/>
        </p:nvCxnSpPr>
        <p:spPr>
          <a:xfrm rot="5400000" flipH="1" flipV="1">
            <a:off x="1714500" y="3255963"/>
            <a:ext cx="1587" cy="1208088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6" idx="0"/>
            <a:endCxn id="8" idx="4"/>
          </p:cNvCxnSpPr>
          <p:nvPr/>
        </p:nvCxnSpPr>
        <p:spPr>
          <a:xfrm rot="5400000" flipH="1" flipV="1">
            <a:off x="1624806" y="4339432"/>
            <a:ext cx="1000125" cy="893762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1" name="Text Box 46"/>
          <p:cNvSpPr txBox="1">
            <a:spLocks noChangeArrowheads="1"/>
          </p:cNvSpPr>
          <p:nvPr/>
        </p:nvSpPr>
        <p:spPr bwMode="auto">
          <a:xfrm>
            <a:off x="857250" y="29289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Comic Sans MS" pitchFamily="66" charset="0"/>
              </a:rPr>
              <a:t>0</a:t>
            </a:r>
          </a:p>
        </p:txBody>
      </p:sp>
      <p:sp>
        <p:nvSpPr>
          <p:cNvPr id="22542" name="Text Box 48"/>
          <p:cNvSpPr txBox="1">
            <a:spLocks noChangeArrowheads="1"/>
          </p:cNvSpPr>
          <p:nvPr/>
        </p:nvSpPr>
        <p:spPr bwMode="auto">
          <a:xfrm>
            <a:off x="712788" y="4441825"/>
            <a:ext cx="371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2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22543" name="Text Box 49"/>
          <p:cNvSpPr txBox="1">
            <a:spLocks noChangeArrowheads="1"/>
          </p:cNvSpPr>
          <p:nvPr/>
        </p:nvSpPr>
        <p:spPr bwMode="auto">
          <a:xfrm>
            <a:off x="2225675" y="2928938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4</a:t>
            </a:r>
            <a:endParaRPr lang="en-GB" sz="2400" b="1" dirty="0">
              <a:latin typeface="Comic Sans MS" pitchFamily="66" charset="0"/>
            </a:endParaRPr>
          </a:p>
        </p:txBody>
      </p:sp>
      <p:sp>
        <p:nvSpPr>
          <p:cNvPr id="22544" name="Text Box 50"/>
          <p:cNvSpPr txBox="1">
            <a:spLocks noChangeArrowheads="1"/>
          </p:cNvSpPr>
          <p:nvPr/>
        </p:nvSpPr>
        <p:spPr bwMode="auto">
          <a:xfrm>
            <a:off x="2297113" y="4441825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Comic Sans MS" pitchFamily="66" charset="0"/>
              </a:rPr>
              <a:t>0</a:t>
            </a:r>
            <a:endParaRPr lang="en-GB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2545" name="Text Box 54"/>
          <p:cNvSpPr txBox="1">
            <a:spLocks noChangeArrowheads="1"/>
          </p:cNvSpPr>
          <p:nvPr/>
        </p:nvSpPr>
        <p:spPr bwMode="auto">
          <a:xfrm>
            <a:off x="1571625" y="4181475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>
                <a:latin typeface="Comic Sans MS" pitchFamily="66" charset="0"/>
              </a:rPr>
              <a:t>3</a:t>
            </a:r>
          </a:p>
        </p:txBody>
      </p:sp>
      <p:sp>
        <p:nvSpPr>
          <p:cNvPr id="22546" name="Text Box 55"/>
          <p:cNvSpPr txBox="1">
            <a:spLocks noChangeArrowheads="1"/>
          </p:cNvSpPr>
          <p:nvPr/>
        </p:nvSpPr>
        <p:spPr bwMode="auto">
          <a:xfrm>
            <a:off x="1571625" y="343376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Comic Sans MS" pitchFamily="66" charset="0"/>
              </a:rPr>
              <a:t>0</a:t>
            </a:r>
            <a:endParaRPr lang="en-GB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2547" name="Text Box 23"/>
          <p:cNvSpPr txBox="1">
            <a:spLocks noChangeArrowheads="1"/>
          </p:cNvSpPr>
          <p:nvPr/>
        </p:nvSpPr>
        <p:spPr bwMode="auto">
          <a:xfrm>
            <a:off x="3571875" y="1500188"/>
            <a:ext cx="50006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Comic Sans MS" pitchFamily="66" charset="0"/>
              </a:rPr>
              <a:t>Augmenting Path Based Algorithms</a:t>
            </a:r>
          </a:p>
        </p:txBody>
      </p:sp>
      <p:sp>
        <p:nvSpPr>
          <p:cNvPr id="22548" name="Text Box 23"/>
          <p:cNvSpPr txBox="1">
            <a:spLocks noChangeArrowheads="1"/>
          </p:cNvSpPr>
          <p:nvPr/>
        </p:nvSpPr>
        <p:spPr bwMode="auto">
          <a:xfrm>
            <a:off x="3714750" y="2857500"/>
            <a:ext cx="5143500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r>
              <a:rPr lang="en-US" sz="2400">
                <a:latin typeface="Comic Sans MS" pitchFamily="66" charset="0"/>
              </a:rPr>
              <a:t>Find path from source to sink with positive capacity</a:t>
            </a:r>
          </a:p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endParaRPr lang="en-US" sz="800">
              <a:latin typeface="Comic Sans MS" pitchFamily="66" charset="0"/>
            </a:endParaRPr>
          </a:p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r>
              <a:rPr lang="en-US" sz="2400">
                <a:latin typeface="Comic Sans MS" pitchFamily="66" charset="0"/>
              </a:rPr>
              <a:t>Push maximum possible flow through this path</a:t>
            </a:r>
          </a:p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endParaRPr lang="en-US" sz="800">
              <a:latin typeface="Comic Sans MS" pitchFamily="66" charset="0"/>
            </a:endParaRPr>
          </a:p>
          <a:p>
            <a:pPr marL="457200" indent="-457200">
              <a:spcBef>
                <a:spcPct val="50000"/>
              </a:spcBef>
              <a:buFont typeface="Comic Sans MS" pitchFamily="66" charset="0"/>
              <a:buAutoNum type="arabicPeriod"/>
            </a:pPr>
            <a:r>
              <a:rPr lang="en-US" sz="2400">
                <a:latin typeface="Comic Sans MS" pitchFamily="66" charset="0"/>
              </a:rPr>
              <a:t>Repeat until no path can be found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28662" y="1285860"/>
            <a:ext cx="20002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Calibri" pitchFamily="34" charset="0"/>
              </a:rPr>
              <a:t>Flow = 8</a:t>
            </a:r>
            <a:endParaRPr lang="en-GB" sz="2800" b="1" dirty="0">
              <a:latin typeface="Calibri" pitchFamily="34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511419" y="1715965"/>
            <a:ext cx="2664069" cy="3002574"/>
          </a:xfrm>
          <a:custGeom>
            <a:avLst/>
            <a:gdLst>
              <a:gd name="connsiteX0" fmla="*/ 33704 w 2664069"/>
              <a:gd name="connsiteY0" fmla="*/ 587620 h 3002574"/>
              <a:gd name="connsiteX1" fmla="*/ 350227 w 2664069"/>
              <a:gd name="connsiteY1" fmla="*/ 359020 h 3002574"/>
              <a:gd name="connsiteX2" fmla="*/ 2003181 w 2664069"/>
              <a:gd name="connsiteY2" fmla="*/ 376604 h 3002574"/>
              <a:gd name="connsiteX3" fmla="*/ 2601058 w 2664069"/>
              <a:gd name="connsiteY3" fmla="*/ 2618643 h 3002574"/>
              <a:gd name="connsiteX4" fmla="*/ 1625112 w 2664069"/>
              <a:gd name="connsiteY4" fmla="*/ 2680189 h 3002574"/>
              <a:gd name="connsiteX5" fmla="*/ 877766 w 2664069"/>
              <a:gd name="connsiteY5" fmla="*/ 1466850 h 3002574"/>
              <a:gd name="connsiteX6" fmla="*/ 148004 w 2664069"/>
              <a:gd name="connsiteY6" fmla="*/ 895350 h 3002574"/>
              <a:gd name="connsiteX7" fmla="*/ 33704 w 2664069"/>
              <a:gd name="connsiteY7" fmla="*/ 587620 h 300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64069" h="3002574">
                <a:moveTo>
                  <a:pt x="33704" y="587620"/>
                </a:moveTo>
                <a:cubicBezTo>
                  <a:pt x="67408" y="498232"/>
                  <a:pt x="21981" y="394189"/>
                  <a:pt x="350227" y="359020"/>
                </a:cubicBezTo>
                <a:cubicBezTo>
                  <a:pt x="678473" y="323851"/>
                  <a:pt x="1628042" y="0"/>
                  <a:pt x="2003181" y="376604"/>
                </a:cubicBezTo>
                <a:cubicBezTo>
                  <a:pt x="2378320" y="753208"/>
                  <a:pt x="2664069" y="2234712"/>
                  <a:pt x="2601058" y="2618643"/>
                </a:cubicBezTo>
                <a:cubicBezTo>
                  <a:pt x="2538047" y="3002574"/>
                  <a:pt x="1912327" y="2872155"/>
                  <a:pt x="1625112" y="2680189"/>
                </a:cubicBezTo>
                <a:cubicBezTo>
                  <a:pt x="1337897" y="2488224"/>
                  <a:pt x="1123951" y="1764323"/>
                  <a:pt x="877766" y="1466850"/>
                </a:cubicBezTo>
                <a:cubicBezTo>
                  <a:pt x="631581" y="1169377"/>
                  <a:pt x="290146" y="1041888"/>
                  <a:pt x="148004" y="895350"/>
                </a:cubicBezTo>
                <a:cubicBezTo>
                  <a:pt x="5862" y="748812"/>
                  <a:pt x="0" y="677008"/>
                  <a:pt x="33704" y="587620"/>
                </a:cubicBezTo>
                <a:close/>
              </a:path>
            </a:pathLst>
          </a:custGeom>
          <a:solidFill>
            <a:srgbClr val="3FCD64">
              <a:alpha val="20000"/>
            </a:srgbClr>
          </a:solidFill>
          <a:ln>
            <a:solidFill>
              <a:srgbClr val="3FCD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reeform 24"/>
          <p:cNvSpPr/>
          <p:nvPr/>
        </p:nvSpPr>
        <p:spPr>
          <a:xfrm>
            <a:off x="315058" y="3582866"/>
            <a:ext cx="2576146" cy="2436934"/>
          </a:xfrm>
          <a:custGeom>
            <a:avLst/>
            <a:gdLst>
              <a:gd name="connsiteX0" fmla="*/ 1038957 w 2576146"/>
              <a:gd name="connsiteY0" fmla="*/ 276957 h 2436934"/>
              <a:gd name="connsiteX1" fmla="*/ 493834 w 2576146"/>
              <a:gd name="connsiteY1" fmla="*/ 13188 h 2436934"/>
              <a:gd name="connsiteX2" fmla="*/ 1465 w 2576146"/>
              <a:gd name="connsiteY2" fmla="*/ 356088 h 2436934"/>
              <a:gd name="connsiteX3" fmla="*/ 502627 w 2576146"/>
              <a:gd name="connsiteY3" fmla="*/ 2132134 h 2436934"/>
              <a:gd name="connsiteX4" fmla="*/ 2322634 w 2576146"/>
              <a:gd name="connsiteY4" fmla="*/ 2184888 h 2436934"/>
              <a:gd name="connsiteX5" fmla="*/ 2023696 w 2576146"/>
              <a:gd name="connsiteY5" fmla="*/ 1507880 h 2436934"/>
              <a:gd name="connsiteX6" fmla="*/ 1548911 w 2576146"/>
              <a:gd name="connsiteY6" fmla="*/ 1375996 h 2436934"/>
              <a:gd name="connsiteX7" fmla="*/ 1038957 w 2576146"/>
              <a:gd name="connsiteY7" fmla="*/ 276957 h 243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6146" h="2436934">
                <a:moveTo>
                  <a:pt x="1038957" y="276957"/>
                </a:moveTo>
                <a:cubicBezTo>
                  <a:pt x="863111" y="49822"/>
                  <a:pt x="666749" y="0"/>
                  <a:pt x="493834" y="13188"/>
                </a:cubicBezTo>
                <a:cubicBezTo>
                  <a:pt x="320919" y="26377"/>
                  <a:pt x="0" y="2930"/>
                  <a:pt x="1465" y="356088"/>
                </a:cubicBezTo>
                <a:cubicBezTo>
                  <a:pt x="2931" y="709246"/>
                  <a:pt x="115766" y="1827334"/>
                  <a:pt x="502627" y="2132134"/>
                </a:cubicBezTo>
                <a:cubicBezTo>
                  <a:pt x="889488" y="2436934"/>
                  <a:pt x="2069123" y="2288930"/>
                  <a:pt x="2322634" y="2184888"/>
                </a:cubicBezTo>
                <a:cubicBezTo>
                  <a:pt x="2576146" y="2080846"/>
                  <a:pt x="2152650" y="1642695"/>
                  <a:pt x="2023696" y="1507880"/>
                </a:cubicBezTo>
                <a:cubicBezTo>
                  <a:pt x="1894742" y="1373065"/>
                  <a:pt x="1715965" y="1578219"/>
                  <a:pt x="1548911" y="1375996"/>
                </a:cubicBezTo>
                <a:cubicBezTo>
                  <a:pt x="1381857" y="1173773"/>
                  <a:pt x="1214803" y="504092"/>
                  <a:pt x="1038957" y="276957"/>
                </a:cubicBezTo>
                <a:close/>
              </a:path>
            </a:pathLst>
          </a:custGeom>
          <a:solidFill>
            <a:srgbClr val="4F81BD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Flow and Reparametrization</a:t>
            </a: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1042988" y="2132013"/>
            <a:ext cx="2881312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endParaRPr lang="en-US" sz="2400" baseline="-25000">
              <a:latin typeface="Comic Sans MS" pitchFamily="66" charset="0"/>
            </a:endParaRPr>
          </a:p>
        </p:txBody>
      </p:sp>
      <p:sp>
        <p:nvSpPr>
          <p:cNvPr id="36868" name="Oval 4"/>
          <p:cNvSpPr>
            <a:spLocks noChangeAspect="1" noChangeArrowheads="1"/>
          </p:cNvSpPr>
          <p:nvPr/>
        </p:nvSpPr>
        <p:spPr bwMode="auto">
          <a:xfrm>
            <a:off x="48593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36869" name="Oval 5"/>
          <p:cNvSpPr>
            <a:spLocks noChangeAspect="1" noChangeArrowheads="1"/>
          </p:cNvSpPr>
          <p:nvPr/>
        </p:nvSpPr>
        <p:spPr bwMode="auto">
          <a:xfrm>
            <a:off x="29162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36870" name="Rectangle 6"/>
          <p:cNvSpPr>
            <a:spLocks noChangeAspect="1" noChangeArrowheads="1"/>
          </p:cNvSpPr>
          <p:nvPr/>
        </p:nvSpPr>
        <p:spPr bwMode="auto">
          <a:xfrm>
            <a:off x="3894138" y="2819400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200">
              <a:latin typeface="Times New Roman" pitchFamily="18" charset="0"/>
            </a:endParaRPr>
          </a:p>
        </p:txBody>
      </p:sp>
      <p:sp>
        <p:nvSpPr>
          <p:cNvPr id="36871" name="Rectangle 7"/>
          <p:cNvSpPr>
            <a:spLocks noChangeAspect="1" noChangeArrowheads="1"/>
          </p:cNvSpPr>
          <p:nvPr/>
        </p:nvSpPr>
        <p:spPr bwMode="auto">
          <a:xfrm>
            <a:off x="3960813" y="5559425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2454275" y="4043363"/>
            <a:ext cx="577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1</a:t>
            </a: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5334000" y="4043363"/>
            <a:ext cx="5762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395288" y="1265238"/>
            <a:ext cx="7010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 pitchFamily="66" charset="0"/>
              </a:rPr>
              <a:t>E(a</a:t>
            </a:r>
            <a:r>
              <a:rPr lang="en-US" sz="2400" b="1" baseline="-25000" dirty="0">
                <a:latin typeface="Comic Sans MS" pitchFamily="66" charset="0"/>
              </a:rPr>
              <a:t>1</a:t>
            </a:r>
            <a:r>
              <a:rPr lang="en-US" sz="2400" b="1" dirty="0">
                <a:latin typeface="Comic Sans MS" pitchFamily="66" charset="0"/>
              </a:rPr>
              <a:t>,a</a:t>
            </a:r>
            <a:r>
              <a:rPr lang="en-US" sz="2400" b="1" baseline="-25000" dirty="0">
                <a:latin typeface="Comic Sans MS" pitchFamily="66" charset="0"/>
              </a:rPr>
              <a:t>2</a:t>
            </a:r>
            <a:r>
              <a:rPr lang="en-US" sz="2400" b="1" dirty="0">
                <a:latin typeface="Comic Sans MS" pitchFamily="66" charset="0"/>
              </a:rPr>
              <a:t>) = 2a</a:t>
            </a:r>
            <a:r>
              <a:rPr lang="en-US" sz="2400" b="1" baseline="-25000" dirty="0">
                <a:latin typeface="Comic Sans MS" pitchFamily="66" charset="0"/>
              </a:rPr>
              <a:t>1 </a:t>
            </a:r>
            <a:r>
              <a:rPr lang="en-US" sz="2400" b="1" dirty="0">
                <a:latin typeface="Comic Sans MS" pitchFamily="66" charset="0"/>
              </a:rPr>
              <a:t>+ 5ā</a:t>
            </a:r>
            <a:r>
              <a:rPr lang="en-US" sz="2400" b="1" baseline="-25000" dirty="0">
                <a:latin typeface="Comic Sans MS" pitchFamily="66" charset="0"/>
              </a:rPr>
              <a:t>1</a:t>
            </a:r>
            <a:r>
              <a:rPr lang="en-US" sz="2400" b="1" dirty="0">
                <a:latin typeface="Comic Sans MS" pitchFamily="66" charset="0"/>
              </a:rPr>
              <a:t>+ 9a</a:t>
            </a:r>
            <a:r>
              <a:rPr lang="en-US" sz="2400" b="1" baseline="-25000" dirty="0">
                <a:latin typeface="Comic Sans MS" pitchFamily="66" charset="0"/>
              </a:rPr>
              <a:t>2 </a:t>
            </a:r>
            <a:r>
              <a:rPr lang="en-US" sz="2400" b="1" dirty="0">
                <a:latin typeface="Comic Sans MS" pitchFamily="66" charset="0"/>
              </a:rPr>
              <a:t>+ 4ā</a:t>
            </a:r>
            <a:r>
              <a:rPr lang="en-US" sz="2400" b="1" baseline="-25000" dirty="0">
                <a:latin typeface="Comic Sans MS" pitchFamily="66" charset="0"/>
              </a:rPr>
              <a:t>2 </a:t>
            </a:r>
            <a:r>
              <a:rPr lang="en-US" sz="2400" b="1" dirty="0">
                <a:latin typeface="Comic Sans MS" pitchFamily="66" charset="0"/>
              </a:rPr>
              <a:t>+ 2a</a:t>
            </a:r>
            <a:r>
              <a:rPr lang="en-US" sz="2400" b="1" baseline="-25000" dirty="0">
                <a:latin typeface="Comic Sans MS" pitchFamily="66" charset="0"/>
              </a:rPr>
              <a:t>1</a:t>
            </a:r>
            <a:r>
              <a:rPr lang="en-US" sz="2400" b="1" dirty="0">
                <a:latin typeface="Comic Sans MS" pitchFamily="66" charset="0"/>
              </a:rPr>
              <a:t>ā</a:t>
            </a:r>
            <a:r>
              <a:rPr lang="en-US" sz="2400" b="1" baseline="-25000" dirty="0">
                <a:latin typeface="Comic Sans MS" pitchFamily="66" charset="0"/>
              </a:rPr>
              <a:t>2 </a:t>
            </a:r>
            <a:r>
              <a:rPr lang="en-US" sz="2400" b="1" dirty="0">
                <a:latin typeface="Comic Sans MS" pitchFamily="66" charset="0"/>
              </a:rPr>
              <a:t>+</a:t>
            </a:r>
            <a:r>
              <a:rPr lang="en-US" sz="2400" b="1" baseline="-25000" dirty="0">
                <a:latin typeface="Comic Sans MS" pitchFamily="66" charset="0"/>
              </a:rPr>
              <a:t> </a:t>
            </a:r>
            <a:r>
              <a:rPr lang="en-US" sz="2400" b="1" dirty="0">
                <a:latin typeface="Comic Sans MS" pitchFamily="66" charset="0"/>
              </a:rPr>
              <a:t>ā</a:t>
            </a:r>
            <a:r>
              <a:rPr lang="en-US" sz="2400" b="1" baseline="-25000" dirty="0">
                <a:latin typeface="Comic Sans MS" pitchFamily="66" charset="0"/>
              </a:rPr>
              <a:t>1</a:t>
            </a:r>
            <a:r>
              <a:rPr lang="en-US" sz="2400" b="1" dirty="0">
                <a:latin typeface="Comic Sans MS" pitchFamily="66" charset="0"/>
              </a:rPr>
              <a:t>a</a:t>
            </a:r>
            <a:r>
              <a:rPr lang="en-US" sz="2400" b="1" baseline="-25000" dirty="0">
                <a:latin typeface="Comic Sans MS" pitchFamily="66" charset="0"/>
              </a:rPr>
              <a:t>2</a:t>
            </a:r>
          </a:p>
        </p:txBody>
      </p:sp>
      <p:sp>
        <p:nvSpPr>
          <p:cNvPr id="36875" name="Line 11"/>
          <p:cNvSpPr>
            <a:spLocks noChangeShapeType="1"/>
          </p:cNvSpPr>
          <p:nvPr/>
        </p:nvSpPr>
        <p:spPr bwMode="auto">
          <a:xfrm flipH="1">
            <a:off x="3203575" y="3213100"/>
            <a:ext cx="720725" cy="936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3203575" y="32845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2</a:t>
            </a:r>
          </a:p>
        </p:txBody>
      </p:sp>
      <p:sp>
        <p:nvSpPr>
          <p:cNvPr id="36877" name="Line 13"/>
          <p:cNvSpPr>
            <a:spLocks noChangeShapeType="1"/>
          </p:cNvSpPr>
          <p:nvPr/>
        </p:nvSpPr>
        <p:spPr bwMode="auto">
          <a:xfrm>
            <a:off x="3203575" y="4581525"/>
            <a:ext cx="720725" cy="9350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3136900" y="494982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5</a:t>
            </a:r>
          </a:p>
        </p:txBody>
      </p:sp>
      <p:sp>
        <p:nvSpPr>
          <p:cNvPr id="36879" name="Text Box 15"/>
          <p:cNvSpPr txBox="1">
            <a:spLocks noChangeArrowheads="1"/>
          </p:cNvSpPr>
          <p:nvPr/>
        </p:nvSpPr>
        <p:spPr bwMode="auto">
          <a:xfrm>
            <a:off x="4787900" y="328295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9</a:t>
            </a:r>
          </a:p>
        </p:txBody>
      </p:sp>
      <p:sp>
        <p:nvSpPr>
          <p:cNvPr id="36880" name="Text Box 16"/>
          <p:cNvSpPr txBox="1">
            <a:spLocks noChangeArrowheads="1"/>
          </p:cNvSpPr>
          <p:nvPr/>
        </p:nvSpPr>
        <p:spPr bwMode="auto">
          <a:xfrm>
            <a:off x="4859338" y="5011738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4</a:t>
            </a:r>
          </a:p>
        </p:txBody>
      </p:sp>
      <p:sp>
        <p:nvSpPr>
          <p:cNvPr id="36881" name="Line 17"/>
          <p:cNvSpPr>
            <a:spLocks noChangeShapeType="1"/>
          </p:cNvSpPr>
          <p:nvPr/>
        </p:nvSpPr>
        <p:spPr bwMode="auto">
          <a:xfrm>
            <a:off x="4289425" y="3222625"/>
            <a:ext cx="714375" cy="927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 flipH="1">
            <a:off x="4356100" y="4581525"/>
            <a:ext cx="649288" cy="9350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 flipH="1">
            <a:off x="3309938" y="4508500"/>
            <a:ext cx="1477962" cy="111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884" name="Text Box 20"/>
          <p:cNvSpPr txBox="1">
            <a:spLocks noChangeArrowheads="1"/>
          </p:cNvSpPr>
          <p:nvPr/>
        </p:nvSpPr>
        <p:spPr bwMode="auto">
          <a:xfrm>
            <a:off x="3995738" y="4506913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2</a:t>
            </a:r>
          </a:p>
        </p:txBody>
      </p:sp>
      <p:sp>
        <p:nvSpPr>
          <p:cNvPr id="36885" name="Text Box 21"/>
          <p:cNvSpPr txBox="1">
            <a:spLocks noChangeArrowheads="1"/>
          </p:cNvSpPr>
          <p:nvPr/>
        </p:nvSpPr>
        <p:spPr bwMode="auto">
          <a:xfrm>
            <a:off x="3995738" y="3787775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1</a:t>
            </a:r>
          </a:p>
        </p:txBody>
      </p:sp>
      <p:sp>
        <p:nvSpPr>
          <p:cNvPr id="36886" name="Line 22"/>
          <p:cNvSpPr>
            <a:spLocks noChangeShapeType="1"/>
          </p:cNvSpPr>
          <p:nvPr/>
        </p:nvSpPr>
        <p:spPr bwMode="auto">
          <a:xfrm flipV="1">
            <a:off x="3348038" y="4221163"/>
            <a:ext cx="15113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887" name="Text Box 26"/>
          <p:cNvSpPr txBox="1">
            <a:spLocks noChangeArrowheads="1"/>
          </p:cNvSpPr>
          <p:nvPr/>
        </p:nvSpPr>
        <p:spPr bwMode="auto">
          <a:xfrm>
            <a:off x="4470400" y="5554663"/>
            <a:ext cx="1223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Sink (1)</a:t>
            </a:r>
            <a:endParaRPr lang="en-GB" b="1" i="1">
              <a:latin typeface="Comic Sans MS" pitchFamily="66" charset="0"/>
            </a:endParaRPr>
          </a:p>
        </p:txBody>
      </p:sp>
      <p:sp>
        <p:nvSpPr>
          <p:cNvPr id="36888" name="Text Box 27"/>
          <p:cNvSpPr txBox="1">
            <a:spLocks noChangeArrowheads="1"/>
          </p:cNvSpPr>
          <p:nvPr/>
        </p:nvSpPr>
        <p:spPr bwMode="auto">
          <a:xfrm>
            <a:off x="4311650" y="2606675"/>
            <a:ext cx="1489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Source (0)</a:t>
            </a:r>
            <a:r>
              <a:rPr lang="en-GB" sz="2000">
                <a:latin typeface="Times New Roman" pitchFamily="18" charset="0"/>
              </a:rPr>
              <a:t> </a:t>
            </a:r>
            <a:endParaRPr lang="en-GB" i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Flow and Reparametrization</a:t>
            </a: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042988" y="2132013"/>
            <a:ext cx="2881312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endParaRPr lang="en-US" sz="2400" baseline="-25000">
              <a:latin typeface="Comic Sans MS" pitchFamily="66" charset="0"/>
            </a:endParaRPr>
          </a:p>
        </p:txBody>
      </p:sp>
      <p:sp>
        <p:nvSpPr>
          <p:cNvPr id="37892" name="Oval 4"/>
          <p:cNvSpPr>
            <a:spLocks noChangeAspect="1" noChangeArrowheads="1"/>
          </p:cNvSpPr>
          <p:nvPr/>
        </p:nvSpPr>
        <p:spPr bwMode="auto">
          <a:xfrm>
            <a:off x="48593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37893" name="Oval 5"/>
          <p:cNvSpPr>
            <a:spLocks noChangeAspect="1" noChangeArrowheads="1"/>
          </p:cNvSpPr>
          <p:nvPr/>
        </p:nvSpPr>
        <p:spPr bwMode="auto">
          <a:xfrm>
            <a:off x="29162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37894" name="Rectangle 6"/>
          <p:cNvSpPr>
            <a:spLocks noChangeAspect="1" noChangeArrowheads="1"/>
          </p:cNvSpPr>
          <p:nvPr/>
        </p:nvSpPr>
        <p:spPr bwMode="auto">
          <a:xfrm>
            <a:off x="3894138" y="2819400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200">
              <a:latin typeface="Times New Roman" pitchFamily="18" charset="0"/>
            </a:endParaRPr>
          </a:p>
        </p:txBody>
      </p:sp>
      <p:sp>
        <p:nvSpPr>
          <p:cNvPr id="37895" name="Rectangle 7"/>
          <p:cNvSpPr>
            <a:spLocks noChangeAspect="1" noChangeArrowheads="1"/>
          </p:cNvSpPr>
          <p:nvPr/>
        </p:nvSpPr>
        <p:spPr bwMode="auto">
          <a:xfrm>
            <a:off x="3960813" y="5559425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2454275" y="4043363"/>
            <a:ext cx="577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1</a:t>
            </a:r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5334000" y="4043363"/>
            <a:ext cx="5762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395288" y="1265238"/>
            <a:ext cx="7010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omic Sans MS" pitchFamily="66" charset="0"/>
              </a:rPr>
              <a:t>E(a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,a</a:t>
            </a:r>
            <a:r>
              <a:rPr lang="en-US" sz="2400" b="1" baseline="-25000">
                <a:latin typeface="Comic Sans MS" pitchFamily="66" charset="0"/>
              </a:rPr>
              <a:t>2</a:t>
            </a:r>
            <a:r>
              <a:rPr lang="en-US" sz="2400" b="1">
                <a:latin typeface="Comic Sans MS" pitchFamily="66" charset="0"/>
              </a:rPr>
              <a:t>) = </a:t>
            </a:r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2a</a:t>
            </a:r>
            <a:r>
              <a:rPr lang="en-US" sz="2400" b="1" baseline="-25000">
                <a:solidFill>
                  <a:srgbClr val="FF0000"/>
                </a:solidFill>
                <a:latin typeface="Comic Sans MS" pitchFamily="66" charset="0"/>
              </a:rPr>
              <a:t>1 </a:t>
            </a:r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+ 5ā</a:t>
            </a:r>
            <a:r>
              <a:rPr lang="en-US" sz="2400" b="1" baseline="-25000">
                <a:solidFill>
                  <a:srgbClr val="FF0000"/>
                </a:solidFill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+ 9a</a:t>
            </a:r>
            <a:r>
              <a:rPr lang="en-US" sz="2400" b="1" baseline="-25000">
                <a:latin typeface="Comic Sans MS" pitchFamily="66" charset="0"/>
              </a:rPr>
              <a:t>2 </a:t>
            </a:r>
            <a:r>
              <a:rPr lang="en-US" sz="2400" b="1">
                <a:latin typeface="Comic Sans MS" pitchFamily="66" charset="0"/>
              </a:rPr>
              <a:t>+ 4ā</a:t>
            </a:r>
            <a:r>
              <a:rPr lang="en-US" sz="2400" b="1" baseline="-25000">
                <a:latin typeface="Comic Sans MS" pitchFamily="66" charset="0"/>
              </a:rPr>
              <a:t>2 </a:t>
            </a:r>
            <a:r>
              <a:rPr lang="en-US" sz="2400" b="1">
                <a:latin typeface="Comic Sans MS" pitchFamily="66" charset="0"/>
              </a:rPr>
              <a:t>+ 2a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ā</a:t>
            </a:r>
            <a:r>
              <a:rPr lang="en-US" sz="2400" b="1" baseline="-25000">
                <a:latin typeface="Comic Sans MS" pitchFamily="66" charset="0"/>
              </a:rPr>
              <a:t>2 </a:t>
            </a:r>
            <a:r>
              <a:rPr lang="en-US" sz="2400" b="1">
                <a:latin typeface="Comic Sans MS" pitchFamily="66" charset="0"/>
              </a:rPr>
              <a:t>+</a:t>
            </a:r>
            <a:r>
              <a:rPr lang="en-US" sz="2400" b="1" baseline="-25000">
                <a:latin typeface="Comic Sans MS" pitchFamily="66" charset="0"/>
              </a:rPr>
              <a:t> </a:t>
            </a:r>
            <a:r>
              <a:rPr lang="en-US" sz="2400" b="1">
                <a:latin typeface="Comic Sans MS" pitchFamily="66" charset="0"/>
              </a:rPr>
              <a:t>ā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a</a:t>
            </a:r>
            <a:r>
              <a:rPr lang="en-US" sz="2400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37899" name="Line 11"/>
          <p:cNvSpPr>
            <a:spLocks noChangeShapeType="1"/>
          </p:cNvSpPr>
          <p:nvPr/>
        </p:nvSpPr>
        <p:spPr bwMode="auto">
          <a:xfrm flipH="1">
            <a:off x="3203575" y="3213100"/>
            <a:ext cx="720725" cy="9366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3203575" y="32845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>
                <a:solidFill>
                  <a:srgbClr val="FF0000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37901" name="Line 13"/>
          <p:cNvSpPr>
            <a:spLocks noChangeShapeType="1"/>
          </p:cNvSpPr>
          <p:nvPr/>
        </p:nvSpPr>
        <p:spPr bwMode="auto">
          <a:xfrm>
            <a:off x="3203575" y="4581525"/>
            <a:ext cx="720725" cy="9350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3136900" y="4949825"/>
            <a:ext cx="371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  <a:latin typeface="Comic Sans MS" pitchFamily="66" charset="0"/>
              </a:rPr>
              <a:t>5</a:t>
            </a:r>
          </a:p>
        </p:txBody>
      </p:sp>
      <p:sp>
        <p:nvSpPr>
          <p:cNvPr id="37903" name="Text Box 15"/>
          <p:cNvSpPr txBox="1">
            <a:spLocks noChangeArrowheads="1"/>
          </p:cNvSpPr>
          <p:nvPr/>
        </p:nvSpPr>
        <p:spPr bwMode="auto">
          <a:xfrm>
            <a:off x="4787900" y="328295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9</a:t>
            </a:r>
          </a:p>
        </p:txBody>
      </p: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4859338" y="5011738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4</a:t>
            </a:r>
          </a:p>
        </p:txBody>
      </p:sp>
      <p:sp>
        <p:nvSpPr>
          <p:cNvPr id="37905" name="Line 17"/>
          <p:cNvSpPr>
            <a:spLocks noChangeShapeType="1"/>
          </p:cNvSpPr>
          <p:nvPr/>
        </p:nvSpPr>
        <p:spPr bwMode="auto">
          <a:xfrm>
            <a:off x="4289425" y="3222625"/>
            <a:ext cx="714375" cy="927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 flipH="1">
            <a:off x="4356100" y="4581525"/>
            <a:ext cx="649288" cy="9350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7907" name="Line 19"/>
          <p:cNvSpPr>
            <a:spLocks noChangeShapeType="1"/>
          </p:cNvSpPr>
          <p:nvPr/>
        </p:nvSpPr>
        <p:spPr bwMode="auto">
          <a:xfrm flipH="1">
            <a:off x="3309938" y="4508500"/>
            <a:ext cx="1477962" cy="111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7908" name="Text Box 20"/>
          <p:cNvSpPr txBox="1">
            <a:spLocks noChangeArrowheads="1"/>
          </p:cNvSpPr>
          <p:nvPr/>
        </p:nvSpPr>
        <p:spPr bwMode="auto">
          <a:xfrm>
            <a:off x="3995738" y="4506913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2</a:t>
            </a:r>
          </a:p>
        </p:txBody>
      </p:sp>
      <p:sp>
        <p:nvSpPr>
          <p:cNvPr id="37909" name="Text Box 21"/>
          <p:cNvSpPr txBox="1">
            <a:spLocks noChangeArrowheads="1"/>
          </p:cNvSpPr>
          <p:nvPr/>
        </p:nvSpPr>
        <p:spPr bwMode="auto">
          <a:xfrm>
            <a:off x="3995738" y="3787775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1</a:t>
            </a:r>
          </a:p>
        </p:txBody>
      </p:sp>
      <p:sp>
        <p:nvSpPr>
          <p:cNvPr id="37910" name="Line 22"/>
          <p:cNvSpPr>
            <a:spLocks noChangeShapeType="1"/>
          </p:cNvSpPr>
          <p:nvPr/>
        </p:nvSpPr>
        <p:spPr bwMode="auto">
          <a:xfrm flipV="1">
            <a:off x="3348038" y="4221163"/>
            <a:ext cx="15113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7911" name="Text Box 26"/>
          <p:cNvSpPr txBox="1">
            <a:spLocks noChangeArrowheads="1"/>
          </p:cNvSpPr>
          <p:nvPr/>
        </p:nvSpPr>
        <p:spPr bwMode="auto">
          <a:xfrm>
            <a:off x="4470400" y="5554663"/>
            <a:ext cx="1223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Sink (1)</a:t>
            </a:r>
            <a:endParaRPr lang="en-GB" b="1" i="1">
              <a:latin typeface="Comic Sans MS" pitchFamily="66" charset="0"/>
            </a:endParaRPr>
          </a:p>
        </p:txBody>
      </p:sp>
      <p:sp>
        <p:nvSpPr>
          <p:cNvPr id="37912" name="Text Box 27"/>
          <p:cNvSpPr txBox="1">
            <a:spLocks noChangeArrowheads="1"/>
          </p:cNvSpPr>
          <p:nvPr/>
        </p:nvSpPr>
        <p:spPr bwMode="auto">
          <a:xfrm>
            <a:off x="4311650" y="2606675"/>
            <a:ext cx="1489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Source (0)</a:t>
            </a:r>
            <a:r>
              <a:rPr lang="en-GB" sz="2000">
                <a:latin typeface="Times New Roman" pitchFamily="18" charset="0"/>
              </a:rPr>
              <a:t> </a:t>
            </a:r>
            <a:endParaRPr lang="en-GB" i="1">
              <a:latin typeface="Times New Roman" pitchFamily="18" charset="0"/>
            </a:endParaRPr>
          </a:p>
        </p:txBody>
      </p:sp>
      <p:sp>
        <p:nvSpPr>
          <p:cNvPr id="37913" name="Rectangle 25"/>
          <p:cNvSpPr>
            <a:spLocks noChangeArrowheads="1"/>
          </p:cNvSpPr>
          <p:nvPr/>
        </p:nvSpPr>
        <p:spPr bwMode="auto">
          <a:xfrm>
            <a:off x="6330950" y="3573463"/>
            <a:ext cx="17859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omic Sans MS" pitchFamily="66" charset="0"/>
              </a:rPr>
              <a:t>2a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 + 5ā</a:t>
            </a:r>
            <a:r>
              <a:rPr lang="en-US" sz="2400" b="1" baseline="-25000">
                <a:latin typeface="Comic Sans MS" pitchFamily="66" charset="0"/>
              </a:rPr>
              <a:t>1  </a:t>
            </a:r>
          </a:p>
        </p:txBody>
      </p:sp>
      <p:sp>
        <p:nvSpPr>
          <p:cNvPr id="37914" name="Rectangle 26"/>
          <p:cNvSpPr>
            <a:spLocks noChangeArrowheads="1"/>
          </p:cNvSpPr>
          <p:nvPr/>
        </p:nvSpPr>
        <p:spPr bwMode="auto">
          <a:xfrm>
            <a:off x="6240463" y="4151313"/>
            <a:ext cx="28590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omic Sans MS" pitchFamily="66" charset="0"/>
              </a:rPr>
              <a:t> = 2(a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+ā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) + 3ā</a:t>
            </a:r>
            <a:r>
              <a:rPr lang="en-US" sz="2400" b="1" baseline="-25000">
                <a:latin typeface="Comic Sans MS" pitchFamily="66" charset="0"/>
              </a:rPr>
              <a:t>1 </a:t>
            </a:r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6259513" y="4725988"/>
            <a:ext cx="18526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omic Sans MS" pitchFamily="66" charset="0"/>
              </a:rPr>
              <a:t> = 2 + 3ā</a:t>
            </a:r>
            <a:r>
              <a:rPr lang="en-US" sz="2400" b="1" baseline="-25000">
                <a:latin typeface="Comic Sans MS" pitchFamily="66" charset="0"/>
              </a:rPr>
              <a:t>1 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286500" y="3500438"/>
            <a:ext cx="2643188" cy="1785937"/>
          </a:xfrm>
          <a:prstGeom prst="roundRect">
            <a:avLst>
              <a:gd name="adj" fmla="val 5698"/>
            </a:avLst>
          </a:prstGeom>
          <a:solidFill>
            <a:srgbClr val="0066FF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3666088" y="3733658"/>
            <a:ext cx="2472240" cy="1351526"/>
          </a:xfrm>
          <a:prstGeom prst="roundRect">
            <a:avLst>
              <a:gd name="adj" fmla="val 4899"/>
            </a:avLst>
          </a:prstGeom>
          <a:solidFill>
            <a:srgbClr val="FA0000">
              <a:alpha val="20000"/>
            </a:srgbClr>
          </a:solidFill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48208"/>
            <a:ext cx="8435280" cy="76051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Image Segmentation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5220072" y="116632"/>
            <a:ext cx="3816424" cy="1224136"/>
            <a:chOff x="1053032" y="1268760"/>
            <a:chExt cx="7191376" cy="2160240"/>
          </a:xfrm>
        </p:grpSpPr>
        <p:pic>
          <p:nvPicPr>
            <p:cNvPr id="135475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033" y="1314450"/>
              <a:ext cx="7191375" cy="2114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053032" y="1268760"/>
              <a:ext cx="7191375" cy="216024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ectangle 8"/>
          <p:cNvSpPr/>
          <p:nvPr/>
        </p:nvSpPr>
        <p:spPr>
          <a:xfrm>
            <a:off x="1187624" y="2132856"/>
            <a:ext cx="7031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latin typeface="Comic Sans MS" pitchFamily="66" charset="0"/>
              </a:rPr>
              <a:t>P(</a:t>
            </a:r>
            <a:r>
              <a:rPr lang="en-GB" sz="3600" b="1" dirty="0" err="1">
                <a:latin typeface="Comic Sans MS" pitchFamily="66" charset="0"/>
              </a:rPr>
              <a:t>x</a:t>
            </a:r>
            <a:r>
              <a:rPr lang="en-GB" sz="3600" dirty="0" err="1"/>
              <a:t>|</a:t>
            </a:r>
            <a:r>
              <a:rPr lang="en-GB" sz="3600" b="1" dirty="0" err="1">
                <a:latin typeface="Comic Sans MS" pitchFamily="66" charset="0"/>
              </a:rPr>
              <a:t>z</a:t>
            </a:r>
            <a:r>
              <a:rPr lang="en-GB" sz="3600" b="1" dirty="0">
                <a:latin typeface="Comic Sans MS" pitchFamily="66" charset="0"/>
              </a:rPr>
              <a:t>)   =    P(</a:t>
            </a:r>
            <a:r>
              <a:rPr lang="en-GB" sz="3600" b="1" dirty="0" err="1">
                <a:latin typeface="Comic Sans MS" pitchFamily="66" charset="0"/>
              </a:rPr>
              <a:t>z|x</a:t>
            </a:r>
            <a:r>
              <a:rPr lang="en-GB" sz="3600" b="1" dirty="0">
                <a:latin typeface="Comic Sans MS" pitchFamily="66" charset="0"/>
              </a:rPr>
              <a:t>)        P(x) </a:t>
            </a:r>
            <a:endParaRPr lang="en-GB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755576" y="1628802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accent1"/>
                </a:solidFill>
              </a:rPr>
              <a:t>Posterior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9912" y="1631695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accent1"/>
                </a:solidFill>
              </a:rPr>
              <a:t>Likelihood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76104" y="1628800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accent1"/>
                </a:solidFill>
              </a:rPr>
              <a:t>Prior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860032" y="2996952"/>
            <a:ext cx="0" cy="576064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4644008" y="3933056"/>
            <a:ext cx="14943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latin typeface="Comic Sans MS" pitchFamily="66" charset="0"/>
              </a:rPr>
              <a:t>P(</a:t>
            </a:r>
            <a:r>
              <a:rPr lang="en-GB" sz="3200" b="1" dirty="0" err="1" smtClean="0">
                <a:latin typeface="Comic Sans MS" pitchFamily="66" charset="0"/>
              </a:rPr>
              <a:t>z</a:t>
            </a:r>
            <a:r>
              <a:rPr lang="en-GB" sz="3200" b="1" baseline="-25000" dirty="0" err="1" smtClean="0">
                <a:latin typeface="Comic Sans MS" pitchFamily="66" charset="0"/>
              </a:rPr>
              <a:t>i</a:t>
            </a:r>
            <a:r>
              <a:rPr lang="en-GB" sz="3200" b="1" dirty="0" err="1" smtClean="0">
                <a:latin typeface="Comic Sans MS" pitchFamily="66" charset="0"/>
              </a:rPr>
              <a:t>|x</a:t>
            </a:r>
            <a:r>
              <a:rPr lang="en-GB" sz="3200" b="1" baseline="-25000" dirty="0" err="1" smtClean="0">
                <a:latin typeface="Comic Sans MS" pitchFamily="66" charset="0"/>
              </a:rPr>
              <a:t>i</a:t>
            </a:r>
            <a:r>
              <a:rPr lang="en-GB" sz="3200" b="1" dirty="0" smtClean="0">
                <a:latin typeface="Comic Sans MS" pitchFamily="66" charset="0"/>
              </a:rPr>
              <a:t>)</a:t>
            </a:r>
            <a:endParaRPr lang="en-GB" sz="3200" dirty="0"/>
          </a:p>
        </p:txBody>
      </p:sp>
      <p:sp>
        <p:nvSpPr>
          <p:cNvPr id="32" name="Rectangle 31"/>
          <p:cNvSpPr/>
          <p:nvPr/>
        </p:nvSpPr>
        <p:spPr>
          <a:xfrm>
            <a:off x="3995936" y="3813285"/>
            <a:ext cx="6976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smtClean="0">
                <a:solidFill>
                  <a:prstClr val="white"/>
                </a:solidFill>
                <a:latin typeface="Comic Sans MS" pitchFamily="66" charset="0"/>
                <a:cs typeface="Times New Roman" pitchFamily="18" charset="0"/>
              </a:rPr>
              <a:t>∏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067944" y="4438853"/>
            <a:ext cx="5437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 smtClean="0">
                <a:latin typeface="Comic Sans MS" pitchFamily="66" charset="0"/>
              </a:rPr>
              <a:t>x</a:t>
            </a:r>
            <a:r>
              <a:rPr lang="en-GB" sz="3600" b="1" baseline="-25000" dirty="0" smtClean="0">
                <a:latin typeface="Comic Sans MS" pitchFamily="66" charset="0"/>
              </a:rPr>
              <a:t>i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xmlns="" val="385851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1" grpId="0"/>
      <p:bldP spid="32" grpId="0"/>
      <p:bldP spid="3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Flow and Reparametrization</a:t>
            </a:r>
          </a:p>
        </p:txBody>
      </p:sp>
      <p:sp>
        <p:nvSpPr>
          <p:cNvPr id="38915" name="Oval 4"/>
          <p:cNvSpPr>
            <a:spLocks noChangeAspect="1" noChangeArrowheads="1"/>
          </p:cNvSpPr>
          <p:nvPr/>
        </p:nvSpPr>
        <p:spPr bwMode="auto">
          <a:xfrm>
            <a:off x="48593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38916" name="Oval 5"/>
          <p:cNvSpPr>
            <a:spLocks noChangeAspect="1" noChangeArrowheads="1"/>
          </p:cNvSpPr>
          <p:nvPr/>
        </p:nvSpPr>
        <p:spPr bwMode="auto">
          <a:xfrm>
            <a:off x="29162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38917" name="Text Box 6"/>
          <p:cNvSpPr txBox="1">
            <a:spLocks noChangeArrowheads="1"/>
          </p:cNvSpPr>
          <p:nvPr/>
        </p:nvSpPr>
        <p:spPr bwMode="auto">
          <a:xfrm>
            <a:off x="4470400" y="5554663"/>
            <a:ext cx="1223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Sink (1)</a:t>
            </a:r>
            <a:endParaRPr lang="en-GB" b="1" i="1">
              <a:latin typeface="Comic Sans MS" pitchFamily="66" charset="0"/>
            </a:endParaRPr>
          </a:p>
        </p:txBody>
      </p:sp>
      <p:sp>
        <p:nvSpPr>
          <p:cNvPr id="38918" name="Text Box 7"/>
          <p:cNvSpPr txBox="1">
            <a:spLocks noChangeArrowheads="1"/>
          </p:cNvSpPr>
          <p:nvPr/>
        </p:nvSpPr>
        <p:spPr bwMode="auto">
          <a:xfrm>
            <a:off x="4311650" y="2606675"/>
            <a:ext cx="1549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>
                <a:latin typeface="Comic Sans MS" pitchFamily="66" charset="0"/>
              </a:rPr>
              <a:t>Source (0)</a:t>
            </a:r>
            <a:r>
              <a:rPr lang="en-GB" sz="2000" dirty="0">
                <a:latin typeface="Times New Roman" pitchFamily="18" charset="0"/>
              </a:rPr>
              <a:t> </a:t>
            </a:r>
            <a:endParaRPr lang="en-GB" i="1" dirty="0">
              <a:latin typeface="Times New Roman" pitchFamily="18" charset="0"/>
            </a:endParaRPr>
          </a:p>
        </p:txBody>
      </p:sp>
      <p:sp>
        <p:nvSpPr>
          <p:cNvPr id="38919" name="Rectangle 8"/>
          <p:cNvSpPr>
            <a:spLocks noChangeAspect="1" noChangeArrowheads="1"/>
          </p:cNvSpPr>
          <p:nvPr/>
        </p:nvSpPr>
        <p:spPr bwMode="auto">
          <a:xfrm>
            <a:off x="3894138" y="2819400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200">
              <a:latin typeface="Times New Roman" pitchFamily="18" charset="0"/>
            </a:endParaRPr>
          </a:p>
        </p:txBody>
      </p:sp>
      <p:sp>
        <p:nvSpPr>
          <p:cNvPr id="38920" name="Rectangle 9"/>
          <p:cNvSpPr>
            <a:spLocks noChangeAspect="1" noChangeArrowheads="1"/>
          </p:cNvSpPr>
          <p:nvPr/>
        </p:nvSpPr>
        <p:spPr bwMode="auto">
          <a:xfrm>
            <a:off x="3960813" y="5559425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38921" name="Rectangle 10"/>
          <p:cNvSpPr>
            <a:spLocks noChangeArrowheads="1"/>
          </p:cNvSpPr>
          <p:nvPr/>
        </p:nvSpPr>
        <p:spPr bwMode="auto">
          <a:xfrm>
            <a:off x="2454275" y="4043363"/>
            <a:ext cx="577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1</a:t>
            </a:r>
          </a:p>
        </p:txBody>
      </p:sp>
      <p:sp>
        <p:nvSpPr>
          <p:cNvPr id="38922" name="Rectangle 11"/>
          <p:cNvSpPr>
            <a:spLocks noChangeArrowheads="1"/>
          </p:cNvSpPr>
          <p:nvPr/>
        </p:nvSpPr>
        <p:spPr bwMode="auto">
          <a:xfrm>
            <a:off x="5334000" y="4043363"/>
            <a:ext cx="5762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38923" name="Rectangle 12"/>
          <p:cNvSpPr>
            <a:spLocks noChangeArrowheads="1"/>
          </p:cNvSpPr>
          <p:nvPr/>
        </p:nvSpPr>
        <p:spPr bwMode="auto">
          <a:xfrm>
            <a:off x="395288" y="1265238"/>
            <a:ext cx="67135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omic Sans MS" pitchFamily="66" charset="0"/>
              </a:rPr>
              <a:t>E(a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,a</a:t>
            </a:r>
            <a:r>
              <a:rPr lang="en-US" sz="2400" b="1" baseline="-25000">
                <a:latin typeface="Comic Sans MS" pitchFamily="66" charset="0"/>
              </a:rPr>
              <a:t>2</a:t>
            </a:r>
            <a:r>
              <a:rPr lang="en-US" sz="2400" b="1">
                <a:latin typeface="Comic Sans MS" pitchFamily="66" charset="0"/>
              </a:rPr>
              <a:t>) = </a:t>
            </a:r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2</a:t>
            </a:r>
            <a:r>
              <a:rPr lang="en-US" sz="2400" b="1" baseline="-2500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+ 3ā</a:t>
            </a:r>
            <a:r>
              <a:rPr lang="en-US" sz="2400" b="1" baseline="-25000">
                <a:solidFill>
                  <a:srgbClr val="FF0000"/>
                </a:solidFill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+ 9a</a:t>
            </a:r>
            <a:r>
              <a:rPr lang="en-US" sz="2400" b="1" baseline="-25000">
                <a:latin typeface="Comic Sans MS" pitchFamily="66" charset="0"/>
              </a:rPr>
              <a:t>2 </a:t>
            </a:r>
            <a:r>
              <a:rPr lang="en-US" sz="2400" b="1">
                <a:latin typeface="Comic Sans MS" pitchFamily="66" charset="0"/>
              </a:rPr>
              <a:t>+ 4ā</a:t>
            </a:r>
            <a:r>
              <a:rPr lang="en-US" sz="2400" b="1" baseline="-25000">
                <a:latin typeface="Comic Sans MS" pitchFamily="66" charset="0"/>
              </a:rPr>
              <a:t>2 </a:t>
            </a:r>
            <a:r>
              <a:rPr lang="en-US" sz="2400" b="1">
                <a:latin typeface="Comic Sans MS" pitchFamily="66" charset="0"/>
              </a:rPr>
              <a:t>+ 2a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ā</a:t>
            </a:r>
            <a:r>
              <a:rPr lang="en-US" sz="2400" b="1" baseline="-25000">
                <a:latin typeface="Comic Sans MS" pitchFamily="66" charset="0"/>
              </a:rPr>
              <a:t>2 </a:t>
            </a:r>
            <a:r>
              <a:rPr lang="en-US" sz="2400" b="1">
                <a:latin typeface="Comic Sans MS" pitchFamily="66" charset="0"/>
              </a:rPr>
              <a:t>+</a:t>
            </a:r>
            <a:r>
              <a:rPr lang="en-US" sz="2400" b="1" baseline="-25000">
                <a:latin typeface="Comic Sans MS" pitchFamily="66" charset="0"/>
              </a:rPr>
              <a:t> </a:t>
            </a:r>
            <a:r>
              <a:rPr lang="en-US" sz="2400" b="1">
                <a:latin typeface="Comic Sans MS" pitchFamily="66" charset="0"/>
              </a:rPr>
              <a:t>ā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a</a:t>
            </a:r>
            <a:r>
              <a:rPr lang="en-US" sz="2400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38924" name="Line 13"/>
          <p:cNvSpPr>
            <a:spLocks noChangeShapeType="1"/>
          </p:cNvSpPr>
          <p:nvPr/>
        </p:nvSpPr>
        <p:spPr bwMode="auto">
          <a:xfrm flipH="1">
            <a:off x="3203575" y="3213100"/>
            <a:ext cx="720725" cy="9366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8925" name="Text Box 14"/>
          <p:cNvSpPr txBox="1">
            <a:spLocks noChangeArrowheads="1"/>
          </p:cNvSpPr>
          <p:nvPr/>
        </p:nvSpPr>
        <p:spPr bwMode="auto">
          <a:xfrm>
            <a:off x="3203575" y="32845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>
                <a:solidFill>
                  <a:srgbClr val="FF0000"/>
                </a:solidFill>
                <a:latin typeface="Comic Sans MS" pitchFamily="66" charset="0"/>
              </a:rPr>
              <a:t>0</a:t>
            </a:r>
          </a:p>
        </p:txBody>
      </p:sp>
      <p:sp>
        <p:nvSpPr>
          <p:cNvPr id="38926" name="Line 15"/>
          <p:cNvSpPr>
            <a:spLocks noChangeShapeType="1"/>
          </p:cNvSpPr>
          <p:nvPr/>
        </p:nvSpPr>
        <p:spPr bwMode="auto">
          <a:xfrm>
            <a:off x="3203575" y="4581525"/>
            <a:ext cx="720725" cy="9350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8927" name="Text Box 16"/>
          <p:cNvSpPr txBox="1">
            <a:spLocks noChangeArrowheads="1"/>
          </p:cNvSpPr>
          <p:nvPr/>
        </p:nvSpPr>
        <p:spPr bwMode="auto">
          <a:xfrm>
            <a:off x="3136900" y="4949825"/>
            <a:ext cx="371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  <a:latin typeface="Comic Sans MS" pitchFamily="66" charset="0"/>
              </a:rPr>
              <a:t>3</a:t>
            </a:r>
          </a:p>
        </p:txBody>
      </p:sp>
      <p:sp>
        <p:nvSpPr>
          <p:cNvPr id="38928" name="Text Box 17"/>
          <p:cNvSpPr txBox="1">
            <a:spLocks noChangeArrowheads="1"/>
          </p:cNvSpPr>
          <p:nvPr/>
        </p:nvSpPr>
        <p:spPr bwMode="auto">
          <a:xfrm>
            <a:off x="4787900" y="328295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9</a:t>
            </a:r>
          </a:p>
        </p:txBody>
      </p:sp>
      <p:sp>
        <p:nvSpPr>
          <p:cNvPr id="38929" name="Text Box 18"/>
          <p:cNvSpPr txBox="1">
            <a:spLocks noChangeArrowheads="1"/>
          </p:cNvSpPr>
          <p:nvPr/>
        </p:nvSpPr>
        <p:spPr bwMode="auto">
          <a:xfrm>
            <a:off x="4859338" y="5011738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4</a:t>
            </a:r>
          </a:p>
        </p:txBody>
      </p:sp>
      <p:sp>
        <p:nvSpPr>
          <p:cNvPr id="38930" name="Line 19"/>
          <p:cNvSpPr>
            <a:spLocks noChangeShapeType="1"/>
          </p:cNvSpPr>
          <p:nvPr/>
        </p:nvSpPr>
        <p:spPr bwMode="auto">
          <a:xfrm>
            <a:off x="4289425" y="3222625"/>
            <a:ext cx="714375" cy="927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8931" name="Line 20"/>
          <p:cNvSpPr>
            <a:spLocks noChangeShapeType="1"/>
          </p:cNvSpPr>
          <p:nvPr/>
        </p:nvSpPr>
        <p:spPr bwMode="auto">
          <a:xfrm flipH="1">
            <a:off x="4356100" y="4581525"/>
            <a:ext cx="649288" cy="9350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8932" name="Line 21"/>
          <p:cNvSpPr>
            <a:spLocks noChangeShapeType="1"/>
          </p:cNvSpPr>
          <p:nvPr/>
        </p:nvSpPr>
        <p:spPr bwMode="auto">
          <a:xfrm flipH="1">
            <a:off x="3309938" y="4508500"/>
            <a:ext cx="1477962" cy="111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8933" name="Text Box 22"/>
          <p:cNvSpPr txBox="1">
            <a:spLocks noChangeArrowheads="1"/>
          </p:cNvSpPr>
          <p:nvPr/>
        </p:nvSpPr>
        <p:spPr bwMode="auto">
          <a:xfrm>
            <a:off x="3995738" y="4506913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2</a:t>
            </a:r>
          </a:p>
        </p:txBody>
      </p:sp>
      <p:sp>
        <p:nvSpPr>
          <p:cNvPr id="38934" name="Text Box 23"/>
          <p:cNvSpPr txBox="1">
            <a:spLocks noChangeArrowheads="1"/>
          </p:cNvSpPr>
          <p:nvPr/>
        </p:nvSpPr>
        <p:spPr bwMode="auto">
          <a:xfrm>
            <a:off x="3995738" y="3787775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1</a:t>
            </a:r>
          </a:p>
        </p:txBody>
      </p:sp>
      <p:sp>
        <p:nvSpPr>
          <p:cNvPr id="38935" name="Line 24"/>
          <p:cNvSpPr>
            <a:spLocks noChangeShapeType="1"/>
          </p:cNvSpPr>
          <p:nvPr/>
        </p:nvSpPr>
        <p:spPr bwMode="auto">
          <a:xfrm flipV="1">
            <a:off x="3348038" y="4221163"/>
            <a:ext cx="15113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8936" name="Rectangle 25"/>
          <p:cNvSpPr>
            <a:spLocks noChangeArrowheads="1"/>
          </p:cNvSpPr>
          <p:nvPr/>
        </p:nvSpPr>
        <p:spPr bwMode="auto">
          <a:xfrm>
            <a:off x="6330950" y="3573463"/>
            <a:ext cx="17859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omic Sans MS" pitchFamily="66" charset="0"/>
              </a:rPr>
              <a:t>2a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 + 5ā</a:t>
            </a:r>
            <a:r>
              <a:rPr lang="en-US" sz="2400" b="1" baseline="-25000">
                <a:latin typeface="Comic Sans MS" pitchFamily="66" charset="0"/>
              </a:rPr>
              <a:t>1  </a:t>
            </a:r>
          </a:p>
        </p:txBody>
      </p:sp>
      <p:sp>
        <p:nvSpPr>
          <p:cNvPr id="38937" name="Rectangle 26"/>
          <p:cNvSpPr>
            <a:spLocks noChangeArrowheads="1"/>
          </p:cNvSpPr>
          <p:nvPr/>
        </p:nvSpPr>
        <p:spPr bwMode="auto">
          <a:xfrm>
            <a:off x="6240463" y="4151313"/>
            <a:ext cx="28590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omic Sans MS" pitchFamily="66" charset="0"/>
              </a:rPr>
              <a:t> = 2(a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+ā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) + 3ā</a:t>
            </a:r>
            <a:r>
              <a:rPr lang="en-US" sz="2400" b="1" baseline="-25000">
                <a:latin typeface="Comic Sans MS" pitchFamily="66" charset="0"/>
              </a:rPr>
              <a:t>1 </a:t>
            </a:r>
          </a:p>
        </p:txBody>
      </p:sp>
      <p:sp>
        <p:nvSpPr>
          <p:cNvPr id="38938" name="Rectangle 27"/>
          <p:cNvSpPr>
            <a:spLocks noChangeArrowheads="1"/>
          </p:cNvSpPr>
          <p:nvPr/>
        </p:nvSpPr>
        <p:spPr bwMode="auto">
          <a:xfrm>
            <a:off x="6259513" y="4725988"/>
            <a:ext cx="18526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omic Sans MS" pitchFamily="66" charset="0"/>
              </a:rPr>
              <a:t> = 2 + 3ā</a:t>
            </a:r>
            <a:r>
              <a:rPr lang="en-US" sz="2400" b="1" baseline="-25000">
                <a:latin typeface="Comic Sans MS" pitchFamily="66" charset="0"/>
              </a:rPr>
              <a:t>1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286500" y="3500438"/>
            <a:ext cx="2643188" cy="1785937"/>
          </a:xfrm>
          <a:prstGeom prst="roundRect">
            <a:avLst>
              <a:gd name="adj" fmla="val 5698"/>
            </a:avLst>
          </a:prstGeom>
          <a:solidFill>
            <a:srgbClr val="0066FF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Oval 3"/>
          <p:cNvSpPr>
            <a:spLocks noChangeAspect="1" noChangeArrowheads="1"/>
          </p:cNvSpPr>
          <p:nvPr/>
        </p:nvSpPr>
        <p:spPr bwMode="auto">
          <a:xfrm>
            <a:off x="48593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39939" name="Oval 4"/>
          <p:cNvSpPr>
            <a:spLocks noChangeAspect="1" noChangeArrowheads="1"/>
          </p:cNvSpPr>
          <p:nvPr/>
        </p:nvSpPr>
        <p:spPr bwMode="auto">
          <a:xfrm>
            <a:off x="29162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39942" name="Rectangle 7"/>
          <p:cNvSpPr>
            <a:spLocks noChangeAspect="1" noChangeArrowheads="1"/>
          </p:cNvSpPr>
          <p:nvPr/>
        </p:nvSpPr>
        <p:spPr bwMode="auto">
          <a:xfrm>
            <a:off x="3894138" y="2819400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200">
              <a:latin typeface="Times New Roman" pitchFamily="18" charset="0"/>
            </a:endParaRPr>
          </a:p>
        </p:txBody>
      </p:sp>
      <p:sp>
        <p:nvSpPr>
          <p:cNvPr id="39943" name="Rectangle 8"/>
          <p:cNvSpPr>
            <a:spLocks noChangeAspect="1" noChangeArrowheads="1"/>
          </p:cNvSpPr>
          <p:nvPr/>
        </p:nvSpPr>
        <p:spPr bwMode="auto">
          <a:xfrm>
            <a:off x="3960813" y="5559425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39944" name="Rectangle 9"/>
          <p:cNvSpPr>
            <a:spLocks noChangeArrowheads="1"/>
          </p:cNvSpPr>
          <p:nvPr/>
        </p:nvSpPr>
        <p:spPr bwMode="auto">
          <a:xfrm>
            <a:off x="2454275" y="4043363"/>
            <a:ext cx="577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1</a:t>
            </a:r>
          </a:p>
        </p:txBody>
      </p:sp>
      <p:sp>
        <p:nvSpPr>
          <p:cNvPr id="39945" name="Rectangle 10"/>
          <p:cNvSpPr>
            <a:spLocks noChangeArrowheads="1"/>
          </p:cNvSpPr>
          <p:nvPr/>
        </p:nvSpPr>
        <p:spPr bwMode="auto">
          <a:xfrm>
            <a:off x="5334000" y="4043363"/>
            <a:ext cx="5762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39946" name="Rectangle 11"/>
          <p:cNvSpPr>
            <a:spLocks noChangeArrowheads="1"/>
          </p:cNvSpPr>
          <p:nvPr/>
        </p:nvSpPr>
        <p:spPr bwMode="auto">
          <a:xfrm>
            <a:off x="395288" y="1265238"/>
            <a:ext cx="67135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omic Sans MS" pitchFamily="66" charset="0"/>
              </a:rPr>
              <a:t>E(a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,a</a:t>
            </a:r>
            <a:r>
              <a:rPr lang="en-US" sz="2400" b="1" baseline="-25000">
                <a:latin typeface="Comic Sans MS" pitchFamily="66" charset="0"/>
              </a:rPr>
              <a:t>2</a:t>
            </a:r>
            <a:r>
              <a:rPr lang="en-US" sz="2400" b="1">
                <a:latin typeface="Comic Sans MS" pitchFamily="66" charset="0"/>
              </a:rPr>
              <a:t>) = 2</a:t>
            </a:r>
            <a:r>
              <a:rPr lang="en-US" sz="2400" b="1" baseline="-25000">
                <a:latin typeface="Comic Sans MS" pitchFamily="66" charset="0"/>
              </a:rPr>
              <a:t> </a:t>
            </a:r>
            <a:r>
              <a:rPr lang="en-US" sz="2400" b="1">
                <a:latin typeface="Comic Sans MS" pitchFamily="66" charset="0"/>
              </a:rPr>
              <a:t>+ 3ā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+ </a:t>
            </a:r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9a</a:t>
            </a:r>
            <a:r>
              <a:rPr lang="en-US" sz="2400" b="1" baseline="-25000">
                <a:solidFill>
                  <a:srgbClr val="FF0000"/>
                </a:solidFill>
                <a:latin typeface="Comic Sans MS" pitchFamily="66" charset="0"/>
              </a:rPr>
              <a:t>2 </a:t>
            </a:r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+ 4ā</a:t>
            </a:r>
            <a:r>
              <a:rPr lang="en-US" sz="2400" b="1" baseline="-25000">
                <a:solidFill>
                  <a:srgbClr val="FF0000"/>
                </a:solidFill>
                <a:latin typeface="Comic Sans MS" pitchFamily="66" charset="0"/>
              </a:rPr>
              <a:t>2 </a:t>
            </a:r>
            <a:r>
              <a:rPr lang="en-US" sz="2400" b="1">
                <a:latin typeface="Comic Sans MS" pitchFamily="66" charset="0"/>
              </a:rPr>
              <a:t>+ 2a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ā</a:t>
            </a:r>
            <a:r>
              <a:rPr lang="en-US" sz="2400" b="1" baseline="-25000">
                <a:latin typeface="Comic Sans MS" pitchFamily="66" charset="0"/>
              </a:rPr>
              <a:t>2 </a:t>
            </a:r>
            <a:r>
              <a:rPr lang="en-US" sz="2400" b="1">
                <a:latin typeface="Comic Sans MS" pitchFamily="66" charset="0"/>
              </a:rPr>
              <a:t>+</a:t>
            </a:r>
            <a:r>
              <a:rPr lang="en-US" sz="2400" b="1" baseline="-25000">
                <a:latin typeface="Comic Sans MS" pitchFamily="66" charset="0"/>
              </a:rPr>
              <a:t> </a:t>
            </a:r>
            <a:r>
              <a:rPr lang="en-US" sz="2400" b="1">
                <a:latin typeface="Comic Sans MS" pitchFamily="66" charset="0"/>
              </a:rPr>
              <a:t>ā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a</a:t>
            </a:r>
            <a:r>
              <a:rPr lang="en-US" sz="2400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39947" name="Line 12"/>
          <p:cNvSpPr>
            <a:spLocks noChangeShapeType="1"/>
          </p:cNvSpPr>
          <p:nvPr/>
        </p:nvSpPr>
        <p:spPr bwMode="auto">
          <a:xfrm flipH="1">
            <a:off x="3203575" y="3213100"/>
            <a:ext cx="720725" cy="936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9948" name="Text Box 13"/>
          <p:cNvSpPr txBox="1">
            <a:spLocks noChangeArrowheads="1"/>
          </p:cNvSpPr>
          <p:nvPr/>
        </p:nvSpPr>
        <p:spPr bwMode="auto">
          <a:xfrm>
            <a:off x="3203575" y="32845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0</a:t>
            </a:r>
          </a:p>
        </p:txBody>
      </p:sp>
      <p:sp>
        <p:nvSpPr>
          <p:cNvPr id="39949" name="Line 14"/>
          <p:cNvSpPr>
            <a:spLocks noChangeShapeType="1"/>
          </p:cNvSpPr>
          <p:nvPr/>
        </p:nvSpPr>
        <p:spPr bwMode="auto">
          <a:xfrm>
            <a:off x="3203575" y="4581525"/>
            <a:ext cx="720725" cy="9350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9950" name="Text Box 15"/>
          <p:cNvSpPr txBox="1">
            <a:spLocks noChangeArrowheads="1"/>
          </p:cNvSpPr>
          <p:nvPr/>
        </p:nvSpPr>
        <p:spPr bwMode="auto">
          <a:xfrm>
            <a:off x="3136900" y="494982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3</a:t>
            </a:r>
          </a:p>
        </p:txBody>
      </p:sp>
      <p:sp>
        <p:nvSpPr>
          <p:cNvPr id="39951" name="Text Box 16"/>
          <p:cNvSpPr txBox="1">
            <a:spLocks noChangeArrowheads="1"/>
          </p:cNvSpPr>
          <p:nvPr/>
        </p:nvSpPr>
        <p:spPr bwMode="auto">
          <a:xfrm>
            <a:off x="4787900" y="3282950"/>
            <a:ext cx="371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39952" name="Text Box 17"/>
          <p:cNvSpPr txBox="1">
            <a:spLocks noChangeArrowheads="1"/>
          </p:cNvSpPr>
          <p:nvPr/>
        </p:nvSpPr>
        <p:spPr bwMode="auto">
          <a:xfrm>
            <a:off x="4859338" y="5011738"/>
            <a:ext cx="371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  <a:latin typeface="Comic Sans MS" pitchFamily="66" charset="0"/>
              </a:rPr>
              <a:t>4</a:t>
            </a:r>
          </a:p>
        </p:txBody>
      </p:sp>
      <p:sp>
        <p:nvSpPr>
          <p:cNvPr id="39953" name="Line 18"/>
          <p:cNvSpPr>
            <a:spLocks noChangeShapeType="1"/>
          </p:cNvSpPr>
          <p:nvPr/>
        </p:nvSpPr>
        <p:spPr bwMode="auto">
          <a:xfrm>
            <a:off x="4289425" y="3222625"/>
            <a:ext cx="714375" cy="9271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9954" name="Line 19"/>
          <p:cNvSpPr>
            <a:spLocks noChangeShapeType="1"/>
          </p:cNvSpPr>
          <p:nvPr/>
        </p:nvSpPr>
        <p:spPr bwMode="auto">
          <a:xfrm flipH="1">
            <a:off x="4356100" y="4581525"/>
            <a:ext cx="649288" cy="9350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9955" name="Line 20"/>
          <p:cNvSpPr>
            <a:spLocks noChangeShapeType="1"/>
          </p:cNvSpPr>
          <p:nvPr/>
        </p:nvSpPr>
        <p:spPr bwMode="auto">
          <a:xfrm flipH="1">
            <a:off x="3309938" y="4508500"/>
            <a:ext cx="1477962" cy="111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9956" name="Text Box 21"/>
          <p:cNvSpPr txBox="1">
            <a:spLocks noChangeArrowheads="1"/>
          </p:cNvSpPr>
          <p:nvPr/>
        </p:nvSpPr>
        <p:spPr bwMode="auto">
          <a:xfrm>
            <a:off x="3995738" y="4506913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2</a:t>
            </a:r>
          </a:p>
        </p:txBody>
      </p:sp>
      <p:sp>
        <p:nvSpPr>
          <p:cNvPr id="39957" name="Text Box 22"/>
          <p:cNvSpPr txBox="1">
            <a:spLocks noChangeArrowheads="1"/>
          </p:cNvSpPr>
          <p:nvPr/>
        </p:nvSpPr>
        <p:spPr bwMode="auto">
          <a:xfrm>
            <a:off x="3995738" y="3787775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1</a:t>
            </a:r>
          </a:p>
        </p:txBody>
      </p:sp>
      <p:sp>
        <p:nvSpPr>
          <p:cNvPr id="39958" name="Line 23"/>
          <p:cNvSpPr>
            <a:spLocks noChangeShapeType="1"/>
          </p:cNvSpPr>
          <p:nvPr/>
        </p:nvSpPr>
        <p:spPr bwMode="auto">
          <a:xfrm flipV="1">
            <a:off x="3348038" y="4221163"/>
            <a:ext cx="15113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3995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Flow and Reparametrization</a:t>
            </a:r>
          </a:p>
        </p:txBody>
      </p:sp>
      <p:sp>
        <p:nvSpPr>
          <p:cNvPr id="39960" name="Rectangle 24"/>
          <p:cNvSpPr>
            <a:spLocks noChangeArrowheads="1"/>
          </p:cNvSpPr>
          <p:nvPr/>
        </p:nvSpPr>
        <p:spPr bwMode="auto">
          <a:xfrm>
            <a:off x="6330950" y="3573463"/>
            <a:ext cx="17859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omic Sans MS" pitchFamily="66" charset="0"/>
              </a:rPr>
              <a:t>9a</a:t>
            </a:r>
            <a:r>
              <a:rPr lang="en-US" sz="2400" b="1" baseline="-25000">
                <a:latin typeface="Comic Sans MS" pitchFamily="66" charset="0"/>
              </a:rPr>
              <a:t>2</a:t>
            </a:r>
            <a:r>
              <a:rPr lang="en-US" sz="2400" b="1">
                <a:latin typeface="Comic Sans MS" pitchFamily="66" charset="0"/>
              </a:rPr>
              <a:t> + 4ā</a:t>
            </a:r>
            <a:r>
              <a:rPr lang="en-US" sz="2400" b="1" baseline="-25000">
                <a:latin typeface="Comic Sans MS" pitchFamily="66" charset="0"/>
              </a:rPr>
              <a:t>2  </a:t>
            </a:r>
          </a:p>
        </p:txBody>
      </p:sp>
      <p:sp>
        <p:nvSpPr>
          <p:cNvPr id="39961" name="Rectangle 25"/>
          <p:cNvSpPr>
            <a:spLocks noChangeArrowheads="1"/>
          </p:cNvSpPr>
          <p:nvPr/>
        </p:nvSpPr>
        <p:spPr bwMode="auto">
          <a:xfrm>
            <a:off x="6240463" y="4151313"/>
            <a:ext cx="28590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omic Sans MS" pitchFamily="66" charset="0"/>
              </a:rPr>
              <a:t> = 4(a</a:t>
            </a:r>
            <a:r>
              <a:rPr lang="en-US" sz="2400" b="1" baseline="-25000">
                <a:latin typeface="Comic Sans MS" pitchFamily="66" charset="0"/>
              </a:rPr>
              <a:t>2</a:t>
            </a:r>
            <a:r>
              <a:rPr lang="en-US" sz="2400" b="1">
                <a:latin typeface="Comic Sans MS" pitchFamily="66" charset="0"/>
              </a:rPr>
              <a:t>+ā</a:t>
            </a:r>
            <a:r>
              <a:rPr lang="en-US" sz="2400" b="1" baseline="-25000">
                <a:latin typeface="Comic Sans MS" pitchFamily="66" charset="0"/>
              </a:rPr>
              <a:t>2</a:t>
            </a:r>
            <a:r>
              <a:rPr lang="en-US" sz="2400" b="1">
                <a:latin typeface="Comic Sans MS" pitchFamily="66" charset="0"/>
              </a:rPr>
              <a:t>) + 5ā</a:t>
            </a:r>
            <a:r>
              <a:rPr lang="en-US" sz="2400" b="1" baseline="-25000">
                <a:latin typeface="Comic Sans MS" pitchFamily="66" charset="0"/>
              </a:rPr>
              <a:t>2 </a:t>
            </a:r>
          </a:p>
        </p:txBody>
      </p:sp>
      <p:sp>
        <p:nvSpPr>
          <p:cNvPr id="39962" name="Rectangle 26"/>
          <p:cNvSpPr>
            <a:spLocks noChangeArrowheads="1"/>
          </p:cNvSpPr>
          <p:nvPr/>
        </p:nvSpPr>
        <p:spPr bwMode="auto">
          <a:xfrm>
            <a:off x="6259513" y="4725988"/>
            <a:ext cx="18526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omic Sans MS" pitchFamily="66" charset="0"/>
              </a:rPr>
              <a:t> = 4 + 5ā</a:t>
            </a:r>
            <a:r>
              <a:rPr lang="en-US" sz="2400" b="1" baseline="-25000">
                <a:latin typeface="Comic Sans MS" pitchFamily="66" charset="0"/>
              </a:rPr>
              <a:t>2 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286500" y="3500438"/>
            <a:ext cx="2643188" cy="1785937"/>
          </a:xfrm>
          <a:prstGeom prst="roundRect">
            <a:avLst>
              <a:gd name="adj" fmla="val 5698"/>
            </a:avLst>
          </a:prstGeom>
          <a:solidFill>
            <a:srgbClr val="0066FF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4470400" y="5554663"/>
            <a:ext cx="1223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Sink (1)</a:t>
            </a:r>
            <a:endParaRPr lang="en-GB" b="1" i="1">
              <a:latin typeface="Comic Sans MS" pitchFamily="66" charset="0"/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4311650" y="2606675"/>
            <a:ext cx="1549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>
                <a:latin typeface="Comic Sans MS" pitchFamily="66" charset="0"/>
              </a:rPr>
              <a:t>Source (0)</a:t>
            </a:r>
            <a:r>
              <a:rPr lang="en-GB" sz="2000" dirty="0">
                <a:latin typeface="Times New Roman" pitchFamily="18" charset="0"/>
              </a:rPr>
              <a:t> </a:t>
            </a:r>
            <a:endParaRPr lang="en-GB" i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val 3"/>
          <p:cNvSpPr>
            <a:spLocks noChangeAspect="1" noChangeArrowheads="1"/>
          </p:cNvSpPr>
          <p:nvPr/>
        </p:nvSpPr>
        <p:spPr bwMode="auto">
          <a:xfrm>
            <a:off x="48593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40963" name="Oval 4"/>
          <p:cNvSpPr>
            <a:spLocks noChangeAspect="1" noChangeArrowheads="1"/>
          </p:cNvSpPr>
          <p:nvPr/>
        </p:nvSpPr>
        <p:spPr bwMode="auto">
          <a:xfrm>
            <a:off x="29162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40966" name="Rectangle 7"/>
          <p:cNvSpPr>
            <a:spLocks noChangeAspect="1" noChangeArrowheads="1"/>
          </p:cNvSpPr>
          <p:nvPr/>
        </p:nvSpPr>
        <p:spPr bwMode="auto">
          <a:xfrm>
            <a:off x="3894138" y="2819400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200">
              <a:latin typeface="Times New Roman" pitchFamily="18" charset="0"/>
            </a:endParaRPr>
          </a:p>
        </p:txBody>
      </p:sp>
      <p:sp>
        <p:nvSpPr>
          <p:cNvPr id="40967" name="Rectangle 8"/>
          <p:cNvSpPr>
            <a:spLocks noChangeAspect="1" noChangeArrowheads="1"/>
          </p:cNvSpPr>
          <p:nvPr/>
        </p:nvSpPr>
        <p:spPr bwMode="auto">
          <a:xfrm>
            <a:off x="3960813" y="5559425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40968" name="Rectangle 9"/>
          <p:cNvSpPr>
            <a:spLocks noChangeArrowheads="1"/>
          </p:cNvSpPr>
          <p:nvPr/>
        </p:nvSpPr>
        <p:spPr bwMode="auto">
          <a:xfrm>
            <a:off x="2454275" y="4043363"/>
            <a:ext cx="577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1</a:t>
            </a:r>
          </a:p>
        </p:txBody>
      </p:sp>
      <p:sp>
        <p:nvSpPr>
          <p:cNvPr id="40969" name="Rectangle 10"/>
          <p:cNvSpPr>
            <a:spLocks noChangeArrowheads="1"/>
          </p:cNvSpPr>
          <p:nvPr/>
        </p:nvSpPr>
        <p:spPr bwMode="auto">
          <a:xfrm>
            <a:off x="5334000" y="4043363"/>
            <a:ext cx="5762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40970" name="Rectangle 11"/>
          <p:cNvSpPr>
            <a:spLocks noChangeArrowheads="1"/>
          </p:cNvSpPr>
          <p:nvPr/>
        </p:nvSpPr>
        <p:spPr bwMode="auto">
          <a:xfrm>
            <a:off x="395288" y="1265238"/>
            <a:ext cx="64166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omic Sans MS" pitchFamily="66" charset="0"/>
              </a:rPr>
              <a:t>E(a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,a</a:t>
            </a:r>
            <a:r>
              <a:rPr lang="en-US" sz="2400" b="1" baseline="-25000">
                <a:latin typeface="Comic Sans MS" pitchFamily="66" charset="0"/>
              </a:rPr>
              <a:t>2</a:t>
            </a:r>
            <a:r>
              <a:rPr lang="en-US" sz="2400" b="1">
                <a:latin typeface="Comic Sans MS" pitchFamily="66" charset="0"/>
              </a:rPr>
              <a:t>) = 2</a:t>
            </a:r>
            <a:r>
              <a:rPr lang="en-US" sz="2400" b="1" baseline="-25000">
                <a:latin typeface="Comic Sans MS" pitchFamily="66" charset="0"/>
              </a:rPr>
              <a:t> </a:t>
            </a:r>
            <a:r>
              <a:rPr lang="en-US" sz="2400" b="1">
                <a:latin typeface="Comic Sans MS" pitchFamily="66" charset="0"/>
              </a:rPr>
              <a:t>+ 3ā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+ </a:t>
            </a:r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5a</a:t>
            </a:r>
            <a:r>
              <a:rPr lang="en-US" sz="2400" b="1" baseline="-25000">
                <a:solidFill>
                  <a:srgbClr val="FF0000"/>
                </a:solidFill>
                <a:latin typeface="Comic Sans MS" pitchFamily="66" charset="0"/>
              </a:rPr>
              <a:t>2 </a:t>
            </a:r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+ 4</a:t>
            </a:r>
            <a:r>
              <a:rPr lang="en-US" sz="2400" b="1" baseline="-2500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400" b="1">
                <a:latin typeface="Comic Sans MS" pitchFamily="66" charset="0"/>
              </a:rPr>
              <a:t>+ 2a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ā</a:t>
            </a:r>
            <a:r>
              <a:rPr lang="en-US" sz="2400" b="1" baseline="-25000">
                <a:latin typeface="Comic Sans MS" pitchFamily="66" charset="0"/>
              </a:rPr>
              <a:t>2 </a:t>
            </a:r>
            <a:r>
              <a:rPr lang="en-US" sz="2400" b="1">
                <a:latin typeface="Comic Sans MS" pitchFamily="66" charset="0"/>
              </a:rPr>
              <a:t>+</a:t>
            </a:r>
            <a:r>
              <a:rPr lang="en-US" sz="2400" b="1" baseline="-25000">
                <a:latin typeface="Comic Sans MS" pitchFamily="66" charset="0"/>
              </a:rPr>
              <a:t> </a:t>
            </a:r>
            <a:r>
              <a:rPr lang="en-US" sz="2400" b="1">
                <a:latin typeface="Comic Sans MS" pitchFamily="66" charset="0"/>
              </a:rPr>
              <a:t>ā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a</a:t>
            </a:r>
            <a:r>
              <a:rPr lang="en-US" sz="2400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40971" name="Line 12"/>
          <p:cNvSpPr>
            <a:spLocks noChangeShapeType="1"/>
          </p:cNvSpPr>
          <p:nvPr/>
        </p:nvSpPr>
        <p:spPr bwMode="auto">
          <a:xfrm flipH="1">
            <a:off x="3203575" y="3213100"/>
            <a:ext cx="720725" cy="936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0972" name="Text Box 13"/>
          <p:cNvSpPr txBox="1">
            <a:spLocks noChangeArrowheads="1"/>
          </p:cNvSpPr>
          <p:nvPr/>
        </p:nvSpPr>
        <p:spPr bwMode="auto">
          <a:xfrm>
            <a:off x="3203575" y="32845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0</a:t>
            </a:r>
          </a:p>
        </p:txBody>
      </p:sp>
      <p:sp>
        <p:nvSpPr>
          <p:cNvPr id="40973" name="Line 14"/>
          <p:cNvSpPr>
            <a:spLocks noChangeShapeType="1"/>
          </p:cNvSpPr>
          <p:nvPr/>
        </p:nvSpPr>
        <p:spPr bwMode="auto">
          <a:xfrm>
            <a:off x="3203575" y="4581525"/>
            <a:ext cx="720725" cy="9350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0974" name="Text Box 15"/>
          <p:cNvSpPr txBox="1">
            <a:spLocks noChangeArrowheads="1"/>
          </p:cNvSpPr>
          <p:nvPr/>
        </p:nvSpPr>
        <p:spPr bwMode="auto">
          <a:xfrm>
            <a:off x="3136900" y="494982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3</a:t>
            </a:r>
          </a:p>
        </p:txBody>
      </p:sp>
      <p:sp>
        <p:nvSpPr>
          <p:cNvPr id="40975" name="Text Box 16"/>
          <p:cNvSpPr txBox="1">
            <a:spLocks noChangeArrowheads="1"/>
          </p:cNvSpPr>
          <p:nvPr/>
        </p:nvSpPr>
        <p:spPr bwMode="auto">
          <a:xfrm>
            <a:off x="4787900" y="3282950"/>
            <a:ext cx="371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  <a:latin typeface="Comic Sans MS" pitchFamily="66" charset="0"/>
              </a:rPr>
              <a:t>5</a:t>
            </a:r>
          </a:p>
        </p:txBody>
      </p:sp>
      <p:sp>
        <p:nvSpPr>
          <p:cNvPr id="40976" name="Text Box 17"/>
          <p:cNvSpPr txBox="1">
            <a:spLocks noChangeArrowheads="1"/>
          </p:cNvSpPr>
          <p:nvPr/>
        </p:nvSpPr>
        <p:spPr bwMode="auto">
          <a:xfrm>
            <a:off x="4859338" y="5011738"/>
            <a:ext cx="371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  <a:latin typeface="Comic Sans MS" pitchFamily="66" charset="0"/>
              </a:rPr>
              <a:t>0</a:t>
            </a:r>
          </a:p>
        </p:txBody>
      </p:sp>
      <p:sp>
        <p:nvSpPr>
          <p:cNvPr id="40977" name="Line 18"/>
          <p:cNvSpPr>
            <a:spLocks noChangeShapeType="1"/>
          </p:cNvSpPr>
          <p:nvPr/>
        </p:nvSpPr>
        <p:spPr bwMode="auto">
          <a:xfrm>
            <a:off x="4289425" y="3222625"/>
            <a:ext cx="714375" cy="9271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0978" name="Line 19"/>
          <p:cNvSpPr>
            <a:spLocks noChangeShapeType="1"/>
          </p:cNvSpPr>
          <p:nvPr/>
        </p:nvSpPr>
        <p:spPr bwMode="auto">
          <a:xfrm flipH="1">
            <a:off x="4356100" y="4581525"/>
            <a:ext cx="649288" cy="9350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0979" name="Line 20"/>
          <p:cNvSpPr>
            <a:spLocks noChangeShapeType="1"/>
          </p:cNvSpPr>
          <p:nvPr/>
        </p:nvSpPr>
        <p:spPr bwMode="auto">
          <a:xfrm flipH="1">
            <a:off x="3309938" y="4508500"/>
            <a:ext cx="1477962" cy="111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0980" name="Text Box 21"/>
          <p:cNvSpPr txBox="1">
            <a:spLocks noChangeArrowheads="1"/>
          </p:cNvSpPr>
          <p:nvPr/>
        </p:nvSpPr>
        <p:spPr bwMode="auto">
          <a:xfrm>
            <a:off x="3995738" y="4506913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2</a:t>
            </a:r>
          </a:p>
        </p:txBody>
      </p:sp>
      <p:sp>
        <p:nvSpPr>
          <p:cNvPr id="40981" name="Text Box 22"/>
          <p:cNvSpPr txBox="1">
            <a:spLocks noChangeArrowheads="1"/>
          </p:cNvSpPr>
          <p:nvPr/>
        </p:nvSpPr>
        <p:spPr bwMode="auto">
          <a:xfrm>
            <a:off x="3995738" y="3787775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1</a:t>
            </a:r>
          </a:p>
        </p:txBody>
      </p:sp>
      <p:sp>
        <p:nvSpPr>
          <p:cNvPr id="40982" name="Line 23"/>
          <p:cNvSpPr>
            <a:spLocks noChangeShapeType="1"/>
          </p:cNvSpPr>
          <p:nvPr/>
        </p:nvSpPr>
        <p:spPr bwMode="auto">
          <a:xfrm flipV="1">
            <a:off x="3348038" y="4221163"/>
            <a:ext cx="15113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0983" name="Rectangle 24"/>
          <p:cNvSpPr>
            <a:spLocks noChangeArrowheads="1"/>
          </p:cNvSpPr>
          <p:nvPr/>
        </p:nvSpPr>
        <p:spPr bwMode="auto">
          <a:xfrm>
            <a:off x="6330950" y="3573463"/>
            <a:ext cx="17859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omic Sans MS" pitchFamily="66" charset="0"/>
              </a:rPr>
              <a:t>9a</a:t>
            </a:r>
            <a:r>
              <a:rPr lang="en-US" sz="2400" b="1" baseline="-25000">
                <a:latin typeface="Comic Sans MS" pitchFamily="66" charset="0"/>
              </a:rPr>
              <a:t>2</a:t>
            </a:r>
            <a:r>
              <a:rPr lang="en-US" sz="2400" b="1">
                <a:latin typeface="Comic Sans MS" pitchFamily="66" charset="0"/>
              </a:rPr>
              <a:t> + 4ā</a:t>
            </a:r>
            <a:r>
              <a:rPr lang="en-US" sz="2400" b="1" baseline="-25000">
                <a:latin typeface="Comic Sans MS" pitchFamily="66" charset="0"/>
              </a:rPr>
              <a:t>2  </a:t>
            </a:r>
          </a:p>
        </p:txBody>
      </p:sp>
      <p:sp>
        <p:nvSpPr>
          <p:cNvPr id="40984" name="Rectangle 25"/>
          <p:cNvSpPr>
            <a:spLocks noChangeArrowheads="1"/>
          </p:cNvSpPr>
          <p:nvPr/>
        </p:nvSpPr>
        <p:spPr bwMode="auto">
          <a:xfrm>
            <a:off x="6240463" y="4151313"/>
            <a:ext cx="28590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omic Sans MS" pitchFamily="66" charset="0"/>
              </a:rPr>
              <a:t> = 4(a</a:t>
            </a:r>
            <a:r>
              <a:rPr lang="en-US" sz="2400" b="1" baseline="-25000">
                <a:latin typeface="Comic Sans MS" pitchFamily="66" charset="0"/>
              </a:rPr>
              <a:t>2</a:t>
            </a:r>
            <a:r>
              <a:rPr lang="en-US" sz="2400" b="1">
                <a:latin typeface="Comic Sans MS" pitchFamily="66" charset="0"/>
              </a:rPr>
              <a:t>+ā</a:t>
            </a:r>
            <a:r>
              <a:rPr lang="en-US" sz="2400" b="1" baseline="-25000">
                <a:latin typeface="Comic Sans MS" pitchFamily="66" charset="0"/>
              </a:rPr>
              <a:t>2</a:t>
            </a:r>
            <a:r>
              <a:rPr lang="en-US" sz="2400" b="1">
                <a:latin typeface="Comic Sans MS" pitchFamily="66" charset="0"/>
              </a:rPr>
              <a:t>) + 5ā</a:t>
            </a:r>
            <a:r>
              <a:rPr lang="en-US" sz="2400" b="1" baseline="-25000">
                <a:latin typeface="Comic Sans MS" pitchFamily="66" charset="0"/>
              </a:rPr>
              <a:t>2 </a:t>
            </a:r>
          </a:p>
        </p:txBody>
      </p:sp>
      <p:sp>
        <p:nvSpPr>
          <p:cNvPr id="40985" name="Rectangle 26"/>
          <p:cNvSpPr>
            <a:spLocks noChangeArrowheads="1"/>
          </p:cNvSpPr>
          <p:nvPr/>
        </p:nvSpPr>
        <p:spPr bwMode="auto">
          <a:xfrm>
            <a:off x="6259513" y="4725988"/>
            <a:ext cx="18526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omic Sans MS" pitchFamily="66" charset="0"/>
              </a:rPr>
              <a:t> = 4 + 5ā</a:t>
            </a:r>
            <a:r>
              <a:rPr lang="en-US" sz="2400" b="1" baseline="-25000">
                <a:latin typeface="Comic Sans MS" pitchFamily="66" charset="0"/>
              </a:rPr>
              <a:t>2 </a:t>
            </a:r>
          </a:p>
        </p:txBody>
      </p:sp>
      <p:sp>
        <p:nvSpPr>
          <p:cNvPr id="409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Flow and Reparametrization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286500" y="3500438"/>
            <a:ext cx="2643188" cy="1785937"/>
          </a:xfrm>
          <a:prstGeom prst="roundRect">
            <a:avLst>
              <a:gd name="adj" fmla="val 5698"/>
            </a:avLst>
          </a:prstGeom>
          <a:solidFill>
            <a:srgbClr val="0066FF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4470400" y="5554663"/>
            <a:ext cx="1223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Sink (1)</a:t>
            </a:r>
            <a:endParaRPr lang="en-GB" b="1" i="1">
              <a:latin typeface="Comic Sans MS" pitchFamily="66" charset="0"/>
            </a:endParaRP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4311650" y="2606675"/>
            <a:ext cx="1549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>
                <a:latin typeface="Comic Sans MS" pitchFamily="66" charset="0"/>
              </a:rPr>
              <a:t>Source (0)</a:t>
            </a:r>
            <a:r>
              <a:rPr lang="en-GB" sz="2000" dirty="0">
                <a:latin typeface="Times New Roman" pitchFamily="18" charset="0"/>
              </a:rPr>
              <a:t> </a:t>
            </a:r>
            <a:endParaRPr lang="en-GB" i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Oval 3"/>
          <p:cNvSpPr>
            <a:spLocks noChangeAspect="1" noChangeArrowheads="1"/>
          </p:cNvSpPr>
          <p:nvPr/>
        </p:nvSpPr>
        <p:spPr bwMode="auto">
          <a:xfrm>
            <a:off x="48593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41987" name="Oval 4"/>
          <p:cNvSpPr>
            <a:spLocks noChangeAspect="1" noChangeArrowheads="1"/>
          </p:cNvSpPr>
          <p:nvPr/>
        </p:nvSpPr>
        <p:spPr bwMode="auto">
          <a:xfrm>
            <a:off x="29162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41990" name="Rectangle 7"/>
          <p:cNvSpPr>
            <a:spLocks noChangeAspect="1" noChangeArrowheads="1"/>
          </p:cNvSpPr>
          <p:nvPr/>
        </p:nvSpPr>
        <p:spPr bwMode="auto">
          <a:xfrm>
            <a:off x="3894138" y="2819400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200">
              <a:latin typeface="Times New Roman" pitchFamily="18" charset="0"/>
            </a:endParaRPr>
          </a:p>
        </p:txBody>
      </p:sp>
      <p:sp>
        <p:nvSpPr>
          <p:cNvPr id="41991" name="Rectangle 8"/>
          <p:cNvSpPr>
            <a:spLocks noChangeAspect="1" noChangeArrowheads="1"/>
          </p:cNvSpPr>
          <p:nvPr/>
        </p:nvSpPr>
        <p:spPr bwMode="auto">
          <a:xfrm>
            <a:off x="3960813" y="5559425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41992" name="Rectangle 9"/>
          <p:cNvSpPr>
            <a:spLocks noChangeArrowheads="1"/>
          </p:cNvSpPr>
          <p:nvPr/>
        </p:nvSpPr>
        <p:spPr bwMode="auto">
          <a:xfrm>
            <a:off x="2454275" y="4043363"/>
            <a:ext cx="577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1</a:t>
            </a:r>
          </a:p>
        </p:txBody>
      </p:sp>
      <p:sp>
        <p:nvSpPr>
          <p:cNvPr id="41993" name="Rectangle 10"/>
          <p:cNvSpPr>
            <a:spLocks noChangeArrowheads="1"/>
          </p:cNvSpPr>
          <p:nvPr/>
        </p:nvSpPr>
        <p:spPr bwMode="auto">
          <a:xfrm>
            <a:off x="5334000" y="4043363"/>
            <a:ext cx="5762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41994" name="Rectangle 11"/>
          <p:cNvSpPr>
            <a:spLocks noChangeArrowheads="1"/>
          </p:cNvSpPr>
          <p:nvPr/>
        </p:nvSpPr>
        <p:spPr bwMode="auto">
          <a:xfrm>
            <a:off x="395288" y="1265238"/>
            <a:ext cx="58197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omic Sans MS" pitchFamily="66" charset="0"/>
              </a:rPr>
              <a:t>E(a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,a</a:t>
            </a:r>
            <a:r>
              <a:rPr lang="en-US" sz="2400" b="1" baseline="-25000">
                <a:latin typeface="Comic Sans MS" pitchFamily="66" charset="0"/>
              </a:rPr>
              <a:t>2</a:t>
            </a:r>
            <a:r>
              <a:rPr lang="en-US" sz="2400" b="1">
                <a:latin typeface="Comic Sans MS" pitchFamily="66" charset="0"/>
              </a:rPr>
              <a:t>) = 6</a:t>
            </a:r>
            <a:r>
              <a:rPr lang="en-US" sz="2400" b="1" baseline="-25000">
                <a:latin typeface="Comic Sans MS" pitchFamily="66" charset="0"/>
              </a:rPr>
              <a:t> </a:t>
            </a:r>
            <a:r>
              <a:rPr lang="en-US" sz="2400" b="1">
                <a:latin typeface="Comic Sans MS" pitchFamily="66" charset="0"/>
              </a:rPr>
              <a:t>+ 3ā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+ 5a</a:t>
            </a:r>
            <a:r>
              <a:rPr lang="en-US" sz="2400" b="1" baseline="-25000">
                <a:latin typeface="Comic Sans MS" pitchFamily="66" charset="0"/>
              </a:rPr>
              <a:t>2 </a:t>
            </a:r>
            <a:r>
              <a:rPr lang="en-US" sz="2400" b="1">
                <a:latin typeface="Comic Sans MS" pitchFamily="66" charset="0"/>
              </a:rPr>
              <a:t>+ 2a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ā</a:t>
            </a:r>
            <a:r>
              <a:rPr lang="en-US" sz="2400" b="1" baseline="-25000">
                <a:latin typeface="Comic Sans MS" pitchFamily="66" charset="0"/>
              </a:rPr>
              <a:t>2 </a:t>
            </a:r>
            <a:r>
              <a:rPr lang="en-US" sz="2400" b="1">
                <a:latin typeface="Comic Sans MS" pitchFamily="66" charset="0"/>
              </a:rPr>
              <a:t>+</a:t>
            </a:r>
            <a:r>
              <a:rPr lang="en-US" sz="2400" b="1" baseline="-25000">
                <a:latin typeface="Comic Sans MS" pitchFamily="66" charset="0"/>
              </a:rPr>
              <a:t> </a:t>
            </a:r>
            <a:r>
              <a:rPr lang="en-US" sz="2400" b="1">
                <a:latin typeface="Comic Sans MS" pitchFamily="66" charset="0"/>
              </a:rPr>
              <a:t>ā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a</a:t>
            </a:r>
            <a:r>
              <a:rPr lang="en-US" sz="2400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41995" name="Line 12"/>
          <p:cNvSpPr>
            <a:spLocks noChangeShapeType="1"/>
          </p:cNvSpPr>
          <p:nvPr/>
        </p:nvSpPr>
        <p:spPr bwMode="auto">
          <a:xfrm flipH="1">
            <a:off x="3203575" y="3213100"/>
            <a:ext cx="720725" cy="936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1996" name="Text Box 13"/>
          <p:cNvSpPr txBox="1">
            <a:spLocks noChangeArrowheads="1"/>
          </p:cNvSpPr>
          <p:nvPr/>
        </p:nvSpPr>
        <p:spPr bwMode="auto">
          <a:xfrm>
            <a:off x="3203575" y="32845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0</a:t>
            </a:r>
          </a:p>
        </p:txBody>
      </p:sp>
      <p:sp>
        <p:nvSpPr>
          <p:cNvPr id="41997" name="Line 14"/>
          <p:cNvSpPr>
            <a:spLocks noChangeShapeType="1"/>
          </p:cNvSpPr>
          <p:nvPr/>
        </p:nvSpPr>
        <p:spPr bwMode="auto">
          <a:xfrm>
            <a:off x="3203575" y="4581525"/>
            <a:ext cx="720725" cy="9350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1998" name="Text Box 15"/>
          <p:cNvSpPr txBox="1">
            <a:spLocks noChangeArrowheads="1"/>
          </p:cNvSpPr>
          <p:nvPr/>
        </p:nvSpPr>
        <p:spPr bwMode="auto">
          <a:xfrm>
            <a:off x="3136900" y="494982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3</a:t>
            </a:r>
          </a:p>
        </p:txBody>
      </p:sp>
      <p:sp>
        <p:nvSpPr>
          <p:cNvPr id="41999" name="Text Box 16"/>
          <p:cNvSpPr txBox="1">
            <a:spLocks noChangeArrowheads="1"/>
          </p:cNvSpPr>
          <p:nvPr/>
        </p:nvSpPr>
        <p:spPr bwMode="auto">
          <a:xfrm>
            <a:off x="4787900" y="3282950"/>
            <a:ext cx="371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5</a:t>
            </a:r>
          </a:p>
        </p:txBody>
      </p:sp>
      <p:sp>
        <p:nvSpPr>
          <p:cNvPr id="42000" name="Text Box 17"/>
          <p:cNvSpPr txBox="1">
            <a:spLocks noChangeArrowheads="1"/>
          </p:cNvSpPr>
          <p:nvPr/>
        </p:nvSpPr>
        <p:spPr bwMode="auto">
          <a:xfrm>
            <a:off x="4859338" y="5011738"/>
            <a:ext cx="371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0</a:t>
            </a:r>
          </a:p>
        </p:txBody>
      </p:sp>
      <p:sp>
        <p:nvSpPr>
          <p:cNvPr id="42001" name="Line 18"/>
          <p:cNvSpPr>
            <a:spLocks noChangeShapeType="1"/>
          </p:cNvSpPr>
          <p:nvPr/>
        </p:nvSpPr>
        <p:spPr bwMode="auto">
          <a:xfrm>
            <a:off x="4289425" y="3222625"/>
            <a:ext cx="714375" cy="927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2002" name="Line 19"/>
          <p:cNvSpPr>
            <a:spLocks noChangeShapeType="1"/>
          </p:cNvSpPr>
          <p:nvPr/>
        </p:nvSpPr>
        <p:spPr bwMode="auto">
          <a:xfrm flipH="1">
            <a:off x="4356100" y="4581525"/>
            <a:ext cx="649288" cy="9350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2003" name="Line 20"/>
          <p:cNvSpPr>
            <a:spLocks noChangeShapeType="1"/>
          </p:cNvSpPr>
          <p:nvPr/>
        </p:nvSpPr>
        <p:spPr bwMode="auto">
          <a:xfrm flipH="1">
            <a:off x="3309938" y="4508500"/>
            <a:ext cx="1477962" cy="111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2004" name="Text Box 21"/>
          <p:cNvSpPr txBox="1">
            <a:spLocks noChangeArrowheads="1"/>
          </p:cNvSpPr>
          <p:nvPr/>
        </p:nvSpPr>
        <p:spPr bwMode="auto">
          <a:xfrm>
            <a:off x="3995738" y="4506913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2</a:t>
            </a:r>
          </a:p>
        </p:txBody>
      </p:sp>
      <p:sp>
        <p:nvSpPr>
          <p:cNvPr id="42005" name="Text Box 22"/>
          <p:cNvSpPr txBox="1">
            <a:spLocks noChangeArrowheads="1"/>
          </p:cNvSpPr>
          <p:nvPr/>
        </p:nvSpPr>
        <p:spPr bwMode="auto">
          <a:xfrm>
            <a:off x="3995738" y="3787775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1</a:t>
            </a:r>
          </a:p>
        </p:txBody>
      </p:sp>
      <p:sp>
        <p:nvSpPr>
          <p:cNvPr id="42006" name="Line 23"/>
          <p:cNvSpPr>
            <a:spLocks noChangeShapeType="1"/>
          </p:cNvSpPr>
          <p:nvPr/>
        </p:nvSpPr>
        <p:spPr bwMode="auto">
          <a:xfrm flipV="1">
            <a:off x="3348038" y="4221163"/>
            <a:ext cx="15113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200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Flow and Reparametrization</a:t>
            </a: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4470400" y="5554663"/>
            <a:ext cx="1223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Sink (1)</a:t>
            </a:r>
            <a:endParaRPr lang="en-GB" b="1" i="1">
              <a:latin typeface="Comic Sans MS" pitchFamily="66" charset="0"/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4311650" y="2606675"/>
            <a:ext cx="1549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>
                <a:latin typeface="Comic Sans MS" pitchFamily="66" charset="0"/>
              </a:rPr>
              <a:t>Source (0)</a:t>
            </a:r>
            <a:r>
              <a:rPr lang="en-GB" sz="2000" dirty="0">
                <a:latin typeface="Times New Roman" pitchFamily="18" charset="0"/>
              </a:rPr>
              <a:t> </a:t>
            </a:r>
            <a:endParaRPr lang="en-GB" i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Oval 3"/>
          <p:cNvSpPr>
            <a:spLocks noChangeAspect="1" noChangeArrowheads="1"/>
          </p:cNvSpPr>
          <p:nvPr/>
        </p:nvSpPr>
        <p:spPr bwMode="auto">
          <a:xfrm>
            <a:off x="48593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43011" name="Oval 4"/>
          <p:cNvSpPr>
            <a:spLocks noChangeAspect="1" noChangeArrowheads="1"/>
          </p:cNvSpPr>
          <p:nvPr/>
        </p:nvSpPr>
        <p:spPr bwMode="auto">
          <a:xfrm>
            <a:off x="29162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43014" name="Rectangle 7"/>
          <p:cNvSpPr>
            <a:spLocks noChangeAspect="1" noChangeArrowheads="1"/>
          </p:cNvSpPr>
          <p:nvPr/>
        </p:nvSpPr>
        <p:spPr bwMode="auto">
          <a:xfrm>
            <a:off x="3894138" y="2819400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200">
              <a:latin typeface="Times New Roman" pitchFamily="18" charset="0"/>
            </a:endParaRPr>
          </a:p>
        </p:txBody>
      </p:sp>
      <p:sp>
        <p:nvSpPr>
          <p:cNvPr id="43015" name="Rectangle 8"/>
          <p:cNvSpPr>
            <a:spLocks noChangeAspect="1" noChangeArrowheads="1"/>
          </p:cNvSpPr>
          <p:nvPr/>
        </p:nvSpPr>
        <p:spPr bwMode="auto">
          <a:xfrm>
            <a:off x="3960813" y="5559425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43016" name="Rectangle 9"/>
          <p:cNvSpPr>
            <a:spLocks noChangeArrowheads="1"/>
          </p:cNvSpPr>
          <p:nvPr/>
        </p:nvSpPr>
        <p:spPr bwMode="auto">
          <a:xfrm>
            <a:off x="2454275" y="4043363"/>
            <a:ext cx="577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1</a:t>
            </a:r>
          </a:p>
        </p:txBody>
      </p:sp>
      <p:sp>
        <p:nvSpPr>
          <p:cNvPr id="43017" name="Rectangle 10"/>
          <p:cNvSpPr>
            <a:spLocks noChangeArrowheads="1"/>
          </p:cNvSpPr>
          <p:nvPr/>
        </p:nvSpPr>
        <p:spPr bwMode="auto">
          <a:xfrm>
            <a:off x="5334000" y="4043363"/>
            <a:ext cx="5762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43018" name="Rectangle 11"/>
          <p:cNvSpPr>
            <a:spLocks noChangeArrowheads="1"/>
          </p:cNvSpPr>
          <p:nvPr/>
        </p:nvSpPr>
        <p:spPr bwMode="auto">
          <a:xfrm>
            <a:off x="395288" y="1265238"/>
            <a:ext cx="58197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omic Sans MS" pitchFamily="66" charset="0"/>
              </a:rPr>
              <a:t>E(a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,a</a:t>
            </a:r>
            <a:r>
              <a:rPr lang="en-US" sz="2400" b="1" baseline="-25000">
                <a:latin typeface="Comic Sans MS" pitchFamily="66" charset="0"/>
              </a:rPr>
              <a:t>2</a:t>
            </a:r>
            <a:r>
              <a:rPr lang="en-US" sz="2400" b="1">
                <a:latin typeface="Comic Sans MS" pitchFamily="66" charset="0"/>
              </a:rPr>
              <a:t>) = 6</a:t>
            </a:r>
            <a:r>
              <a:rPr lang="en-US" sz="2400" b="1" baseline="-25000">
                <a:latin typeface="Comic Sans MS" pitchFamily="66" charset="0"/>
              </a:rPr>
              <a:t> </a:t>
            </a:r>
            <a:r>
              <a:rPr lang="en-US" sz="2400" b="1">
                <a:latin typeface="Comic Sans MS" pitchFamily="66" charset="0"/>
              </a:rPr>
              <a:t>+ </a:t>
            </a:r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3ā</a:t>
            </a:r>
            <a:r>
              <a:rPr lang="en-US" sz="2400" b="1" baseline="-25000">
                <a:solidFill>
                  <a:srgbClr val="FF0000"/>
                </a:solidFill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+ </a:t>
            </a:r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5a</a:t>
            </a:r>
            <a:r>
              <a:rPr lang="en-US" sz="2400" b="1" baseline="-25000">
                <a:solidFill>
                  <a:srgbClr val="FF0000"/>
                </a:solidFill>
                <a:latin typeface="Comic Sans MS" pitchFamily="66" charset="0"/>
              </a:rPr>
              <a:t>2</a:t>
            </a:r>
            <a:r>
              <a:rPr lang="en-US" sz="2400" b="1" baseline="-25000">
                <a:latin typeface="Comic Sans MS" pitchFamily="66" charset="0"/>
              </a:rPr>
              <a:t> </a:t>
            </a:r>
            <a:r>
              <a:rPr lang="en-US" sz="2400" b="1">
                <a:latin typeface="Comic Sans MS" pitchFamily="66" charset="0"/>
              </a:rPr>
              <a:t>+ </a:t>
            </a:r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2a</a:t>
            </a:r>
            <a:r>
              <a:rPr lang="en-US" sz="2400" b="1" baseline="-25000">
                <a:solidFill>
                  <a:srgbClr val="FF0000"/>
                </a:solidFill>
                <a:latin typeface="Comic Sans MS" pitchFamily="66" charset="0"/>
              </a:rPr>
              <a:t>1</a:t>
            </a:r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ā</a:t>
            </a:r>
            <a:r>
              <a:rPr lang="en-US" sz="2400" b="1" baseline="-25000">
                <a:solidFill>
                  <a:srgbClr val="FF0000"/>
                </a:solidFill>
                <a:latin typeface="Comic Sans MS" pitchFamily="66" charset="0"/>
              </a:rPr>
              <a:t>2</a:t>
            </a:r>
            <a:r>
              <a:rPr lang="en-US" sz="2400" b="1" baseline="-25000">
                <a:latin typeface="Comic Sans MS" pitchFamily="66" charset="0"/>
              </a:rPr>
              <a:t> </a:t>
            </a:r>
            <a:r>
              <a:rPr lang="en-US" sz="2400" b="1">
                <a:latin typeface="Comic Sans MS" pitchFamily="66" charset="0"/>
              </a:rPr>
              <a:t>+</a:t>
            </a:r>
            <a:r>
              <a:rPr lang="en-US" sz="2400" b="1" baseline="-2500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400" b="1">
                <a:latin typeface="Comic Sans MS" pitchFamily="66" charset="0"/>
              </a:rPr>
              <a:t>ā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a</a:t>
            </a:r>
            <a:r>
              <a:rPr lang="en-US" sz="2400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43019" name="Line 12"/>
          <p:cNvSpPr>
            <a:spLocks noChangeShapeType="1"/>
          </p:cNvSpPr>
          <p:nvPr/>
        </p:nvSpPr>
        <p:spPr bwMode="auto">
          <a:xfrm flipH="1">
            <a:off x="3203575" y="3213100"/>
            <a:ext cx="720725" cy="936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3020" name="Text Box 13"/>
          <p:cNvSpPr txBox="1">
            <a:spLocks noChangeArrowheads="1"/>
          </p:cNvSpPr>
          <p:nvPr/>
        </p:nvSpPr>
        <p:spPr bwMode="auto">
          <a:xfrm>
            <a:off x="3203575" y="32845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0</a:t>
            </a:r>
          </a:p>
        </p:txBody>
      </p:sp>
      <p:sp>
        <p:nvSpPr>
          <p:cNvPr id="43021" name="Line 14"/>
          <p:cNvSpPr>
            <a:spLocks noChangeShapeType="1"/>
          </p:cNvSpPr>
          <p:nvPr/>
        </p:nvSpPr>
        <p:spPr bwMode="auto">
          <a:xfrm>
            <a:off x="3203575" y="4581525"/>
            <a:ext cx="720725" cy="9350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3022" name="Text Box 15"/>
          <p:cNvSpPr txBox="1">
            <a:spLocks noChangeArrowheads="1"/>
          </p:cNvSpPr>
          <p:nvPr/>
        </p:nvSpPr>
        <p:spPr bwMode="auto">
          <a:xfrm>
            <a:off x="3136900" y="4949825"/>
            <a:ext cx="371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  <a:latin typeface="Comic Sans MS" pitchFamily="66" charset="0"/>
              </a:rPr>
              <a:t>3</a:t>
            </a:r>
          </a:p>
        </p:txBody>
      </p:sp>
      <p:sp>
        <p:nvSpPr>
          <p:cNvPr id="43023" name="Text Box 16"/>
          <p:cNvSpPr txBox="1">
            <a:spLocks noChangeArrowheads="1"/>
          </p:cNvSpPr>
          <p:nvPr/>
        </p:nvSpPr>
        <p:spPr bwMode="auto">
          <a:xfrm>
            <a:off x="4787900" y="3282950"/>
            <a:ext cx="371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  <a:latin typeface="Comic Sans MS" pitchFamily="66" charset="0"/>
              </a:rPr>
              <a:t>5</a:t>
            </a:r>
          </a:p>
        </p:txBody>
      </p:sp>
      <p:sp>
        <p:nvSpPr>
          <p:cNvPr id="43024" name="Text Box 17"/>
          <p:cNvSpPr txBox="1">
            <a:spLocks noChangeArrowheads="1"/>
          </p:cNvSpPr>
          <p:nvPr/>
        </p:nvSpPr>
        <p:spPr bwMode="auto">
          <a:xfrm>
            <a:off x="4859338" y="5011738"/>
            <a:ext cx="371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0</a:t>
            </a:r>
          </a:p>
        </p:txBody>
      </p:sp>
      <p:sp>
        <p:nvSpPr>
          <p:cNvPr id="43025" name="Line 18"/>
          <p:cNvSpPr>
            <a:spLocks noChangeShapeType="1"/>
          </p:cNvSpPr>
          <p:nvPr/>
        </p:nvSpPr>
        <p:spPr bwMode="auto">
          <a:xfrm>
            <a:off x="4289425" y="3222625"/>
            <a:ext cx="714375" cy="9271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3026" name="Line 19"/>
          <p:cNvSpPr>
            <a:spLocks noChangeShapeType="1"/>
          </p:cNvSpPr>
          <p:nvPr/>
        </p:nvSpPr>
        <p:spPr bwMode="auto">
          <a:xfrm flipH="1">
            <a:off x="4356100" y="4581525"/>
            <a:ext cx="649288" cy="9350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3027" name="Line 20"/>
          <p:cNvSpPr>
            <a:spLocks noChangeShapeType="1"/>
          </p:cNvSpPr>
          <p:nvPr/>
        </p:nvSpPr>
        <p:spPr bwMode="auto">
          <a:xfrm flipH="1">
            <a:off x="3309938" y="4508500"/>
            <a:ext cx="1477962" cy="1111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3028" name="Text Box 21"/>
          <p:cNvSpPr txBox="1">
            <a:spLocks noChangeArrowheads="1"/>
          </p:cNvSpPr>
          <p:nvPr/>
        </p:nvSpPr>
        <p:spPr bwMode="auto">
          <a:xfrm>
            <a:off x="3995738" y="4506913"/>
            <a:ext cx="371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43029" name="Text Box 22"/>
          <p:cNvSpPr txBox="1">
            <a:spLocks noChangeArrowheads="1"/>
          </p:cNvSpPr>
          <p:nvPr/>
        </p:nvSpPr>
        <p:spPr bwMode="auto">
          <a:xfrm>
            <a:off x="3995738" y="3787775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1</a:t>
            </a:r>
          </a:p>
        </p:txBody>
      </p:sp>
      <p:sp>
        <p:nvSpPr>
          <p:cNvPr id="43030" name="Line 23"/>
          <p:cNvSpPr>
            <a:spLocks noChangeShapeType="1"/>
          </p:cNvSpPr>
          <p:nvPr/>
        </p:nvSpPr>
        <p:spPr bwMode="auto">
          <a:xfrm flipV="1">
            <a:off x="3348038" y="4221163"/>
            <a:ext cx="15113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303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Flow and Reparametrization</a:t>
            </a: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4470400" y="5554663"/>
            <a:ext cx="1223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Sink (1)</a:t>
            </a:r>
            <a:endParaRPr lang="en-GB" b="1" i="1">
              <a:latin typeface="Comic Sans MS" pitchFamily="66" charset="0"/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4311650" y="2606675"/>
            <a:ext cx="1549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>
                <a:latin typeface="Comic Sans MS" pitchFamily="66" charset="0"/>
              </a:rPr>
              <a:t>Source (0)</a:t>
            </a:r>
            <a:r>
              <a:rPr lang="en-GB" sz="2000" dirty="0">
                <a:latin typeface="Times New Roman" pitchFamily="18" charset="0"/>
              </a:rPr>
              <a:t> </a:t>
            </a:r>
            <a:endParaRPr lang="en-GB" i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Oval 3"/>
          <p:cNvSpPr>
            <a:spLocks noChangeAspect="1" noChangeArrowheads="1"/>
          </p:cNvSpPr>
          <p:nvPr/>
        </p:nvSpPr>
        <p:spPr bwMode="auto">
          <a:xfrm>
            <a:off x="48593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43011" name="Oval 4"/>
          <p:cNvSpPr>
            <a:spLocks noChangeAspect="1" noChangeArrowheads="1"/>
          </p:cNvSpPr>
          <p:nvPr/>
        </p:nvSpPr>
        <p:spPr bwMode="auto">
          <a:xfrm>
            <a:off x="29162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43014" name="Rectangle 7"/>
          <p:cNvSpPr>
            <a:spLocks noChangeAspect="1" noChangeArrowheads="1"/>
          </p:cNvSpPr>
          <p:nvPr/>
        </p:nvSpPr>
        <p:spPr bwMode="auto">
          <a:xfrm>
            <a:off x="3894138" y="2819400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200">
              <a:latin typeface="Times New Roman" pitchFamily="18" charset="0"/>
            </a:endParaRPr>
          </a:p>
        </p:txBody>
      </p:sp>
      <p:sp>
        <p:nvSpPr>
          <p:cNvPr id="43015" name="Rectangle 8"/>
          <p:cNvSpPr>
            <a:spLocks noChangeAspect="1" noChangeArrowheads="1"/>
          </p:cNvSpPr>
          <p:nvPr/>
        </p:nvSpPr>
        <p:spPr bwMode="auto">
          <a:xfrm>
            <a:off x="3960813" y="5559425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43016" name="Rectangle 9"/>
          <p:cNvSpPr>
            <a:spLocks noChangeArrowheads="1"/>
          </p:cNvSpPr>
          <p:nvPr/>
        </p:nvSpPr>
        <p:spPr bwMode="auto">
          <a:xfrm>
            <a:off x="2454275" y="4043363"/>
            <a:ext cx="577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1</a:t>
            </a:r>
          </a:p>
        </p:txBody>
      </p:sp>
      <p:sp>
        <p:nvSpPr>
          <p:cNvPr id="43017" name="Rectangle 10"/>
          <p:cNvSpPr>
            <a:spLocks noChangeArrowheads="1"/>
          </p:cNvSpPr>
          <p:nvPr/>
        </p:nvSpPr>
        <p:spPr bwMode="auto">
          <a:xfrm>
            <a:off x="5334000" y="4043363"/>
            <a:ext cx="5762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43018" name="Rectangle 11"/>
          <p:cNvSpPr>
            <a:spLocks noChangeArrowheads="1"/>
          </p:cNvSpPr>
          <p:nvPr/>
        </p:nvSpPr>
        <p:spPr bwMode="auto">
          <a:xfrm>
            <a:off x="395288" y="1265238"/>
            <a:ext cx="58197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omic Sans MS" pitchFamily="66" charset="0"/>
              </a:rPr>
              <a:t>E(a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,a</a:t>
            </a:r>
            <a:r>
              <a:rPr lang="en-US" sz="2400" b="1" baseline="-25000">
                <a:latin typeface="Comic Sans MS" pitchFamily="66" charset="0"/>
              </a:rPr>
              <a:t>2</a:t>
            </a:r>
            <a:r>
              <a:rPr lang="en-US" sz="2400" b="1">
                <a:latin typeface="Comic Sans MS" pitchFamily="66" charset="0"/>
              </a:rPr>
              <a:t>) = 6</a:t>
            </a:r>
            <a:r>
              <a:rPr lang="en-US" sz="2400" b="1" baseline="-25000">
                <a:latin typeface="Comic Sans MS" pitchFamily="66" charset="0"/>
              </a:rPr>
              <a:t> </a:t>
            </a:r>
            <a:r>
              <a:rPr lang="en-US" sz="2400" b="1">
                <a:latin typeface="Comic Sans MS" pitchFamily="66" charset="0"/>
              </a:rPr>
              <a:t>+ </a:t>
            </a:r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3ā</a:t>
            </a:r>
            <a:r>
              <a:rPr lang="en-US" sz="2400" b="1" baseline="-25000">
                <a:solidFill>
                  <a:srgbClr val="FF0000"/>
                </a:solidFill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+ </a:t>
            </a:r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5a</a:t>
            </a:r>
            <a:r>
              <a:rPr lang="en-US" sz="2400" b="1" baseline="-25000">
                <a:solidFill>
                  <a:srgbClr val="FF0000"/>
                </a:solidFill>
                <a:latin typeface="Comic Sans MS" pitchFamily="66" charset="0"/>
              </a:rPr>
              <a:t>2</a:t>
            </a:r>
            <a:r>
              <a:rPr lang="en-US" sz="2400" b="1" baseline="-25000">
                <a:latin typeface="Comic Sans MS" pitchFamily="66" charset="0"/>
              </a:rPr>
              <a:t> </a:t>
            </a:r>
            <a:r>
              <a:rPr lang="en-US" sz="2400" b="1">
                <a:latin typeface="Comic Sans MS" pitchFamily="66" charset="0"/>
              </a:rPr>
              <a:t>+ </a:t>
            </a:r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2a</a:t>
            </a:r>
            <a:r>
              <a:rPr lang="en-US" sz="2400" b="1" baseline="-25000">
                <a:solidFill>
                  <a:srgbClr val="FF0000"/>
                </a:solidFill>
                <a:latin typeface="Comic Sans MS" pitchFamily="66" charset="0"/>
              </a:rPr>
              <a:t>1</a:t>
            </a:r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ā</a:t>
            </a:r>
            <a:r>
              <a:rPr lang="en-US" sz="2400" b="1" baseline="-25000">
                <a:solidFill>
                  <a:srgbClr val="FF0000"/>
                </a:solidFill>
                <a:latin typeface="Comic Sans MS" pitchFamily="66" charset="0"/>
              </a:rPr>
              <a:t>2</a:t>
            </a:r>
            <a:r>
              <a:rPr lang="en-US" sz="2400" b="1" baseline="-25000">
                <a:latin typeface="Comic Sans MS" pitchFamily="66" charset="0"/>
              </a:rPr>
              <a:t> </a:t>
            </a:r>
            <a:r>
              <a:rPr lang="en-US" sz="2400" b="1">
                <a:latin typeface="Comic Sans MS" pitchFamily="66" charset="0"/>
              </a:rPr>
              <a:t>+</a:t>
            </a:r>
            <a:r>
              <a:rPr lang="en-US" sz="2400" b="1" baseline="-2500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400" b="1">
                <a:latin typeface="Comic Sans MS" pitchFamily="66" charset="0"/>
              </a:rPr>
              <a:t>ā</a:t>
            </a:r>
            <a:r>
              <a:rPr lang="en-US" sz="2400" b="1" baseline="-25000">
                <a:latin typeface="Comic Sans MS" pitchFamily="66" charset="0"/>
              </a:rPr>
              <a:t>1</a:t>
            </a:r>
            <a:r>
              <a:rPr lang="en-US" sz="2400" b="1">
                <a:latin typeface="Comic Sans MS" pitchFamily="66" charset="0"/>
              </a:rPr>
              <a:t>a</a:t>
            </a:r>
            <a:r>
              <a:rPr lang="en-US" sz="2400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43019" name="Line 12"/>
          <p:cNvSpPr>
            <a:spLocks noChangeShapeType="1"/>
          </p:cNvSpPr>
          <p:nvPr/>
        </p:nvSpPr>
        <p:spPr bwMode="auto">
          <a:xfrm flipH="1">
            <a:off x="3203575" y="3213100"/>
            <a:ext cx="720725" cy="936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3020" name="Text Box 13"/>
          <p:cNvSpPr txBox="1">
            <a:spLocks noChangeArrowheads="1"/>
          </p:cNvSpPr>
          <p:nvPr/>
        </p:nvSpPr>
        <p:spPr bwMode="auto">
          <a:xfrm>
            <a:off x="3203575" y="32845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0</a:t>
            </a:r>
          </a:p>
        </p:txBody>
      </p:sp>
      <p:sp>
        <p:nvSpPr>
          <p:cNvPr id="43021" name="Line 14"/>
          <p:cNvSpPr>
            <a:spLocks noChangeShapeType="1"/>
          </p:cNvSpPr>
          <p:nvPr/>
        </p:nvSpPr>
        <p:spPr bwMode="auto">
          <a:xfrm>
            <a:off x="3203575" y="4581525"/>
            <a:ext cx="720725" cy="9350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3022" name="Text Box 15"/>
          <p:cNvSpPr txBox="1">
            <a:spLocks noChangeArrowheads="1"/>
          </p:cNvSpPr>
          <p:nvPr/>
        </p:nvSpPr>
        <p:spPr bwMode="auto">
          <a:xfrm>
            <a:off x="3136900" y="4949825"/>
            <a:ext cx="371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  <a:latin typeface="Comic Sans MS" pitchFamily="66" charset="0"/>
              </a:rPr>
              <a:t>3</a:t>
            </a:r>
          </a:p>
        </p:txBody>
      </p:sp>
      <p:sp>
        <p:nvSpPr>
          <p:cNvPr id="43023" name="Text Box 16"/>
          <p:cNvSpPr txBox="1">
            <a:spLocks noChangeArrowheads="1"/>
          </p:cNvSpPr>
          <p:nvPr/>
        </p:nvSpPr>
        <p:spPr bwMode="auto">
          <a:xfrm>
            <a:off x="4787900" y="3282950"/>
            <a:ext cx="371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  <a:latin typeface="Comic Sans MS" pitchFamily="66" charset="0"/>
              </a:rPr>
              <a:t>5</a:t>
            </a:r>
          </a:p>
        </p:txBody>
      </p:sp>
      <p:sp>
        <p:nvSpPr>
          <p:cNvPr id="43024" name="Text Box 17"/>
          <p:cNvSpPr txBox="1">
            <a:spLocks noChangeArrowheads="1"/>
          </p:cNvSpPr>
          <p:nvPr/>
        </p:nvSpPr>
        <p:spPr bwMode="auto">
          <a:xfrm>
            <a:off x="4859338" y="5011738"/>
            <a:ext cx="371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0</a:t>
            </a:r>
          </a:p>
        </p:txBody>
      </p:sp>
      <p:sp>
        <p:nvSpPr>
          <p:cNvPr id="43025" name="Line 18"/>
          <p:cNvSpPr>
            <a:spLocks noChangeShapeType="1"/>
          </p:cNvSpPr>
          <p:nvPr/>
        </p:nvSpPr>
        <p:spPr bwMode="auto">
          <a:xfrm>
            <a:off x="4289425" y="3222625"/>
            <a:ext cx="714375" cy="9271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3026" name="Line 19"/>
          <p:cNvSpPr>
            <a:spLocks noChangeShapeType="1"/>
          </p:cNvSpPr>
          <p:nvPr/>
        </p:nvSpPr>
        <p:spPr bwMode="auto">
          <a:xfrm flipH="1">
            <a:off x="4356100" y="4581525"/>
            <a:ext cx="649288" cy="9350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3027" name="Line 20"/>
          <p:cNvSpPr>
            <a:spLocks noChangeShapeType="1"/>
          </p:cNvSpPr>
          <p:nvPr/>
        </p:nvSpPr>
        <p:spPr bwMode="auto">
          <a:xfrm flipH="1">
            <a:off x="3309938" y="4508500"/>
            <a:ext cx="1477962" cy="1111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3028" name="Text Box 21"/>
          <p:cNvSpPr txBox="1">
            <a:spLocks noChangeArrowheads="1"/>
          </p:cNvSpPr>
          <p:nvPr/>
        </p:nvSpPr>
        <p:spPr bwMode="auto">
          <a:xfrm>
            <a:off x="3995738" y="4506913"/>
            <a:ext cx="371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43029" name="Text Box 22"/>
          <p:cNvSpPr txBox="1">
            <a:spLocks noChangeArrowheads="1"/>
          </p:cNvSpPr>
          <p:nvPr/>
        </p:nvSpPr>
        <p:spPr bwMode="auto">
          <a:xfrm>
            <a:off x="3995738" y="3787775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1</a:t>
            </a:r>
          </a:p>
        </p:txBody>
      </p:sp>
      <p:sp>
        <p:nvSpPr>
          <p:cNvPr id="43030" name="Line 23"/>
          <p:cNvSpPr>
            <a:spLocks noChangeShapeType="1"/>
          </p:cNvSpPr>
          <p:nvPr/>
        </p:nvSpPr>
        <p:spPr bwMode="auto">
          <a:xfrm flipV="1">
            <a:off x="3348038" y="4221163"/>
            <a:ext cx="15113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303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Flow and Reparametrization</a:t>
            </a:r>
          </a:p>
        </p:txBody>
      </p:sp>
      <p:sp>
        <p:nvSpPr>
          <p:cNvPr id="43032" name="Rectangle 24"/>
          <p:cNvSpPr>
            <a:spLocks noChangeArrowheads="1"/>
          </p:cNvSpPr>
          <p:nvPr/>
        </p:nvSpPr>
        <p:spPr bwMode="auto">
          <a:xfrm>
            <a:off x="6172232" y="1931988"/>
            <a:ext cx="2114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omic Sans MS" pitchFamily="66" charset="0"/>
              </a:rPr>
              <a:t>3ā</a:t>
            </a:r>
            <a:r>
              <a:rPr lang="en-US" b="1" baseline="-25000">
                <a:latin typeface="Comic Sans MS" pitchFamily="66" charset="0"/>
              </a:rPr>
              <a:t>1</a:t>
            </a:r>
            <a:r>
              <a:rPr lang="en-US" b="1">
                <a:latin typeface="Comic Sans MS" pitchFamily="66" charset="0"/>
              </a:rPr>
              <a:t>+ 5a</a:t>
            </a:r>
            <a:r>
              <a:rPr lang="en-US" b="1" baseline="-25000">
                <a:latin typeface="Comic Sans MS" pitchFamily="66" charset="0"/>
              </a:rPr>
              <a:t>2 </a:t>
            </a:r>
            <a:r>
              <a:rPr lang="en-US" b="1">
                <a:latin typeface="Comic Sans MS" pitchFamily="66" charset="0"/>
              </a:rPr>
              <a:t>+ 2a</a:t>
            </a:r>
            <a:r>
              <a:rPr lang="en-US" b="1" baseline="-25000">
                <a:latin typeface="Comic Sans MS" pitchFamily="66" charset="0"/>
              </a:rPr>
              <a:t>1</a:t>
            </a:r>
            <a:r>
              <a:rPr lang="en-US" b="1">
                <a:latin typeface="Comic Sans MS" pitchFamily="66" charset="0"/>
              </a:rPr>
              <a:t>ā</a:t>
            </a:r>
            <a:r>
              <a:rPr lang="en-US" b="1" baseline="-25000">
                <a:latin typeface="Comic Sans MS" pitchFamily="66" charset="0"/>
              </a:rPr>
              <a:t>2 </a:t>
            </a:r>
            <a:endParaRPr lang="en-GB">
              <a:latin typeface="Comic Sans MS" pitchFamily="66" charset="0"/>
            </a:endParaRPr>
          </a:p>
        </p:txBody>
      </p:sp>
      <p:sp>
        <p:nvSpPr>
          <p:cNvPr id="43033" name="Rectangle 25"/>
          <p:cNvSpPr>
            <a:spLocks noChangeArrowheads="1"/>
          </p:cNvSpPr>
          <p:nvPr/>
        </p:nvSpPr>
        <p:spPr bwMode="auto">
          <a:xfrm>
            <a:off x="6072219" y="2444751"/>
            <a:ext cx="30003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Comic Sans MS" pitchFamily="66" charset="0"/>
              </a:rPr>
              <a:t>= 2(ā</a:t>
            </a:r>
            <a:r>
              <a:rPr lang="en-US" b="1" baseline="-25000" dirty="0">
                <a:latin typeface="Comic Sans MS" pitchFamily="66" charset="0"/>
              </a:rPr>
              <a:t>1</a:t>
            </a:r>
            <a:r>
              <a:rPr lang="en-US" b="1" dirty="0">
                <a:latin typeface="Comic Sans MS" pitchFamily="66" charset="0"/>
              </a:rPr>
              <a:t>+a</a:t>
            </a:r>
            <a:r>
              <a:rPr lang="en-US" b="1" baseline="-25000" dirty="0">
                <a:latin typeface="Comic Sans MS" pitchFamily="66" charset="0"/>
              </a:rPr>
              <a:t>2</a:t>
            </a:r>
            <a:r>
              <a:rPr lang="en-US" b="1" dirty="0">
                <a:latin typeface="Comic Sans MS" pitchFamily="66" charset="0"/>
              </a:rPr>
              <a:t>+a</a:t>
            </a:r>
            <a:r>
              <a:rPr lang="en-US" b="1" baseline="-25000" dirty="0">
                <a:latin typeface="Comic Sans MS" pitchFamily="66" charset="0"/>
              </a:rPr>
              <a:t>1</a:t>
            </a:r>
            <a:r>
              <a:rPr lang="en-US" b="1" dirty="0">
                <a:latin typeface="Comic Sans MS" pitchFamily="66" charset="0"/>
              </a:rPr>
              <a:t>ā</a:t>
            </a:r>
            <a:r>
              <a:rPr lang="en-US" b="1" baseline="-25000" dirty="0">
                <a:latin typeface="Comic Sans MS" pitchFamily="66" charset="0"/>
              </a:rPr>
              <a:t>2</a:t>
            </a:r>
            <a:r>
              <a:rPr lang="en-US" b="1" dirty="0" smtClean="0">
                <a:latin typeface="Comic Sans MS" pitchFamily="66" charset="0"/>
              </a:rPr>
              <a:t>) +ā</a:t>
            </a:r>
            <a:r>
              <a:rPr lang="en-US" b="1" baseline="-25000" dirty="0" smtClean="0">
                <a:latin typeface="Comic Sans MS" pitchFamily="66" charset="0"/>
              </a:rPr>
              <a:t>1</a:t>
            </a:r>
            <a:r>
              <a:rPr lang="en-US" b="1" dirty="0" smtClean="0">
                <a:latin typeface="Comic Sans MS" pitchFamily="66" charset="0"/>
              </a:rPr>
              <a:t>+3a</a:t>
            </a:r>
            <a:r>
              <a:rPr lang="en-US" b="1" baseline="-25000" dirty="0" smtClean="0">
                <a:latin typeface="Comic Sans MS" pitchFamily="66" charset="0"/>
              </a:rPr>
              <a:t>2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43034" name="Rectangle 26"/>
          <p:cNvSpPr>
            <a:spLocks noChangeArrowheads="1"/>
          </p:cNvSpPr>
          <p:nvPr/>
        </p:nvSpPr>
        <p:spPr bwMode="auto">
          <a:xfrm>
            <a:off x="6072219" y="2944813"/>
            <a:ext cx="27860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Comic Sans MS" pitchFamily="66" charset="0"/>
              </a:rPr>
              <a:t>= 2(1+ā</a:t>
            </a:r>
            <a:r>
              <a:rPr lang="en-US" b="1" baseline="-25000" dirty="0">
                <a:latin typeface="Comic Sans MS" pitchFamily="66" charset="0"/>
              </a:rPr>
              <a:t>1</a:t>
            </a:r>
            <a:r>
              <a:rPr lang="en-US" b="1" dirty="0">
                <a:latin typeface="Comic Sans MS" pitchFamily="66" charset="0"/>
              </a:rPr>
              <a:t>a</a:t>
            </a:r>
            <a:r>
              <a:rPr lang="en-US" b="1" baseline="-25000" dirty="0">
                <a:latin typeface="Comic Sans MS" pitchFamily="66" charset="0"/>
              </a:rPr>
              <a:t>2</a:t>
            </a:r>
            <a:r>
              <a:rPr lang="en-US" b="1" dirty="0" smtClean="0">
                <a:latin typeface="Comic Sans MS" pitchFamily="66" charset="0"/>
              </a:rPr>
              <a:t>) +ā</a:t>
            </a:r>
            <a:r>
              <a:rPr lang="en-US" b="1" baseline="-25000" dirty="0" smtClean="0">
                <a:latin typeface="Comic Sans MS" pitchFamily="66" charset="0"/>
              </a:rPr>
              <a:t>1</a:t>
            </a:r>
            <a:r>
              <a:rPr lang="en-US" b="1" dirty="0" smtClean="0">
                <a:latin typeface="Comic Sans MS" pitchFamily="66" charset="0"/>
              </a:rPr>
              <a:t>+3a</a:t>
            </a:r>
            <a:r>
              <a:rPr lang="en-US" b="1" baseline="-25000" dirty="0" smtClean="0">
                <a:latin typeface="Comic Sans MS" pitchFamily="66" charset="0"/>
              </a:rPr>
              <a:t>2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072198" y="1931990"/>
            <a:ext cx="2786082" cy="1428760"/>
          </a:xfrm>
          <a:prstGeom prst="roundRect">
            <a:avLst>
              <a:gd name="adj" fmla="val 5698"/>
            </a:avLst>
          </a:prstGeom>
          <a:solidFill>
            <a:srgbClr val="0066FF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6429388" y="3646502"/>
            <a:ext cx="19784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Comic Sans MS" pitchFamily="66" charset="0"/>
              </a:rPr>
              <a:t>F1 = ā</a:t>
            </a:r>
            <a:r>
              <a:rPr lang="en-US" b="1" baseline="-25000" dirty="0" smtClean="0">
                <a:latin typeface="Comic Sans MS" pitchFamily="66" charset="0"/>
              </a:rPr>
              <a:t>1</a:t>
            </a:r>
            <a:r>
              <a:rPr lang="en-US" b="1" dirty="0" smtClean="0">
                <a:latin typeface="Comic Sans MS" pitchFamily="66" charset="0"/>
              </a:rPr>
              <a:t>+a</a:t>
            </a:r>
            <a:r>
              <a:rPr lang="en-US" b="1" baseline="-25000" dirty="0" smtClean="0">
                <a:latin typeface="Comic Sans MS" pitchFamily="66" charset="0"/>
              </a:rPr>
              <a:t>2</a:t>
            </a:r>
            <a:r>
              <a:rPr lang="en-US" b="1" dirty="0" smtClean="0">
                <a:latin typeface="Comic Sans MS" pitchFamily="66" charset="0"/>
              </a:rPr>
              <a:t>+a</a:t>
            </a:r>
            <a:r>
              <a:rPr lang="en-US" b="1" baseline="-25000" dirty="0" smtClean="0">
                <a:latin typeface="Comic Sans MS" pitchFamily="66" charset="0"/>
              </a:rPr>
              <a:t>1</a:t>
            </a:r>
            <a:r>
              <a:rPr lang="en-US" b="1" dirty="0" smtClean="0">
                <a:latin typeface="Comic Sans MS" pitchFamily="66" charset="0"/>
              </a:rPr>
              <a:t>ā</a:t>
            </a:r>
            <a:r>
              <a:rPr lang="en-US" b="1" baseline="-25000" dirty="0" smtClean="0">
                <a:latin typeface="Comic Sans MS" pitchFamily="66" charset="0"/>
              </a:rPr>
              <a:t>2</a:t>
            </a:r>
          </a:p>
          <a:p>
            <a:endParaRPr lang="en-US" b="1" baseline="-25000" dirty="0" smtClean="0">
              <a:latin typeface="Comic Sans MS" pitchFamily="66" charset="0"/>
            </a:endParaRPr>
          </a:p>
          <a:p>
            <a:r>
              <a:rPr lang="en-US" b="1" dirty="0" smtClean="0">
                <a:latin typeface="Comic Sans MS" pitchFamily="66" charset="0"/>
              </a:rPr>
              <a:t>F2 = 1+ā</a:t>
            </a:r>
            <a:r>
              <a:rPr lang="en-US" b="1" baseline="-25000" dirty="0" smtClean="0">
                <a:latin typeface="Comic Sans MS" pitchFamily="66" charset="0"/>
              </a:rPr>
              <a:t>1</a:t>
            </a:r>
            <a:r>
              <a:rPr lang="en-US" b="1" dirty="0" smtClean="0">
                <a:latin typeface="Comic Sans MS" pitchFamily="66" charset="0"/>
              </a:rPr>
              <a:t>a</a:t>
            </a:r>
            <a:r>
              <a:rPr lang="en-US" b="1" baseline="-25000" dirty="0" smtClean="0">
                <a:latin typeface="Comic Sans MS" pitchFamily="66" charset="0"/>
              </a:rPr>
              <a:t>2</a:t>
            </a:r>
            <a:endParaRPr lang="en-GB" dirty="0"/>
          </a:p>
        </p:txBody>
      </p:sp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6286512" y="4575196"/>
          <a:ext cx="2190744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686"/>
                <a:gridCol w="547686"/>
                <a:gridCol w="547686"/>
                <a:gridCol w="54768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a</a:t>
                      </a:r>
                      <a:r>
                        <a:rPr lang="en-US" sz="2000" b="1" baseline="-2500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a</a:t>
                      </a:r>
                      <a:r>
                        <a:rPr lang="en-US" sz="2000" b="1" baseline="-2500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F1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F2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0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0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1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1</a:t>
                      </a:r>
                      <a:endParaRPr lang="en-GB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0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1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2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2</a:t>
                      </a:r>
                      <a:endParaRPr lang="en-GB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1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0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1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1</a:t>
                      </a:r>
                      <a:endParaRPr lang="en-GB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1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1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1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1</a:t>
                      </a:r>
                      <a:endParaRPr lang="en-GB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4470400" y="5554663"/>
            <a:ext cx="1223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Sink (1)</a:t>
            </a:r>
            <a:endParaRPr lang="en-GB" b="1" i="1">
              <a:latin typeface="Comic Sans MS" pitchFamily="66" charset="0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4311650" y="2606675"/>
            <a:ext cx="1549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>
                <a:latin typeface="Comic Sans MS" pitchFamily="66" charset="0"/>
              </a:rPr>
              <a:t>Source (0)</a:t>
            </a:r>
            <a:r>
              <a:rPr lang="en-GB" sz="2000" dirty="0">
                <a:latin typeface="Times New Roman" pitchFamily="18" charset="0"/>
              </a:rPr>
              <a:t> </a:t>
            </a:r>
            <a:endParaRPr lang="en-GB" i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Oval 3"/>
          <p:cNvSpPr>
            <a:spLocks noChangeAspect="1" noChangeArrowheads="1"/>
          </p:cNvSpPr>
          <p:nvPr/>
        </p:nvSpPr>
        <p:spPr bwMode="auto">
          <a:xfrm>
            <a:off x="48593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44035" name="Oval 4"/>
          <p:cNvSpPr>
            <a:spLocks noChangeAspect="1" noChangeArrowheads="1"/>
          </p:cNvSpPr>
          <p:nvPr/>
        </p:nvSpPr>
        <p:spPr bwMode="auto">
          <a:xfrm>
            <a:off x="29162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44038" name="Rectangle 7"/>
          <p:cNvSpPr>
            <a:spLocks noChangeAspect="1" noChangeArrowheads="1"/>
          </p:cNvSpPr>
          <p:nvPr/>
        </p:nvSpPr>
        <p:spPr bwMode="auto">
          <a:xfrm>
            <a:off x="3894138" y="2819400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200">
              <a:latin typeface="Times New Roman" pitchFamily="18" charset="0"/>
            </a:endParaRPr>
          </a:p>
        </p:txBody>
      </p:sp>
      <p:sp>
        <p:nvSpPr>
          <p:cNvPr id="44039" name="Rectangle 8"/>
          <p:cNvSpPr>
            <a:spLocks noChangeAspect="1" noChangeArrowheads="1"/>
          </p:cNvSpPr>
          <p:nvPr/>
        </p:nvSpPr>
        <p:spPr bwMode="auto">
          <a:xfrm>
            <a:off x="3960813" y="5559425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44040" name="Rectangle 9"/>
          <p:cNvSpPr>
            <a:spLocks noChangeArrowheads="1"/>
          </p:cNvSpPr>
          <p:nvPr/>
        </p:nvSpPr>
        <p:spPr bwMode="auto">
          <a:xfrm>
            <a:off x="2454275" y="4043363"/>
            <a:ext cx="577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1</a:t>
            </a:r>
          </a:p>
        </p:txBody>
      </p:sp>
      <p:sp>
        <p:nvSpPr>
          <p:cNvPr id="44041" name="Rectangle 10"/>
          <p:cNvSpPr>
            <a:spLocks noChangeArrowheads="1"/>
          </p:cNvSpPr>
          <p:nvPr/>
        </p:nvSpPr>
        <p:spPr bwMode="auto">
          <a:xfrm>
            <a:off x="5334000" y="4043363"/>
            <a:ext cx="5762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44042" name="Rectangle 11"/>
          <p:cNvSpPr>
            <a:spLocks noChangeArrowheads="1"/>
          </p:cNvSpPr>
          <p:nvPr/>
        </p:nvSpPr>
        <p:spPr bwMode="auto">
          <a:xfrm>
            <a:off x="395288" y="1265238"/>
            <a:ext cx="46720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 pitchFamily="66" charset="0"/>
              </a:rPr>
              <a:t>E(a</a:t>
            </a:r>
            <a:r>
              <a:rPr lang="en-US" sz="2400" b="1" baseline="-25000" dirty="0">
                <a:latin typeface="Comic Sans MS" pitchFamily="66" charset="0"/>
              </a:rPr>
              <a:t>1</a:t>
            </a:r>
            <a:r>
              <a:rPr lang="en-US" sz="2400" b="1" dirty="0">
                <a:latin typeface="Comic Sans MS" pitchFamily="66" charset="0"/>
              </a:rPr>
              <a:t>,a</a:t>
            </a:r>
            <a:r>
              <a:rPr lang="en-US" sz="2400" b="1" baseline="-25000" dirty="0">
                <a:latin typeface="Comic Sans MS" pitchFamily="66" charset="0"/>
              </a:rPr>
              <a:t>2</a:t>
            </a:r>
            <a:r>
              <a:rPr lang="en-US" sz="2400" b="1" dirty="0">
                <a:latin typeface="Comic Sans MS" pitchFamily="66" charset="0"/>
              </a:rPr>
              <a:t>) = 8</a:t>
            </a:r>
            <a:r>
              <a:rPr lang="en-US" sz="2400" b="1" baseline="-25000" dirty="0">
                <a:latin typeface="Comic Sans MS" pitchFamily="66" charset="0"/>
              </a:rPr>
              <a:t> </a:t>
            </a:r>
            <a:r>
              <a:rPr lang="en-US" sz="2400" b="1" dirty="0">
                <a:latin typeface="Comic Sans MS" pitchFamily="66" charset="0"/>
              </a:rPr>
              <a:t>+ 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ā</a:t>
            </a:r>
            <a:r>
              <a:rPr lang="en-US" sz="2400" b="1" baseline="-25000" dirty="0">
                <a:solidFill>
                  <a:srgbClr val="FF0000"/>
                </a:solidFill>
                <a:latin typeface="Comic Sans MS" pitchFamily="66" charset="0"/>
              </a:rPr>
              <a:t>1</a:t>
            </a:r>
            <a:r>
              <a:rPr lang="en-US" sz="2400" b="1" dirty="0">
                <a:latin typeface="Comic Sans MS" pitchFamily="66" charset="0"/>
              </a:rPr>
              <a:t>+ 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3a</a:t>
            </a:r>
            <a:r>
              <a:rPr lang="en-US" sz="2400" b="1" baseline="-25000" dirty="0">
                <a:solidFill>
                  <a:srgbClr val="FF0000"/>
                </a:solidFill>
                <a:latin typeface="Comic Sans MS" pitchFamily="66" charset="0"/>
              </a:rPr>
              <a:t>2</a:t>
            </a:r>
            <a:r>
              <a:rPr lang="en-US" sz="2400" b="1" baseline="-25000" dirty="0">
                <a:latin typeface="Comic Sans MS" pitchFamily="66" charset="0"/>
              </a:rPr>
              <a:t> </a:t>
            </a:r>
            <a:r>
              <a:rPr lang="en-US" sz="2400" b="1" dirty="0">
                <a:latin typeface="Comic Sans MS" pitchFamily="66" charset="0"/>
              </a:rPr>
              <a:t>+ 3ā</a:t>
            </a:r>
            <a:r>
              <a:rPr lang="en-US" sz="2400" b="1" baseline="-25000" dirty="0">
                <a:latin typeface="Comic Sans MS" pitchFamily="66" charset="0"/>
              </a:rPr>
              <a:t>1</a:t>
            </a:r>
            <a:r>
              <a:rPr lang="en-US" sz="2400" b="1" dirty="0">
                <a:latin typeface="Comic Sans MS" pitchFamily="66" charset="0"/>
              </a:rPr>
              <a:t>a</a:t>
            </a:r>
            <a:r>
              <a:rPr lang="en-US" sz="2400" b="1" baseline="-25000" dirty="0">
                <a:latin typeface="Comic Sans MS" pitchFamily="66" charset="0"/>
              </a:rPr>
              <a:t>2</a:t>
            </a:r>
          </a:p>
        </p:txBody>
      </p:sp>
      <p:sp>
        <p:nvSpPr>
          <p:cNvPr id="44043" name="Line 12"/>
          <p:cNvSpPr>
            <a:spLocks noChangeShapeType="1"/>
          </p:cNvSpPr>
          <p:nvPr/>
        </p:nvSpPr>
        <p:spPr bwMode="auto">
          <a:xfrm flipH="1">
            <a:off x="3203575" y="3213100"/>
            <a:ext cx="720725" cy="936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4044" name="Text Box 13"/>
          <p:cNvSpPr txBox="1">
            <a:spLocks noChangeArrowheads="1"/>
          </p:cNvSpPr>
          <p:nvPr/>
        </p:nvSpPr>
        <p:spPr bwMode="auto">
          <a:xfrm>
            <a:off x="3203575" y="32845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0</a:t>
            </a:r>
          </a:p>
        </p:txBody>
      </p:sp>
      <p:sp>
        <p:nvSpPr>
          <p:cNvPr id="44045" name="Line 14"/>
          <p:cNvSpPr>
            <a:spLocks noChangeShapeType="1"/>
          </p:cNvSpPr>
          <p:nvPr/>
        </p:nvSpPr>
        <p:spPr bwMode="auto">
          <a:xfrm>
            <a:off x="3203575" y="4581525"/>
            <a:ext cx="720725" cy="9350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4046" name="Text Box 15"/>
          <p:cNvSpPr txBox="1">
            <a:spLocks noChangeArrowheads="1"/>
          </p:cNvSpPr>
          <p:nvPr/>
        </p:nvSpPr>
        <p:spPr bwMode="auto">
          <a:xfrm>
            <a:off x="3136900" y="4949825"/>
            <a:ext cx="371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44047" name="Text Box 16"/>
          <p:cNvSpPr txBox="1">
            <a:spLocks noChangeArrowheads="1"/>
          </p:cNvSpPr>
          <p:nvPr/>
        </p:nvSpPr>
        <p:spPr bwMode="auto">
          <a:xfrm>
            <a:off x="4787900" y="3282950"/>
            <a:ext cx="371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  <a:latin typeface="Comic Sans MS" pitchFamily="66" charset="0"/>
              </a:rPr>
              <a:t>3</a:t>
            </a:r>
          </a:p>
        </p:txBody>
      </p:sp>
      <p:sp>
        <p:nvSpPr>
          <p:cNvPr id="44048" name="Text Box 17"/>
          <p:cNvSpPr txBox="1">
            <a:spLocks noChangeArrowheads="1"/>
          </p:cNvSpPr>
          <p:nvPr/>
        </p:nvSpPr>
        <p:spPr bwMode="auto">
          <a:xfrm>
            <a:off x="4859338" y="5011738"/>
            <a:ext cx="371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0</a:t>
            </a:r>
          </a:p>
        </p:txBody>
      </p:sp>
      <p:sp>
        <p:nvSpPr>
          <p:cNvPr id="44049" name="Line 18"/>
          <p:cNvSpPr>
            <a:spLocks noChangeShapeType="1"/>
          </p:cNvSpPr>
          <p:nvPr/>
        </p:nvSpPr>
        <p:spPr bwMode="auto">
          <a:xfrm>
            <a:off x="4289425" y="3222625"/>
            <a:ext cx="714375" cy="9271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4050" name="Line 19"/>
          <p:cNvSpPr>
            <a:spLocks noChangeShapeType="1"/>
          </p:cNvSpPr>
          <p:nvPr/>
        </p:nvSpPr>
        <p:spPr bwMode="auto">
          <a:xfrm flipH="1">
            <a:off x="4356100" y="4581525"/>
            <a:ext cx="649288" cy="9350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4051" name="Line 20"/>
          <p:cNvSpPr>
            <a:spLocks noChangeShapeType="1"/>
          </p:cNvSpPr>
          <p:nvPr/>
        </p:nvSpPr>
        <p:spPr bwMode="auto">
          <a:xfrm flipH="1">
            <a:off x="3309938" y="4508500"/>
            <a:ext cx="1477962" cy="1111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4052" name="Text Box 21"/>
          <p:cNvSpPr txBox="1">
            <a:spLocks noChangeArrowheads="1"/>
          </p:cNvSpPr>
          <p:nvPr/>
        </p:nvSpPr>
        <p:spPr bwMode="auto">
          <a:xfrm>
            <a:off x="3995738" y="4506913"/>
            <a:ext cx="371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  <a:latin typeface="Comic Sans MS" pitchFamily="66" charset="0"/>
              </a:rPr>
              <a:t>0</a:t>
            </a:r>
          </a:p>
        </p:txBody>
      </p:sp>
      <p:sp>
        <p:nvSpPr>
          <p:cNvPr id="44053" name="Text Box 22"/>
          <p:cNvSpPr txBox="1">
            <a:spLocks noChangeArrowheads="1"/>
          </p:cNvSpPr>
          <p:nvPr/>
        </p:nvSpPr>
        <p:spPr bwMode="auto">
          <a:xfrm>
            <a:off x="3995738" y="3787775"/>
            <a:ext cx="371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3</a:t>
            </a:r>
          </a:p>
        </p:txBody>
      </p:sp>
      <p:sp>
        <p:nvSpPr>
          <p:cNvPr id="44054" name="Line 23"/>
          <p:cNvSpPr>
            <a:spLocks noChangeShapeType="1"/>
          </p:cNvSpPr>
          <p:nvPr/>
        </p:nvSpPr>
        <p:spPr bwMode="auto">
          <a:xfrm flipV="1">
            <a:off x="3348038" y="4221163"/>
            <a:ext cx="15113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405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Flow and Reparametrization</a:t>
            </a:r>
          </a:p>
        </p:txBody>
      </p:sp>
      <p:sp>
        <p:nvSpPr>
          <p:cNvPr id="41" name="Rectangle 24"/>
          <p:cNvSpPr>
            <a:spLocks noChangeArrowheads="1"/>
          </p:cNvSpPr>
          <p:nvPr/>
        </p:nvSpPr>
        <p:spPr bwMode="auto">
          <a:xfrm>
            <a:off x="6172232" y="1931988"/>
            <a:ext cx="2114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omic Sans MS" pitchFamily="66" charset="0"/>
              </a:rPr>
              <a:t>3ā</a:t>
            </a:r>
            <a:r>
              <a:rPr lang="en-US" b="1" baseline="-25000">
                <a:latin typeface="Comic Sans MS" pitchFamily="66" charset="0"/>
              </a:rPr>
              <a:t>1</a:t>
            </a:r>
            <a:r>
              <a:rPr lang="en-US" b="1">
                <a:latin typeface="Comic Sans MS" pitchFamily="66" charset="0"/>
              </a:rPr>
              <a:t>+ 5a</a:t>
            </a:r>
            <a:r>
              <a:rPr lang="en-US" b="1" baseline="-25000">
                <a:latin typeface="Comic Sans MS" pitchFamily="66" charset="0"/>
              </a:rPr>
              <a:t>2 </a:t>
            </a:r>
            <a:r>
              <a:rPr lang="en-US" b="1">
                <a:latin typeface="Comic Sans MS" pitchFamily="66" charset="0"/>
              </a:rPr>
              <a:t>+ 2a</a:t>
            </a:r>
            <a:r>
              <a:rPr lang="en-US" b="1" baseline="-25000">
                <a:latin typeface="Comic Sans MS" pitchFamily="66" charset="0"/>
              </a:rPr>
              <a:t>1</a:t>
            </a:r>
            <a:r>
              <a:rPr lang="en-US" b="1">
                <a:latin typeface="Comic Sans MS" pitchFamily="66" charset="0"/>
              </a:rPr>
              <a:t>ā</a:t>
            </a:r>
            <a:r>
              <a:rPr lang="en-US" b="1" baseline="-25000">
                <a:latin typeface="Comic Sans MS" pitchFamily="66" charset="0"/>
              </a:rPr>
              <a:t>2 </a:t>
            </a:r>
            <a:endParaRPr lang="en-GB">
              <a:latin typeface="Comic Sans MS" pitchFamily="66" charset="0"/>
            </a:endParaRPr>
          </a:p>
        </p:txBody>
      </p:sp>
      <p:sp>
        <p:nvSpPr>
          <p:cNvPr id="42" name="Rectangle 25"/>
          <p:cNvSpPr>
            <a:spLocks noChangeArrowheads="1"/>
          </p:cNvSpPr>
          <p:nvPr/>
        </p:nvSpPr>
        <p:spPr bwMode="auto">
          <a:xfrm>
            <a:off x="6072219" y="2444751"/>
            <a:ext cx="30003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Comic Sans MS" pitchFamily="66" charset="0"/>
              </a:rPr>
              <a:t>= 2(ā</a:t>
            </a:r>
            <a:r>
              <a:rPr lang="en-US" b="1" baseline="-25000" dirty="0">
                <a:latin typeface="Comic Sans MS" pitchFamily="66" charset="0"/>
              </a:rPr>
              <a:t>1</a:t>
            </a:r>
            <a:r>
              <a:rPr lang="en-US" b="1" dirty="0">
                <a:latin typeface="Comic Sans MS" pitchFamily="66" charset="0"/>
              </a:rPr>
              <a:t>+a</a:t>
            </a:r>
            <a:r>
              <a:rPr lang="en-US" b="1" baseline="-25000" dirty="0">
                <a:latin typeface="Comic Sans MS" pitchFamily="66" charset="0"/>
              </a:rPr>
              <a:t>2</a:t>
            </a:r>
            <a:r>
              <a:rPr lang="en-US" b="1" dirty="0">
                <a:latin typeface="Comic Sans MS" pitchFamily="66" charset="0"/>
              </a:rPr>
              <a:t>+a</a:t>
            </a:r>
            <a:r>
              <a:rPr lang="en-US" b="1" baseline="-25000" dirty="0">
                <a:latin typeface="Comic Sans MS" pitchFamily="66" charset="0"/>
              </a:rPr>
              <a:t>1</a:t>
            </a:r>
            <a:r>
              <a:rPr lang="en-US" b="1" dirty="0">
                <a:latin typeface="Comic Sans MS" pitchFamily="66" charset="0"/>
              </a:rPr>
              <a:t>ā</a:t>
            </a:r>
            <a:r>
              <a:rPr lang="en-US" b="1" baseline="-25000" dirty="0">
                <a:latin typeface="Comic Sans MS" pitchFamily="66" charset="0"/>
              </a:rPr>
              <a:t>2</a:t>
            </a:r>
            <a:r>
              <a:rPr lang="en-US" b="1" dirty="0" smtClean="0">
                <a:latin typeface="Comic Sans MS" pitchFamily="66" charset="0"/>
              </a:rPr>
              <a:t>) +ā</a:t>
            </a:r>
            <a:r>
              <a:rPr lang="en-US" b="1" baseline="-25000" dirty="0" smtClean="0">
                <a:latin typeface="Comic Sans MS" pitchFamily="66" charset="0"/>
              </a:rPr>
              <a:t>1</a:t>
            </a:r>
            <a:r>
              <a:rPr lang="en-US" b="1" dirty="0" smtClean="0">
                <a:latin typeface="Comic Sans MS" pitchFamily="66" charset="0"/>
              </a:rPr>
              <a:t>+3a</a:t>
            </a:r>
            <a:r>
              <a:rPr lang="en-US" b="1" baseline="-25000" dirty="0" smtClean="0">
                <a:latin typeface="Comic Sans MS" pitchFamily="66" charset="0"/>
              </a:rPr>
              <a:t>2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43" name="Rectangle 26"/>
          <p:cNvSpPr>
            <a:spLocks noChangeArrowheads="1"/>
          </p:cNvSpPr>
          <p:nvPr/>
        </p:nvSpPr>
        <p:spPr bwMode="auto">
          <a:xfrm>
            <a:off x="6072219" y="2944813"/>
            <a:ext cx="27860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Comic Sans MS" pitchFamily="66" charset="0"/>
              </a:rPr>
              <a:t>= 2(1+ā</a:t>
            </a:r>
            <a:r>
              <a:rPr lang="en-US" b="1" baseline="-25000" dirty="0">
                <a:latin typeface="Comic Sans MS" pitchFamily="66" charset="0"/>
              </a:rPr>
              <a:t>1</a:t>
            </a:r>
            <a:r>
              <a:rPr lang="en-US" b="1" dirty="0">
                <a:latin typeface="Comic Sans MS" pitchFamily="66" charset="0"/>
              </a:rPr>
              <a:t>a</a:t>
            </a:r>
            <a:r>
              <a:rPr lang="en-US" b="1" baseline="-25000" dirty="0">
                <a:latin typeface="Comic Sans MS" pitchFamily="66" charset="0"/>
              </a:rPr>
              <a:t>2</a:t>
            </a:r>
            <a:r>
              <a:rPr lang="en-US" b="1" dirty="0" smtClean="0">
                <a:latin typeface="Comic Sans MS" pitchFamily="66" charset="0"/>
              </a:rPr>
              <a:t>) +ā</a:t>
            </a:r>
            <a:r>
              <a:rPr lang="en-US" b="1" baseline="-25000" dirty="0" smtClean="0">
                <a:latin typeface="Comic Sans MS" pitchFamily="66" charset="0"/>
              </a:rPr>
              <a:t>1</a:t>
            </a:r>
            <a:r>
              <a:rPr lang="en-US" b="1" dirty="0" smtClean="0">
                <a:latin typeface="Comic Sans MS" pitchFamily="66" charset="0"/>
              </a:rPr>
              <a:t>+3a</a:t>
            </a:r>
            <a:r>
              <a:rPr lang="en-US" b="1" baseline="-25000" dirty="0" smtClean="0">
                <a:latin typeface="Comic Sans MS" pitchFamily="66" charset="0"/>
              </a:rPr>
              <a:t>2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072198" y="1931990"/>
            <a:ext cx="2786082" cy="1428760"/>
          </a:xfrm>
          <a:prstGeom prst="roundRect">
            <a:avLst>
              <a:gd name="adj" fmla="val 5698"/>
            </a:avLst>
          </a:prstGeom>
          <a:solidFill>
            <a:srgbClr val="0066FF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aphicFrame>
        <p:nvGraphicFramePr>
          <p:cNvPr id="45" name="Table 44"/>
          <p:cNvGraphicFramePr>
            <a:graphicFrameLocks noGrp="1"/>
          </p:cNvGraphicFramePr>
          <p:nvPr/>
        </p:nvGraphicFramePr>
        <p:xfrm>
          <a:off x="6286512" y="4575196"/>
          <a:ext cx="2190744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686"/>
                <a:gridCol w="547686"/>
                <a:gridCol w="547686"/>
                <a:gridCol w="54768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a</a:t>
                      </a:r>
                      <a:r>
                        <a:rPr lang="en-US" sz="2000" b="1" baseline="-2500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a</a:t>
                      </a:r>
                      <a:r>
                        <a:rPr lang="en-US" sz="2000" b="1" baseline="-2500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F1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F2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0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0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1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1</a:t>
                      </a:r>
                      <a:endParaRPr lang="en-GB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0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1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2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2</a:t>
                      </a:r>
                      <a:endParaRPr lang="en-GB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1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0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1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1</a:t>
                      </a:r>
                      <a:endParaRPr lang="en-GB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1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1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1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1</a:t>
                      </a:r>
                      <a:endParaRPr lang="en-GB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6" name="Rectangle 45"/>
          <p:cNvSpPr/>
          <p:nvPr/>
        </p:nvSpPr>
        <p:spPr>
          <a:xfrm>
            <a:off x="6429388" y="3646502"/>
            <a:ext cx="19784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Comic Sans MS" pitchFamily="66" charset="0"/>
              </a:rPr>
              <a:t>F1 = ā</a:t>
            </a:r>
            <a:r>
              <a:rPr lang="en-US" b="1" baseline="-25000" dirty="0" smtClean="0">
                <a:latin typeface="Comic Sans MS" pitchFamily="66" charset="0"/>
              </a:rPr>
              <a:t>1</a:t>
            </a:r>
            <a:r>
              <a:rPr lang="en-US" b="1" dirty="0" smtClean="0">
                <a:latin typeface="Comic Sans MS" pitchFamily="66" charset="0"/>
              </a:rPr>
              <a:t>+a</a:t>
            </a:r>
            <a:r>
              <a:rPr lang="en-US" b="1" baseline="-25000" dirty="0" smtClean="0">
                <a:latin typeface="Comic Sans MS" pitchFamily="66" charset="0"/>
              </a:rPr>
              <a:t>2</a:t>
            </a:r>
            <a:r>
              <a:rPr lang="en-US" b="1" dirty="0" smtClean="0">
                <a:latin typeface="Comic Sans MS" pitchFamily="66" charset="0"/>
              </a:rPr>
              <a:t>+a</a:t>
            </a:r>
            <a:r>
              <a:rPr lang="en-US" b="1" baseline="-25000" dirty="0" smtClean="0">
                <a:latin typeface="Comic Sans MS" pitchFamily="66" charset="0"/>
              </a:rPr>
              <a:t>1</a:t>
            </a:r>
            <a:r>
              <a:rPr lang="en-US" b="1" dirty="0" smtClean="0">
                <a:latin typeface="Comic Sans MS" pitchFamily="66" charset="0"/>
              </a:rPr>
              <a:t>ā</a:t>
            </a:r>
            <a:r>
              <a:rPr lang="en-US" b="1" baseline="-25000" dirty="0" smtClean="0">
                <a:latin typeface="Comic Sans MS" pitchFamily="66" charset="0"/>
              </a:rPr>
              <a:t>2</a:t>
            </a:r>
          </a:p>
          <a:p>
            <a:endParaRPr lang="en-US" b="1" baseline="-25000" dirty="0" smtClean="0">
              <a:latin typeface="Comic Sans MS" pitchFamily="66" charset="0"/>
            </a:endParaRPr>
          </a:p>
          <a:p>
            <a:r>
              <a:rPr lang="en-US" b="1" dirty="0" smtClean="0">
                <a:latin typeface="Comic Sans MS" pitchFamily="66" charset="0"/>
              </a:rPr>
              <a:t>F2 = 1+ā</a:t>
            </a:r>
            <a:r>
              <a:rPr lang="en-US" b="1" baseline="-25000" dirty="0" smtClean="0">
                <a:latin typeface="Comic Sans MS" pitchFamily="66" charset="0"/>
              </a:rPr>
              <a:t>1</a:t>
            </a:r>
            <a:r>
              <a:rPr lang="en-US" b="1" dirty="0" smtClean="0">
                <a:latin typeface="Comic Sans MS" pitchFamily="66" charset="0"/>
              </a:rPr>
              <a:t>a</a:t>
            </a:r>
            <a:r>
              <a:rPr lang="en-US" b="1" baseline="-25000" dirty="0" smtClean="0">
                <a:latin typeface="Comic Sans MS" pitchFamily="66" charset="0"/>
              </a:rPr>
              <a:t>2</a:t>
            </a:r>
            <a:endParaRPr lang="en-GB" dirty="0"/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4470400" y="5554663"/>
            <a:ext cx="1223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Sink (1)</a:t>
            </a:r>
            <a:endParaRPr lang="en-GB" b="1" i="1">
              <a:latin typeface="Comic Sans MS" pitchFamily="66" charset="0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4311650" y="2606675"/>
            <a:ext cx="1549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>
                <a:latin typeface="Comic Sans MS" pitchFamily="66" charset="0"/>
              </a:rPr>
              <a:t>Source (0)</a:t>
            </a:r>
            <a:r>
              <a:rPr lang="en-GB" sz="2000" dirty="0">
                <a:latin typeface="Times New Roman" pitchFamily="18" charset="0"/>
              </a:rPr>
              <a:t> </a:t>
            </a:r>
            <a:endParaRPr lang="en-GB" i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Oval 3"/>
          <p:cNvSpPr>
            <a:spLocks noChangeAspect="1" noChangeArrowheads="1"/>
          </p:cNvSpPr>
          <p:nvPr/>
        </p:nvSpPr>
        <p:spPr bwMode="auto">
          <a:xfrm>
            <a:off x="48593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45059" name="Oval 4"/>
          <p:cNvSpPr>
            <a:spLocks noChangeAspect="1" noChangeArrowheads="1"/>
          </p:cNvSpPr>
          <p:nvPr/>
        </p:nvSpPr>
        <p:spPr bwMode="auto">
          <a:xfrm>
            <a:off x="29162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45062" name="Rectangle 7"/>
          <p:cNvSpPr>
            <a:spLocks noChangeAspect="1" noChangeArrowheads="1"/>
          </p:cNvSpPr>
          <p:nvPr/>
        </p:nvSpPr>
        <p:spPr bwMode="auto">
          <a:xfrm>
            <a:off x="3894138" y="2819400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200">
              <a:latin typeface="Times New Roman" pitchFamily="18" charset="0"/>
            </a:endParaRPr>
          </a:p>
        </p:txBody>
      </p:sp>
      <p:sp>
        <p:nvSpPr>
          <p:cNvPr id="45063" name="Rectangle 8"/>
          <p:cNvSpPr>
            <a:spLocks noChangeAspect="1" noChangeArrowheads="1"/>
          </p:cNvSpPr>
          <p:nvPr/>
        </p:nvSpPr>
        <p:spPr bwMode="auto">
          <a:xfrm>
            <a:off x="3960813" y="5559425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45064" name="Rectangle 9"/>
          <p:cNvSpPr>
            <a:spLocks noChangeArrowheads="1"/>
          </p:cNvSpPr>
          <p:nvPr/>
        </p:nvSpPr>
        <p:spPr bwMode="auto">
          <a:xfrm>
            <a:off x="2454275" y="4043363"/>
            <a:ext cx="577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1</a:t>
            </a:r>
          </a:p>
        </p:txBody>
      </p:sp>
      <p:sp>
        <p:nvSpPr>
          <p:cNvPr id="45065" name="Rectangle 10"/>
          <p:cNvSpPr>
            <a:spLocks noChangeArrowheads="1"/>
          </p:cNvSpPr>
          <p:nvPr/>
        </p:nvSpPr>
        <p:spPr bwMode="auto">
          <a:xfrm>
            <a:off x="5334000" y="4043363"/>
            <a:ext cx="5762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45066" name="Line 12"/>
          <p:cNvSpPr>
            <a:spLocks noChangeShapeType="1"/>
          </p:cNvSpPr>
          <p:nvPr/>
        </p:nvSpPr>
        <p:spPr bwMode="auto">
          <a:xfrm flipH="1">
            <a:off x="3203575" y="3213100"/>
            <a:ext cx="720725" cy="936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5067" name="Text Box 13"/>
          <p:cNvSpPr txBox="1">
            <a:spLocks noChangeArrowheads="1"/>
          </p:cNvSpPr>
          <p:nvPr/>
        </p:nvSpPr>
        <p:spPr bwMode="auto">
          <a:xfrm>
            <a:off x="3203575" y="32845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0</a:t>
            </a:r>
          </a:p>
        </p:txBody>
      </p:sp>
      <p:sp>
        <p:nvSpPr>
          <p:cNvPr id="45068" name="Line 14"/>
          <p:cNvSpPr>
            <a:spLocks noChangeShapeType="1"/>
          </p:cNvSpPr>
          <p:nvPr/>
        </p:nvSpPr>
        <p:spPr bwMode="auto">
          <a:xfrm>
            <a:off x="3203575" y="4581525"/>
            <a:ext cx="720725" cy="9350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5069" name="Text Box 15"/>
          <p:cNvSpPr txBox="1">
            <a:spLocks noChangeArrowheads="1"/>
          </p:cNvSpPr>
          <p:nvPr/>
        </p:nvSpPr>
        <p:spPr bwMode="auto">
          <a:xfrm>
            <a:off x="3136900" y="4949825"/>
            <a:ext cx="371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1</a:t>
            </a:r>
          </a:p>
        </p:txBody>
      </p:sp>
      <p:sp>
        <p:nvSpPr>
          <p:cNvPr id="45070" name="Text Box 16"/>
          <p:cNvSpPr txBox="1">
            <a:spLocks noChangeArrowheads="1"/>
          </p:cNvSpPr>
          <p:nvPr/>
        </p:nvSpPr>
        <p:spPr bwMode="auto">
          <a:xfrm>
            <a:off x="4787900" y="3282950"/>
            <a:ext cx="371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3</a:t>
            </a:r>
          </a:p>
        </p:txBody>
      </p:sp>
      <p:sp>
        <p:nvSpPr>
          <p:cNvPr id="45071" name="Text Box 17"/>
          <p:cNvSpPr txBox="1">
            <a:spLocks noChangeArrowheads="1"/>
          </p:cNvSpPr>
          <p:nvPr/>
        </p:nvSpPr>
        <p:spPr bwMode="auto">
          <a:xfrm>
            <a:off x="4859338" y="5011738"/>
            <a:ext cx="371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0</a:t>
            </a:r>
          </a:p>
        </p:txBody>
      </p:sp>
      <p:sp>
        <p:nvSpPr>
          <p:cNvPr id="45072" name="Line 18"/>
          <p:cNvSpPr>
            <a:spLocks noChangeShapeType="1"/>
          </p:cNvSpPr>
          <p:nvPr/>
        </p:nvSpPr>
        <p:spPr bwMode="auto">
          <a:xfrm>
            <a:off x="4289425" y="3222625"/>
            <a:ext cx="714375" cy="927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5073" name="Line 19"/>
          <p:cNvSpPr>
            <a:spLocks noChangeShapeType="1"/>
          </p:cNvSpPr>
          <p:nvPr/>
        </p:nvSpPr>
        <p:spPr bwMode="auto">
          <a:xfrm flipH="1">
            <a:off x="4356100" y="4581525"/>
            <a:ext cx="649288" cy="9350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5074" name="Line 20"/>
          <p:cNvSpPr>
            <a:spLocks noChangeShapeType="1"/>
          </p:cNvSpPr>
          <p:nvPr/>
        </p:nvSpPr>
        <p:spPr bwMode="auto">
          <a:xfrm flipH="1">
            <a:off x="3309938" y="4508500"/>
            <a:ext cx="1477962" cy="111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5075" name="Text Box 21"/>
          <p:cNvSpPr txBox="1">
            <a:spLocks noChangeArrowheads="1"/>
          </p:cNvSpPr>
          <p:nvPr/>
        </p:nvSpPr>
        <p:spPr bwMode="auto">
          <a:xfrm>
            <a:off x="3995738" y="4506913"/>
            <a:ext cx="371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0</a:t>
            </a:r>
          </a:p>
        </p:txBody>
      </p:sp>
      <p:sp>
        <p:nvSpPr>
          <p:cNvPr id="45076" name="Text Box 22"/>
          <p:cNvSpPr txBox="1">
            <a:spLocks noChangeArrowheads="1"/>
          </p:cNvSpPr>
          <p:nvPr/>
        </p:nvSpPr>
        <p:spPr bwMode="auto">
          <a:xfrm>
            <a:off x="3995738" y="3787775"/>
            <a:ext cx="371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3</a:t>
            </a:r>
          </a:p>
        </p:txBody>
      </p:sp>
      <p:sp>
        <p:nvSpPr>
          <p:cNvPr id="45077" name="Line 23"/>
          <p:cNvSpPr>
            <a:spLocks noChangeShapeType="1"/>
          </p:cNvSpPr>
          <p:nvPr/>
        </p:nvSpPr>
        <p:spPr bwMode="auto">
          <a:xfrm flipV="1">
            <a:off x="3348038" y="4221163"/>
            <a:ext cx="15113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50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Flow and Reparametrization</a:t>
            </a:r>
          </a:p>
        </p:txBody>
      </p:sp>
      <p:sp>
        <p:nvSpPr>
          <p:cNvPr id="45079" name="Rectangle 11"/>
          <p:cNvSpPr>
            <a:spLocks noChangeArrowheads="1"/>
          </p:cNvSpPr>
          <p:nvPr/>
        </p:nvSpPr>
        <p:spPr bwMode="auto">
          <a:xfrm>
            <a:off x="395288" y="1265238"/>
            <a:ext cx="46720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 pitchFamily="66" charset="0"/>
              </a:rPr>
              <a:t>E(a</a:t>
            </a:r>
            <a:r>
              <a:rPr lang="en-US" sz="2400" b="1" baseline="-25000" dirty="0">
                <a:latin typeface="Comic Sans MS" pitchFamily="66" charset="0"/>
              </a:rPr>
              <a:t>1</a:t>
            </a:r>
            <a:r>
              <a:rPr lang="en-US" sz="2400" b="1" dirty="0">
                <a:latin typeface="Comic Sans MS" pitchFamily="66" charset="0"/>
              </a:rPr>
              <a:t>,a</a:t>
            </a:r>
            <a:r>
              <a:rPr lang="en-US" sz="2400" b="1" baseline="-25000" dirty="0">
                <a:latin typeface="Comic Sans MS" pitchFamily="66" charset="0"/>
              </a:rPr>
              <a:t>2</a:t>
            </a:r>
            <a:r>
              <a:rPr lang="en-US" sz="2400" b="1" dirty="0">
                <a:latin typeface="Comic Sans MS" pitchFamily="66" charset="0"/>
              </a:rPr>
              <a:t>) = 8</a:t>
            </a:r>
            <a:r>
              <a:rPr lang="en-US" sz="2400" b="1" baseline="-25000" dirty="0">
                <a:latin typeface="Comic Sans MS" pitchFamily="66" charset="0"/>
              </a:rPr>
              <a:t> </a:t>
            </a:r>
            <a:r>
              <a:rPr lang="en-US" sz="2400" b="1" dirty="0">
                <a:latin typeface="Comic Sans MS" pitchFamily="66" charset="0"/>
              </a:rPr>
              <a:t>+ ā</a:t>
            </a:r>
            <a:r>
              <a:rPr lang="en-US" sz="2400" b="1" baseline="-25000" dirty="0">
                <a:latin typeface="Comic Sans MS" pitchFamily="66" charset="0"/>
              </a:rPr>
              <a:t>1</a:t>
            </a:r>
            <a:r>
              <a:rPr lang="en-US" sz="2400" b="1" dirty="0">
                <a:latin typeface="Comic Sans MS" pitchFamily="66" charset="0"/>
              </a:rPr>
              <a:t>+ 3a</a:t>
            </a:r>
            <a:r>
              <a:rPr lang="en-US" sz="2400" b="1" baseline="-25000" dirty="0">
                <a:latin typeface="Comic Sans MS" pitchFamily="66" charset="0"/>
              </a:rPr>
              <a:t>2 </a:t>
            </a:r>
            <a:r>
              <a:rPr lang="en-US" sz="2400" b="1" dirty="0">
                <a:latin typeface="Comic Sans MS" pitchFamily="66" charset="0"/>
              </a:rPr>
              <a:t>+ 3ā</a:t>
            </a:r>
            <a:r>
              <a:rPr lang="en-US" sz="2400" b="1" baseline="-25000" dirty="0">
                <a:latin typeface="Comic Sans MS" pitchFamily="66" charset="0"/>
              </a:rPr>
              <a:t>1</a:t>
            </a:r>
            <a:r>
              <a:rPr lang="en-US" sz="2400" b="1" dirty="0">
                <a:latin typeface="Comic Sans MS" pitchFamily="66" charset="0"/>
              </a:rPr>
              <a:t>a</a:t>
            </a:r>
            <a:r>
              <a:rPr lang="en-US" sz="2400" b="1" baseline="-25000" dirty="0">
                <a:latin typeface="Comic Sans MS" pitchFamily="66" charset="0"/>
              </a:rPr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215074" y="3929066"/>
            <a:ext cx="264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accent1"/>
                </a:solidFill>
              </a:rPr>
              <a:t>No more augmenting paths possible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4470400" y="5554663"/>
            <a:ext cx="1223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Sink (1)</a:t>
            </a:r>
            <a:endParaRPr lang="en-GB" b="1" i="1">
              <a:latin typeface="Comic Sans MS" pitchFamily="66" charset="0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4311650" y="2606675"/>
            <a:ext cx="1549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>
                <a:latin typeface="Comic Sans MS" pitchFamily="66" charset="0"/>
              </a:rPr>
              <a:t>Source (0)</a:t>
            </a:r>
            <a:r>
              <a:rPr lang="en-GB" sz="2000" dirty="0">
                <a:latin typeface="Times New Roman" pitchFamily="18" charset="0"/>
              </a:rPr>
              <a:t> </a:t>
            </a:r>
            <a:endParaRPr lang="en-GB" i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Oval 3"/>
          <p:cNvSpPr>
            <a:spLocks noChangeAspect="1" noChangeArrowheads="1"/>
          </p:cNvSpPr>
          <p:nvPr/>
        </p:nvSpPr>
        <p:spPr bwMode="auto">
          <a:xfrm>
            <a:off x="48593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45059" name="Oval 4"/>
          <p:cNvSpPr>
            <a:spLocks noChangeAspect="1" noChangeArrowheads="1"/>
          </p:cNvSpPr>
          <p:nvPr/>
        </p:nvSpPr>
        <p:spPr bwMode="auto">
          <a:xfrm>
            <a:off x="29162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45062" name="Rectangle 7"/>
          <p:cNvSpPr>
            <a:spLocks noChangeAspect="1" noChangeArrowheads="1"/>
          </p:cNvSpPr>
          <p:nvPr/>
        </p:nvSpPr>
        <p:spPr bwMode="auto">
          <a:xfrm>
            <a:off x="3894138" y="2819400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200">
              <a:latin typeface="Times New Roman" pitchFamily="18" charset="0"/>
            </a:endParaRPr>
          </a:p>
        </p:txBody>
      </p:sp>
      <p:sp>
        <p:nvSpPr>
          <p:cNvPr id="45063" name="Rectangle 8"/>
          <p:cNvSpPr>
            <a:spLocks noChangeAspect="1" noChangeArrowheads="1"/>
          </p:cNvSpPr>
          <p:nvPr/>
        </p:nvSpPr>
        <p:spPr bwMode="auto">
          <a:xfrm>
            <a:off x="3960813" y="5559425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45064" name="Rectangle 9"/>
          <p:cNvSpPr>
            <a:spLocks noChangeArrowheads="1"/>
          </p:cNvSpPr>
          <p:nvPr/>
        </p:nvSpPr>
        <p:spPr bwMode="auto">
          <a:xfrm>
            <a:off x="2454275" y="4043363"/>
            <a:ext cx="577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1</a:t>
            </a:r>
          </a:p>
        </p:txBody>
      </p:sp>
      <p:sp>
        <p:nvSpPr>
          <p:cNvPr id="45065" name="Rectangle 10"/>
          <p:cNvSpPr>
            <a:spLocks noChangeArrowheads="1"/>
          </p:cNvSpPr>
          <p:nvPr/>
        </p:nvSpPr>
        <p:spPr bwMode="auto">
          <a:xfrm>
            <a:off x="5334000" y="4043363"/>
            <a:ext cx="5762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45066" name="Line 12"/>
          <p:cNvSpPr>
            <a:spLocks noChangeShapeType="1"/>
          </p:cNvSpPr>
          <p:nvPr/>
        </p:nvSpPr>
        <p:spPr bwMode="auto">
          <a:xfrm flipH="1">
            <a:off x="3203575" y="3213100"/>
            <a:ext cx="720725" cy="936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5067" name="Text Box 13"/>
          <p:cNvSpPr txBox="1">
            <a:spLocks noChangeArrowheads="1"/>
          </p:cNvSpPr>
          <p:nvPr/>
        </p:nvSpPr>
        <p:spPr bwMode="auto">
          <a:xfrm>
            <a:off x="3203575" y="32845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0</a:t>
            </a:r>
          </a:p>
        </p:txBody>
      </p:sp>
      <p:sp>
        <p:nvSpPr>
          <p:cNvPr id="45068" name="Line 14"/>
          <p:cNvSpPr>
            <a:spLocks noChangeShapeType="1"/>
          </p:cNvSpPr>
          <p:nvPr/>
        </p:nvSpPr>
        <p:spPr bwMode="auto">
          <a:xfrm>
            <a:off x="3203575" y="4581525"/>
            <a:ext cx="720725" cy="9350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5069" name="Text Box 15"/>
          <p:cNvSpPr txBox="1">
            <a:spLocks noChangeArrowheads="1"/>
          </p:cNvSpPr>
          <p:nvPr/>
        </p:nvSpPr>
        <p:spPr bwMode="auto">
          <a:xfrm>
            <a:off x="3136900" y="4949825"/>
            <a:ext cx="371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1</a:t>
            </a:r>
          </a:p>
        </p:txBody>
      </p:sp>
      <p:sp>
        <p:nvSpPr>
          <p:cNvPr id="45070" name="Text Box 16"/>
          <p:cNvSpPr txBox="1">
            <a:spLocks noChangeArrowheads="1"/>
          </p:cNvSpPr>
          <p:nvPr/>
        </p:nvSpPr>
        <p:spPr bwMode="auto">
          <a:xfrm>
            <a:off x="4787900" y="3282950"/>
            <a:ext cx="371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3</a:t>
            </a:r>
          </a:p>
        </p:txBody>
      </p:sp>
      <p:sp>
        <p:nvSpPr>
          <p:cNvPr id="45071" name="Text Box 17"/>
          <p:cNvSpPr txBox="1">
            <a:spLocks noChangeArrowheads="1"/>
          </p:cNvSpPr>
          <p:nvPr/>
        </p:nvSpPr>
        <p:spPr bwMode="auto">
          <a:xfrm>
            <a:off x="4859338" y="5011738"/>
            <a:ext cx="371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0</a:t>
            </a:r>
          </a:p>
        </p:txBody>
      </p:sp>
      <p:sp>
        <p:nvSpPr>
          <p:cNvPr id="45072" name="Line 18"/>
          <p:cNvSpPr>
            <a:spLocks noChangeShapeType="1"/>
          </p:cNvSpPr>
          <p:nvPr/>
        </p:nvSpPr>
        <p:spPr bwMode="auto">
          <a:xfrm>
            <a:off x="4289425" y="3222625"/>
            <a:ext cx="714375" cy="927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5073" name="Line 19"/>
          <p:cNvSpPr>
            <a:spLocks noChangeShapeType="1"/>
          </p:cNvSpPr>
          <p:nvPr/>
        </p:nvSpPr>
        <p:spPr bwMode="auto">
          <a:xfrm flipH="1">
            <a:off x="4356100" y="4581525"/>
            <a:ext cx="649288" cy="9350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5074" name="Line 20"/>
          <p:cNvSpPr>
            <a:spLocks noChangeShapeType="1"/>
          </p:cNvSpPr>
          <p:nvPr/>
        </p:nvSpPr>
        <p:spPr bwMode="auto">
          <a:xfrm flipH="1">
            <a:off x="3309938" y="4508500"/>
            <a:ext cx="1477962" cy="111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5075" name="Text Box 21"/>
          <p:cNvSpPr txBox="1">
            <a:spLocks noChangeArrowheads="1"/>
          </p:cNvSpPr>
          <p:nvPr/>
        </p:nvSpPr>
        <p:spPr bwMode="auto">
          <a:xfrm>
            <a:off x="3995738" y="4506913"/>
            <a:ext cx="371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0</a:t>
            </a:r>
          </a:p>
        </p:txBody>
      </p:sp>
      <p:sp>
        <p:nvSpPr>
          <p:cNvPr id="45076" name="Text Box 22"/>
          <p:cNvSpPr txBox="1">
            <a:spLocks noChangeArrowheads="1"/>
          </p:cNvSpPr>
          <p:nvPr/>
        </p:nvSpPr>
        <p:spPr bwMode="auto">
          <a:xfrm>
            <a:off x="3995738" y="3787775"/>
            <a:ext cx="371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3</a:t>
            </a:r>
          </a:p>
        </p:txBody>
      </p:sp>
      <p:sp>
        <p:nvSpPr>
          <p:cNvPr id="45077" name="Line 23"/>
          <p:cNvSpPr>
            <a:spLocks noChangeShapeType="1"/>
          </p:cNvSpPr>
          <p:nvPr/>
        </p:nvSpPr>
        <p:spPr bwMode="auto">
          <a:xfrm flipV="1">
            <a:off x="3348038" y="4221163"/>
            <a:ext cx="15113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50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Flow and Reparametrization</a:t>
            </a:r>
          </a:p>
        </p:txBody>
      </p:sp>
      <p:sp>
        <p:nvSpPr>
          <p:cNvPr id="45079" name="Rectangle 11"/>
          <p:cNvSpPr>
            <a:spLocks noChangeArrowheads="1"/>
          </p:cNvSpPr>
          <p:nvPr/>
        </p:nvSpPr>
        <p:spPr bwMode="auto">
          <a:xfrm>
            <a:off x="395288" y="1265238"/>
            <a:ext cx="46720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 pitchFamily="66" charset="0"/>
              </a:rPr>
              <a:t>E(a</a:t>
            </a:r>
            <a:r>
              <a:rPr lang="en-US" sz="2400" b="1" baseline="-25000" dirty="0">
                <a:latin typeface="Comic Sans MS" pitchFamily="66" charset="0"/>
              </a:rPr>
              <a:t>1</a:t>
            </a:r>
            <a:r>
              <a:rPr lang="en-US" sz="2400" b="1" dirty="0">
                <a:latin typeface="Comic Sans MS" pitchFamily="66" charset="0"/>
              </a:rPr>
              <a:t>,a</a:t>
            </a:r>
            <a:r>
              <a:rPr lang="en-US" sz="2400" b="1" baseline="-25000" dirty="0">
                <a:latin typeface="Comic Sans MS" pitchFamily="66" charset="0"/>
              </a:rPr>
              <a:t>2</a:t>
            </a:r>
            <a:r>
              <a:rPr lang="en-US" sz="2400" b="1" dirty="0">
                <a:latin typeface="Comic Sans MS" pitchFamily="66" charset="0"/>
              </a:rPr>
              <a:t>) = 8</a:t>
            </a:r>
            <a:r>
              <a:rPr lang="en-US" sz="2400" b="1" baseline="-25000" dirty="0">
                <a:latin typeface="Comic Sans MS" pitchFamily="66" charset="0"/>
              </a:rPr>
              <a:t> </a:t>
            </a:r>
            <a:r>
              <a:rPr lang="en-US" sz="2400" b="1" dirty="0">
                <a:latin typeface="Comic Sans MS" pitchFamily="66" charset="0"/>
              </a:rPr>
              <a:t>+ ā</a:t>
            </a:r>
            <a:r>
              <a:rPr lang="en-US" sz="2400" b="1" baseline="-25000" dirty="0">
                <a:latin typeface="Comic Sans MS" pitchFamily="66" charset="0"/>
              </a:rPr>
              <a:t>1</a:t>
            </a:r>
            <a:r>
              <a:rPr lang="en-US" sz="2400" b="1" dirty="0">
                <a:latin typeface="Comic Sans MS" pitchFamily="66" charset="0"/>
              </a:rPr>
              <a:t>+ 3a</a:t>
            </a:r>
            <a:r>
              <a:rPr lang="en-US" sz="2400" b="1" baseline="-25000" dirty="0">
                <a:latin typeface="Comic Sans MS" pitchFamily="66" charset="0"/>
              </a:rPr>
              <a:t>2 </a:t>
            </a:r>
            <a:r>
              <a:rPr lang="en-US" sz="2400" b="1" dirty="0">
                <a:latin typeface="Comic Sans MS" pitchFamily="66" charset="0"/>
              </a:rPr>
              <a:t>+ 3ā</a:t>
            </a:r>
            <a:r>
              <a:rPr lang="en-US" sz="2400" b="1" baseline="-25000" dirty="0">
                <a:latin typeface="Comic Sans MS" pitchFamily="66" charset="0"/>
              </a:rPr>
              <a:t>1</a:t>
            </a:r>
            <a:r>
              <a:rPr lang="en-US" sz="2400" b="1" dirty="0">
                <a:latin typeface="Comic Sans MS" pitchFamily="66" charset="0"/>
              </a:rPr>
              <a:t>a</a:t>
            </a:r>
            <a:r>
              <a:rPr lang="en-US" sz="2400" b="1" baseline="-25000" dirty="0">
                <a:latin typeface="Comic Sans MS" pitchFamily="66" charset="0"/>
              </a:rPr>
              <a:t>2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rot="5400000">
            <a:off x="1321594" y="2250282"/>
            <a:ext cx="1000125" cy="357187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2005013" y="1214438"/>
            <a:ext cx="307975" cy="571500"/>
          </a:xfrm>
          <a:prstGeom prst="roundRect">
            <a:avLst>
              <a:gd name="adj" fmla="val 5698"/>
            </a:avLst>
          </a:prstGeom>
          <a:solidFill>
            <a:srgbClr val="0066FF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7" name="TextBox 39"/>
          <p:cNvSpPr txBox="1">
            <a:spLocks noChangeArrowheads="1"/>
          </p:cNvSpPr>
          <p:nvPr/>
        </p:nvSpPr>
        <p:spPr bwMode="auto">
          <a:xfrm>
            <a:off x="142844" y="3000375"/>
            <a:ext cx="26432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omic Sans MS" pitchFamily="66" charset="0"/>
              </a:rPr>
              <a:t>Total </a:t>
            </a:r>
            <a:r>
              <a:rPr lang="en-GB" sz="2000" b="1" dirty="0" smtClean="0">
                <a:latin typeface="Comic Sans MS" pitchFamily="66" charset="0"/>
              </a:rPr>
              <a:t>Flow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500313" y="1214438"/>
            <a:ext cx="2500312" cy="571500"/>
          </a:xfrm>
          <a:prstGeom prst="roundRect">
            <a:avLst>
              <a:gd name="adj" fmla="val 5698"/>
            </a:avLst>
          </a:prstGeom>
          <a:solidFill>
            <a:srgbClr val="00FF00">
              <a:alpha val="20000"/>
            </a:srgb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5072063" y="1500188"/>
            <a:ext cx="928687" cy="1587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44"/>
          <p:cNvSpPr txBox="1">
            <a:spLocks noChangeArrowheads="1"/>
          </p:cNvSpPr>
          <p:nvPr/>
        </p:nvSpPr>
        <p:spPr bwMode="auto">
          <a:xfrm>
            <a:off x="6072188" y="1285875"/>
            <a:ext cx="28575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omic Sans MS" pitchFamily="66" charset="0"/>
              </a:rPr>
              <a:t>Residual </a:t>
            </a:r>
            <a:r>
              <a:rPr lang="en-GB" sz="2000" b="1" dirty="0" smtClean="0">
                <a:latin typeface="Comic Sans MS" pitchFamily="66" charset="0"/>
              </a:rPr>
              <a:t>Graph</a:t>
            </a:r>
          </a:p>
          <a:p>
            <a:pPr algn="ctr"/>
            <a:r>
              <a:rPr lang="en-GB" sz="2000" b="1" dirty="0" smtClean="0">
                <a:latin typeface="Comic Sans MS" pitchFamily="66" charset="0"/>
              </a:rPr>
              <a:t>(positive coefficients)</a:t>
            </a:r>
            <a:endParaRPr lang="en-GB" sz="2000" b="1" dirty="0">
              <a:latin typeface="Comic Sans MS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28596" y="3429000"/>
            <a:ext cx="20002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chemeClr val="accent1"/>
                </a:solidFill>
                <a:latin typeface="Comic Sans MS" pitchFamily="66" charset="0"/>
              </a:rPr>
              <a:t>bound on the optimal solution</a:t>
            </a:r>
            <a:endParaRPr lang="en-GB" b="1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621508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accent1"/>
                </a:solidFill>
                <a:latin typeface="+mn-lt"/>
              </a:rPr>
              <a:t>Tight Bound  --&gt; Inference of the optimal solution becomes trivial</a:t>
            </a:r>
            <a:endParaRPr lang="en-GB" sz="24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4470400" y="5554663"/>
            <a:ext cx="1223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Sink (1)</a:t>
            </a:r>
            <a:endParaRPr lang="en-GB" b="1" i="1">
              <a:latin typeface="Comic Sans MS" pitchFamily="66" charset="0"/>
            </a:endParaRP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4311650" y="2606675"/>
            <a:ext cx="1549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>
                <a:latin typeface="Comic Sans MS" pitchFamily="66" charset="0"/>
              </a:rPr>
              <a:t>Source (0)</a:t>
            </a:r>
            <a:r>
              <a:rPr lang="en-GB" sz="2000" dirty="0">
                <a:latin typeface="Times New Roman" pitchFamily="18" charset="0"/>
              </a:rPr>
              <a:t> </a:t>
            </a:r>
            <a:endParaRPr lang="en-GB" i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>
          <a:xfrm>
            <a:off x="5929313" y="3214688"/>
            <a:ext cx="2857500" cy="1928812"/>
          </a:xfrm>
          <a:prstGeom prst="roundRect">
            <a:avLst>
              <a:gd name="adj" fmla="val 5698"/>
            </a:avLst>
          </a:prstGeom>
          <a:solidFill>
            <a:srgbClr val="0066FF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5058" name="Oval 3"/>
          <p:cNvSpPr>
            <a:spLocks noChangeAspect="1" noChangeArrowheads="1"/>
          </p:cNvSpPr>
          <p:nvPr/>
        </p:nvSpPr>
        <p:spPr bwMode="auto">
          <a:xfrm>
            <a:off x="48593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45059" name="Oval 4"/>
          <p:cNvSpPr>
            <a:spLocks noChangeAspect="1" noChangeArrowheads="1"/>
          </p:cNvSpPr>
          <p:nvPr/>
        </p:nvSpPr>
        <p:spPr bwMode="auto">
          <a:xfrm>
            <a:off x="2916238" y="4149725"/>
            <a:ext cx="395287" cy="3952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45062" name="Rectangle 7"/>
          <p:cNvSpPr>
            <a:spLocks noChangeAspect="1" noChangeArrowheads="1"/>
          </p:cNvSpPr>
          <p:nvPr/>
        </p:nvSpPr>
        <p:spPr bwMode="auto">
          <a:xfrm>
            <a:off x="3894138" y="2819400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200">
              <a:latin typeface="Times New Roman" pitchFamily="18" charset="0"/>
            </a:endParaRPr>
          </a:p>
        </p:txBody>
      </p:sp>
      <p:sp>
        <p:nvSpPr>
          <p:cNvPr id="45063" name="Rectangle 8"/>
          <p:cNvSpPr>
            <a:spLocks noChangeAspect="1" noChangeArrowheads="1"/>
          </p:cNvSpPr>
          <p:nvPr/>
        </p:nvSpPr>
        <p:spPr bwMode="auto">
          <a:xfrm>
            <a:off x="3960813" y="5559425"/>
            <a:ext cx="395287" cy="395288"/>
          </a:xfrm>
          <a:prstGeom prst="rect">
            <a:avLst/>
          </a:prstGeom>
          <a:solidFill>
            <a:srgbClr val="3F3F3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45064" name="Rectangle 9"/>
          <p:cNvSpPr>
            <a:spLocks noChangeArrowheads="1"/>
          </p:cNvSpPr>
          <p:nvPr/>
        </p:nvSpPr>
        <p:spPr bwMode="auto">
          <a:xfrm>
            <a:off x="2454275" y="4043363"/>
            <a:ext cx="577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1</a:t>
            </a:r>
          </a:p>
        </p:txBody>
      </p:sp>
      <p:sp>
        <p:nvSpPr>
          <p:cNvPr id="45065" name="Rectangle 10"/>
          <p:cNvSpPr>
            <a:spLocks noChangeArrowheads="1"/>
          </p:cNvSpPr>
          <p:nvPr/>
        </p:nvSpPr>
        <p:spPr bwMode="auto">
          <a:xfrm>
            <a:off x="5334000" y="4043363"/>
            <a:ext cx="5762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mic Sans MS" pitchFamily="66" charset="0"/>
              </a:rPr>
              <a:t>a</a:t>
            </a:r>
            <a:r>
              <a:rPr lang="en-US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45066" name="Line 12"/>
          <p:cNvSpPr>
            <a:spLocks noChangeShapeType="1"/>
          </p:cNvSpPr>
          <p:nvPr/>
        </p:nvSpPr>
        <p:spPr bwMode="auto">
          <a:xfrm flipH="1">
            <a:off x="3203575" y="3213100"/>
            <a:ext cx="720725" cy="9366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5067" name="Text Box 13"/>
          <p:cNvSpPr txBox="1">
            <a:spLocks noChangeArrowheads="1"/>
          </p:cNvSpPr>
          <p:nvPr/>
        </p:nvSpPr>
        <p:spPr bwMode="auto">
          <a:xfrm>
            <a:off x="3203575" y="32845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0</a:t>
            </a:r>
          </a:p>
        </p:txBody>
      </p:sp>
      <p:sp>
        <p:nvSpPr>
          <p:cNvPr id="45068" name="Line 14"/>
          <p:cNvSpPr>
            <a:spLocks noChangeShapeType="1"/>
          </p:cNvSpPr>
          <p:nvPr/>
        </p:nvSpPr>
        <p:spPr bwMode="auto">
          <a:xfrm>
            <a:off x="3203575" y="4581525"/>
            <a:ext cx="720725" cy="9350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5069" name="Text Box 15"/>
          <p:cNvSpPr txBox="1">
            <a:spLocks noChangeArrowheads="1"/>
          </p:cNvSpPr>
          <p:nvPr/>
        </p:nvSpPr>
        <p:spPr bwMode="auto">
          <a:xfrm>
            <a:off x="3136900" y="4949825"/>
            <a:ext cx="371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1</a:t>
            </a:r>
          </a:p>
        </p:txBody>
      </p:sp>
      <p:sp>
        <p:nvSpPr>
          <p:cNvPr id="45070" name="Text Box 16"/>
          <p:cNvSpPr txBox="1">
            <a:spLocks noChangeArrowheads="1"/>
          </p:cNvSpPr>
          <p:nvPr/>
        </p:nvSpPr>
        <p:spPr bwMode="auto">
          <a:xfrm>
            <a:off x="4787900" y="3282950"/>
            <a:ext cx="371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3</a:t>
            </a:r>
          </a:p>
        </p:txBody>
      </p:sp>
      <p:sp>
        <p:nvSpPr>
          <p:cNvPr id="45071" name="Text Box 17"/>
          <p:cNvSpPr txBox="1">
            <a:spLocks noChangeArrowheads="1"/>
          </p:cNvSpPr>
          <p:nvPr/>
        </p:nvSpPr>
        <p:spPr bwMode="auto">
          <a:xfrm>
            <a:off x="4859338" y="5011738"/>
            <a:ext cx="371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0</a:t>
            </a:r>
          </a:p>
        </p:txBody>
      </p:sp>
      <p:sp>
        <p:nvSpPr>
          <p:cNvPr id="45072" name="Line 18"/>
          <p:cNvSpPr>
            <a:spLocks noChangeShapeType="1"/>
          </p:cNvSpPr>
          <p:nvPr/>
        </p:nvSpPr>
        <p:spPr bwMode="auto">
          <a:xfrm>
            <a:off x="4289425" y="3222625"/>
            <a:ext cx="714375" cy="927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5073" name="Line 19"/>
          <p:cNvSpPr>
            <a:spLocks noChangeShapeType="1"/>
          </p:cNvSpPr>
          <p:nvPr/>
        </p:nvSpPr>
        <p:spPr bwMode="auto">
          <a:xfrm flipH="1">
            <a:off x="4356100" y="4581525"/>
            <a:ext cx="649288" cy="9350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5074" name="Line 20"/>
          <p:cNvSpPr>
            <a:spLocks noChangeShapeType="1"/>
          </p:cNvSpPr>
          <p:nvPr/>
        </p:nvSpPr>
        <p:spPr bwMode="auto">
          <a:xfrm flipH="1">
            <a:off x="3309938" y="4508500"/>
            <a:ext cx="1477962" cy="1111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5075" name="Text Box 21"/>
          <p:cNvSpPr txBox="1">
            <a:spLocks noChangeArrowheads="1"/>
          </p:cNvSpPr>
          <p:nvPr/>
        </p:nvSpPr>
        <p:spPr bwMode="auto">
          <a:xfrm>
            <a:off x="3995738" y="4506913"/>
            <a:ext cx="371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0</a:t>
            </a:r>
          </a:p>
        </p:txBody>
      </p:sp>
      <p:sp>
        <p:nvSpPr>
          <p:cNvPr id="45076" name="Text Box 22"/>
          <p:cNvSpPr txBox="1">
            <a:spLocks noChangeArrowheads="1"/>
          </p:cNvSpPr>
          <p:nvPr/>
        </p:nvSpPr>
        <p:spPr bwMode="auto">
          <a:xfrm>
            <a:off x="3995738" y="3787775"/>
            <a:ext cx="371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omic Sans MS" pitchFamily="66" charset="0"/>
              </a:rPr>
              <a:t>3</a:t>
            </a:r>
          </a:p>
        </p:txBody>
      </p:sp>
      <p:sp>
        <p:nvSpPr>
          <p:cNvPr id="45077" name="Line 23"/>
          <p:cNvSpPr>
            <a:spLocks noChangeShapeType="1"/>
          </p:cNvSpPr>
          <p:nvPr/>
        </p:nvSpPr>
        <p:spPr bwMode="auto">
          <a:xfrm flipV="1">
            <a:off x="3348038" y="4221163"/>
            <a:ext cx="15113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450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Flow and Reparametrization</a:t>
            </a:r>
          </a:p>
        </p:txBody>
      </p:sp>
      <p:sp>
        <p:nvSpPr>
          <p:cNvPr id="45079" name="Rectangle 11"/>
          <p:cNvSpPr>
            <a:spLocks noChangeArrowheads="1"/>
          </p:cNvSpPr>
          <p:nvPr/>
        </p:nvSpPr>
        <p:spPr bwMode="auto">
          <a:xfrm>
            <a:off x="395288" y="1265238"/>
            <a:ext cx="46720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 pitchFamily="66" charset="0"/>
              </a:rPr>
              <a:t>E(a</a:t>
            </a:r>
            <a:r>
              <a:rPr lang="en-US" sz="2400" b="1" baseline="-25000" dirty="0">
                <a:latin typeface="Comic Sans MS" pitchFamily="66" charset="0"/>
              </a:rPr>
              <a:t>1</a:t>
            </a:r>
            <a:r>
              <a:rPr lang="en-US" sz="2400" b="1" dirty="0">
                <a:latin typeface="Comic Sans MS" pitchFamily="66" charset="0"/>
              </a:rPr>
              <a:t>,a</a:t>
            </a:r>
            <a:r>
              <a:rPr lang="en-US" sz="2400" b="1" baseline="-25000" dirty="0">
                <a:latin typeface="Comic Sans MS" pitchFamily="66" charset="0"/>
              </a:rPr>
              <a:t>2</a:t>
            </a:r>
            <a:r>
              <a:rPr lang="en-US" sz="2400" b="1" dirty="0">
                <a:latin typeface="Comic Sans MS" pitchFamily="66" charset="0"/>
              </a:rPr>
              <a:t>) = 8</a:t>
            </a:r>
            <a:r>
              <a:rPr lang="en-US" sz="2400" b="1" baseline="-25000" dirty="0">
                <a:latin typeface="Comic Sans MS" pitchFamily="66" charset="0"/>
              </a:rPr>
              <a:t> </a:t>
            </a:r>
            <a:r>
              <a:rPr lang="en-US" sz="2400" b="1" dirty="0">
                <a:latin typeface="Comic Sans MS" pitchFamily="66" charset="0"/>
              </a:rPr>
              <a:t>+ ā</a:t>
            </a:r>
            <a:r>
              <a:rPr lang="en-US" sz="2400" b="1" baseline="-25000" dirty="0">
                <a:latin typeface="Comic Sans MS" pitchFamily="66" charset="0"/>
              </a:rPr>
              <a:t>1</a:t>
            </a:r>
            <a:r>
              <a:rPr lang="en-US" sz="2400" b="1" dirty="0">
                <a:latin typeface="Comic Sans MS" pitchFamily="66" charset="0"/>
              </a:rPr>
              <a:t>+ 3a</a:t>
            </a:r>
            <a:r>
              <a:rPr lang="en-US" sz="2400" b="1" baseline="-25000" dirty="0">
                <a:latin typeface="Comic Sans MS" pitchFamily="66" charset="0"/>
              </a:rPr>
              <a:t>2 </a:t>
            </a:r>
            <a:r>
              <a:rPr lang="en-US" sz="2400" b="1" dirty="0">
                <a:latin typeface="Comic Sans MS" pitchFamily="66" charset="0"/>
              </a:rPr>
              <a:t>+ 3ā</a:t>
            </a:r>
            <a:r>
              <a:rPr lang="en-US" sz="2400" b="1" baseline="-25000" dirty="0">
                <a:latin typeface="Comic Sans MS" pitchFamily="66" charset="0"/>
              </a:rPr>
              <a:t>1</a:t>
            </a:r>
            <a:r>
              <a:rPr lang="en-US" sz="2400" b="1" dirty="0">
                <a:latin typeface="Comic Sans MS" pitchFamily="66" charset="0"/>
              </a:rPr>
              <a:t>a</a:t>
            </a:r>
            <a:r>
              <a:rPr lang="en-US" sz="2400" b="1" baseline="-25000" dirty="0">
                <a:latin typeface="Comic Sans MS" pitchFamily="66" charset="0"/>
              </a:rPr>
              <a:t>2</a:t>
            </a:r>
          </a:p>
        </p:txBody>
      </p:sp>
      <p:sp>
        <p:nvSpPr>
          <p:cNvPr id="45080" name="Freeform 28"/>
          <p:cNvSpPr>
            <a:spLocks/>
          </p:cNvSpPr>
          <p:nvPr/>
        </p:nvSpPr>
        <p:spPr bwMode="auto">
          <a:xfrm>
            <a:off x="3059113" y="3621088"/>
            <a:ext cx="2233612" cy="1355725"/>
          </a:xfrm>
          <a:custGeom>
            <a:avLst/>
            <a:gdLst>
              <a:gd name="T0" fmla="*/ 0 w 1407"/>
              <a:gd name="T1" fmla="*/ 2147483647 h 854"/>
              <a:gd name="T2" fmla="*/ 2147483647 w 1407"/>
              <a:gd name="T3" fmla="*/ 2147483647 h 854"/>
              <a:gd name="T4" fmla="*/ 2147483647 w 1407"/>
              <a:gd name="T5" fmla="*/ 2147483647 h 854"/>
              <a:gd name="T6" fmla="*/ 2147483647 w 1407"/>
              <a:gd name="T7" fmla="*/ 2147483647 h 854"/>
              <a:gd name="T8" fmla="*/ 0 60000 65536"/>
              <a:gd name="T9" fmla="*/ 0 60000 65536"/>
              <a:gd name="T10" fmla="*/ 0 60000 65536"/>
              <a:gd name="T11" fmla="*/ 0 60000 65536"/>
              <a:gd name="T12" fmla="*/ 0 w 1407"/>
              <a:gd name="T13" fmla="*/ 0 h 854"/>
              <a:gd name="T14" fmla="*/ 1407 w 1407"/>
              <a:gd name="T15" fmla="*/ 854 h 8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07" h="854">
                <a:moveTo>
                  <a:pt x="0" y="106"/>
                </a:moveTo>
                <a:cubicBezTo>
                  <a:pt x="174" y="53"/>
                  <a:pt x="348" y="0"/>
                  <a:pt x="499" y="106"/>
                </a:cubicBezTo>
                <a:cubicBezTo>
                  <a:pt x="650" y="212"/>
                  <a:pt x="757" y="628"/>
                  <a:pt x="908" y="741"/>
                </a:cubicBezTo>
                <a:cubicBezTo>
                  <a:pt x="1059" y="854"/>
                  <a:pt x="1233" y="820"/>
                  <a:pt x="1407" y="786"/>
                </a:cubicBezTo>
              </a:path>
            </a:pathLst>
          </a:custGeom>
          <a:noFill/>
          <a:ln w="57150">
            <a:solidFill>
              <a:schemeClr val="accent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omic Sans MS" pitchFamily="66" charset="0"/>
            </a:endParaRPr>
          </a:p>
        </p:txBody>
      </p:sp>
      <p:sp>
        <p:nvSpPr>
          <p:cNvPr id="45081" name="Rectangle 29"/>
          <p:cNvSpPr>
            <a:spLocks noChangeArrowheads="1"/>
          </p:cNvSpPr>
          <p:nvPr/>
        </p:nvSpPr>
        <p:spPr bwMode="auto">
          <a:xfrm>
            <a:off x="6372225" y="4005263"/>
            <a:ext cx="19145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Comic Sans MS" pitchFamily="66" charset="0"/>
              </a:rPr>
              <a:t>a</a:t>
            </a:r>
            <a:r>
              <a:rPr lang="en-US" sz="2000" b="1" baseline="-25000">
                <a:latin typeface="Comic Sans MS" pitchFamily="66" charset="0"/>
              </a:rPr>
              <a:t>1 </a:t>
            </a:r>
            <a:r>
              <a:rPr lang="en-US" sz="2000" b="1">
                <a:latin typeface="Comic Sans MS" pitchFamily="66" charset="0"/>
              </a:rPr>
              <a:t>= 1  a</a:t>
            </a:r>
            <a:r>
              <a:rPr lang="en-US" sz="2000" b="1" baseline="-25000">
                <a:latin typeface="Comic Sans MS" pitchFamily="66" charset="0"/>
              </a:rPr>
              <a:t>2 </a:t>
            </a:r>
            <a:r>
              <a:rPr lang="en-US" sz="2000" b="1">
                <a:latin typeface="Comic Sans MS" pitchFamily="66" charset="0"/>
              </a:rPr>
              <a:t>= 0</a:t>
            </a:r>
            <a:endParaRPr lang="en-US" sz="2000" b="1" baseline="-25000">
              <a:latin typeface="Comic Sans MS" pitchFamily="66" charset="0"/>
            </a:endParaRPr>
          </a:p>
        </p:txBody>
      </p:sp>
      <p:sp>
        <p:nvSpPr>
          <p:cNvPr id="45082" name="Rectangle 30"/>
          <p:cNvSpPr>
            <a:spLocks noChangeArrowheads="1"/>
          </p:cNvSpPr>
          <p:nvPr/>
        </p:nvSpPr>
        <p:spPr bwMode="auto">
          <a:xfrm>
            <a:off x="6557963" y="4724400"/>
            <a:ext cx="15859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Comic Sans MS" pitchFamily="66" charset="0"/>
              </a:rPr>
              <a:t>E</a:t>
            </a:r>
            <a:r>
              <a:rPr lang="en-US" sz="2000" b="1" baseline="-25000">
                <a:latin typeface="Comic Sans MS" pitchFamily="66" charset="0"/>
              </a:rPr>
              <a:t> </a:t>
            </a:r>
            <a:r>
              <a:rPr lang="en-US" sz="2000" b="1">
                <a:latin typeface="Comic Sans MS" pitchFamily="66" charset="0"/>
              </a:rPr>
              <a:t>(1,0) = 8</a:t>
            </a:r>
          </a:p>
        </p:txBody>
      </p:sp>
      <p:sp>
        <p:nvSpPr>
          <p:cNvPr id="45083" name="Rectangle 31"/>
          <p:cNvSpPr>
            <a:spLocks noChangeArrowheads="1"/>
          </p:cNvSpPr>
          <p:nvPr/>
        </p:nvSpPr>
        <p:spPr bwMode="auto">
          <a:xfrm>
            <a:off x="6084888" y="3284538"/>
            <a:ext cx="2879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Comic Sans MS" pitchFamily="66" charset="0"/>
              </a:rPr>
              <a:t>st-mincut cost = 8</a:t>
            </a:r>
            <a:endParaRPr lang="en-US" sz="2000" b="1" baseline="-25000">
              <a:latin typeface="Comic Sans MS" pitchFamily="66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rot="5400000">
            <a:off x="1321594" y="2250282"/>
            <a:ext cx="1000125" cy="357187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2005013" y="1214438"/>
            <a:ext cx="307975" cy="571500"/>
          </a:xfrm>
          <a:prstGeom prst="roundRect">
            <a:avLst>
              <a:gd name="adj" fmla="val 5698"/>
            </a:avLst>
          </a:prstGeom>
          <a:solidFill>
            <a:srgbClr val="0066FF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5087" name="TextBox 39"/>
          <p:cNvSpPr txBox="1">
            <a:spLocks noChangeArrowheads="1"/>
          </p:cNvSpPr>
          <p:nvPr/>
        </p:nvSpPr>
        <p:spPr bwMode="auto">
          <a:xfrm>
            <a:off x="142844" y="3000375"/>
            <a:ext cx="26432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omic Sans MS" pitchFamily="66" charset="0"/>
              </a:rPr>
              <a:t>Total </a:t>
            </a:r>
            <a:r>
              <a:rPr lang="en-GB" sz="2000" b="1" dirty="0" smtClean="0">
                <a:latin typeface="Comic Sans MS" pitchFamily="66" charset="0"/>
              </a:rPr>
              <a:t>Flow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2500313" y="1214438"/>
            <a:ext cx="2500312" cy="571500"/>
          </a:xfrm>
          <a:prstGeom prst="roundRect">
            <a:avLst>
              <a:gd name="adj" fmla="val 5698"/>
            </a:avLst>
          </a:prstGeom>
          <a:solidFill>
            <a:srgbClr val="00FF00">
              <a:alpha val="20000"/>
            </a:srgb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5072063" y="1500188"/>
            <a:ext cx="928687" cy="1587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28596" y="3429000"/>
            <a:ext cx="20002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chemeClr val="accent1"/>
                </a:solidFill>
                <a:latin typeface="Comic Sans MS" pitchFamily="66" charset="0"/>
              </a:rPr>
              <a:t>bound on the energy of the optimal solution</a:t>
            </a:r>
            <a:endParaRPr lang="en-GB" b="1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sp>
        <p:nvSpPr>
          <p:cNvPr id="43" name="TextBox 44"/>
          <p:cNvSpPr txBox="1">
            <a:spLocks noChangeArrowheads="1"/>
          </p:cNvSpPr>
          <p:nvPr/>
        </p:nvSpPr>
        <p:spPr bwMode="auto">
          <a:xfrm>
            <a:off x="6072188" y="1285875"/>
            <a:ext cx="28575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omic Sans MS" pitchFamily="66" charset="0"/>
              </a:rPr>
              <a:t>Residual </a:t>
            </a:r>
            <a:r>
              <a:rPr lang="en-GB" sz="2000" b="1" dirty="0" smtClean="0">
                <a:latin typeface="Comic Sans MS" pitchFamily="66" charset="0"/>
              </a:rPr>
              <a:t>Graph</a:t>
            </a:r>
          </a:p>
          <a:p>
            <a:pPr algn="ctr"/>
            <a:r>
              <a:rPr lang="en-GB" sz="2000" b="1" dirty="0" smtClean="0">
                <a:latin typeface="Comic Sans MS" pitchFamily="66" charset="0"/>
              </a:rPr>
              <a:t>(positive coefficients)</a:t>
            </a:r>
            <a:endParaRPr lang="en-GB" sz="2000" b="1" dirty="0">
              <a:latin typeface="Comic Sans MS" pitchFamily="66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0" y="621508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accent1"/>
                </a:solidFill>
                <a:latin typeface="+mn-lt"/>
              </a:rPr>
              <a:t>Tight Bound  --&gt; Inference of the optimal solution becomes trivial</a:t>
            </a:r>
            <a:endParaRPr lang="en-GB" sz="24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4470400" y="5554663"/>
            <a:ext cx="1223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>
                <a:latin typeface="Comic Sans MS" pitchFamily="66" charset="0"/>
              </a:rPr>
              <a:t>Sink (1)</a:t>
            </a:r>
            <a:endParaRPr lang="en-GB" b="1" i="1">
              <a:latin typeface="Comic Sans MS" pitchFamily="66" charset="0"/>
            </a:endParaRPr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4311650" y="2606675"/>
            <a:ext cx="1549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>
                <a:latin typeface="Comic Sans MS" pitchFamily="66" charset="0"/>
              </a:rPr>
              <a:t>Source (0)</a:t>
            </a:r>
            <a:r>
              <a:rPr lang="en-GB" sz="2000" dirty="0">
                <a:latin typeface="Times New Roman" pitchFamily="18" charset="0"/>
              </a:rPr>
              <a:t> </a:t>
            </a:r>
            <a:endParaRPr lang="en-GB" i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14633</TotalTime>
  <Words>7131</Words>
  <Application>Microsoft Office PowerPoint</Application>
  <PresentationFormat>On-screen Show (4:3)</PresentationFormat>
  <Paragraphs>2292</Paragraphs>
  <Slides>172</Slides>
  <Notes>146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172</vt:i4>
      </vt:variant>
    </vt:vector>
  </HeadingPairs>
  <TitlesOfParts>
    <vt:vector size="176" baseType="lpstr">
      <vt:lpstr>Module</vt:lpstr>
      <vt:lpstr>Paintbrush Picture</vt:lpstr>
      <vt:lpstr>Bitmap Image</vt:lpstr>
      <vt:lpstr>PBrush</vt:lpstr>
      <vt:lpstr>MAP Inference in Markov Models in Computer Vision </vt:lpstr>
      <vt:lpstr>Schedule</vt:lpstr>
      <vt:lpstr>Introduction</vt:lpstr>
      <vt:lpstr>Image Labelling Problems</vt:lpstr>
      <vt:lpstr>Example   Image Segmentation</vt:lpstr>
      <vt:lpstr>Image Segmentation</vt:lpstr>
      <vt:lpstr>Image Segmentation</vt:lpstr>
      <vt:lpstr>Image Segmentation</vt:lpstr>
      <vt:lpstr>Image Segmentation</vt:lpstr>
      <vt:lpstr>Likelihood</vt:lpstr>
      <vt:lpstr>Likelihood</vt:lpstr>
      <vt:lpstr>Image Segmentation</vt:lpstr>
      <vt:lpstr>Prior</vt:lpstr>
      <vt:lpstr>Posterior and Energy Function</vt:lpstr>
      <vt:lpstr>Posterior and Energy Function</vt:lpstr>
      <vt:lpstr>Conditional Random Fields</vt:lpstr>
      <vt:lpstr>Conditional Random Fields</vt:lpstr>
      <vt:lpstr>Conditional Random Fields</vt:lpstr>
      <vt:lpstr>Some useful concepts</vt:lpstr>
      <vt:lpstr>Factor Graphs</vt:lpstr>
      <vt:lpstr>Definition “Order”</vt:lpstr>
      <vt:lpstr>Examples - Order</vt:lpstr>
      <vt:lpstr>Random field models</vt:lpstr>
      <vt:lpstr>Random field models</vt:lpstr>
      <vt:lpstr>Sparse Higher Order Potentials for Texture Restoration</vt:lpstr>
      <vt:lpstr>Sparse Higher Order Potentials for Texture Restoration</vt:lpstr>
      <vt:lpstr>Slide 27</vt:lpstr>
      <vt:lpstr>Sparse Higher Order Potentials for Texture Restoration</vt:lpstr>
      <vt:lpstr>Examples</vt:lpstr>
      <vt:lpstr>Examples</vt:lpstr>
      <vt:lpstr>Image segmentation</vt:lpstr>
      <vt:lpstr>Segmentation: Conditional Random Field</vt:lpstr>
      <vt:lpstr>Simultaneous Detection and Segmentation</vt:lpstr>
      <vt:lpstr>Examples</vt:lpstr>
      <vt:lpstr>Stereo matching</vt:lpstr>
      <vt:lpstr>Stereo matching - Energy</vt:lpstr>
      <vt:lpstr>Stereo matching - prior</vt:lpstr>
      <vt:lpstr>Stereo matching - prior</vt:lpstr>
      <vt:lpstr>Stereo matching - prior</vt:lpstr>
      <vt:lpstr>Stereo matching </vt:lpstr>
      <vt:lpstr>Examples</vt:lpstr>
      <vt:lpstr>Object Segmentation</vt:lpstr>
      <vt:lpstr>Different Approaches</vt:lpstr>
      <vt:lpstr>Costs for assigning labels to Pixels</vt:lpstr>
      <vt:lpstr>Qualitative Results</vt:lpstr>
      <vt:lpstr>How to minimize the energy functions?</vt:lpstr>
      <vt:lpstr>The Problem</vt:lpstr>
      <vt:lpstr>Energy Minimization Problems</vt:lpstr>
      <vt:lpstr>Function Minimization: The Problems</vt:lpstr>
      <vt:lpstr>Function Minimization: The Problems</vt:lpstr>
      <vt:lpstr>Popular Inference Methods … </vt:lpstr>
      <vt:lpstr>Energy Minimization Problems</vt:lpstr>
      <vt:lpstr>Energy Minimization Problems</vt:lpstr>
      <vt:lpstr>Inference</vt:lpstr>
      <vt:lpstr>Graph Cuts</vt:lpstr>
      <vt:lpstr>Road Map - Inference</vt:lpstr>
      <vt:lpstr>Submodular Functions: Definition</vt:lpstr>
      <vt:lpstr>Submodular Functions</vt:lpstr>
      <vt:lpstr>Minimizing Submodular Functions</vt:lpstr>
      <vt:lpstr>The st-Mincut Problem</vt:lpstr>
      <vt:lpstr>The st-Mincut Problem</vt:lpstr>
      <vt:lpstr>The st-Mincut Problem</vt:lpstr>
      <vt:lpstr>The st-Mincut Problem</vt:lpstr>
      <vt:lpstr>So how does this work? </vt:lpstr>
      <vt:lpstr>St-mincut and Energy Minimization</vt:lpstr>
      <vt:lpstr>Graph Construction</vt:lpstr>
      <vt:lpstr>Graph Construction</vt:lpstr>
      <vt:lpstr>Graph Construction</vt:lpstr>
      <vt:lpstr>Graph Construction</vt:lpstr>
      <vt:lpstr>Graph Construction</vt:lpstr>
      <vt:lpstr>Graph Construction</vt:lpstr>
      <vt:lpstr>Graph Construction</vt:lpstr>
      <vt:lpstr>Graph Construction</vt:lpstr>
      <vt:lpstr>Graph Construction</vt:lpstr>
      <vt:lpstr>How to compute the st-mincut?</vt:lpstr>
      <vt:lpstr>Maxflow Algorithms</vt:lpstr>
      <vt:lpstr>Maxflow Algorithms</vt:lpstr>
      <vt:lpstr>Maxflow Algorithms</vt:lpstr>
      <vt:lpstr>Maxflow Algorithms</vt:lpstr>
      <vt:lpstr>Maxflow Algorithms</vt:lpstr>
      <vt:lpstr>Maxflow Algorithms</vt:lpstr>
      <vt:lpstr>Maxflow Algorithms</vt:lpstr>
      <vt:lpstr>Maxflow Algorithms</vt:lpstr>
      <vt:lpstr>Maxflow Algorithms</vt:lpstr>
      <vt:lpstr>Maxflow Algorithms</vt:lpstr>
      <vt:lpstr>Maxflow Algorithms</vt:lpstr>
      <vt:lpstr>Maxflow Algorithms</vt:lpstr>
      <vt:lpstr>Flow and Reparametrization</vt:lpstr>
      <vt:lpstr>Flow and Reparametrization</vt:lpstr>
      <vt:lpstr>Flow and Reparametrization</vt:lpstr>
      <vt:lpstr>Flow and Reparametrization</vt:lpstr>
      <vt:lpstr>Flow and Reparametrization</vt:lpstr>
      <vt:lpstr>Flow and Reparametrization</vt:lpstr>
      <vt:lpstr>Flow and Reparametrization</vt:lpstr>
      <vt:lpstr>Flow and Reparametrization</vt:lpstr>
      <vt:lpstr>Flow and Reparametrization</vt:lpstr>
      <vt:lpstr>Flow and Reparametrization</vt:lpstr>
      <vt:lpstr>Flow and Reparametrization</vt:lpstr>
      <vt:lpstr>Flow and Reparametrization</vt:lpstr>
      <vt:lpstr>History of Maxflow Algorithms</vt:lpstr>
      <vt:lpstr>History of Maxflow Algorithms</vt:lpstr>
      <vt:lpstr>Augmenting Path based Algorithms</vt:lpstr>
      <vt:lpstr>Augmenting Path based Algorithms</vt:lpstr>
      <vt:lpstr>Augmenting Path based Algorithms</vt:lpstr>
      <vt:lpstr>Augmenting Path based Algorithms</vt:lpstr>
      <vt:lpstr>Augmenting Path based Algorithms</vt:lpstr>
      <vt:lpstr>Augmenting Path based Algorithms</vt:lpstr>
      <vt:lpstr>Maxflow in Computer Vision</vt:lpstr>
      <vt:lpstr>Code for Image Segmentation</vt:lpstr>
      <vt:lpstr>How does the code look like?</vt:lpstr>
      <vt:lpstr>How does the code look like?</vt:lpstr>
      <vt:lpstr>How does the code look like?</vt:lpstr>
      <vt:lpstr>How does the code look like?</vt:lpstr>
      <vt:lpstr>Road Map - Inference</vt:lpstr>
      <vt:lpstr>Graph Cuts for Vision Problems</vt:lpstr>
      <vt:lpstr>Graph Cuts for Vision Problems</vt:lpstr>
      <vt:lpstr>Recap: Mixed Problems</vt:lpstr>
      <vt:lpstr>Solving Mixed Problems</vt:lpstr>
      <vt:lpstr>Solving Mixed Problems</vt:lpstr>
      <vt:lpstr>Solving Mixed Problems</vt:lpstr>
      <vt:lpstr>Solving Mixed Problems</vt:lpstr>
      <vt:lpstr>Graph Cuts for Vision Problems</vt:lpstr>
      <vt:lpstr>Recap: Higher Order Patch Potentials </vt:lpstr>
      <vt:lpstr>Minimizing Higher Order Energy Functions </vt:lpstr>
      <vt:lpstr>Minimizing Higher Order Energy Functions </vt:lpstr>
      <vt:lpstr>Minimizing Higher Order Energy Functions </vt:lpstr>
      <vt:lpstr>Higher order to Quadratic</vt:lpstr>
      <vt:lpstr>Higher order to Quadratic</vt:lpstr>
      <vt:lpstr>Higher order to Quadratic</vt:lpstr>
      <vt:lpstr>Higher order to Quadratic</vt:lpstr>
      <vt:lpstr>Higher order to Quadratic</vt:lpstr>
      <vt:lpstr>Upper Envelopes</vt:lpstr>
      <vt:lpstr>Why Upper Envelopes?</vt:lpstr>
      <vt:lpstr>Graph Cuts for Vision Problems</vt:lpstr>
      <vt:lpstr>Graph Cuts for Multi-Label Problems</vt:lpstr>
      <vt:lpstr>Multi-label to Pseudo-boolean</vt:lpstr>
      <vt:lpstr>Multi-label to Pseudo-boolean</vt:lpstr>
      <vt:lpstr>Multi-label to Pseudo-boolean</vt:lpstr>
      <vt:lpstr>Multi-label to Pseudo-boolean</vt:lpstr>
      <vt:lpstr>Results – Stereo</vt:lpstr>
      <vt:lpstr>Disadvantages of Exact Transformations</vt:lpstr>
      <vt:lpstr>Exact Solutions for Multi-label Problems</vt:lpstr>
      <vt:lpstr>Graph Cuts for Multi-Label Problems</vt:lpstr>
      <vt:lpstr>Move Making Algorithms</vt:lpstr>
      <vt:lpstr>Move Making Algorithms</vt:lpstr>
      <vt:lpstr>Computing the Optimal Move</vt:lpstr>
      <vt:lpstr>Move Making Algorithms </vt:lpstr>
      <vt:lpstr>Binary Moves</vt:lpstr>
      <vt:lpstr>Swap Move</vt:lpstr>
      <vt:lpstr>Swap Move</vt:lpstr>
      <vt:lpstr>Swap Move</vt:lpstr>
      <vt:lpstr>Expansion Move</vt:lpstr>
      <vt:lpstr>Expansion Move</vt:lpstr>
      <vt:lpstr>Expansion Move</vt:lpstr>
      <vt:lpstr>Interesting Connections</vt:lpstr>
      <vt:lpstr>General Binary Moves</vt:lpstr>
      <vt:lpstr>Example: Solving Continuous Problems using Fusion Move</vt:lpstr>
      <vt:lpstr>Range Moves </vt:lpstr>
      <vt:lpstr>Range Moves - Results </vt:lpstr>
      <vt:lpstr>Road Map - Inference</vt:lpstr>
      <vt:lpstr>Why?</vt:lpstr>
      <vt:lpstr>Slide 162</vt:lpstr>
      <vt:lpstr>More Examples</vt:lpstr>
      <vt:lpstr>Image Segmentation in Videos</vt:lpstr>
      <vt:lpstr>Image Segmentation in Videos</vt:lpstr>
      <vt:lpstr>Dynamic Energy Minimization</vt:lpstr>
      <vt:lpstr>Dynamic Energy Minimization</vt:lpstr>
      <vt:lpstr>Hybrid Algorithms</vt:lpstr>
      <vt:lpstr>Hybrid Algorithms</vt:lpstr>
      <vt:lpstr>Hybrid Algorithms</vt:lpstr>
      <vt:lpstr>Road Map - Inference</vt:lpstr>
      <vt:lpstr>End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Unwrap Mosaics: A new representation for video editing</dc:title>
  <dc:creator>pkohli</dc:creator>
  <cp:lastModifiedBy>Waheguru</cp:lastModifiedBy>
  <cp:revision>823</cp:revision>
  <dcterms:created xsi:type="dcterms:W3CDTF">2008-05-27T20:08:34Z</dcterms:created>
  <dcterms:modified xsi:type="dcterms:W3CDTF">2010-12-17T13:14:16Z</dcterms:modified>
</cp:coreProperties>
</file>