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34"/>
  </p:notesMasterIdLst>
  <p:sldIdLst>
    <p:sldId id="256" r:id="rId3"/>
    <p:sldId id="459" r:id="rId4"/>
    <p:sldId id="460" r:id="rId5"/>
    <p:sldId id="461" r:id="rId6"/>
    <p:sldId id="462" r:id="rId7"/>
    <p:sldId id="463" r:id="rId8"/>
    <p:sldId id="464" r:id="rId9"/>
    <p:sldId id="465" r:id="rId10"/>
    <p:sldId id="466" r:id="rId11"/>
    <p:sldId id="467" r:id="rId12"/>
    <p:sldId id="468" r:id="rId13"/>
    <p:sldId id="469" r:id="rId14"/>
    <p:sldId id="470" r:id="rId15"/>
    <p:sldId id="471" r:id="rId16"/>
    <p:sldId id="472" r:id="rId17"/>
    <p:sldId id="474" r:id="rId18"/>
    <p:sldId id="473" r:id="rId19"/>
    <p:sldId id="258" r:id="rId20"/>
    <p:sldId id="259" r:id="rId21"/>
    <p:sldId id="260" r:id="rId22"/>
    <p:sldId id="489" r:id="rId23"/>
    <p:sldId id="263" r:id="rId24"/>
    <p:sldId id="384" r:id="rId25"/>
    <p:sldId id="412" r:id="rId26"/>
    <p:sldId id="413" r:id="rId27"/>
    <p:sldId id="475" r:id="rId28"/>
    <p:sldId id="371" r:id="rId29"/>
    <p:sldId id="431" r:id="rId30"/>
    <p:sldId id="428" r:id="rId31"/>
    <p:sldId id="430" r:id="rId32"/>
    <p:sldId id="415" r:id="rId33"/>
    <p:sldId id="417" r:id="rId34"/>
    <p:sldId id="476" r:id="rId35"/>
    <p:sldId id="481" r:id="rId36"/>
    <p:sldId id="379" r:id="rId37"/>
    <p:sldId id="483" r:id="rId38"/>
    <p:sldId id="381" r:id="rId39"/>
    <p:sldId id="485" r:id="rId40"/>
    <p:sldId id="380" r:id="rId41"/>
    <p:sldId id="432" r:id="rId42"/>
    <p:sldId id="486" r:id="rId43"/>
    <p:sldId id="419" r:id="rId44"/>
    <p:sldId id="433" r:id="rId45"/>
    <p:sldId id="416" r:id="rId46"/>
    <p:sldId id="369" r:id="rId47"/>
    <p:sldId id="487" r:id="rId48"/>
    <p:sldId id="418" r:id="rId49"/>
    <p:sldId id="488" r:id="rId50"/>
    <p:sldId id="420" r:id="rId51"/>
    <p:sldId id="425" r:id="rId52"/>
    <p:sldId id="480" r:id="rId53"/>
    <p:sldId id="363" r:id="rId54"/>
    <p:sldId id="366" r:id="rId55"/>
    <p:sldId id="367" r:id="rId56"/>
    <p:sldId id="368" r:id="rId57"/>
    <p:sldId id="477" r:id="rId58"/>
    <p:sldId id="427" r:id="rId59"/>
    <p:sldId id="434" r:id="rId60"/>
    <p:sldId id="478" r:id="rId61"/>
    <p:sldId id="479" r:id="rId62"/>
    <p:sldId id="370" r:id="rId63"/>
    <p:sldId id="435" r:id="rId64"/>
    <p:sldId id="436" r:id="rId65"/>
    <p:sldId id="438" r:id="rId66"/>
    <p:sldId id="439" r:id="rId67"/>
    <p:sldId id="440" r:id="rId68"/>
    <p:sldId id="383" r:id="rId69"/>
    <p:sldId id="422" r:id="rId70"/>
    <p:sldId id="441" r:id="rId71"/>
    <p:sldId id="442" r:id="rId72"/>
    <p:sldId id="449" r:id="rId73"/>
    <p:sldId id="445" r:id="rId74"/>
    <p:sldId id="446" r:id="rId75"/>
    <p:sldId id="447" r:id="rId76"/>
    <p:sldId id="448" r:id="rId77"/>
    <p:sldId id="455" r:id="rId78"/>
    <p:sldId id="457" r:id="rId79"/>
    <p:sldId id="458" r:id="rId80"/>
    <p:sldId id="421" r:id="rId81"/>
    <p:sldId id="451" r:id="rId82"/>
    <p:sldId id="452" r:id="rId83"/>
    <p:sldId id="453" r:id="rId84"/>
    <p:sldId id="454" r:id="rId85"/>
    <p:sldId id="385" r:id="rId86"/>
    <p:sldId id="386" r:id="rId87"/>
    <p:sldId id="387" r:id="rId88"/>
    <p:sldId id="388" r:id="rId89"/>
    <p:sldId id="389" r:id="rId90"/>
    <p:sldId id="396" r:id="rId91"/>
    <p:sldId id="397" r:id="rId92"/>
    <p:sldId id="423" r:id="rId93"/>
    <p:sldId id="424" r:id="rId94"/>
    <p:sldId id="405" r:id="rId95"/>
    <p:sldId id="521" r:id="rId96"/>
    <p:sldId id="495" r:id="rId97"/>
    <p:sldId id="527" r:id="rId98"/>
    <p:sldId id="531" r:id="rId99"/>
    <p:sldId id="496" r:id="rId100"/>
    <p:sldId id="497" r:id="rId101"/>
    <p:sldId id="498" r:id="rId102"/>
    <p:sldId id="499" r:id="rId103"/>
    <p:sldId id="500" r:id="rId104"/>
    <p:sldId id="501" r:id="rId105"/>
    <p:sldId id="502" r:id="rId106"/>
    <p:sldId id="503" r:id="rId107"/>
    <p:sldId id="504" r:id="rId108"/>
    <p:sldId id="505" r:id="rId109"/>
    <p:sldId id="524" r:id="rId110"/>
    <p:sldId id="506" r:id="rId111"/>
    <p:sldId id="528" r:id="rId112"/>
    <p:sldId id="507" r:id="rId113"/>
    <p:sldId id="529" r:id="rId114"/>
    <p:sldId id="530" r:id="rId115"/>
    <p:sldId id="509" r:id="rId116"/>
    <p:sldId id="535" r:id="rId117"/>
    <p:sldId id="534" r:id="rId118"/>
    <p:sldId id="510" r:id="rId119"/>
    <p:sldId id="511" r:id="rId120"/>
    <p:sldId id="512" r:id="rId121"/>
    <p:sldId id="513" r:id="rId122"/>
    <p:sldId id="514" r:id="rId123"/>
    <p:sldId id="536" r:id="rId124"/>
    <p:sldId id="537" r:id="rId125"/>
    <p:sldId id="523" r:id="rId126"/>
    <p:sldId id="450" r:id="rId127"/>
    <p:sldId id="525" r:id="rId128"/>
    <p:sldId id="526" r:id="rId129"/>
    <p:sldId id="532" r:id="rId130"/>
    <p:sldId id="533" r:id="rId131"/>
    <p:sldId id="490" r:id="rId132"/>
    <p:sldId id="410" r:id="rId1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5" autoAdjust="0"/>
    <p:restoredTop sz="88256" autoAdjust="0"/>
  </p:normalViewPr>
  <p:slideViewPr>
    <p:cSldViewPr>
      <p:cViewPr varScale="1">
        <p:scale>
          <a:sx n="65" d="100"/>
          <a:sy n="65" d="100"/>
        </p:scale>
        <p:origin x="-156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notesMaster" Target="notesMasters/notesMaster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akash\Documents\Right_swipe_samples_25.08.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akash\Documents\Right_swipe_samples_25.08.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aakash\Documents\Right_swipe_samples_25.08.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aakash\Documents\Right_swipe_samples_25.08.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aakash\Documents\Right_swipe_samples_25.0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0819092863768708E-2"/>
          <c:y val="9.4456976999835573E-2"/>
          <c:w val="0.69872331755130057"/>
          <c:h val="0.86974579543544006"/>
        </c:manualLayout>
      </c:layout>
      <c:scatterChart>
        <c:scatterStyle val="lineMarker"/>
        <c:varyColors val="0"/>
        <c:ser>
          <c:idx val="0"/>
          <c:order val="0"/>
          <c:spPr>
            <a:ln w="28575">
              <a:noFill/>
            </a:ln>
          </c:spPr>
          <c:xVal>
            <c:numRef>
              <c:f>Sheet1!$U$1:$U$65</c:f>
              <c:numCache>
                <c:formatCode>General</c:formatCode>
                <c:ptCount val="65"/>
                <c:pt idx="22">
                  <c:v>-0.25761647056667503</c:v>
                </c:pt>
                <c:pt idx="23">
                  <c:v>-0.24295626624417099</c:v>
                </c:pt>
                <c:pt idx="24">
                  <c:v>-0.18003979222001701</c:v>
                </c:pt>
                <c:pt idx="25">
                  <c:v>-9.9401646416117304E-2</c:v>
                </c:pt>
                <c:pt idx="26">
                  <c:v>-2.1191175752780901E-3</c:v>
                </c:pt>
                <c:pt idx="27">
                  <c:v>9.8785226099595294E-2</c:v>
                </c:pt>
                <c:pt idx="28">
                  <c:v>0.19958858446595901</c:v>
                </c:pt>
                <c:pt idx="29">
                  <c:v>0.25346398683758897</c:v>
                </c:pt>
                <c:pt idx="30">
                  <c:v>0.34773364554214797</c:v>
                </c:pt>
                <c:pt idx="31">
                  <c:v>0.44509440037053599</c:v>
                </c:pt>
              </c:numCache>
            </c:numRef>
          </c:xVal>
          <c:yVal>
            <c:numRef>
              <c:f>Sheet1!$V$1:$V$65</c:f>
              <c:numCache>
                <c:formatCode>General</c:formatCode>
                <c:ptCount val="65"/>
                <c:pt idx="0">
                  <c:v>-0.17893149999999999</c:v>
                </c:pt>
                <c:pt idx="1">
                  <c:v>-0.1812965</c:v>
                </c:pt>
                <c:pt idx="2">
                  <c:v>-0.181668</c:v>
                </c:pt>
                <c:pt idx="3">
                  <c:v>-0.18194199999999999</c:v>
                </c:pt>
                <c:pt idx="4">
                  <c:v>-0.1821605</c:v>
                </c:pt>
                <c:pt idx="5">
                  <c:v>-0.18234600000000001</c:v>
                </c:pt>
                <c:pt idx="6">
                  <c:v>-0.18326799999999999</c:v>
                </c:pt>
                <c:pt idx="7">
                  <c:v>-0.184002</c:v>
                </c:pt>
                <c:pt idx="8">
                  <c:v>-0.185722</c:v>
                </c:pt>
                <c:pt idx="9">
                  <c:v>-0.18706500000000001</c:v>
                </c:pt>
                <c:pt idx="10">
                  <c:v>-0.1837395</c:v>
                </c:pt>
                <c:pt idx="11">
                  <c:v>-0.18632399999999999</c:v>
                </c:pt>
                <c:pt idx="12">
                  <c:v>-0.1719435</c:v>
                </c:pt>
                <c:pt idx="13">
                  <c:v>-4.4590499999999998E-2</c:v>
                </c:pt>
                <c:pt idx="14">
                  <c:v>3.1314000000000002E-2</c:v>
                </c:pt>
                <c:pt idx="15">
                  <c:v>0.112329</c:v>
                </c:pt>
                <c:pt idx="16">
                  <c:v>0.192524</c:v>
                </c:pt>
                <c:pt idx="17">
                  <c:v>0.24635199999999999</c:v>
                </c:pt>
                <c:pt idx="18">
                  <c:v>0.3015755</c:v>
                </c:pt>
                <c:pt idx="19">
                  <c:v>0.32041750000000002</c:v>
                </c:pt>
                <c:pt idx="20">
                  <c:v>0.340279</c:v>
                </c:pt>
                <c:pt idx="21">
                  <c:v>0.351379</c:v>
                </c:pt>
                <c:pt idx="22">
                  <c:v>0.36101699999999998</c:v>
                </c:pt>
                <c:pt idx="23">
                  <c:v>0.3646895</c:v>
                </c:pt>
                <c:pt idx="24">
                  <c:v>0.36187799999999998</c:v>
                </c:pt>
                <c:pt idx="25">
                  <c:v>0.35485100000000003</c:v>
                </c:pt>
                <c:pt idx="26">
                  <c:v>0.35366150000000002</c:v>
                </c:pt>
                <c:pt idx="27">
                  <c:v>0.35761150000000003</c:v>
                </c:pt>
                <c:pt idx="28">
                  <c:v>0.37743450000000001</c:v>
                </c:pt>
                <c:pt idx="29">
                  <c:v>0.39162350000000001</c:v>
                </c:pt>
                <c:pt idx="30">
                  <c:v>0.39618300000000001</c:v>
                </c:pt>
                <c:pt idx="31">
                  <c:v>0.38213449999999999</c:v>
                </c:pt>
                <c:pt idx="32">
                  <c:v>0.32485399999999998</c:v>
                </c:pt>
                <c:pt idx="33">
                  <c:v>0.181204</c:v>
                </c:pt>
                <c:pt idx="34">
                  <c:v>5.0675999999999999E-2</c:v>
                </c:pt>
                <c:pt idx="35">
                  <c:v>-0.10298649999999999</c:v>
                </c:pt>
                <c:pt idx="36">
                  <c:v>-0.23253599999999999</c:v>
                </c:pt>
                <c:pt idx="37">
                  <c:v>-0.24325849999999999</c:v>
                </c:pt>
                <c:pt idx="38">
                  <c:v>-0.2083295</c:v>
                </c:pt>
                <c:pt idx="39">
                  <c:v>-0.22992899999999999</c:v>
                </c:pt>
                <c:pt idx="40">
                  <c:v>-0.2375535</c:v>
                </c:pt>
                <c:pt idx="41">
                  <c:v>-0.21446850000000001</c:v>
                </c:pt>
                <c:pt idx="42">
                  <c:v>-0.1636785</c:v>
                </c:pt>
                <c:pt idx="43">
                  <c:v>-8.5625999999999994E-2</c:v>
                </c:pt>
                <c:pt idx="44">
                  <c:v>-1.2970499999999999E-2</c:v>
                </c:pt>
                <c:pt idx="45">
                  <c:v>-2.9543E-2</c:v>
                </c:pt>
                <c:pt idx="46">
                  <c:v>-3.7506499999999998E-2</c:v>
                </c:pt>
                <c:pt idx="47">
                  <c:v>-4.095E-2</c:v>
                </c:pt>
                <c:pt idx="48">
                  <c:v>-7.3813500000000004E-2</c:v>
                </c:pt>
                <c:pt idx="49">
                  <c:v>-9.5805000000000001E-2</c:v>
                </c:pt>
                <c:pt idx="50">
                  <c:v>-0.10574500000000001</c:v>
                </c:pt>
                <c:pt idx="51">
                  <c:v>-0.108768</c:v>
                </c:pt>
                <c:pt idx="52">
                  <c:v>-0.1069975</c:v>
                </c:pt>
                <c:pt idx="53">
                  <c:v>-0.104252</c:v>
                </c:pt>
                <c:pt idx="54">
                  <c:v>-0.101725</c:v>
                </c:pt>
                <c:pt idx="55">
                  <c:v>-9.9788000000000002E-2</c:v>
                </c:pt>
                <c:pt idx="56">
                  <c:v>-9.7914500000000002E-2</c:v>
                </c:pt>
                <c:pt idx="57">
                  <c:v>-9.5887E-2</c:v>
                </c:pt>
                <c:pt idx="58">
                  <c:v>-9.2950500000000005E-2</c:v>
                </c:pt>
                <c:pt idx="59">
                  <c:v>-8.992E-2</c:v>
                </c:pt>
                <c:pt idx="60">
                  <c:v>-8.7340500000000001E-2</c:v>
                </c:pt>
                <c:pt idx="61">
                  <c:v>-8.5084000000000007E-2</c:v>
                </c:pt>
                <c:pt idx="62">
                  <c:v>-8.3385500000000001E-2</c:v>
                </c:pt>
                <c:pt idx="63">
                  <c:v>-8.20105E-2</c:v>
                </c:pt>
                <c:pt idx="64">
                  <c:v>-8.0869499999999997E-2</c:v>
                </c:pt>
              </c:numCache>
            </c:numRef>
          </c:yVal>
          <c:smooth val="0"/>
        </c:ser>
        <c:dLbls>
          <c:showLegendKey val="0"/>
          <c:showVal val="0"/>
          <c:showCatName val="0"/>
          <c:showSerName val="0"/>
          <c:showPercent val="0"/>
          <c:showBubbleSize val="0"/>
        </c:dLbls>
        <c:axId val="43046528"/>
        <c:axId val="43047104"/>
      </c:scatterChart>
      <c:valAx>
        <c:axId val="43046528"/>
        <c:scaling>
          <c:orientation val="minMax"/>
        </c:scaling>
        <c:delete val="0"/>
        <c:axPos val="b"/>
        <c:numFmt formatCode="General" sourceLinked="1"/>
        <c:majorTickMark val="out"/>
        <c:minorTickMark val="none"/>
        <c:tickLblPos val="nextTo"/>
        <c:crossAx val="43047104"/>
        <c:crosses val="autoZero"/>
        <c:crossBetween val="midCat"/>
      </c:valAx>
      <c:valAx>
        <c:axId val="43047104"/>
        <c:scaling>
          <c:orientation val="minMax"/>
        </c:scaling>
        <c:delete val="0"/>
        <c:axPos val="l"/>
        <c:majorGridlines/>
        <c:numFmt formatCode="General" sourceLinked="1"/>
        <c:majorTickMark val="out"/>
        <c:minorTickMark val="none"/>
        <c:tickLblPos val="nextTo"/>
        <c:crossAx val="43046528"/>
        <c:crosses val="autoZero"/>
        <c:crossBetween val="midCat"/>
        <c:minorUnit val="0.1"/>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xVal>
            <c:numRef>
              <c:f>Sheet2!$F$1:$F$91</c:f>
              <c:numCache>
                <c:formatCode>General</c:formatCode>
                <c:ptCount val="91"/>
                <c:pt idx="35">
                  <c:v>-0.30229923819041299</c:v>
                </c:pt>
                <c:pt idx="36">
                  <c:v>-0.277836065864486</c:v>
                </c:pt>
                <c:pt idx="37">
                  <c:v>-0.25090421450967898</c:v>
                </c:pt>
                <c:pt idx="38">
                  <c:v>-0.19976088745999701</c:v>
                </c:pt>
                <c:pt idx="39">
                  <c:v>-0.15344593978649601</c:v>
                </c:pt>
                <c:pt idx="40">
                  <c:v>-6.8713164603292506E-2</c:v>
                </c:pt>
                <c:pt idx="41">
                  <c:v>-3.6025273999948501E-3</c:v>
                </c:pt>
                <c:pt idx="42">
                  <c:v>8.4311165651016803E-2</c:v>
                </c:pt>
                <c:pt idx="43">
                  <c:v>0.14224780985674099</c:v>
                </c:pt>
                <c:pt idx="44">
                  <c:v>0.18894531956880001</c:v>
                </c:pt>
                <c:pt idx="45">
                  <c:v>0.25261043998607202</c:v>
                </c:pt>
                <c:pt idx="46">
                  <c:v>0.311799432177917</c:v>
                </c:pt>
                <c:pt idx="47">
                  <c:v>0.36221428483041701</c:v>
                </c:pt>
              </c:numCache>
            </c:numRef>
          </c:xVal>
          <c:yVal>
            <c:numRef>
              <c:f>Sheet2!$G$1:$G$91</c:f>
              <c:numCache>
                <c:formatCode>General</c:formatCode>
                <c:ptCount val="91"/>
                <c:pt idx="0">
                  <c:v>-2.10100000000001E-3</c:v>
                </c:pt>
                <c:pt idx="1">
                  <c:v>-5.1115500000000001E-2</c:v>
                </c:pt>
                <c:pt idx="2">
                  <c:v>-0.1216665</c:v>
                </c:pt>
                <c:pt idx="3">
                  <c:v>-0.16973150000000001</c:v>
                </c:pt>
                <c:pt idx="4">
                  <c:v>-0.1852425</c:v>
                </c:pt>
                <c:pt idx="5">
                  <c:v>-0.15768199999999999</c:v>
                </c:pt>
                <c:pt idx="6">
                  <c:v>-0.15026500000000001</c:v>
                </c:pt>
                <c:pt idx="7">
                  <c:v>-0.14208999999999999</c:v>
                </c:pt>
                <c:pt idx="8">
                  <c:v>-0.13306899999999999</c:v>
                </c:pt>
                <c:pt idx="9">
                  <c:v>-0.1249215</c:v>
                </c:pt>
                <c:pt idx="10">
                  <c:v>-0.124567</c:v>
                </c:pt>
                <c:pt idx="11">
                  <c:v>-0.162685</c:v>
                </c:pt>
                <c:pt idx="12">
                  <c:v>-0.18135950000000001</c:v>
                </c:pt>
                <c:pt idx="13">
                  <c:v>-0.1877075</c:v>
                </c:pt>
                <c:pt idx="14">
                  <c:v>-0.18963650000000001</c:v>
                </c:pt>
                <c:pt idx="15">
                  <c:v>-0.18960099999999999</c:v>
                </c:pt>
                <c:pt idx="16">
                  <c:v>-0.13911699999999999</c:v>
                </c:pt>
                <c:pt idx="17">
                  <c:v>-0.14895949999999999</c:v>
                </c:pt>
                <c:pt idx="18">
                  <c:v>-0.15492</c:v>
                </c:pt>
                <c:pt idx="19">
                  <c:v>-0.12699650000000001</c:v>
                </c:pt>
                <c:pt idx="20">
                  <c:v>-8.0007999999999996E-2</c:v>
                </c:pt>
                <c:pt idx="21">
                  <c:v>-3.1501500000000002E-2</c:v>
                </c:pt>
                <c:pt idx="22">
                  <c:v>1.2526499999999999E-2</c:v>
                </c:pt>
                <c:pt idx="23">
                  <c:v>2.9933499999999998E-2</c:v>
                </c:pt>
                <c:pt idx="24">
                  <c:v>8.5854E-2</c:v>
                </c:pt>
                <c:pt idx="25">
                  <c:v>0.13595199999999999</c:v>
                </c:pt>
                <c:pt idx="26">
                  <c:v>0.17904200000000001</c:v>
                </c:pt>
                <c:pt idx="27">
                  <c:v>0.2193235</c:v>
                </c:pt>
                <c:pt idx="28">
                  <c:v>0.24029400000000001</c:v>
                </c:pt>
                <c:pt idx="29">
                  <c:v>0.27239249999999998</c:v>
                </c:pt>
                <c:pt idx="30">
                  <c:v>0.28960900000000001</c:v>
                </c:pt>
                <c:pt idx="31">
                  <c:v>0.30601400000000001</c:v>
                </c:pt>
                <c:pt idx="32">
                  <c:v>0.31571300000000002</c:v>
                </c:pt>
                <c:pt idx="33">
                  <c:v>0.32595099999999999</c:v>
                </c:pt>
                <c:pt idx="34">
                  <c:v>0.33657550000000003</c:v>
                </c:pt>
                <c:pt idx="35">
                  <c:v>0.35401149999999998</c:v>
                </c:pt>
                <c:pt idx="36">
                  <c:v>0.36796649999999997</c:v>
                </c:pt>
                <c:pt idx="37">
                  <c:v>0.37693949999999998</c:v>
                </c:pt>
                <c:pt idx="38">
                  <c:v>0.383488</c:v>
                </c:pt>
                <c:pt idx="39">
                  <c:v>0.38584099999999999</c:v>
                </c:pt>
                <c:pt idx="40">
                  <c:v>0.38739000000000001</c:v>
                </c:pt>
                <c:pt idx="41">
                  <c:v>0.38662800000000003</c:v>
                </c:pt>
                <c:pt idx="42">
                  <c:v>0.38025399999999998</c:v>
                </c:pt>
                <c:pt idx="43">
                  <c:v>0.38198599999999999</c:v>
                </c:pt>
                <c:pt idx="44">
                  <c:v>0.38948100000000002</c:v>
                </c:pt>
                <c:pt idx="45">
                  <c:v>0.39753300000000003</c:v>
                </c:pt>
                <c:pt idx="46">
                  <c:v>0.39729950000000003</c:v>
                </c:pt>
                <c:pt idx="47">
                  <c:v>0.38621899999999998</c:v>
                </c:pt>
                <c:pt idx="48">
                  <c:v>0.37740699999999999</c:v>
                </c:pt>
                <c:pt idx="49">
                  <c:v>0.36701600000000001</c:v>
                </c:pt>
                <c:pt idx="50">
                  <c:v>0.32419199999999998</c:v>
                </c:pt>
                <c:pt idx="51">
                  <c:v>0.272982</c:v>
                </c:pt>
                <c:pt idx="52">
                  <c:v>0.18000250000000001</c:v>
                </c:pt>
                <c:pt idx="53">
                  <c:v>9.4506499999999993E-2</c:v>
                </c:pt>
                <c:pt idx="54">
                  <c:v>-1.3268E-2</c:v>
                </c:pt>
                <c:pt idx="55">
                  <c:v>-0.11334950000000001</c:v>
                </c:pt>
                <c:pt idx="56">
                  <c:v>-0.15437149999999999</c:v>
                </c:pt>
                <c:pt idx="57">
                  <c:v>-0.18089549999999999</c:v>
                </c:pt>
                <c:pt idx="58">
                  <c:v>-0.21628049999999999</c:v>
                </c:pt>
                <c:pt idx="59">
                  <c:v>-0.16961000000000001</c:v>
                </c:pt>
                <c:pt idx="60">
                  <c:v>-0.13779449999999999</c:v>
                </c:pt>
                <c:pt idx="61">
                  <c:v>-0.119647</c:v>
                </c:pt>
                <c:pt idx="62">
                  <c:v>-0.10941049999999999</c:v>
                </c:pt>
                <c:pt idx="63">
                  <c:v>-0.12818399999999999</c:v>
                </c:pt>
                <c:pt idx="64">
                  <c:v>-0.15466150000000001</c:v>
                </c:pt>
                <c:pt idx="65">
                  <c:v>-0.17535200000000001</c:v>
                </c:pt>
                <c:pt idx="66">
                  <c:v>-0.1425015</c:v>
                </c:pt>
                <c:pt idx="67">
                  <c:v>-9.9932000000000007E-2</c:v>
                </c:pt>
                <c:pt idx="68">
                  <c:v>-3.9650499999999998E-2</c:v>
                </c:pt>
                <c:pt idx="69">
                  <c:v>-6.3905000000000003E-2</c:v>
                </c:pt>
                <c:pt idx="70">
                  <c:v>-4.3302E-2</c:v>
                </c:pt>
                <c:pt idx="71">
                  <c:v>-4.0051000000000003E-2</c:v>
                </c:pt>
                <c:pt idx="72">
                  <c:v>-5.0459499999999997E-2</c:v>
                </c:pt>
                <c:pt idx="73">
                  <c:v>-5.5354E-2</c:v>
                </c:pt>
                <c:pt idx="74">
                  <c:v>-5.7220500000000001E-2</c:v>
                </c:pt>
                <c:pt idx="75">
                  <c:v>-6.1333499999999999E-2</c:v>
                </c:pt>
                <c:pt idx="76">
                  <c:v>-6.2811000000000006E-2</c:v>
                </c:pt>
                <c:pt idx="77">
                  <c:v>-5.6050999999999997E-2</c:v>
                </c:pt>
                <c:pt idx="78">
                  <c:v>-4.8207E-2</c:v>
                </c:pt>
                <c:pt idx="79">
                  <c:v>-4.4749499999999998E-2</c:v>
                </c:pt>
                <c:pt idx="80">
                  <c:v>-4.2846500000000003E-2</c:v>
                </c:pt>
                <c:pt idx="81">
                  <c:v>-3.99995E-2</c:v>
                </c:pt>
                <c:pt idx="82">
                  <c:v>-5.3023000000000001E-2</c:v>
                </c:pt>
                <c:pt idx="83">
                  <c:v>-4.8025999999999999E-2</c:v>
                </c:pt>
                <c:pt idx="84">
                  <c:v>-5.0118000000000003E-2</c:v>
                </c:pt>
                <c:pt idx="85">
                  <c:v>-4.8349999999999997E-2</c:v>
                </c:pt>
                <c:pt idx="86">
                  <c:v>-5.4566000000000003E-2</c:v>
                </c:pt>
                <c:pt idx="87">
                  <c:v>-5.4287500000000002E-2</c:v>
                </c:pt>
                <c:pt idx="88">
                  <c:v>-5.4851499999999997E-2</c:v>
                </c:pt>
                <c:pt idx="89">
                  <c:v>-5.4809499999999997E-2</c:v>
                </c:pt>
                <c:pt idx="90">
                  <c:v>-7.4975E-2</c:v>
                </c:pt>
              </c:numCache>
            </c:numRef>
          </c:yVal>
          <c:smooth val="0"/>
        </c:ser>
        <c:dLbls>
          <c:showLegendKey val="0"/>
          <c:showVal val="0"/>
          <c:showCatName val="0"/>
          <c:showSerName val="0"/>
          <c:showPercent val="0"/>
          <c:showBubbleSize val="0"/>
        </c:dLbls>
        <c:axId val="47911424"/>
        <c:axId val="47912576"/>
      </c:scatterChart>
      <c:valAx>
        <c:axId val="47911424"/>
        <c:scaling>
          <c:orientation val="minMax"/>
        </c:scaling>
        <c:delete val="0"/>
        <c:axPos val="b"/>
        <c:numFmt formatCode="General" sourceLinked="1"/>
        <c:majorTickMark val="out"/>
        <c:minorTickMark val="none"/>
        <c:tickLblPos val="nextTo"/>
        <c:crossAx val="47912576"/>
        <c:crosses val="autoZero"/>
        <c:crossBetween val="midCat"/>
        <c:minorUnit val="0.1"/>
      </c:valAx>
      <c:valAx>
        <c:axId val="47912576"/>
        <c:scaling>
          <c:orientation val="minMax"/>
        </c:scaling>
        <c:delete val="0"/>
        <c:axPos val="l"/>
        <c:majorGridlines/>
        <c:numFmt formatCode="General" sourceLinked="1"/>
        <c:majorTickMark val="out"/>
        <c:minorTickMark val="none"/>
        <c:tickLblPos val="nextTo"/>
        <c:crossAx val="47911424"/>
        <c:crosses val="autoZero"/>
        <c:crossBetween val="midCat"/>
        <c:minorUnit val="0.1"/>
      </c:valAx>
    </c:plotArea>
    <c:legend>
      <c:legendPos val="r"/>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290080014511171E-2"/>
          <c:y val="0.10427859206119955"/>
          <c:w val="0.69720456831284583"/>
          <c:h val="0.86142412747789932"/>
        </c:manualLayout>
      </c:layout>
      <c:scatterChart>
        <c:scatterStyle val="lineMarker"/>
        <c:varyColors val="0"/>
        <c:ser>
          <c:idx val="0"/>
          <c:order val="0"/>
          <c:spPr>
            <a:ln w="28575">
              <a:noFill/>
            </a:ln>
          </c:spPr>
          <c:xVal>
            <c:numRef>
              <c:f>Sheet2!$J$1:$J$91</c:f>
              <c:numCache>
                <c:formatCode>General</c:formatCode>
                <c:ptCount val="91"/>
                <c:pt idx="26">
                  <c:v>-0.25715505842699898</c:v>
                </c:pt>
                <c:pt idx="27">
                  <c:v>-0.232695582980389</c:v>
                </c:pt>
                <c:pt idx="28">
                  <c:v>-0.20147089670884999</c:v>
                </c:pt>
                <c:pt idx="29">
                  <c:v>-0.14275569564660801</c:v>
                </c:pt>
                <c:pt idx="30">
                  <c:v>-5.7287853710990502E-2</c:v>
                </c:pt>
                <c:pt idx="31">
                  <c:v>2.69691565659795E-2</c:v>
                </c:pt>
                <c:pt idx="32">
                  <c:v>0.13709636457757499</c:v>
                </c:pt>
                <c:pt idx="33">
                  <c:v>0.26343648150446403</c:v>
                </c:pt>
                <c:pt idx="34">
                  <c:v>0.33415849765875899</c:v>
                </c:pt>
                <c:pt idx="35">
                  <c:v>0.38930390533459103</c:v>
                </c:pt>
                <c:pt idx="36">
                  <c:v>0.46663573121394802</c:v>
                </c:pt>
              </c:numCache>
            </c:numRef>
          </c:xVal>
          <c:yVal>
            <c:numRef>
              <c:f>Sheet2!$K$1:$K$91</c:f>
              <c:numCache>
                <c:formatCode>General</c:formatCode>
                <c:ptCount val="91"/>
                <c:pt idx="0">
                  <c:v>-0.20383499999999999</c:v>
                </c:pt>
                <c:pt idx="1">
                  <c:v>-0.20521149999999999</c:v>
                </c:pt>
                <c:pt idx="2">
                  <c:v>-0.20566799999999999</c:v>
                </c:pt>
                <c:pt idx="3">
                  <c:v>-0.2061875</c:v>
                </c:pt>
                <c:pt idx="4">
                  <c:v>-0.20965449999999999</c:v>
                </c:pt>
                <c:pt idx="5">
                  <c:v>-0.20546300000000001</c:v>
                </c:pt>
                <c:pt idx="6">
                  <c:v>-0.196238</c:v>
                </c:pt>
                <c:pt idx="7">
                  <c:v>-0.18940650000000001</c:v>
                </c:pt>
                <c:pt idx="8">
                  <c:v>-0.18337400000000001</c:v>
                </c:pt>
                <c:pt idx="9">
                  <c:v>-0.17926900000000001</c:v>
                </c:pt>
                <c:pt idx="10">
                  <c:v>-0.15942300000000001</c:v>
                </c:pt>
                <c:pt idx="11">
                  <c:v>-0.11526649999999999</c:v>
                </c:pt>
                <c:pt idx="12">
                  <c:v>-7.4908000000000002E-2</c:v>
                </c:pt>
                <c:pt idx="13">
                  <c:v>-3.1552499999999997E-2</c:v>
                </c:pt>
                <c:pt idx="14">
                  <c:v>1.8118499999999999E-2</c:v>
                </c:pt>
                <c:pt idx="15">
                  <c:v>4.99625E-2</c:v>
                </c:pt>
                <c:pt idx="16">
                  <c:v>9.7903500000000004E-2</c:v>
                </c:pt>
                <c:pt idx="17">
                  <c:v>0.14899699999999999</c:v>
                </c:pt>
                <c:pt idx="18">
                  <c:v>0.17501249999999999</c:v>
                </c:pt>
                <c:pt idx="19">
                  <c:v>0.21729100000000001</c:v>
                </c:pt>
                <c:pt idx="20">
                  <c:v>0.25194800000000001</c:v>
                </c:pt>
                <c:pt idx="21">
                  <c:v>0.28050150000000001</c:v>
                </c:pt>
                <c:pt idx="22">
                  <c:v>0.29409350000000001</c:v>
                </c:pt>
                <c:pt idx="23">
                  <c:v>0.30692950000000002</c:v>
                </c:pt>
                <c:pt idx="24">
                  <c:v>0.31815149999999998</c:v>
                </c:pt>
                <c:pt idx="25">
                  <c:v>0.33363100000000001</c:v>
                </c:pt>
                <c:pt idx="26">
                  <c:v>0.34641949999999999</c:v>
                </c:pt>
                <c:pt idx="27">
                  <c:v>0.36077599999999999</c:v>
                </c:pt>
                <c:pt idx="28">
                  <c:v>0.3747915</c:v>
                </c:pt>
                <c:pt idx="29">
                  <c:v>0.39059450000000001</c:v>
                </c:pt>
                <c:pt idx="30">
                  <c:v>0.40622900000000001</c:v>
                </c:pt>
                <c:pt idx="31">
                  <c:v>0.41552850000000002</c:v>
                </c:pt>
                <c:pt idx="32">
                  <c:v>0.4112035</c:v>
                </c:pt>
                <c:pt idx="33">
                  <c:v>0.42214550000000001</c:v>
                </c:pt>
                <c:pt idx="34">
                  <c:v>0.427452</c:v>
                </c:pt>
                <c:pt idx="35">
                  <c:v>0.42287449999999999</c:v>
                </c:pt>
                <c:pt idx="36">
                  <c:v>0.40717799999999998</c:v>
                </c:pt>
                <c:pt idx="37">
                  <c:v>0.36111749999999998</c:v>
                </c:pt>
                <c:pt idx="38">
                  <c:v>0.32211800000000002</c:v>
                </c:pt>
                <c:pt idx="39">
                  <c:v>0.22002099999999999</c:v>
                </c:pt>
                <c:pt idx="40">
                  <c:v>0.1368335</c:v>
                </c:pt>
                <c:pt idx="41">
                  <c:v>9.5974999999999897E-3</c:v>
                </c:pt>
                <c:pt idx="42">
                  <c:v>-0.1584795</c:v>
                </c:pt>
                <c:pt idx="43">
                  <c:v>-0.208727</c:v>
                </c:pt>
                <c:pt idx="44">
                  <c:v>-0.18884100000000001</c:v>
                </c:pt>
                <c:pt idx="45">
                  <c:v>-0.210622</c:v>
                </c:pt>
                <c:pt idx="46">
                  <c:v>-0.22190299999999999</c:v>
                </c:pt>
                <c:pt idx="47">
                  <c:v>-0.21961449999999999</c:v>
                </c:pt>
                <c:pt idx="48">
                  <c:v>-0.220222</c:v>
                </c:pt>
                <c:pt idx="49">
                  <c:v>-0.1954545</c:v>
                </c:pt>
                <c:pt idx="50">
                  <c:v>-0.12964400000000001</c:v>
                </c:pt>
                <c:pt idx="51">
                  <c:v>-4.2405499999999999E-2</c:v>
                </c:pt>
                <c:pt idx="52">
                  <c:v>-2.7241499999999998E-2</c:v>
                </c:pt>
                <c:pt idx="53">
                  <c:v>-3.58155E-2</c:v>
                </c:pt>
                <c:pt idx="54">
                  <c:v>-4.7615999999999999E-2</c:v>
                </c:pt>
                <c:pt idx="55">
                  <c:v>-5.9382499999999998E-2</c:v>
                </c:pt>
                <c:pt idx="56">
                  <c:v>-6.5185499999999993E-2</c:v>
                </c:pt>
                <c:pt idx="57">
                  <c:v>-6.1747000000000003E-2</c:v>
                </c:pt>
                <c:pt idx="58">
                  <c:v>-6.0409999999999998E-2</c:v>
                </c:pt>
                <c:pt idx="59">
                  <c:v>-4.5250499999999999E-2</c:v>
                </c:pt>
                <c:pt idx="60">
                  <c:v>-3.2594999999999999E-2</c:v>
                </c:pt>
                <c:pt idx="61">
                  <c:v>-2.3016000000000002E-2</c:v>
                </c:pt>
                <c:pt idx="62">
                  <c:v>-1.6150999999999999E-2</c:v>
                </c:pt>
                <c:pt idx="63">
                  <c:v>-9.0984999999999799E-3</c:v>
                </c:pt>
                <c:pt idx="64">
                  <c:v>-2.03900000000001E-3</c:v>
                </c:pt>
                <c:pt idx="65">
                  <c:v>3.54850000000001E-3</c:v>
                </c:pt>
                <c:pt idx="66">
                  <c:v>7.8685000000000005E-3</c:v>
                </c:pt>
                <c:pt idx="67">
                  <c:v>1.13715E-2</c:v>
                </c:pt>
                <c:pt idx="68">
                  <c:v>1.3967500000000001E-2</c:v>
                </c:pt>
                <c:pt idx="69">
                  <c:v>-2.2835000000000001E-2</c:v>
                </c:pt>
                <c:pt idx="70">
                  <c:v>-9.2245000000000001E-3</c:v>
                </c:pt>
                <c:pt idx="71">
                  <c:v>-2.7871E-2</c:v>
                </c:pt>
                <c:pt idx="72">
                  <c:v>-4.0744500000000003E-2</c:v>
                </c:pt>
              </c:numCache>
            </c:numRef>
          </c:yVal>
          <c:smooth val="0"/>
        </c:ser>
        <c:dLbls>
          <c:showLegendKey val="0"/>
          <c:showVal val="0"/>
          <c:showCatName val="0"/>
          <c:showSerName val="0"/>
          <c:showPercent val="0"/>
          <c:showBubbleSize val="0"/>
        </c:dLbls>
        <c:axId val="116981760"/>
        <c:axId val="116982336"/>
      </c:scatterChart>
      <c:valAx>
        <c:axId val="116981760"/>
        <c:scaling>
          <c:orientation val="minMax"/>
        </c:scaling>
        <c:delete val="0"/>
        <c:axPos val="b"/>
        <c:numFmt formatCode="General" sourceLinked="1"/>
        <c:majorTickMark val="out"/>
        <c:minorTickMark val="none"/>
        <c:tickLblPos val="nextTo"/>
        <c:crossAx val="116982336"/>
        <c:crosses val="autoZero"/>
        <c:crossBetween val="midCat"/>
        <c:minorUnit val="0.1"/>
      </c:valAx>
      <c:valAx>
        <c:axId val="116982336"/>
        <c:scaling>
          <c:orientation val="minMax"/>
        </c:scaling>
        <c:delete val="0"/>
        <c:axPos val="l"/>
        <c:majorGridlines/>
        <c:numFmt formatCode="General" sourceLinked="1"/>
        <c:majorTickMark val="out"/>
        <c:minorTickMark val="none"/>
        <c:tickLblPos val="nextTo"/>
        <c:crossAx val="116981760"/>
        <c:crosses val="autoZero"/>
        <c:crossBetween val="midCat"/>
        <c:minorUnit val="0.1"/>
      </c:valAx>
    </c:plotArea>
    <c:legend>
      <c:legendPos val="r"/>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7279999192008969E-2"/>
          <c:y val="6.2530155959527156E-2"/>
          <c:w val="0.71625475957216878"/>
          <c:h val="0.87493968808094569"/>
        </c:manualLayout>
      </c:layout>
      <c:scatterChart>
        <c:scatterStyle val="lineMarker"/>
        <c:varyColors val="0"/>
        <c:ser>
          <c:idx val="0"/>
          <c:order val="0"/>
          <c:spPr>
            <a:ln w="28575">
              <a:noFill/>
            </a:ln>
          </c:spPr>
          <c:xVal>
            <c:numRef>
              <c:f>Sheet2!$N$1:$N$91</c:f>
              <c:numCache>
                <c:formatCode>General</c:formatCode>
                <c:ptCount val="91"/>
                <c:pt idx="23">
                  <c:v>-0.30466000478779898</c:v>
                </c:pt>
                <c:pt idx="24">
                  <c:v>-0.28346720547388199</c:v>
                </c:pt>
                <c:pt idx="25">
                  <c:v>-0.225173838710193</c:v>
                </c:pt>
                <c:pt idx="26">
                  <c:v>-0.143436714087881</c:v>
                </c:pt>
                <c:pt idx="27">
                  <c:v>-2.5846569212970402E-2</c:v>
                </c:pt>
                <c:pt idx="28">
                  <c:v>5.7975329568335197E-2</c:v>
                </c:pt>
                <c:pt idx="29">
                  <c:v>0.14153541973261199</c:v>
                </c:pt>
                <c:pt idx="30">
                  <c:v>0.24099104721505399</c:v>
                </c:pt>
                <c:pt idx="31">
                  <c:v>0.33374964759356601</c:v>
                </c:pt>
                <c:pt idx="32">
                  <c:v>0.40867588098846602</c:v>
                </c:pt>
              </c:numCache>
            </c:numRef>
          </c:xVal>
          <c:yVal>
            <c:numRef>
              <c:f>Sheet2!$O$1:$O$91</c:f>
              <c:numCache>
                <c:formatCode>General</c:formatCode>
                <c:ptCount val="91"/>
                <c:pt idx="0">
                  <c:v>-0.2030585</c:v>
                </c:pt>
                <c:pt idx="1">
                  <c:v>-0.20300550000000001</c:v>
                </c:pt>
                <c:pt idx="2">
                  <c:v>-0.20300799999999999</c:v>
                </c:pt>
                <c:pt idx="3">
                  <c:v>-0.20232149999999999</c:v>
                </c:pt>
                <c:pt idx="4">
                  <c:v>-0.20063900000000001</c:v>
                </c:pt>
                <c:pt idx="5">
                  <c:v>-0.1983335</c:v>
                </c:pt>
                <c:pt idx="6">
                  <c:v>-0.19482949999999999</c:v>
                </c:pt>
                <c:pt idx="7">
                  <c:v>-0.18996199999999999</c:v>
                </c:pt>
                <c:pt idx="8">
                  <c:v>-0.1845955</c:v>
                </c:pt>
                <c:pt idx="9">
                  <c:v>-0.17583099999999999</c:v>
                </c:pt>
                <c:pt idx="10">
                  <c:v>-0.16695299999999999</c:v>
                </c:pt>
                <c:pt idx="11">
                  <c:v>-0.14508799999999999</c:v>
                </c:pt>
                <c:pt idx="12">
                  <c:v>-9.7146499999999997E-2</c:v>
                </c:pt>
                <c:pt idx="13">
                  <c:v>-1.1936499999999999E-2</c:v>
                </c:pt>
                <c:pt idx="14">
                  <c:v>8.3601499999999995E-2</c:v>
                </c:pt>
                <c:pt idx="15">
                  <c:v>0.15412999999999999</c:v>
                </c:pt>
                <c:pt idx="16">
                  <c:v>0.1468865</c:v>
                </c:pt>
                <c:pt idx="17">
                  <c:v>0.29370400000000002</c:v>
                </c:pt>
                <c:pt idx="18">
                  <c:v>0.33962750000000003</c:v>
                </c:pt>
                <c:pt idx="19">
                  <c:v>0.35943999999999998</c:v>
                </c:pt>
                <c:pt idx="20">
                  <c:v>0.3820905</c:v>
                </c:pt>
                <c:pt idx="21">
                  <c:v>0.40239550000000002</c:v>
                </c:pt>
                <c:pt idx="22">
                  <c:v>0.41482449999999998</c:v>
                </c:pt>
                <c:pt idx="23">
                  <c:v>0.4238365</c:v>
                </c:pt>
                <c:pt idx="24">
                  <c:v>0.42911899999999997</c:v>
                </c:pt>
                <c:pt idx="25">
                  <c:v>0.42810350000000003</c:v>
                </c:pt>
                <c:pt idx="26">
                  <c:v>0.42441400000000001</c:v>
                </c:pt>
                <c:pt idx="27">
                  <c:v>0.41835450000000002</c:v>
                </c:pt>
                <c:pt idx="28">
                  <c:v>0.41588999999999998</c:v>
                </c:pt>
                <c:pt idx="29">
                  <c:v>0.416792</c:v>
                </c:pt>
                <c:pt idx="30">
                  <c:v>0.42455850000000001</c:v>
                </c:pt>
                <c:pt idx="31">
                  <c:v>0.42021350000000002</c:v>
                </c:pt>
                <c:pt idx="32">
                  <c:v>0.39983400000000002</c:v>
                </c:pt>
                <c:pt idx="33">
                  <c:v>0.29421199999999997</c:v>
                </c:pt>
                <c:pt idx="34">
                  <c:v>0.22687399999999999</c:v>
                </c:pt>
                <c:pt idx="35">
                  <c:v>0.1119745</c:v>
                </c:pt>
                <c:pt idx="36">
                  <c:v>5.8025000000000004E-3</c:v>
                </c:pt>
                <c:pt idx="37">
                  <c:v>-0.1420275</c:v>
                </c:pt>
                <c:pt idx="38">
                  <c:v>-0.19784350000000001</c:v>
                </c:pt>
                <c:pt idx="39">
                  <c:v>-0.2413835</c:v>
                </c:pt>
                <c:pt idx="40">
                  <c:v>-0.245945</c:v>
                </c:pt>
                <c:pt idx="41">
                  <c:v>-0.20770649999999999</c:v>
                </c:pt>
                <c:pt idx="42">
                  <c:v>-0.18802550000000001</c:v>
                </c:pt>
                <c:pt idx="43">
                  <c:v>-0.19462850000000001</c:v>
                </c:pt>
                <c:pt idx="44">
                  <c:v>-0.17575399999999999</c:v>
                </c:pt>
                <c:pt idx="45">
                  <c:v>-0.107338</c:v>
                </c:pt>
                <c:pt idx="46">
                  <c:v>-6.1011999999999997E-2</c:v>
                </c:pt>
                <c:pt idx="47">
                  <c:v>-9.9003999999999995E-2</c:v>
                </c:pt>
                <c:pt idx="48">
                  <c:v>-7.3804999999999996E-2</c:v>
                </c:pt>
                <c:pt idx="49">
                  <c:v>-7.7691499999999997E-2</c:v>
                </c:pt>
                <c:pt idx="50">
                  <c:v>-0.101436</c:v>
                </c:pt>
                <c:pt idx="51">
                  <c:v>-0.1251215</c:v>
                </c:pt>
                <c:pt idx="52">
                  <c:v>-0.128859</c:v>
                </c:pt>
                <c:pt idx="53">
                  <c:v>-0.121046</c:v>
                </c:pt>
                <c:pt idx="54">
                  <c:v>-0.118606</c:v>
                </c:pt>
                <c:pt idx="55">
                  <c:v>-0.1084725</c:v>
                </c:pt>
                <c:pt idx="56">
                  <c:v>-9.4128000000000003E-2</c:v>
                </c:pt>
                <c:pt idx="57">
                  <c:v>-8.5986999999999994E-2</c:v>
                </c:pt>
                <c:pt idx="58">
                  <c:v>-8.0080999999999999E-2</c:v>
                </c:pt>
                <c:pt idx="59">
                  <c:v>-7.6225500000000002E-2</c:v>
                </c:pt>
                <c:pt idx="60">
                  <c:v>-7.3356000000000005E-2</c:v>
                </c:pt>
                <c:pt idx="61">
                  <c:v>-7.1195499999999995E-2</c:v>
                </c:pt>
                <c:pt idx="62">
                  <c:v>-6.8530999999999995E-2</c:v>
                </c:pt>
                <c:pt idx="63">
                  <c:v>-6.6276000000000002E-2</c:v>
                </c:pt>
              </c:numCache>
            </c:numRef>
          </c:yVal>
          <c:smooth val="0"/>
        </c:ser>
        <c:dLbls>
          <c:showLegendKey val="0"/>
          <c:showVal val="0"/>
          <c:showCatName val="0"/>
          <c:showSerName val="0"/>
          <c:showPercent val="0"/>
          <c:showBubbleSize val="0"/>
        </c:dLbls>
        <c:axId val="116984064"/>
        <c:axId val="116984640"/>
      </c:scatterChart>
      <c:valAx>
        <c:axId val="116984064"/>
        <c:scaling>
          <c:orientation val="minMax"/>
        </c:scaling>
        <c:delete val="0"/>
        <c:axPos val="b"/>
        <c:numFmt formatCode="General" sourceLinked="1"/>
        <c:majorTickMark val="out"/>
        <c:minorTickMark val="none"/>
        <c:tickLblPos val="nextTo"/>
        <c:crossAx val="116984640"/>
        <c:crosses val="autoZero"/>
        <c:crossBetween val="midCat"/>
        <c:minorUnit val="0.1"/>
      </c:valAx>
      <c:valAx>
        <c:axId val="116984640"/>
        <c:scaling>
          <c:orientation val="minMax"/>
        </c:scaling>
        <c:delete val="0"/>
        <c:axPos val="l"/>
        <c:majorGridlines/>
        <c:numFmt formatCode="General" sourceLinked="1"/>
        <c:majorTickMark val="out"/>
        <c:minorTickMark val="none"/>
        <c:tickLblPos val="nextTo"/>
        <c:crossAx val="116984064"/>
        <c:crosses val="autoZero"/>
        <c:crossBetween val="midCat"/>
        <c:minorUnit val="0.1"/>
      </c:valAx>
    </c:plotArea>
    <c:legend>
      <c:legendPos val="r"/>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9716535433070866E-2"/>
          <c:y val="7.8316535433070864E-2"/>
          <c:w val="0.69586509186351708"/>
          <c:h val="0.84336692913385825"/>
        </c:manualLayout>
      </c:layout>
      <c:scatterChart>
        <c:scatterStyle val="lineMarker"/>
        <c:varyColors val="0"/>
        <c:ser>
          <c:idx val="0"/>
          <c:order val="0"/>
          <c:spPr>
            <a:ln w="28575">
              <a:noFill/>
            </a:ln>
          </c:spPr>
          <c:xVal>
            <c:numRef>
              <c:f>Sheet2!$F$1:$F$91</c:f>
              <c:numCache>
                <c:formatCode>General</c:formatCode>
                <c:ptCount val="91"/>
                <c:pt idx="35">
                  <c:v>-0.30229923819041299</c:v>
                </c:pt>
                <c:pt idx="36">
                  <c:v>-0.277836065864486</c:v>
                </c:pt>
                <c:pt idx="37">
                  <c:v>-0.25090421450967898</c:v>
                </c:pt>
                <c:pt idx="38">
                  <c:v>-0.19976088745999701</c:v>
                </c:pt>
                <c:pt idx="39">
                  <c:v>-0.15344593978649601</c:v>
                </c:pt>
                <c:pt idx="40">
                  <c:v>-6.8713164603292506E-2</c:v>
                </c:pt>
                <c:pt idx="41">
                  <c:v>-3.6025273999948501E-3</c:v>
                </c:pt>
                <c:pt idx="42">
                  <c:v>8.4311165651016803E-2</c:v>
                </c:pt>
                <c:pt idx="43">
                  <c:v>0.14224780985674099</c:v>
                </c:pt>
                <c:pt idx="44">
                  <c:v>0.18894531956880001</c:v>
                </c:pt>
                <c:pt idx="45">
                  <c:v>0.25261043998607202</c:v>
                </c:pt>
                <c:pt idx="46">
                  <c:v>0.311799432177917</c:v>
                </c:pt>
                <c:pt idx="47">
                  <c:v>0.36221428483041701</c:v>
                </c:pt>
              </c:numCache>
            </c:numRef>
          </c:xVal>
          <c:yVal>
            <c:numRef>
              <c:f>Sheet2!$G$1:$G$91</c:f>
              <c:numCache>
                <c:formatCode>General</c:formatCode>
                <c:ptCount val="91"/>
                <c:pt idx="0">
                  <c:v>-2.10100000000001E-3</c:v>
                </c:pt>
                <c:pt idx="1">
                  <c:v>-5.1115500000000001E-2</c:v>
                </c:pt>
                <c:pt idx="2">
                  <c:v>-0.1216665</c:v>
                </c:pt>
                <c:pt idx="3">
                  <c:v>-0.16973150000000001</c:v>
                </c:pt>
                <c:pt idx="4">
                  <c:v>-0.1852425</c:v>
                </c:pt>
                <c:pt idx="5">
                  <c:v>-0.15768199999999999</c:v>
                </c:pt>
                <c:pt idx="6">
                  <c:v>-0.15026500000000001</c:v>
                </c:pt>
                <c:pt idx="7">
                  <c:v>-0.14208999999999999</c:v>
                </c:pt>
                <c:pt idx="8">
                  <c:v>-0.13306899999999999</c:v>
                </c:pt>
                <c:pt idx="9">
                  <c:v>-0.1249215</c:v>
                </c:pt>
                <c:pt idx="10">
                  <c:v>-0.124567</c:v>
                </c:pt>
                <c:pt idx="11">
                  <c:v>-0.162685</c:v>
                </c:pt>
                <c:pt idx="12">
                  <c:v>-0.18135950000000001</c:v>
                </c:pt>
                <c:pt idx="13">
                  <c:v>-0.1877075</c:v>
                </c:pt>
                <c:pt idx="14">
                  <c:v>-0.18963650000000001</c:v>
                </c:pt>
                <c:pt idx="15">
                  <c:v>-0.18960099999999999</c:v>
                </c:pt>
                <c:pt idx="16">
                  <c:v>-0.13911699999999999</c:v>
                </c:pt>
                <c:pt idx="17">
                  <c:v>-0.14895949999999999</c:v>
                </c:pt>
                <c:pt idx="18">
                  <c:v>-0.15492</c:v>
                </c:pt>
                <c:pt idx="19">
                  <c:v>-0.12699650000000001</c:v>
                </c:pt>
                <c:pt idx="20">
                  <c:v>-8.0007999999999996E-2</c:v>
                </c:pt>
                <c:pt idx="21">
                  <c:v>-3.1501500000000002E-2</c:v>
                </c:pt>
                <c:pt idx="22">
                  <c:v>1.2526499999999999E-2</c:v>
                </c:pt>
                <c:pt idx="23">
                  <c:v>2.9933499999999998E-2</c:v>
                </c:pt>
                <c:pt idx="24">
                  <c:v>8.5854E-2</c:v>
                </c:pt>
                <c:pt idx="25">
                  <c:v>0.13595199999999999</c:v>
                </c:pt>
                <c:pt idx="26">
                  <c:v>0.17904200000000001</c:v>
                </c:pt>
                <c:pt idx="27">
                  <c:v>0.2193235</c:v>
                </c:pt>
                <c:pt idx="28">
                  <c:v>0.24029400000000001</c:v>
                </c:pt>
                <c:pt idx="29">
                  <c:v>0.27239249999999998</c:v>
                </c:pt>
                <c:pt idx="30">
                  <c:v>0.28960900000000001</c:v>
                </c:pt>
                <c:pt idx="31">
                  <c:v>0.30601400000000001</c:v>
                </c:pt>
                <c:pt idx="32">
                  <c:v>0.31571300000000002</c:v>
                </c:pt>
                <c:pt idx="33">
                  <c:v>0.32595099999999999</c:v>
                </c:pt>
                <c:pt idx="34">
                  <c:v>0.33657550000000003</c:v>
                </c:pt>
                <c:pt idx="35">
                  <c:v>0.35401149999999998</c:v>
                </c:pt>
                <c:pt idx="36">
                  <c:v>0.36796649999999997</c:v>
                </c:pt>
                <c:pt idx="37">
                  <c:v>0.37693949999999998</c:v>
                </c:pt>
                <c:pt idx="38">
                  <c:v>0.383488</c:v>
                </c:pt>
                <c:pt idx="39">
                  <c:v>0.38584099999999999</c:v>
                </c:pt>
                <c:pt idx="40">
                  <c:v>0.38739000000000001</c:v>
                </c:pt>
                <c:pt idx="41">
                  <c:v>0.38662800000000003</c:v>
                </c:pt>
                <c:pt idx="42">
                  <c:v>0.38025399999999998</c:v>
                </c:pt>
                <c:pt idx="43">
                  <c:v>0.38198599999999999</c:v>
                </c:pt>
                <c:pt idx="44">
                  <c:v>0.38948100000000002</c:v>
                </c:pt>
                <c:pt idx="45">
                  <c:v>0.39753300000000003</c:v>
                </c:pt>
                <c:pt idx="46">
                  <c:v>0.39729950000000003</c:v>
                </c:pt>
                <c:pt idx="47">
                  <c:v>0.38621899999999998</c:v>
                </c:pt>
                <c:pt idx="48">
                  <c:v>0.37740699999999999</c:v>
                </c:pt>
                <c:pt idx="49">
                  <c:v>0.36701600000000001</c:v>
                </c:pt>
                <c:pt idx="50">
                  <c:v>0.32419199999999998</c:v>
                </c:pt>
                <c:pt idx="51">
                  <c:v>0.272982</c:v>
                </c:pt>
                <c:pt idx="52">
                  <c:v>0.18000250000000001</c:v>
                </c:pt>
                <c:pt idx="53">
                  <c:v>9.4506499999999993E-2</c:v>
                </c:pt>
                <c:pt idx="54">
                  <c:v>-1.3268E-2</c:v>
                </c:pt>
                <c:pt idx="55">
                  <c:v>-0.11334950000000001</c:v>
                </c:pt>
                <c:pt idx="56">
                  <c:v>-0.15437149999999999</c:v>
                </c:pt>
                <c:pt idx="57">
                  <c:v>-0.18089549999999999</c:v>
                </c:pt>
                <c:pt idx="58">
                  <c:v>-0.21628049999999999</c:v>
                </c:pt>
                <c:pt idx="59">
                  <c:v>-0.16961000000000001</c:v>
                </c:pt>
                <c:pt idx="60">
                  <c:v>-0.13779449999999999</c:v>
                </c:pt>
                <c:pt idx="61">
                  <c:v>-0.119647</c:v>
                </c:pt>
                <c:pt idx="62">
                  <c:v>-0.10941049999999999</c:v>
                </c:pt>
                <c:pt idx="63">
                  <c:v>-0.12818399999999999</c:v>
                </c:pt>
                <c:pt idx="64">
                  <c:v>-0.15466150000000001</c:v>
                </c:pt>
                <c:pt idx="65">
                  <c:v>-0.17535200000000001</c:v>
                </c:pt>
                <c:pt idx="66">
                  <c:v>-0.1425015</c:v>
                </c:pt>
                <c:pt idx="67">
                  <c:v>-9.9932000000000007E-2</c:v>
                </c:pt>
                <c:pt idx="68">
                  <c:v>-3.9650499999999998E-2</c:v>
                </c:pt>
                <c:pt idx="69">
                  <c:v>-6.3905000000000003E-2</c:v>
                </c:pt>
                <c:pt idx="70">
                  <c:v>-4.3302E-2</c:v>
                </c:pt>
                <c:pt idx="71">
                  <c:v>-4.0051000000000003E-2</c:v>
                </c:pt>
                <c:pt idx="72">
                  <c:v>-5.0459499999999997E-2</c:v>
                </c:pt>
                <c:pt idx="73">
                  <c:v>-5.5354E-2</c:v>
                </c:pt>
                <c:pt idx="74">
                  <c:v>-5.7220500000000001E-2</c:v>
                </c:pt>
                <c:pt idx="75">
                  <c:v>-6.1333499999999999E-2</c:v>
                </c:pt>
                <c:pt idx="76">
                  <c:v>-6.2811000000000006E-2</c:v>
                </c:pt>
                <c:pt idx="77">
                  <c:v>-5.6050999999999997E-2</c:v>
                </c:pt>
                <c:pt idx="78">
                  <c:v>-4.8207E-2</c:v>
                </c:pt>
                <c:pt idx="79">
                  <c:v>-4.4749499999999998E-2</c:v>
                </c:pt>
                <c:pt idx="80">
                  <c:v>-4.2846500000000003E-2</c:v>
                </c:pt>
                <c:pt idx="81">
                  <c:v>-3.99995E-2</c:v>
                </c:pt>
                <c:pt idx="82">
                  <c:v>-5.3023000000000001E-2</c:v>
                </c:pt>
                <c:pt idx="83">
                  <c:v>-4.8025999999999999E-2</c:v>
                </c:pt>
                <c:pt idx="84">
                  <c:v>-5.0118000000000003E-2</c:v>
                </c:pt>
                <c:pt idx="85">
                  <c:v>-4.8349999999999997E-2</c:v>
                </c:pt>
                <c:pt idx="86">
                  <c:v>-5.4566000000000003E-2</c:v>
                </c:pt>
                <c:pt idx="87">
                  <c:v>-5.4287500000000002E-2</c:v>
                </c:pt>
                <c:pt idx="88">
                  <c:v>-5.4851499999999997E-2</c:v>
                </c:pt>
                <c:pt idx="89">
                  <c:v>-5.4809499999999997E-2</c:v>
                </c:pt>
                <c:pt idx="90">
                  <c:v>-7.4975E-2</c:v>
                </c:pt>
              </c:numCache>
            </c:numRef>
          </c:yVal>
          <c:smooth val="0"/>
        </c:ser>
        <c:dLbls>
          <c:showLegendKey val="0"/>
          <c:showVal val="0"/>
          <c:showCatName val="0"/>
          <c:showSerName val="0"/>
          <c:showPercent val="0"/>
          <c:showBubbleSize val="0"/>
        </c:dLbls>
        <c:axId val="116986368"/>
        <c:axId val="116986944"/>
      </c:scatterChart>
      <c:valAx>
        <c:axId val="116986368"/>
        <c:scaling>
          <c:orientation val="minMax"/>
        </c:scaling>
        <c:delete val="0"/>
        <c:axPos val="b"/>
        <c:numFmt formatCode="General" sourceLinked="1"/>
        <c:majorTickMark val="out"/>
        <c:minorTickMark val="none"/>
        <c:tickLblPos val="nextTo"/>
        <c:crossAx val="116986944"/>
        <c:crosses val="autoZero"/>
        <c:crossBetween val="midCat"/>
        <c:minorUnit val="0.1"/>
      </c:valAx>
      <c:valAx>
        <c:axId val="116986944"/>
        <c:scaling>
          <c:orientation val="minMax"/>
        </c:scaling>
        <c:delete val="0"/>
        <c:axPos val="l"/>
        <c:majorGridlines/>
        <c:numFmt formatCode="General" sourceLinked="1"/>
        <c:majorTickMark val="out"/>
        <c:minorTickMark val="none"/>
        <c:tickLblPos val="nextTo"/>
        <c:crossAx val="116986368"/>
        <c:crosses val="autoZero"/>
        <c:crossBetween val="midCat"/>
        <c:minorUnit val="0.1"/>
      </c:valAx>
    </c:plotArea>
    <c:legend>
      <c:legendPos val="r"/>
      <c:layout/>
      <c:overlay val="0"/>
    </c:legend>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907864-B7DF-45E9-81EB-D1BF93BFFD74}"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n-IN"/>
        </a:p>
      </dgm:t>
    </dgm:pt>
    <dgm:pt modelId="{DF9A6C90-4FA1-47D5-9F1E-7332464A01FC}">
      <dgm:prSet phldrT="[Text]"/>
      <dgm:spPr/>
      <dgm:t>
        <a:bodyPr/>
        <a:lstStyle/>
        <a:p>
          <a:endParaRPr lang="en-IN" dirty="0"/>
        </a:p>
      </dgm:t>
    </dgm:pt>
    <dgm:pt modelId="{2B624FB1-6467-4EF6-9F4E-9FD06B16F4FB}" type="sibTrans" cxnId="{16087AD2-0D29-4586-B83C-E7424A05AE31}">
      <dgm:prSet/>
      <dgm:spPr/>
      <dgm:t>
        <a:bodyPr/>
        <a:lstStyle/>
        <a:p>
          <a:endParaRPr lang="en-IN"/>
        </a:p>
      </dgm:t>
    </dgm:pt>
    <dgm:pt modelId="{8032966F-7263-428E-B2A9-449CCE437D75}" type="parTrans" cxnId="{16087AD2-0D29-4586-B83C-E7424A05AE31}">
      <dgm:prSet/>
      <dgm:spPr/>
      <dgm:t>
        <a:bodyPr/>
        <a:lstStyle/>
        <a:p>
          <a:endParaRPr lang="en-IN"/>
        </a:p>
      </dgm:t>
    </dgm:pt>
    <dgm:pt modelId="{00DD31C2-71F4-4750-AA17-14CBDEC89FDF}" type="pres">
      <dgm:prSet presAssocID="{D5907864-B7DF-45E9-81EB-D1BF93BFFD74}" presName="Name0" presStyleCnt="0">
        <dgm:presLayoutVars>
          <dgm:chMax val="7"/>
          <dgm:chPref val="5"/>
        </dgm:presLayoutVars>
      </dgm:prSet>
      <dgm:spPr/>
      <dgm:t>
        <a:bodyPr/>
        <a:lstStyle/>
        <a:p>
          <a:endParaRPr lang="en-IN"/>
        </a:p>
      </dgm:t>
    </dgm:pt>
    <dgm:pt modelId="{FD2E7EF6-5FE6-4C63-9EB1-FC9DCBE79CA7}" type="pres">
      <dgm:prSet presAssocID="{D5907864-B7DF-45E9-81EB-D1BF93BFFD74}" presName="arrowNode" presStyleLbl="node1" presStyleIdx="0" presStyleCnt="1"/>
      <dgm:spPr>
        <a:blipFill rotWithShape="0">
          <a:blip xmlns:r="http://schemas.openxmlformats.org/officeDocument/2006/relationships" r:embed="rId1"/>
          <a:stretch>
            <a:fillRect/>
          </a:stretch>
        </a:blipFill>
      </dgm:spPr>
      <dgm:t>
        <a:bodyPr/>
        <a:lstStyle/>
        <a:p>
          <a:endParaRPr lang="en-IN"/>
        </a:p>
      </dgm:t>
    </dgm:pt>
    <dgm:pt modelId="{E9F397CA-51E8-4F83-B0AC-B67730D794AB}" type="pres">
      <dgm:prSet presAssocID="{DF9A6C90-4FA1-47D5-9F1E-7332464A01FC}" presName="txNode1" presStyleLbl="revTx" presStyleIdx="0" presStyleCnt="1" custLinFactNeighborX="-45823" custLinFactNeighborY="7813">
        <dgm:presLayoutVars>
          <dgm:bulletEnabled val="1"/>
        </dgm:presLayoutVars>
      </dgm:prSet>
      <dgm:spPr/>
      <dgm:t>
        <a:bodyPr/>
        <a:lstStyle/>
        <a:p>
          <a:endParaRPr lang="en-IN"/>
        </a:p>
      </dgm:t>
    </dgm:pt>
  </dgm:ptLst>
  <dgm:cxnLst>
    <dgm:cxn modelId="{E03AD211-2138-4B42-A86D-0BC54B06CFAC}" type="presOf" srcId="{DF9A6C90-4FA1-47D5-9F1E-7332464A01FC}" destId="{E9F397CA-51E8-4F83-B0AC-B67730D794AB}" srcOrd="0" destOrd="0" presId="urn:microsoft.com/office/officeart/2009/3/layout/DescendingProcess"/>
    <dgm:cxn modelId="{16087AD2-0D29-4586-B83C-E7424A05AE31}" srcId="{D5907864-B7DF-45E9-81EB-D1BF93BFFD74}" destId="{DF9A6C90-4FA1-47D5-9F1E-7332464A01FC}" srcOrd="0" destOrd="0" parTransId="{8032966F-7263-428E-B2A9-449CCE437D75}" sibTransId="{2B624FB1-6467-4EF6-9F4E-9FD06B16F4FB}"/>
    <dgm:cxn modelId="{97CBF1D8-56C0-429C-B004-DD0F747B8C63}" type="presOf" srcId="{D5907864-B7DF-45E9-81EB-D1BF93BFFD74}" destId="{00DD31C2-71F4-4750-AA17-14CBDEC89FDF}" srcOrd="0" destOrd="0" presId="urn:microsoft.com/office/officeart/2009/3/layout/DescendingProcess"/>
    <dgm:cxn modelId="{CE98F170-5FC5-4E77-B9A7-AB827CC302E0}" type="presParOf" srcId="{00DD31C2-71F4-4750-AA17-14CBDEC89FDF}" destId="{FD2E7EF6-5FE6-4C63-9EB1-FC9DCBE79CA7}" srcOrd="0" destOrd="0" presId="urn:microsoft.com/office/officeart/2009/3/layout/DescendingProcess"/>
    <dgm:cxn modelId="{B2F9D844-9C26-4C3D-A5D2-95677FBD5614}" type="presParOf" srcId="{00DD31C2-71F4-4750-AA17-14CBDEC89FDF}" destId="{E9F397CA-51E8-4F83-B0AC-B67730D794AB}" srcOrd="1" destOrd="0" presId="urn:microsoft.com/office/officeart/2009/3/layout/Descending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24B693-FAE4-46A9-8F71-03F64A998788}" type="doc">
      <dgm:prSet loTypeId="urn:microsoft.com/office/officeart/2005/8/layout/equation1" loCatId="relationship" qsTypeId="urn:microsoft.com/office/officeart/2005/8/quickstyle/3d1" qsCatId="3D" csTypeId="urn:microsoft.com/office/officeart/2005/8/colors/accent1_2" csCatId="accent1" phldr="1"/>
      <dgm:spPr/>
      <dgm:t>
        <a:bodyPr/>
        <a:lstStyle/>
        <a:p>
          <a:endParaRPr lang="en-IN"/>
        </a:p>
      </dgm:t>
    </dgm:pt>
    <dgm:pt modelId="{A765B5B2-96C5-4605-A2A7-DBA690FAA220}">
      <dgm:prSet phldrT="[Text]"/>
      <dgm:spPr>
        <a:gradFill rotWithShape="0">
          <a:gsLst>
            <a:gs pos="0">
              <a:srgbClr val="0070C0"/>
            </a:gs>
            <a:gs pos="96000">
              <a:schemeClr val="accent1">
                <a:hueOff val="0"/>
                <a:satOff val="0"/>
                <a:lumOff val="0"/>
                <a:alphaOff val="0"/>
                <a:shade val="69000"/>
                <a:satMod val="137000"/>
              </a:schemeClr>
            </a:gs>
            <a:gs pos="100000">
              <a:schemeClr val="accent1">
                <a:hueOff val="0"/>
                <a:satOff val="0"/>
                <a:lumOff val="0"/>
                <a:alphaOff val="0"/>
                <a:shade val="98000"/>
                <a:satMod val="137000"/>
              </a:schemeClr>
            </a:gs>
          </a:gsLst>
        </a:gradFill>
      </dgm:spPr>
      <dgm:t>
        <a:bodyPr/>
        <a:lstStyle/>
        <a:p>
          <a:r>
            <a:rPr lang="en-IN" dirty="0" smtClean="0"/>
            <a:t>Gesture</a:t>
          </a:r>
          <a:endParaRPr lang="en-IN" dirty="0"/>
        </a:p>
      </dgm:t>
    </dgm:pt>
    <dgm:pt modelId="{41CCEC6A-D448-4EF4-B608-B3A0578D547E}" type="parTrans" cxnId="{400CB4AF-CD0E-4872-9399-01C28054F056}">
      <dgm:prSet/>
      <dgm:spPr/>
      <dgm:t>
        <a:bodyPr/>
        <a:lstStyle/>
        <a:p>
          <a:endParaRPr lang="en-IN"/>
        </a:p>
      </dgm:t>
    </dgm:pt>
    <dgm:pt modelId="{9F6C9E58-8E65-4588-A566-B77BAD4283CC}" type="sibTrans" cxnId="{400CB4AF-CD0E-4872-9399-01C28054F056}">
      <dgm:prSet/>
      <dgm:spPr/>
      <dgm:t>
        <a:bodyPr/>
        <a:lstStyle/>
        <a:p>
          <a:endParaRPr lang="en-IN"/>
        </a:p>
      </dgm:t>
    </dgm:pt>
    <dgm:pt modelId="{EB17097F-4C11-45D8-94D4-B402537098C1}" type="pres">
      <dgm:prSet presAssocID="{0A24B693-FAE4-46A9-8F71-03F64A998788}" presName="linearFlow" presStyleCnt="0">
        <dgm:presLayoutVars>
          <dgm:dir/>
          <dgm:resizeHandles val="exact"/>
        </dgm:presLayoutVars>
      </dgm:prSet>
      <dgm:spPr/>
      <dgm:t>
        <a:bodyPr/>
        <a:lstStyle/>
        <a:p>
          <a:endParaRPr lang="en-IN"/>
        </a:p>
      </dgm:t>
    </dgm:pt>
    <dgm:pt modelId="{313AD41C-7CD5-4C9D-A8CE-50C38CF370E7}" type="pres">
      <dgm:prSet presAssocID="{A765B5B2-96C5-4605-A2A7-DBA690FAA220}" presName="node" presStyleLbl="node1" presStyleIdx="0" presStyleCnt="1" custScaleY="52254" custLinFactNeighborX="11877" custLinFactNeighborY="-1">
        <dgm:presLayoutVars>
          <dgm:bulletEnabled val="1"/>
        </dgm:presLayoutVars>
      </dgm:prSet>
      <dgm:spPr/>
      <dgm:t>
        <a:bodyPr/>
        <a:lstStyle/>
        <a:p>
          <a:endParaRPr lang="en-IN"/>
        </a:p>
      </dgm:t>
    </dgm:pt>
  </dgm:ptLst>
  <dgm:cxnLst>
    <dgm:cxn modelId="{AB03D74D-5D93-47FA-BAC8-6579AADFA07C}" type="presOf" srcId="{A765B5B2-96C5-4605-A2A7-DBA690FAA220}" destId="{313AD41C-7CD5-4C9D-A8CE-50C38CF370E7}" srcOrd="0" destOrd="0" presId="urn:microsoft.com/office/officeart/2005/8/layout/equation1"/>
    <dgm:cxn modelId="{A8E433ED-C522-4FA4-9EF0-E1ABE07225CB}" type="presOf" srcId="{0A24B693-FAE4-46A9-8F71-03F64A998788}" destId="{EB17097F-4C11-45D8-94D4-B402537098C1}" srcOrd="0" destOrd="0" presId="urn:microsoft.com/office/officeart/2005/8/layout/equation1"/>
    <dgm:cxn modelId="{400CB4AF-CD0E-4872-9399-01C28054F056}" srcId="{0A24B693-FAE4-46A9-8F71-03F64A998788}" destId="{A765B5B2-96C5-4605-A2A7-DBA690FAA220}" srcOrd="0" destOrd="0" parTransId="{41CCEC6A-D448-4EF4-B608-B3A0578D547E}" sibTransId="{9F6C9E58-8E65-4588-A566-B77BAD4283CC}"/>
    <dgm:cxn modelId="{1F51D4EF-DD0A-4B6A-9754-79E520CA18B5}" type="presParOf" srcId="{EB17097F-4C11-45D8-94D4-B402537098C1}" destId="{313AD41C-7CD5-4C9D-A8CE-50C38CF370E7}" srcOrd="0" destOrd="0" presId="urn:microsoft.com/office/officeart/2005/8/layout/equati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24B693-FAE4-46A9-8F71-03F64A998788}" type="doc">
      <dgm:prSet loTypeId="urn:microsoft.com/office/officeart/2005/8/layout/equation1" loCatId="relationship" qsTypeId="urn:microsoft.com/office/officeart/2005/8/quickstyle/3d1" qsCatId="3D" csTypeId="urn:microsoft.com/office/officeart/2005/8/colors/accent1_2" csCatId="accent1" phldr="1"/>
      <dgm:spPr/>
      <dgm:t>
        <a:bodyPr/>
        <a:lstStyle/>
        <a:p>
          <a:endParaRPr lang="en-IN"/>
        </a:p>
      </dgm:t>
    </dgm:pt>
    <dgm:pt modelId="{A765B5B2-96C5-4605-A2A7-DBA690FAA220}">
      <dgm:prSet phldrT="[Text]" custT="1"/>
      <dgm:spPr>
        <a:gradFill rotWithShape="0">
          <a:gsLst>
            <a:gs pos="0">
              <a:srgbClr val="0070C0"/>
            </a:gs>
            <a:gs pos="99000">
              <a:schemeClr val="accent1">
                <a:hueOff val="0"/>
                <a:satOff val="0"/>
                <a:lumOff val="0"/>
                <a:alphaOff val="0"/>
                <a:shade val="69000"/>
                <a:satMod val="137000"/>
              </a:schemeClr>
            </a:gs>
            <a:gs pos="100000">
              <a:schemeClr val="accent1">
                <a:hueOff val="0"/>
                <a:satOff val="0"/>
                <a:lumOff val="0"/>
                <a:alphaOff val="0"/>
                <a:shade val="98000"/>
                <a:satMod val="137000"/>
              </a:schemeClr>
            </a:gs>
          </a:gsLst>
        </a:gradFill>
      </dgm:spPr>
      <dgm:t>
        <a:bodyPr/>
        <a:lstStyle/>
        <a:p>
          <a:r>
            <a:rPr lang="en-IN" sz="4500" dirty="0" smtClean="0"/>
            <a:t>Voice</a:t>
          </a:r>
          <a:endParaRPr lang="en-IN" sz="4500" dirty="0"/>
        </a:p>
      </dgm:t>
    </dgm:pt>
    <dgm:pt modelId="{41CCEC6A-D448-4EF4-B608-B3A0578D547E}" type="parTrans" cxnId="{400CB4AF-CD0E-4872-9399-01C28054F056}">
      <dgm:prSet/>
      <dgm:spPr/>
      <dgm:t>
        <a:bodyPr/>
        <a:lstStyle/>
        <a:p>
          <a:endParaRPr lang="en-IN"/>
        </a:p>
      </dgm:t>
    </dgm:pt>
    <dgm:pt modelId="{9F6C9E58-8E65-4588-A566-B77BAD4283CC}" type="sibTrans" cxnId="{400CB4AF-CD0E-4872-9399-01C28054F056}">
      <dgm:prSet/>
      <dgm:spPr/>
      <dgm:t>
        <a:bodyPr/>
        <a:lstStyle/>
        <a:p>
          <a:endParaRPr lang="en-IN"/>
        </a:p>
      </dgm:t>
    </dgm:pt>
    <dgm:pt modelId="{EB17097F-4C11-45D8-94D4-B402537098C1}" type="pres">
      <dgm:prSet presAssocID="{0A24B693-FAE4-46A9-8F71-03F64A998788}" presName="linearFlow" presStyleCnt="0">
        <dgm:presLayoutVars>
          <dgm:dir/>
          <dgm:resizeHandles val="exact"/>
        </dgm:presLayoutVars>
      </dgm:prSet>
      <dgm:spPr/>
      <dgm:t>
        <a:bodyPr/>
        <a:lstStyle/>
        <a:p>
          <a:endParaRPr lang="en-IN"/>
        </a:p>
      </dgm:t>
    </dgm:pt>
    <dgm:pt modelId="{313AD41C-7CD5-4C9D-A8CE-50C38CF370E7}" type="pres">
      <dgm:prSet presAssocID="{A765B5B2-96C5-4605-A2A7-DBA690FAA220}" presName="node" presStyleLbl="node1" presStyleIdx="0" presStyleCnt="1" custScaleY="52254" custLinFactX="91892" custLinFactNeighborX="100000" custLinFactNeighborY="-4504">
        <dgm:presLayoutVars>
          <dgm:bulletEnabled val="1"/>
        </dgm:presLayoutVars>
      </dgm:prSet>
      <dgm:spPr/>
      <dgm:t>
        <a:bodyPr/>
        <a:lstStyle/>
        <a:p>
          <a:endParaRPr lang="en-IN"/>
        </a:p>
      </dgm:t>
    </dgm:pt>
  </dgm:ptLst>
  <dgm:cxnLst>
    <dgm:cxn modelId="{400CB4AF-CD0E-4872-9399-01C28054F056}" srcId="{0A24B693-FAE4-46A9-8F71-03F64A998788}" destId="{A765B5B2-96C5-4605-A2A7-DBA690FAA220}" srcOrd="0" destOrd="0" parTransId="{41CCEC6A-D448-4EF4-B608-B3A0578D547E}" sibTransId="{9F6C9E58-8E65-4588-A566-B77BAD4283CC}"/>
    <dgm:cxn modelId="{44D3F693-8BD1-4DCF-81D9-0CDE44E2AE09}" type="presOf" srcId="{A765B5B2-96C5-4605-A2A7-DBA690FAA220}" destId="{313AD41C-7CD5-4C9D-A8CE-50C38CF370E7}" srcOrd="0" destOrd="0" presId="urn:microsoft.com/office/officeart/2005/8/layout/equation1"/>
    <dgm:cxn modelId="{91A83617-AB1E-4D09-A3E8-73B37702E4EB}" type="presOf" srcId="{0A24B693-FAE4-46A9-8F71-03F64A998788}" destId="{EB17097F-4C11-45D8-94D4-B402537098C1}" srcOrd="0" destOrd="0" presId="urn:microsoft.com/office/officeart/2005/8/layout/equation1"/>
    <dgm:cxn modelId="{F4734DDE-BB4B-4538-A244-192E55849E70}" type="presParOf" srcId="{EB17097F-4C11-45D8-94D4-B402537098C1}" destId="{313AD41C-7CD5-4C9D-A8CE-50C38CF370E7}" srcOrd="0" destOrd="0" presId="urn:microsoft.com/office/officeart/2005/8/layout/equation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24B693-FAE4-46A9-8F71-03F64A998788}" type="doc">
      <dgm:prSet loTypeId="urn:microsoft.com/office/officeart/2005/8/layout/equation1" loCatId="relationship" qsTypeId="urn:microsoft.com/office/officeart/2005/8/quickstyle/3d1" qsCatId="3D" csTypeId="urn:microsoft.com/office/officeart/2005/8/colors/accent1_2" csCatId="accent1" phldr="1"/>
      <dgm:spPr/>
      <dgm:t>
        <a:bodyPr/>
        <a:lstStyle/>
        <a:p>
          <a:endParaRPr lang="en-IN"/>
        </a:p>
      </dgm:t>
    </dgm:pt>
    <dgm:pt modelId="{A765B5B2-96C5-4605-A2A7-DBA690FAA220}">
      <dgm:prSet phldrT="[Text]" custT="1"/>
      <dgm:spPr>
        <a:gradFill rotWithShape="0">
          <a:gsLst>
            <a:gs pos="0">
              <a:srgbClr val="0070C0"/>
            </a:gs>
            <a:gs pos="100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dgm:spPr>
      <dgm:t>
        <a:bodyPr/>
        <a:lstStyle/>
        <a:p>
          <a:r>
            <a:rPr lang="en-IN" sz="4500" dirty="0" smtClean="0"/>
            <a:t>Eye Gaze</a:t>
          </a:r>
          <a:endParaRPr lang="en-IN" sz="4500" dirty="0"/>
        </a:p>
      </dgm:t>
    </dgm:pt>
    <dgm:pt modelId="{41CCEC6A-D448-4EF4-B608-B3A0578D547E}" type="parTrans" cxnId="{400CB4AF-CD0E-4872-9399-01C28054F056}">
      <dgm:prSet/>
      <dgm:spPr/>
      <dgm:t>
        <a:bodyPr/>
        <a:lstStyle/>
        <a:p>
          <a:endParaRPr lang="en-IN"/>
        </a:p>
      </dgm:t>
    </dgm:pt>
    <dgm:pt modelId="{9F6C9E58-8E65-4588-A566-B77BAD4283CC}" type="sibTrans" cxnId="{400CB4AF-CD0E-4872-9399-01C28054F056}">
      <dgm:prSet/>
      <dgm:spPr/>
      <dgm:t>
        <a:bodyPr/>
        <a:lstStyle/>
        <a:p>
          <a:endParaRPr lang="en-IN"/>
        </a:p>
      </dgm:t>
    </dgm:pt>
    <dgm:pt modelId="{EB17097F-4C11-45D8-94D4-B402537098C1}" type="pres">
      <dgm:prSet presAssocID="{0A24B693-FAE4-46A9-8F71-03F64A998788}" presName="linearFlow" presStyleCnt="0">
        <dgm:presLayoutVars>
          <dgm:dir/>
          <dgm:resizeHandles val="exact"/>
        </dgm:presLayoutVars>
      </dgm:prSet>
      <dgm:spPr/>
      <dgm:t>
        <a:bodyPr/>
        <a:lstStyle/>
        <a:p>
          <a:endParaRPr lang="en-IN"/>
        </a:p>
      </dgm:t>
    </dgm:pt>
    <dgm:pt modelId="{313AD41C-7CD5-4C9D-A8CE-50C38CF370E7}" type="pres">
      <dgm:prSet presAssocID="{A765B5B2-96C5-4605-A2A7-DBA690FAA220}" presName="node" presStyleLbl="node1" presStyleIdx="0" presStyleCnt="1" custScaleY="52254" custLinFactX="91892" custLinFactNeighborX="100000" custLinFactNeighborY="-4504">
        <dgm:presLayoutVars>
          <dgm:bulletEnabled val="1"/>
        </dgm:presLayoutVars>
      </dgm:prSet>
      <dgm:spPr/>
      <dgm:t>
        <a:bodyPr/>
        <a:lstStyle/>
        <a:p>
          <a:endParaRPr lang="en-IN"/>
        </a:p>
      </dgm:t>
    </dgm:pt>
  </dgm:ptLst>
  <dgm:cxnLst>
    <dgm:cxn modelId="{B9439DC2-13DC-4134-9B2A-425657E2A583}" type="presOf" srcId="{A765B5B2-96C5-4605-A2A7-DBA690FAA220}" destId="{313AD41C-7CD5-4C9D-A8CE-50C38CF370E7}" srcOrd="0" destOrd="0" presId="urn:microsoft.com/office/officeart/2005/8/layout/equation1"/>
    <dgm:cxn modelId="{400CB4AF-CD0E-4872-9399-01C28054F056}" srcId="{0A24B693-FAE4-46A9-8F71-03F64A998788}" destId="{A765B5B2-96C5-4605-A2A7-DBA690FAA220}" srcOrd="0" destOrd="0" parTransId="{41CCEC6A-D448-4EF4-B608-B3A0578D547E}" sibTransId="{9F6C9E58-8E65-4588-A566-B77BAD4283CC}"/>
    <dgm:cxn modelId="{9E32BCA9-C9AA-43DE-8694-8619D3B8DCE5}" type="presOf" srcId="{0A24B693-FAE4-46A9-8F71-03F64A998788}" destId="{EB17097F-4C11-45D8-94D4-B402537098C1}" srcOrd="0" destOrd="0" presId="urn:microsoft.com/office/officeart/2005/8/layout/equation1"/>
    <dgm:cxn modelId="{C504634B-C03E-4404-B2CC-485BD6826277}" type="presParOf" srcId="{EB17097F-4C11-45D8-94D4-B402537098C1}" destId="{313AD41C-7CD5-4C9D-A8CE-50C38CF370E7}" srcOrd="0" destOrd="0" presId="urn:microsoft.com/office/officeart/2005/8/layout/equation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24B693-FAE4-46A9-8F71-03F64A998788}" type="doc">
      <dgm:prSet loTypeId="urn:microsoft.com/office/officeart/2005/8/layout/equation1" loCatId="relationship" qsTypeId="urn:microsoft.com/office/officeart/2005/8/quickstyle/3d1" qsCatId="3D" csTypeId="urn:microsoft.com/office/officeart/2005/8/colors/accent1_2" csCatId="accent1" phldr="1"/>
      <dgm:spPr/>
      <dgm:t>
        <a:bodyPr/>
        <a:lstStyle/>
        <a:p>
          <a:endParaRPr lang="en-IN"/>
        </a:p>
      </dgm:t>
    </dgm:pt>
    <dgm:pt modelId="{A765B5B2-96C5-4605-A2A7-DBA690FAA220}">
      <dgm:prSet phldrT="[Text]" custT="1"/>
      <dgm:spPr>
        <a:gradFill rotWithShape="0">
          <a:gsLst>
            <a:gs pos="0">
              <a:srgbClr val="0070C0"/>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gradFill>
      </dgm:spPr>
      <dgm:t>
        <a:bodyPr/>
        <a:lstStyle/>
        <a:p>
          <a:r>
            <a:rPr lang="en-IN" sz="4500" dirty="0" smtClean="0"/>
            <a:t>Touch</a:t>
          </a:r>
          <a:endParaRPr lang="en-IN" sz="4500" dirty="0"/>
        </a:p>
      </dgm:t>
    </dgm:pt>
    <dgm:pt modelId="{41CCEC6A-D448-4EF4-B608-B3A0578D547E}" type="parTrans" cxnId="{400CB4AF-CD0E-4872-9399-01C28054F056}">
      <dgm:prSet/>
      <dgm:spPr/>
      <dgm:t>
        <a:bodyPr/>
        <a:lstStyle/>
        <a:p>
          <a:endParaRPr lang="en-IN"/>
        </a:p>
      </dgm:t>
    </dgm:pt>
    <dgm:pt modelId="{9F6C9E58-8E65-4588-A566-B77BAD4283CC}" type="sibTrans" cxnId="{400CB4AF-CD0E-4872-9399-01C28054F056}">
      <dgm:prSet/>
      <dgm:spPr/>
      <dgm:t>
        <a:bodyPr/>
        <a:lstStyle/>
        <a:p>
          <a:endParaRPr lang="en-IN"/>
        </a:p>
      </dgm:t>
    </dgm:pt>
    <dgm:pt modelId="{EB17097F-4C11-45D8-94D4-B402537098C1}" type="pres">
      <dgm:prSet presAssocID="{0A24B693-FAE4-46A9-8F71-03F64A998788}" presName="linearFlow" presStyleCnt="0">
        <dgm:presLayoutVars>
          <dgm:dir/>
          <dgm:resizeHandles val="exact"/>
        </dgm:presLayoutVars>
      </dgm:prSet>
      <dgm:spPr/>
      <dgm:t>
        <a:bodyPr/>
        <a:lstStyle/>
        <a:p>
          <a:endParaRPr lang="en-IN"/>
        </a:p>
      </dgm:t>
    </dgm:pt>
    <dgm:pt modelId="{313AD41C-7CD5-4C9D-A8CE-50C38CF370E7}" type="pres">
      <dgm:prSet presAssocID="{A765B5B2-96C5-4605-A2A7-DBA690FAA220}" presName="node" presStyleLbl="node1" presStyleIdx="0" presStyleCnt="1" custScaleY="52254" custLinFactNeighborX="2437" custLinFactNeighborY="-3299">
        <dgm:presLayoutVars>
          <dgm:bulletEnabled val="1"/>
        </dgm:presLayoutVars>
      </dgm:prSet>
      <dgm:spPr/>
      <dgm:t>
        <a:bodyPr/>
        <a:lstStyle/>
        <a:p>
          <a:endParaRPr lang="en-IN"/>
        </a:p>
      </dgm:t>
    </dgm:pt>
  </dgm:ptLst>
  <dgm:cxnLst>
    <dgm:cxn modelId="{414FBE0C-2955-42AF-BBD9-88502C5449CA}" type="presOf" srcId="{A765B5B2-96C5-4605-A2A7-DBA690FAA220}" destId="{313AD41C-7CD5-4C9D-A8CE-50C38CF370E7}" srcOrd="0" destOrd="0" presId="urn:microsoft.com/office/officeart/2005/8/layout/equation1"/>
    <dgm:cxn modelId="{400CB4AF-CD0E-4872-9399-01C28054F056}" srcId="{0A24B693-FAE4-46A9-8F71-03F64A998788}" destId="{A765B5B2-96C5-4605-A2A7-DBA690FAA220}" srcOrd="0" destOrd="0" parTransId="{41CCEC6A-D448-4EF4-B608-B3A0578D547E}" sibTransId="{9F6C9E58-8E65-4588-A566-B77BAD4283CC}"/>
    <dgm:cxn modelId="{41C698B0-D626-4FC1-81CC-875F5AED909D}" type="presOf" srcId="{0A24B693-FAE4-46A9-8F71-03F64A998788}" destId="{EB17097F-4C11-45D8-94D4-B402537098C1}" srcOrd="0" destOrd="0" presId="urn:microsoft.com/office/officeart/2005/8/layout/equation1"/>
    <dgm:cxn modelId="{392115ED-8087-4F3D-835A-1391BC6F860E}" type="presParOf" srcId="{EB17097F-4C11-45D8-94D4-B402537098C1}" destId="{313AD41C-7CD5-4C9D-A8CE-50C38CF370E7}" srcOrd="0" destOrd="0" presId="urn:microsoft.com/office/officeart/2005/8/layout/equation1"/>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A24B693-FAE4-46A9-8F71-03F64A998788}" type="doc">
      <dgm:prSet loTypeId="urn:microsoft.com/office/officeart/2005/8/layout/equation1" loCatId="relationship" qsTypeId="urn:microsoft.com/office/officeart/2005/8/quickstyle/3d1" qsCatId="3D" csTypeId="urn:microsoft.com/office/officeart/2005/8/colors/accent1_2" csCatId="accent1" phldr="1"/>
      <dgm:spPr/>
      <dgm:t>
        <a:bodyPr/>
        <a:lstStyle/>
        <a:p>
          <a:endParaRPr lang="en-IN"/>
        </a:p>
      </dgm:t>
    </dgm:pt>
    <dgm:pt modelId="{EB17097F-4C11-45D8-94D4-B402537098C1}" type="pres">
      <dgm:prSet presAssocID="{0A24B693-FAE4-46A9-8F71-03F64A998788}" presName="linearFlow" presStyleCnt="0">
        <dgm:presLayoutVars>
          <dgm:dir/>
          <dgm:resizeHandles val="exact"/>
        </dgm:presLayoutVars>
      </dgm:prSet>
      <dgm:spPr/>
      <dgm:t>
        <a:bodyPr/>
        <a:lstStyle/>
        <a:p>
          <a:endParaRPr lang="en-IN"/>
        </a:p>
      </dgm:t>
    </dgm:pt>
  </dgm:ptLst>
  <dgm:cxnLst>
    <dgm:cxn modelId="{1345A590-D725-47B5-95FC-A70596C69D26}" type="presOf" srcId="{0A24B693-FAE4-46A9-8F71-03F64A998788}" destId="{EB17097F-4C11-45D8-94D4-B402537098C1}" srcOrd="0" destOrd="0" presId="urn:microsoft.com/office/officeart/2005/8/layout/equati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A24B693-FAE4-46A9-8F71-03F64A998788}" type="doc">
      <dgm:prSet loTypeId="urn:microsoft.com/office/officeart/2005/8/layout/equation1" loCatId="relationship" qsTypeId="urn:microsoft.com/office/officeart/2005/8/quickstyle/3d1" qsCatId="3D" csTypeId="urn:microsoft.com/office/officeart/2005/8/colors/accent1_2" csCatId="accent1" phldr="1"/>
      <dgm:spPr/>
      <dgm:t>
        <a:bodyPr/>
        <a:lstStyle/>
        <a:p>
          <a:endParaRPr lang="en-IN"/>
        </a:p>
      </dgm:t>
    </dgm:pt>
    <dgm:pt modelId="{EB17097F-4C11-45D8-94D4-B402537098C1}" type="pres">
      <dgm:prSet presAssocID="{0A24B693-FAE4-46A9-8F71-03F64A998788}" presName="linearFlow" presStyleCnt="0">
        <dgm:presLayoutVars>
          <dgm:dir/>
          <dgm:resizeHandles val="exact"/>
        </dgm:presLayoutVars>
      </dgm:prSet>
      <dgm:spPr/>
      <dgm:t>
        <a:bodyPr/>
        <a:lstStyle/>
        <a:p>
          <a:endParaRPr lang="en-IN"/>
        </a:p>
      </dgm:t>
    </dgm:pt>
  </dgm:ptLst>
  <dgm:cxnLst>
    <dgm:cxn modelId="{60B7D3B3-A496-42A4-B0D7-F6DE3CEF9E87}" type="presOf" srcId="{0A24B693-FAE4-46A9-8F71-03F64A998788}" destId="{EB17097F-4C11-45D8-94D4-B402537098C1}" srcOrd="0" destOrd="0" presId="urn:microsoft.com/office/officeart/2005/8/layout/equati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E7EF6-5FE6-4C63-9EB1-FC9DCBE79CA7}">
      <dsp:nvSpPr>
        <dsp:cNvPr id="0" name=""/>
        <dsp:cNvSpPr/>
      </dsp:nvSpPr>
      <dsp:spPr>
        <a:xfrm rot="4396374">
          <a:off x="318713" y="148580"/>
          <a:ext cx="644566" cy="449504"/>
        </a:xfrm>
        <a:prstGeom prst="swooshArrow">
          <a:avLst>
            <a:gd name="adj1" fmla="val 16310"/>
            <a:gd name="adj2" fmla="val 31370"/>
          </a:avLst>
        </a:prstGeom>
        <a:blipFill rotWithShape="0">
          <a:blip xmlns:r="http://schemas.openxmlformats.org/officeDocument/2006/relationships" r:embed="rId1"/>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F397CA-51E8-4F83-B0AC-B67730D794AB}">
      <dsp:nvSpPr>
        <dsp:cNvPr id="0" name=""/>
        <dsp:cNvSpPr/>
      </dsp:nvSpPr>
      <dsp:spPr>
        <a:xfrm>
          <a:off x="136250" y="9333"/>
          <a:ext cx="303893" cy="119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b" anchorCtr="0">
          <a:noAutofit/>
        </a:bodyPr>
        <a:lstStyle/>
        <a:p>
          <a:pPr lvl="0" algn="ctr" defTabSz="311150">
            <a:lnSpc>
              <a:spcPct val="90000"/>
            </a:lnSpc>
            <a:spcBef>
              <a:spcPct val="0"/>
            </a:spcBef>
            <a:spcAft>
              <a:spcPct val="35000"/>
            </a:spcAft>
          </a:pPr>
          <a:endParaRPr lang="en-IN" sz="700" kern="1200" dirty="0"/>
        </a:p>
      </dsp:txBody>
      <dsp:txXfrm>
        <a:off x="136250" y="9333"/>
        <a:ext cx="303893" cy="1194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AD41C-7CD5-4C9D-A8CE-50C38CF370E7}">
      <dsp:nvSpPr>
        <dsp:cNvPr id="0" name=""/>
        <dsp:cNvSpPr/>
      </dsp:nvSpPr>
      <dsp:spPr>
        <a:xfrm>
          <a:off x="0" y="165867"/>
          <a:ext cx="2665088" cy="1392615"/>
        </a:xfrm>
        <a:prstGeom prst="ellipse">
          <a:avLst/>
        </a:prstGeom>
        <a:gradFill rotWithShape="0">
          <a:gsLst>
            <a:gs pos="0">
              <a:srgbClr val="0070C0"/>
            </a:gs>
            <a:gs pos="96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866900">
            <a:lnSpc>
              <a:spcPct val="90000"/>
            </a:lnSpc>
            <a:spcBef>
              <a:spcPct val="0"/>
            </a:spcBef>
            <a:spcAft>
              <a:spcPct val="35000"/>
            </a:spcAft>
          </a:pPr>
          <a:r>
            <a:rPr lang="en-IN" sz="4200" kern="1200" dirty="0" smtClean="0"/>
            <a:t>Gesture</a:t>
          </a:r>
          <a:endParaRPr lang="en-IN" sz="4200" kern="1200" dirty="0"/>
        </a:p>
      </dsp:txBody>
      <dsp:txXfrm>
        <a:off x="390293" y="369811"/>
        <a:ext cx="1884502" cy="9847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AD41C-7CD5-4C9D-A8CE-50C38CF370E7}">
      <dsp:nvSpPr>
        <dsp:cNvPr id="0" name=""/>
        <dsp:cNvSpPr/>
      </dsp:nvSpPr>
      <dsp:spPr>
        <a:xfrm>
          <a:off x="0" y="45858"/>
          <a:ext cx="2665088" cy="1392615"/>
        </a:xfrm>
        <a:prstGeom prst="ellipse">
          <a:avLst/>
        </a:prstGeom>
        <a:gradFill rotWithShape="0">
          <a:gsLst>
            <a:gs pos="0">
              <a:srgbClr val="0070C0"/>
            </a:gs>
            <a:gs pos="99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2000250">
            <a:lnSpc>
              <a:spcPct val="90000"/>
            </a:lnSpc>
            <a:spcBef>
              <a:spcPct val="0"/>
            </a:spcBef>
            <a:spcAft>
              <a:spcPct val="35000"/>
            </a:spcAft>
          </a:pPr>
          <a:r>
            <a:rPr lang="en-IN" sz="4500" kern="1200" dirty="0" smtClean="0"/>
            <a:t>Voice</a:t>
          </a:r>
          <a:endParaRPr lang="en-IN" sz="4500" kern="1200" dirty="0"/>
        </a:p>
      </dsp:txBody>
      <dsp:txXfrm>
        <a:off x="390293" y="249802"/>
        <a:ext cx="1884502" cy="9847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AD41C-7CD5-4C9D-A8CE-50C38CF370E7}">
      <dsp:nvSpPr>
        <dsp:cNvPr id="0" name=""/>
        <dsp:cNvSpPr/>
      </dsp:nvSpPr>
      <dsp:spPr>
        <a:xfrm>
          <a:off x="2602" y="46655"/>
          <a:ext cx="2662485" cy="1391255"/>
        </a:xfrm>
        <a:prstGeom prst="ellipse">
          <a:avLst/>
        </a:prstGeom>
        <a:gradFill rotWithShape="0">
          <a:gsLst>
            <a:gs pos="0">
              <a:srgbClr val="0070C0"/>
            </a:gs>
            <a:gs pos="100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2000250">
            <a:lnSpc>
              <a:spcPct val="90000"/>
            </a:lnSpc>
            <a:spcBef>
              <a:spcPct val="0"/>
            </a:spcBef>
            <a:spcAft>
              <a:spcPct val="35000"/>
            </a:spcAft>
          </a:pPr>
          <a:r>
            <a:rPr lang="en-IN" sz="4500" kern="1200" dirty="0" smtClean="0"/>
            <a:t>Eye Gaze</a:t>
          </a:r>
          <a:endParaRPr lang="en-IN" sz="4500" kern="1200" dirty="0"/>
        </a:p>
      </dsp:txBody>
      <dsp:txXfrm>
        <a:off x="392514" y="250400"/>
        <a:ext cx="1882661" cy="9837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AD41C-7CD5-4C9D-A8CE-50C38CF370E7}">
      <dsp:nvSpPr>
        <dsp:cNvPr id="0" name=""/>
        <dsp:cNvSpPr/>
      </dsp:nvSpPr>
      <dsp:spPr>
        <a:xfrm>
          <a:off x="0" y="77972"/>
          <a:ext cx="2665088" cy="1392615"/>
        </a:xfrm>
        <a:prstGeom prst="ellipse">
          <a:avLst/>
        </a:prstGeom>
        <a:gradFill rotWithShape="0">
          <a:gsLst>
            <a:gs pos="0">
              <a:srgbClr val="0070C0"/>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2000250">
            <a:lnSpc>
              <a:spcPct val="90000"/>
            </a:lnSpc>
            <a:spcBef>
              <a:spcPct val="0"/>
            </a:spcBef>
            <a:spcAft>
              <a:spcPct val="35000"/>
            </a:spcAft>
          </a:pPr>
          <a:r>
            <a:rPr lang="en-IN" sz="4500" kern="1200" dirty="0" smtClean="0"/>
            <a:t>Touch</a:t>
          </a:r>
          <a:endParaRPr lang="en-IN" sz="4500" kern="1200" dirty="0"/>
        </a:p>
      </dsp:txBody>
      <dsp:txXfrm>
        <a:off x="390293" y="281916"/>
        <a:ext cx="1884502" cy="9847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1C476D-ED5D-4242-AF52-4F1688E7A49C}" type="datetimeFigureOut">
              <a:rPr lang="en-US" smtClean="0"/>
              <a:pPr/>
              <a:t>12/25/2013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3A41D8-0C96-49F3-A662-86C48595395D}" type="slidenum">
              <a:rPr lang="en-US" smtClean="0"/>
              <a:pPr/>
              <a:t>‹#›</a:t>
            </a:fld>
            <a:endParaRPr lang="en-US"/>
          </a:p>
        </p:txBody>
      </p:sp>
    </p:spTree>
    <p:extLst>
      <p:ext uri="{BB962C8B-B14F-4D97-AF65-F5344CB8AC3E}">
        <p14:creationId xmlns:p14="http://schemas.microsoft.com/office/powerpoint/2010/main" val="65922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msdn.microsoft.com/en-us/library/dn188673.aspx"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msdn.microsoft.com/en-us/library/dn188693.aspx"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msdn.microsoft.com/en-us/library/dn188694.aspx"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pointclouds.org/documentation/"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iki.ros.org/openni_camera"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boofcv.org/index.php?title=Tutorial_Kinect"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www.codeproject.com/Articles/293269/BoofCV-Real-Time-Computer-Vision-in-Java"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google.co.in/imgres?espv=210&amp;es_sm=93&amp;biw=1366&amp;bih=624&amp;tbm=isch&amp;tbnid=wfnEl7vR6I9XMM:&amp;imgrefurl=http://en.wikipedia.org/wiki/Natural_user_interface&amp;docid=8iCRReaH83F3kM&amp;imgurl=http://upload.wikimedia.org/wikipedia/en/7/7c/CLI-GUI-NUI.png&amp;w=1310&amp;h=652&amp;ei=lt59Uv_fC4SRrAe7n4CQCQ&amp;zoom=1&amp;ved=1t:3588,r:3,s:0,i:92&amp;iact=rc&amp;page=1&amp;tbnh=158&amp;tbnw=318&amp;start=0&amp;ndsp=5&amp;tx=235&amp;ty=72"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serc.iisc.ernet.in/~venky/Papers/Kinect_gait.pdf"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tnstate.edu/itmrl/documents/Team%20Activity%20Analysis.pdf"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openni.org/files/nite/" TargetMode="External"/><Relationship Id="rId2" Type="http://schemas.openxmlformats.org/officeDocument/2006/relationships/slide" Target="../slides/slide81.xml"/><Relationship Id="rId1" Type="http://schemas.openxmlformats.org/officeDocument/2006/relationships/notesMaster" Target="../notesMasters/notesMaster1.xml"/><Relationship Id="rId6" Type="http://schemas.openxmlformats.org/officeDocument/2006/relationships/hyperlink" Target="http://www.openni.org/files/kscan3d-2/" TargetMode="External"/><Relationship Id="rId5" Type="http://schemas.openxmlformats.org/officeDocument/2006/relationships/hyperlink" Target="http://www.openni.org/files/3-d-face-modeling/" TargetMode="External"/><Relationship Id="rId4" Type="http://schemas.openxmlformats.org/officeDocument/2006/relationships/hyperlink" Target="http://www.openni.org/files/3d-hand-tracking-library/"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doras.dcu.ie/16574/1/ACMGC_Doras.pdf"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google.co.in/imgres?start=103&amp;espv=210&amp;es_sm=93&amp;biw=1366&amp;bih=624&amp;tbm=isch&amp;tbnid=WLHUUs3mnYzdiM:&amp;imgrefurl=http://www.xtremelabs.com/2013/08/the-future-of-uiux-the-natural-user-interface/&amp;docid=S2ZkYOXSFNHfBM&amp;imgurl=http://www.xtremelabs.com/wp-content/uploads/2013/07/futureUIUX1.jpg&amp;w=600&amp;h=300&amp;ei=y959UubRNJGyrAeZiIGICA&amp;zoom=1&amp;ved=1t:3588,r:3,s:100,i:13&amp;iact=rc&amp;page=7&amp;tbnh=159&amp;tbnw=318&amp;ndsp=20&amp;tx=211&amp;ty=7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kern="1200" dirty="0" smtClean="0">
                <a:solidFill>
                  <a:schemeClr val="tx1"/>
                </a:solidFill>
                <a:effectLst/>
                <a:latin typeface="+mn-lt"/>
                <a:ea typeface="+mn-ea"/>
                <a:cs typeface="+mn-cs"/>
              </a:rPr>
              <a:t>The </a:t>
            </a:r>
            <a:r>
              <a:rPr lang="en-IN" sz="1200" b="0" i="0" kern="1200" dirty="0" err="1" smtClean="0">
                <a:solidFill>
                  <a:schemeClr val="tx1"/>
                </a:solidFill>
                <a:effectLst/>
                <a:latin typeface="+mn-lt"/>
                <a:ea typeface="+mn-ea"/>
                <a:cs typeface="+mn-cs"/>
              </a:rPr>
              <a:t>beamforming</a:t>
            </a:r>
            <a:r>
              <a:rPr lang="en-IN" sz="1200" b="0" i="0" kern="1200" dirty="0" smtClean="0">
                <a:solidFill>
                  <a:schemeClr val="tx1"/>
                </a:solidFill>
                <a:effectLst/>
                <a:latin typeface="+mn-lt"/>
                <a:ea typeface="+mn-ea"/>
                <a:cs typeface="+mn-cs"/>
              </a:rPr>
              <a:t> functionality supports 11 fixed beams, which range from -0.875 to 0.875 radians (approximately -50 to 50 degrees in 10-degree increments). Applications can use the DMO’s adaptive </a:t>
            </a:r>
            <a:r>
              <a:rPr lang="en-IN" sz="1200" b="0" i="0" kern="1200" dirty="0" err="1" smtClean="0">
                <a:solidFill>
                  <a:schemeClr val="tx1"/>
                </a:solidFill>
                <a:effectLst/>
                <a:latin typeface="+mn-lt"/>
                <a:ea typeface="+mn-ea"/>
                <a:cs typeface="+mn-cs"/>
              </a:rPr>
              <a:t>beamforming</a:t>
            </a:r>
            <a:r>
              <a:rPr lang="en-IN" sz="1200" b="0" i="0" kern="1200" dirty="0" smtClean="0">
                <a:solidFill>
                  <a:schemeClr val="tx1"/>
                </a:solidFill>
                <a:effectLst/>
                <a:latin typeface="+mn-lt"/>
                <a:ea typeface="+mn-ea"/>
                <a:cs typeface="+mn-cs"/>
              </a:rPr>
              <a:t> option, which automatically selects the optimal beam, or specify a particular beam. The DMO also includes a source localization algorithm, which estimates the source direction.</a:t>
            </a:r>
            <a:endParaRPr lang="en-IN"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42</a:t>
            </a:fld>
            <a:endParaRPr lang="en-US"/>
          </a:p>
        </p:txBody>
      </p:sp>
    </p:spTree>
    <p:extLst>
      <p:ext uri="{BB962C8B-B14F-4D97-AF65-F5344CB8AC3E}">
        <p14:creationId xmlns:p14="http://schemas.microsoft.com/office/powerpoint/2010/main" val="1976749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kern="1200" dirty="0" smtClean="0">
                <a:solidFill>
                  <a:schemeClr val="tx1"/>
                </a:solidFill>
                <a:effectLst/>
                <a:latin typeface="+mn-lt"/>
                <a:ea typeface="+mn-ea"/>
                <a:cs typeface="+mn-cs"/>
              </a:rPr>
              <a:t>The Face Tracking SDK uses the Kinect coordinate system to output its 3D tracking results. The origin is located at the camera’s optical </a:t>
            </a:r>
            <a:r>
              <a:rPr lang="en-IN" sz="1200" b="0" i="0" kern="1200" dirty="0" err="1" smtClean="0">
                <a:solidFill>
                  <a:schemeClr val="tx1"/>
                </a:solidFill>
                <a:effectLst/>
                <a:latin typeface="+mn-lt"/>
                <a:ea typeface="+mn-ea"/>
                <a:cs typeface="+mn-cs"/>
              </a:rPr>
              <a:t>center</a:t>
            </a:r>
            <a:r>
              <a:rPr lang="en-IN" sz="1200" b="0" i="0" kern="1200" dirty="0" smtClean="0">
                <a:solidFill>
                  <a:schemeClr val="tx1"/>
                </a:solidFill>
                <a:effectLst/>
                <a:latin typeface="+mn-lt"/>
                <a:ea typeface="+mn-ea"/>
                <a:cs typeface="+mn-cs"/>
              </a:rPr>
              <a:t> (sensor), Z axis is pointing towards a user, Y axis is pointing up. The measurement units are meters for translation and degrees for rotation angles.</a:t>
            </a:r>
            <a:endParaRPr lang="en-IN"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52</a:t>
            </a:fld>
            <a:endParaRPr lang="en-US"/>
          </a:p>
        </p:txBody>
      </p:sp>
    </p:spTree>
    <p:extLst>
      <p:ext uri="{BB962C8B-B14F-4D97-AF65-F5344CB8AC3E}">
        <p14:creationId xmlns:p14="http://schemas.microsoft.com/office/powerpoint/2010/main" val="2836958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kern="1200" dirty="0" smtClean="0">
                <a:solidFill>
                  <a:schemeClr val="tx1"/>
                </a:solidFill>
                <a:effectLst/>
                <a:latin typeface="+mn-lt"/>
                <a:ea typeface="+mn-ea"/>
                <a:cs typeface="+mn-cs"/>
              </a:rPr>
              <a:t>The Face Tracking SDK tracks the 87 2D points indicated in the following image (in addition to 13 points that aren’t shown in Figure 2 - Tracked Points):</a:t>
            </a:r>
            <a:endParaRPr lang="en-IN"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53</a:t>
            </a:fld>
            <a:endParaRPr lang="en-US"/>
          </a:p>
        </p:txBody>
      </p:sp>
    </p:spTree>
    <p:extLst>
      <p:ext uri="{BB962C8B-B14F-4D97-AF65-F5344CB8AC3E}">
        <p14:creationId xmlns:p14="http://schemas.microsoft.com/office/powerpoint/2010/main" val="2836958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kern="1200" dirty="0" smtClean="0">
                <a:solidFill>
                  <a:schemeClr val="tx1"/>
                </a:solidFill>
                <a:effectLst/>
                <a:latin typeface="+mn-lt"/>
                <a:ea typeface="+mn-ea"/>
                <a:cs typeface="+mn-cs"/>
              </a:rPr>
              <a:t>The X,Y, and Z position of the user’s head are reported based on a right-handed coordinate system (with the origin at the sensor, Z pointed towards the user and Y pointed UP – this is the same as the Kinect’s skeleton coordinate frame). Translations are in meters.</a:t>
            </a:r>
          </a:p>
          <a:p>
            <a:r>
              <a:rPr lang="en-IN" sz="1200" b="0" i="0" kern="1200" dirty="0" smtClean="0">
                <a:solidFill>
                  <a:schemeClr val="tx1"/>
                </a:solidFill>
                <a:effectLst/>
                <a:latin typeface="+mn-lt"/>
                <a:ea typeface="+mn-ea"/>
                <a:cs typeface="+mn-cs"/>
              </a:rPr>
              <a:t>The user’s head pose is captured by three angles: pitch, roll, and yaw.</a:t>
            </a:r>
          </a:p>
          <a:p>
            <a:endParaRPr lang="en-IN"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54</a:t>
            </a:fld>
            <a:endParaRPr lang="en-US"/>
          </a:p>
        </p:txBody>
      </p:sp>
    </p:spTree>
    <p:extLst>
      <p:ext uri="{BB962C8B-B14F-4D97-AF65-F5344CB8AC3E}">
        <p14:creationId xmlns:p14="http://schemas.microsoft.com/office/powerpoint/2010/main" val="2836958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kern="1200" dirty="0" smtClean="0">
                <a:solidFill>
                  <a:schemeClr val="tx1"/>
                </a:solidFill>
                <a:effectLst/>
                <a:latin typeface="+mn-lt"/>
                <a:ea typeface="+mn-ea"/>
                <a:cs typeface="+mn-cs"/>
              </a:rPr>
              <a:t>The Face Tracking SDK results are also expressed in terms of weights of six AUs and 11 SUs, which are a subset of what is defined in the Candide3 model (http://www.icg.isy.liu.se/candide/). The SUs estimate the particular shape of the user’s head: the neutral position of their mouth, brows, eyes, and so on. The AUs are deltas from the neutral shape that you can use to morph targets on animated avatar models so that the avatar acts as the tracked user does.</a:t>
            </a:r>
          </a:p>
          <a:p>
            <a:r>
              <a:rPr lang="en-IN" sz="1200" b="0" i="0" kern="1200" dirty="0" smtClean="0">
                <a:solidFill>
                  <a:schemeClr val="tx1"/>
                </a:solidFill>
                <a:effectLst/>
                <a:latin typeface="+mn-lt"/>
                <a:ea typeface="+mn-ea"/>
                <a:cs typeface="+mn-cs"/>
              </a:rPr>
              <a:t>The Face Tracking SDK tracks the following </a:t>
            </a:r>
            <a:r>
              <a:rPr lang="en-IN" sz="1200" b="0" i="0" kern="1200" dirty="0" err="1" smtClean="0">
                <a:solidFill>
                  <a:schemeClr val="tx1"/>
                </a:solidFill>
                <a:effectLst/>
                <a:latin typeface="+mn-lt"/>
                <a:ea typeface="+mn-ea"/>
                <a:cs typeface="+mn-cs"/>
              </a:rPr>
              <a:t>AUs.</a:t>
            </a:r>
            <a:r>
              <a:rPr lang="en-IN" sz="1200" b="0" i="0" kern="1200" dirty="0" smtClean="0">
                <a:solidFill>
                  <a:schemeClr val="tx1"/>
                </a:solidFill>
                <a:effectLst/>
                <a:latin typeface="+mn-lt"/>
                <a:ea typeface="+mn-ea"/>
                <a:cs typeface="+mn-cs"/>
              </a:rPr>
              <a:t> Each AU is expressed as a numeric weight varying between -1 and +1.</a:t>
            </a:r>
            <a:endParaRPr lang="en-I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3A41D8-0C96-49F3-A662-86C48595395D}" type="slidenum">
              <a:rPr lang="en-US" smtClean="0"/>
              <a:pPr/>
              <a:t>55</a:t>
            </a:fld>
            <a:endParaRPr lang="en-US"/>
          </a:p>
        </p:txBody>
      </p:sp>
    </p:spTree>
    <p:extLst>
      <p:ext uri="{BB962C8B-B14F-4D97-AF65-F5344CB8AC3E}">
        <p14:creationId xmlns:p14="http://schemas.microsoft.com/office/powerpoint/2010/main" val="2836958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hlinkClick r:id="rId3"/>
              </a:rPr>
              <a:t>http://msdn.microsoft.com/en-us/library/dn188673.aspx</a:t>
            </a:r>
            <a:endParaRPr lang="en-IN"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60</a:t>
            </a:fld>
            <a:endParaRPr lang="en-US"/>
          </a:p>
        </p:txBody>
      </p:sp>
    </p:spTree>
    <p:extLst>
      <p:ext uri="{BB962C8B-B14F-4D97-AF65-F5344CB8AC3E}">
        <p14:creationId xmlns:p14="http://schemas.microsoft.com/office/powerpoint/2010/main" val="3604695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smtClean="0"/>
              <a:t>Maltlab</a:t>
            </a:r>
            <a:r>
              <a:rPr lang="en-IN" dirty="0" smtClean="0"/>
              <a:t> – </a:t>
            </a:r>
            <a:r>
              <a:rPr lang="en-IN" dirty="0" smtClean="0">
                <a:hlinkClick r:id="rId3"/>
              </a:rPr>
              <a:t>http://msdn.microsoft.com/en-us/library/dn188693.aspx</a:t>
            </a:r>
            <a:endParaRPr lang="en-IN" dirty="0" smtClean="0"/>
          </a:p>
          <a:p>
            <a:r>
              <a:rPr lang="en-IN" dirty="0" smtClean="0"/>
              <a:t>OpenCV - </a:t>
            </a:r>
            <a:r>
              <a:rPr lang="en-IN" dirty="0" smtClean="0">
                <a:hlinkClick r:id="rId4"/>
              </a:rPr>
              <a:t>http://msdn.microsoft.com/en-us/library/dn188694.aspx</a:t>
            </a:r>
            <a:endParaRPr lang="en-IN" dirty="0" smtClean="0"/>
          </a:p>
          <a:p>
            <a:endParaRPr lang="en-IN"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63</a:t>
            </a:fld>
            <a:endParaRPr lang="en-US"/>
          </a:p>
        </p:txBody>
      </p:sp>
    </p:spTree>
    <p:extLst>
      <p:ext uri="{BB962C8B-B14F-4D97-AF65-F5344CB8AC3E}">
        <p14:creationId xmlns:p14="http://schemas.microsoft.com/office/powerpoint/2010/main" val="3574877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IN" dirty="0" smtClean="0">
                <a:hlinkClick r:id="rId3"/>
              </a:rPr>
              <a:t>http://pointclouds.org/documentation/</a:t>
            </a:r>
            <a:endParaRPr lang="en-IN" dirty="0" smtClean="0"/>
          </a:p>
          <a:p>
            <a:pPr marL="171450" indent="-171450">
              <a:buFont typeface="Arial" panose="020B0604020202020204" pitchFamily="34" charset="0"/>
              <a:buChar char="•"/>
            </a:pPr>
            <a:r>
              <a:rPr lang="en-IN" dirty="0" smtClean="0"/>
              <a:t>The Point Cloud Library (PCL) is a large scale, open project for point cloud processing. </a:t>
            </a:r>
          </a:p>
          <a:p>
            <a:pPr marL="171450" indent="-171450">
              <a:buFont typeface="Arial" panose="020B0604020202020204" pitchFamily="34" charset="0"/>
              <a:buChar char="•"/>
            </a:pPr>
            <a:r>
              <a:rPr lang="en-IN" dirty="0" smtClean="0"/>
              <a:t>The PCL framework contains numerous algorithms including filtering, feature estimation, surface reconstruction, registration, model fitting and segmentation. These algorithms can be used, for example, to filter outliers from noisy data, stitch 3D point clouds together, segment relevant parts of a scene, extract </a:t>
            </a:r>
            <a:r>
              <a:rPr lang="en-IN" dirty="0" err="1" smtClean="0"/>
              <a:t>keypoints</a:t>
            </a:r>
            <a:r>
              <a:rPr lang="en-IN" dirty="0" smtClean="0"/>
              <a:t> and compute descriptors to recognize objects in the world based on their geometric appearance, and create surfaces from point clouds and visualize them – to name a few.</a:t>
            </a:r>
          </a:p>
          <a:p>
            <a:pPr marL="171450" indent="-171450">
              <a:buFont typeface="Arial" panose="020B0604020202020204" pitchFamily="34" charset="0"/>
              <a:buChar char="•"/>
            </a:pPr>
            <a:r>
              <a:rPr lang="en-IN" dirty="0" smtClean="0"/>
              <a:t>PCL is cross-platform, and has been successfully compiled and deployed on Linux, </a:t>
            </a:r>
            <a:r>
              <a:rPr lang="en-IN" dirty="0" err="1" smtClean="0"/>
              <a:t>MacOS</a:t>
            </a:r>
            <a:r>
              <a:rPr lang="en-IN" dirty="0" smtClean="0"/>
              <a:t>, Windows, and Android. </a:t>
            </a:r>
          </a:p>
          <a:p>
            <a:pPr marL="171450" indent="-171450">
              <a:buFont typeface="Arial" panose="020B0604020202020204" pitchFamily="34" charset="0"/>
              <a:buChar char="•"/>
            </a:pPr>
            <a:r>
              <a:rPr lang="en-IN" dirty="0" smtClean="0"/>
              <a:t>To simplify development, PCL is split into a series of smaller code libraries, that can be compiled separately</a:t>
            </a:r>
          </a:p>
          <a:p>
            <a:pPr marL="0" indent="0">
              <a:buFont typeface="Arial" panose="020B0604020202020204" pitchFamily="34" charset="0"/>
              <a:buNone/>
            </a:pPr>
            <a:endParaRPr lang="en-IN" dirty="0" smtClean="0"/>
          </a:p>
          <a:p>
            <a:endParaRPr lang="en-IN"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64</a:t>
            </a:fld>
            <a:endParaRPr lang="en-US"/>
          </a:p>
        </p:txBody>
      </p:sp>
    </p:spTree>
    <p:extLst>
      <p:ext uri="{BB962C8B-B14F-4D97-AF65-F5344CB8AC3E}">
        <p14:creationId xmlns:p14="http://schemas.microsoft.com/office/powerpoint/2010/main" val="2570282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hlinkClick r:id="rId3"/>
              </a:rPr>
              <a:t>http://wiki.ros.org/openni_camera</a:t>
            </a:r>
            <a:endParaRPr lang="en-IN"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65</a:t>
            </a:fld>
            <a:endParaRPr lang="en-US"/>
          </a:p>
        </p:txBody>
      </p:sp>
    </p:spTree>
    <p:extLst>
      <p:ext uri="{BB962C8B-B14F-4D97-AF65-F5344CB8AC3E}">
        <p14:creationId xmlns:p14="http://schemas.microsoft.com/office/powerpoint/2010/main" val="1068153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hlinkClick r:id="rId3"/>
              </a:rPr>
              <a:t>http://boofcv.org/index.php?title=Tutorial_Kinect</a:t>
            </a:r>
            <a:endParaRPr lang="en-IN" dirty="0" smtClean="0"/>
          </a:p>
          <a:p>
            <a:r>
              <a:rPr lang="en-IN" dirty="0" smtClean="0">
                <a:hlinkClick r:id="rId4"/>
              </a:rPr>
              <a:t>http://www.codeproject.com/Articles/293269/BoofCV-Real-Time-Computer-Vision-in-Java</a:t>
            </a:r>
            <a:endParaRPr lang="en-IN"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66</a:t>
            </a:fld>
            <a:endParaRPr lang="en-US"/>
          </a:p>
        </p:txBody>
      </p:sp>
    </p:spTree>
    <p:extLst>
      <p:ext uri="{BB962C8B-B14F-4D97-AF65-F5344CB8AC3E}">
        <p14:creationId xmlns:p14="http://schemas.microsoft.com/office/powerpoint/2010/main" val="2563298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hlinkClick r:id="rId3"/>
              </a:rPr>
              <a:t>http://www.google.co.in/imgres?espv=210&amp;es_sm=93&amp;biw=1366&amp;bih=624&amp;tbm=isch&amp;tbnid=wfnEl7vR6I9XMM:&amp;imgrefurl=http://en.wikipedia.org/wiki/Natural_user_interface&amp;docid=8iCRReaH83F3kM&amp;imgurl=http://upload.wikimedia.org/wikipedia/en/7/7c/CLI-GUI-NUI.png&amp;w=1310&amp;h=652&amp;ei=lt59Uv_fC4SRrAe7n4CQCQ&amp;zoom=1&amp;ved=1t:3588,r:3,s:0,i:92&amp;iact=rc&amp;page=1&amp;tbnh=158&amp;tbnw=318&amp;start=0&amp;ndsp=5&amp;tx=235&amp;ty=72</a:t>
            </a:r>
            <a:endParaRPr lang="en-IN" dirty="0"/>
          </a:p>
        </p:txBody>
      </p:sp>
      <p:sp>
        <p:nvSpPr>
          <p:cNvPr id="4" name="Slide Number Placeholder 3"/>
          <p:cNvSpPr>
            <a:spLocks noGrp="1"/>
          </p:cNvSpPr>
          <p:nvPr>
            <p:ph type="sldNum" sz="quarter" idx="10"/>
          </p:nvPr>
        </p:nvSpPr>
        <p:spPr/>
        <p:txBody>
          <a:bodyPr/>
          <a:lstStyle/>
          <a:p>
            <a:fld id="{58F9C9E4-B0AE-4BE6-BF52-DA2656203BAD}"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828841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hlinkClick r:id="rId3"/>
              </a:rPr>
              <a:t>http://www.serc.iisc.ernet.in/~venky/Papers/Kinect_gait.pdf</a:t>
            </a:r>
            <a:endParaRPr lang="en-IN"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76</a:t>
            </a:fld>
            <a:endParaRPr lang="en-US"/>
          </a:p>
        </p:txBody>
      </p:sp>
    </p:spTree>
    <p:extLst>
      <p:ext uri="{BB962C8B-B14F-4D97-AF65-F5344CB8AC3E}">
        <p14:creationId xmlns:p14="http://schemas.microsoft.com/office/powerpoint/2010/main" val="1829458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hlinkClick r:id="rId3"/>
              </a:rPr>
              <a:t>http://www.tnstate.edu/itmrl/documents/Team%20Activity%20Analysis.pdf</a:t>
            </a:r>
            <a:endParaRPr lang="en-IN"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78</a:t>
            </a:fld>
            <a:endParaRPr lang="en-US"/>
          </a:p>
        </p:txBody>
      </p:sp>
    </p:spTree>
    <p:extLst>
      <p:ext uri="{BB962C8B-B14F-4D97-AF65-F5344CB8AC3E}">
        <p14:creationId xmlns:p14="http://schemas.microsoft.com/office/powerpoint/2010/main" val="1439190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NITE - </a:t>
            </a:r>
            <a:r>
              <a:rPr lang="en-IN" dirty="0" smtClean="0">
                <a:hlinkClick r:id="rId3"/>
              </a:rPr>
              <a:t>http://www.openni.org/files/nite/</a:t>
            </a:r>
            <a:endParaRPr lang="en-IN" dirty="0" smtClean="0"/>
          </a:p>
          <a:p>
            <a:r>
              <a:rPr lang="en-IN" dirty="0" smtClean="0"/>
              <a:t>3D Hand - </a:t>
            </a:r>
            <a:r>
              <a:rPr lang="en-IN" dirty="0" smtClean="0">
                <a:hlinkClick r:id="rId4"/>
              </a:rPr>
              <a:t>http://www.openni.org/files/3d-hand-tracking-library/</a:t>
            </a:r>
            <a:endParaRPr lang="en-IN" dirty="0" smtClean="0"/>
          </a:p>
          <a:p>
            <a:r>
              <a:rPr lang="en-IN" dirty="0" smtClean="0"/>
              <a:t>3D face - </a:t>
            </a:r>
            <a:r>
              <a:rPr lang="en-IN" dirty="0" smtClean="0">
                <a:hlinkClick r:id="rId5"/>
              </a:rPr>
              <a:t>http://www.openni.org/files/3-d-face-modeling/</a:t>
            </a:r>
            <a:endParaRPr lang="en-IN" dirty="0" smtClean="0"/>
          </a:p>
          <a:p>
            <a:r>
              <a:rPr lang="en-IN" dirty="0" smtClean="0"/>
              <a:t>KSCAN3D - </a:t>
            </a:r>
            <a:r>
              <a:rPr lang="en-IN" dirty="0" smtClean="0">
                <a:hlinkClick r:id="rId6"/>
              </a:rPr>
              <a:t>http://www.openni.org/files/kscan3d-2/</a:t>
            </a:r>
            <a:endParaRPr lang="en-IN"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81</a:t>
            </a:fld>
            <a:endParaRPr lang="en-US"/>
          </a:p>
        </p:txBody>
      </p:sp>
    </p:spTree>
    <p:extLst>
      <p:ext uri="{BB962C8B-B14F-4D97-AF65-F5344CB8AC3E}">
        <p14:creationId xmlns:p14="http://schemas.microsoft.com/office/powerpoint/2010/main" val="1698840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hlinkClick r:id="rId3"/>
              </a:rPr>
              <a:t>http://doras.dcu.ie/16574/1/ACMGC_Doras.pdf</a:t>
            </a:r>
            <a:endParaRPr lang="en-IN"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82</a:t>
            </a:fld>
            <a:endParaRPr lang="en-US"/>
          </a:p>
        </p:txBody>
      </p:sp>
    </p:spTree>
    <p:extLst>
      <p:ext uri="{BB962C8B-B14F-4D97-AF65-F5344CB8AC3E}">
        <p14:creationId xmlns:p14="http://schemas.microsoft.com/office/powerpoint/2010/main" val="3205311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84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t>Highly varied training dataset allows the classifier to estimate body parts invariant to pose, body shape, clothing, etc. (500k images)</a:t>
            </a:r>
          </a:p>
          <a:p>
            <a:r>
              <a:rPr lang="en-IN" dirty="0" smtClean="0"/>
              <a:t>The pairs of depth and body part images are used as fully labelled data for learning the classifier.</a:t>
            </a:r>
          </a:p>
          <a:p>
            <a:r>
              <a:rPr lang="en-IN" dirty="0" smtClean="0"/>
              <a:t>Randomized decision trees and forests are used to classify each pixel to a body part based on some depth image feature and threshold</a:t>
            </a:r>
          </a:p>
          <a:p>
            <a:endParaRPr lang="en-IN"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91</a:t>
            </a:fld>
            <a:endParaRPr lang="en-US"/>
          </a:p>
        </p:txBody>
      </p:sp>
    </p:spTree>
    <p:extLst>
      <p:ext uri="{BB962C8B-B14F-4D97-AF65-F5344CB8AC3E}">
        <p14:creationId xmlns:p14="http://schemas.microsoft.com/office/powerpoint/2010/main" val="3199226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94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122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124</a:t>
            </a:fld>
            <a:endParaRPr lang="en-US"/>
          </a:p>
        </p:txBody>
      </p:sp>
    </p:spTree>
    <p:extLst>
      <p:ext uri="{BB962C8B-B14F-4D97-AF65-F5344CB8AC3E}">
        <p14:creationId xmlns:p14="http://schemas.microsoft.com/office/powerpoint/2010/main" val="1906011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125</a:t>
            </a:fld>
            <a:endParaRPr lang="en-US"/>
          </a:p>
        </p:txBody>
      </p:sp>
    </p:spTree>
    <p:extLst>
      <p:ext uri="{BB962C8B-B14F-4D97-AF65-F5344CB8AC3E}">
        <p14:creationId xmlns:p14="http://schemas.microsoft.com/office/powerpoint/2010/main" val="1906011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smtClean="0">
                <a:hlinkClick r:id="rId3"/>
              </a:rPr>
              <a:t>http://www.google.co.in/imgres?start=103&amp;espv=210&amp;es_sm=93&amp;biw=1366&amp;bih=624&amp;tbm=isch&amp;tbnid=WLHUUs3mnYzdiM:&amp;imgrefurl=http://www.xtremelabs.com/2013/08/the-future-of-uiux-the-natural-user-interface/&amp;docid=S2ZkYOXSFNHfBM&amp;imgurl=http://www.xtremelabs.com/wp-content/uploads/2013/07/futureUIUX1.jpg&amp;w=600&amp;h=300&amp;ei=y959UubRNJGyrAeZiIGICA&amp;zoom=1&amp;ved=1t:3588,r:3,s:100,i:13&amp;iact=rc&amp;page=7&amp;tbnh=159&amp;tbnw=318&amp;ndsp=20&amp;tx=211&amp;ty=70</a:t>
            </a:r>
            <a:endParaRPr lang="en-IN" dirty="0"/>
          </a:p>
        </p:txBody>
      </p:sp>
      <p:sp>
        <p:nvSpPr>
          <p:cNvPr id="4" name="Slide Number Placeholder 3"/>
          <p:cNvSpPr>
            <a:spLocks noGrp="1"/>
          </p:cNvSpPr>
          <p:nvPr>
            <p:ph type="sldNum" sz="quarter" idx="10"/>
          </p:nvPr>
        </p:nvSpPr>
        <p:spPr/>
        <p:txBody>
          <a:bodyPr/>
          <a:lstStyle/>
          <a:p>
            <a:fld id="{58F9C9E4-B0AE-4BE6-BF52-DA2656203BAD}"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151737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126</a:t>
            </a:fld>
            <a:endParaRPr lang="en-US"/>
          </a:p>
        </p:txBody>
      </p:sp>
    </p:spTree>
    <p:extLst>
      <p:ext uri="{BB962C8B-B14F-4D97-AF65-F5344CB8AC3E}">
        <p14:creationId xmlns:p14="http://schemas.microsoft.com/office/powerpoint/2010/main" val="19060113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127</a:t>
            </a:fld>
            <a:endParaRPr lang="en-US"/>
          </a:p>
        </p:txBody>
      </p:sp>
    </p:spTree>
    <p:extLst>
      <p:ext uri="{BB962C8B-B14F-4D97-AF65-F5344CB8AC3E}">
        <p14:creationId xmlns:p14="http://schemas.microsoft.com/office/powerpoint/2010/main" val="19060113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128</a:t>
            </a:fld>
            <a:endParaRPr lang="en-US"/>
          </a:p>
        </p:txBody>
      </p:sp>
    </p:spTree>
    <p:extLst>
      <p:ext uri="{BB962C8B-B14F-4D97-AF65-F5344CB8AC3E}">
        <p14:creationId xmlns:p14="http://schemas.microsoft.com/office/powerpoint/2010/main" val="19060113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129</a:t>
            </a:fld>
            <a:endParaRPr lang="en-US"/>
          </a:p>
        </p:txBody>
      </p:sp>
    </p:spTree>
    <p:extLst>
      <p:ext uri="{BB962C8B-B14F-4D97-AF65-F5344CB8AC3E}">
        <p14:creationId xmlns:p14="http://schemas.microsoft.com/office/powerpoint/2010/main" val="19060113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130</a:t>
            </a:fld>
            <a:endParaRPr lang="en-US"/>
          </a:p>
        </p:txBody>
      </p:sp>
    </p:spTree>
    <p:extLst>
      <p:ext uri="{BB962C8B-B14F-4D97-AF65-F5344CB8AC3E}">
        <p14:creationId xmlns:p14="http://schemas.microsoft.com/office/powerpoint/2010/main" val="19060113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131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8F9C9E4-B0AE-4BE6-BF52-DA2656203BAD}"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3684722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1" i="0" kern="1200" dirty="0" smtClean="0">
                <a:solidFill>
                  <a:schemeClr val="tx1"/>
                </a:solidFill>
                <a:latin typeface="+mn-lt"/>
                <a:ea typeface="+mn-ea"/>
                <a:cs typeface="+mn-cs"/>
              </a:rPr>
              <a:t>Full Body Gaming</a:t>
            </a:r>
          </a:p>
          <a:p>
            <a:r>
              <a:rPr lang="en-US" sz="1200" b="0" i="0" kern="1200" dirty="0" smtClean="0">
                <a:solidFill>
                  <a:schemeClr val="tx1"/>
                </a:solidFill>
                <a:latin typeface="+mn-lt"/>
                <a:ea typeface="+mn-ea"/>
                <a:cs typeface="+mn-cs"/>
              </a:rPr>
              <a:t>Controller-free gaming means full body play. Kinect responds to how you move. So if you have to kick, then kick. If you have to jump, then jump. You already know how to play. All you have to do now is to get off the couch.</a:t>
            </a:r>
          </a:p>
          <a:p>
            <a:r>
              <a:rPr lang="en-US" sz="1200" b="1" i="0" kern="1200" dirty="0" smtClean="0">
                <a:solidFill>
                  <a:schemeClr val="tx1"/>
                </a:solidFill>
                <a:latin typeface="+mn-lt"/>
                <a:ea typeface="+mn-ea"/>
                <a:cs typeface="+mn-cs"/>
              </a:rPr>
              <a:t>It’s All About You</a:t>
            </a:r>
          </a:p>
          <a:p>
            <a:r>
              <a:rPr lang="en-US" sz="1200" b="0" i="0" kern="1200" dirty="0" smtClean="0">
                <a:solidFill>
                  <a:schemeClr val="tx1"/>
                </a:solidFill>
                <a:latin typeface="+mn-lt"/>
                <a:ea typeface="+mn-ea"/>
                <a:cs typeface="+mn-cs"/>
              </a:rPr>
              <a:t>Once you wave your hand to activate the sensor, your Kinect will be able to recognize you and access your Avatar. Then you'll be able to jump in and out of different games, and show off and share your moves.</a:t>
            </a:r>
          </a:p>
          <a:p>
            <a:r>
              <a:rPr lang="en-US" sz="1200" b="1" i="0" kern="1200" dirty="0" smtClean="0">
                <a:solidFill>
                  <a:schemeClr val="tx1"/>
                </a:solidFill>
                <a:latin typeface="+mn-lt"/>
                <a:ea typeface="+mn-ea"/>
                <a:cs typeface="+mn-cs"/>
              </a:rPr>
              <a:t>Something For Everyone</a:t>
            </a:r>
          </a:p>
          <a:p>
            <a:r>
              <a:rPr lang="en-US" sz="1200" b="0" i="0" kern="1200" dirty="0" smtClean="0">
                <a:solidFill>
                  <a:schemeClr val="tx1"/>
                </a:solidFill>
                <a:latin typeface="+mn-lt"/>
                <a:ea typeface="+mn-ea"/>
                <a:cs typeface="+mn-cs"/>
              </a:rPr>
              <a:t>Whether you're a gamer or not, anyone can play and have a blast. And with advanced parental controls, Kinect promises a gaming experience that's safe, secure and fun for everyone.</a:t>
            </a:r>
          </a:p>
        </p:txBody>
      </p:sp>
      <p:sp>
        <p:nvSpPr>
          <p:cNvPr id="4" name="Slide Number Placeholder 3"/>
          <p:cNvSpPr>
            <a:spLocks noGrp="1"/>
          </p:cNvSpPr>
          <p:nvPr>
            <p:ph type="sldNum" sz="quarter" idx="10"/>
          </p:nvPr>
        </p:nvSpPr>
        <p:spPr/>
        <p:txBody>
          <a:bodyPr/>
          <a:lstStyle/>
          <a:p>
            <a:fld id="{3E3A41D8-0C96-49F3-A662-86C48595395D}" type="slidenum">
              <a:rPr lang="en-US" smtClean="0"/>
              <a:pPr/>
              <a:t>18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chemeClr val="accent3">
                    <a:lumMod val="75000"/>
                  </a:schemeClr>
                </a:solidFill>
                <a:latin typeface="Adobe Garamond Pro Bold" pitchFamily="18" charset="0"/>
              </a:rPr>
              <a:t>Simply step in front of the sensor and Kinect recognizes you and responds to your gestures</a:t>
            </a:r>
            <a:r>
              <a:rPr lang="en-US" sz="1200" dirty="0" smtClean="0"/>
              <a:t>.</a:t>
            </a:r>
            <a:endParaRPr lang="en-US"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19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IN" dirty="0" smtClean="0"/>
              <a:t>Kinect hardware - The hardware components, including the Kinect sensor and the USB hub through which the Kinect sensor is connected to the computer.</a:t>
            </a:r>
          </a:p>
          <a:p>
            <a:pPr marL="228600" indent="-228600">
              <a:buAutoNum type="arabicPeriod"/>
            </a:pPr>
            <a:r>
              <a:rPr lang="en-IN" dirty="0" smtClean="0"/>
              <a:t>Kinect drivers - The Windows drivers for the Kinect, which are installed as part of the SDK setup process as described in this document. The Kinect drivers support: </a:t>
            </a:r>
          </a:p>
          <a:p>
            <a:pPr marL="628650" lvl="1" indent="-171450">
              <a:buFont typeface="Arial" panose="020B0604020202020204" pitchFamily="34" charset="0"/>
              <a:buChar char="•"/>
            </a:pPr>
            <a:r>
              <a:rPr lang="en-IN" dirty="0" smtClean="0"/>
              <a:t>The</a:t>
            </a:r>
            <a:r>
              <a:rPr lang="en-IN" dirty="0" smtClean="0">
                <a:effectLst/>
              </a:rPr>
              <a:t> Kinect microphone array as a kernel-mode audio device that you can access through the standard audio APIs in Windows.</a:t>
            </a:r>
          </a:p>
          <a:p>
            <a:pPr marL="628650" lvl="1" indent="-171450">
              <a:buFont typeface="Arial" panose="020B0604020202020204" pitchFamily="34" charset="0"/>
              <a:buChar char="•"/>
            </a:pPr>
            <a:r>
              <a:rPr lang="en-IN" dirty="0" smtClean="0">
                <a:effectLst/>
              </a:rPr>
              <a:t>Audio and video streaming controls for streaming audio and video (color, depth, and skeleton).</a:t>
            </a:r>
          </a:p>
          <a:p>
            <a:pPr marL="628650" lvl="1" indent="-171450">
              <a:buFont typeface="Arial" panose="020B0604020202020204" pitchFamily="34" charset="0"/>
              <a:buChar char="•"/>
            </a:pPr>
            <a:r>
              <a:rPr lang="en-IN" dirty="0" smtClean="0">
                <a:effectLst/>
              </a:rPr>
              <a:t>Device enumeration functions that enable an application to use more than one Kinect</a:t>
            </a:r>
          </a:p>
          <a:p>
            <a:pPr marL="228600" lvl="0" indent="-228600">
              <a:buFont typeface="Arial" panose="020B0604020202020204" pitchFamily="34" charset="0"/>
              <a:buAutoNum type="arabicPeriod" startAt="3"/>
            </a:pPr>
            <a:r>
              <a:rPr lang="en-IN" dirty="0" smtClean="0"/>
              <a:t>Audio and Video Components </a:t>
            </a:r>
            <a:r>
              <a:rPr lang="en-IN" dirty="0" smtClean="0">
                <a:effectLst/>
              </a:rPr>
              <a:t>Kinect natural user interface for skeleton tracking, audio, and color and depth imaging </a:t>
            </a:r>
          </a:p>
          <a:p>
            <a:pPr marL="228600" lvl="0" indent="-228600">
              <a:buFont typeface="Arial" panose="020B0604020202020204" pitchFamily="34" charset="0"/>
              <a:buAutoNum type="arabicPeriod" startAt="3"/>
            </a:pPr>
            <a:r>
              <a:rPr lang="en-IN" dirty="0" smtClean="0"/>
              <a:t>DirectX Media Object (DMO) for microphone array beam forming and audio source localization.</a:t>
            </a:r>
          </a:p>
          <a:p>
            <a:pPr marL="228600" indent="-228600">
              <a:buAutoNum type="arabicPeriod" startAt="3"/>
            </a:pPr>
            <a:r>
              <a:rPr lang="en-IN" dirty="0" smtClean="0"/>
              <a:t>Windows 7 standard APIs - The audio, speech, and media APIs in Windows 7, as described in the Windows 7 SDK and the Microsoft Speech SDK. These APIs are also available to desktop applications in Windows 8.</a:t>
            </a:r>
            <a:endParaRPr lang="en-IN"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25</a:t>
            </a:fld>
            <a:endParaRPr lang="en-US"/>
          </a:p>
        </p:txBody>
      </p:sp>
    </p:spTree>
    <p:extLst>
      <p:ext uri="{BB962C8B-B14F-4D97-AF65-F5344CB8AC3E}">
        <p14:creationId xmlns:p14="http://schemas.microsoft.com/office/powerpoint/2010/main" val="3250159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IN" dirty="0" smtClean="0"/>
              <a:t>Kinect hardware - The hardware components, including the Kinect sensor and the USB hub through which the Kinect sensor is connected to the computer.</a:t>
            </a:r>
          </a:p>
          <a:p>
            <a:pPr marL="228600" indent="-228600">
              <a:buAutoNum type="arabicPeriod"/>
            </a:pPr>
            <a:r>
              <a:rPr lang="en-IN" dirty="0" smtClean="0"/>
              <a:t>Kinect drivers - The Windows drivers for the Kinect, which are installed as part of the SDK setup process as described in this document. The Kinect drivers support: </a:t>
            </a:r>
          </a:p>
          <a:p>
            <a:pPr marL="628650" lvl="1" indent="-171450">
              <a:buFont typeface="Arial" panose="020B0604020202020204" pitchFamily="34" charset="0"/>
              <a:buChar char="•"/>
            </a:pPr>
            <a:r>
              <a:rPr lang="en-IN" dirty="0" smtClean="0"/>
              <a:t>The</a:t>
            </a:r>
            <a:r>
              <a:rPr lang="en-IN" dirty="0" smtClean="0">
                <a:effectLst/>
              </a:rPr>
              <a:t> Kinect microphone array as a kernel-mode audio device that you can access through the standard audio APIs in Windows.</a:t>
            </a:r>
          </a:p>
          <a:p>
            <a:pPr marL="628650" lvl="1" indent="-171450">
              <a:buFont typeface="Arial" panose="020B0604020202020204" pitchFamily="34" charset="0"/>
              <a:buChar char="•"/>
            </a:pPr>
            <a:r>
              <a:rPr lang="en-IN" dirty="0" smtClean="0">
                <a:effectLst/>
              </a:rPr>
              <a:t>Audio and video streaming controls for streaming audio and video (color, depth, and skeleton).</a:t>
            </a:r>
          </a:p>
          <a:p>
            <a:pPr marL="628650" lvl="1" indent="-171450">
              <a:buFont typeface="Arial" panose="020B0604020202020204" pitchFamily="34" charset="0"/>
              <a:buChar char="•"/>
            </a:pPr>
            <a:r>
              <a:rPr lang="en-IN" dirty="0" smtClean="0">
                <a:effectLst/>
              </a:rPr>
              <a:t>Device enumeration functions that enable an application to use more than one Kinect</a:t>
            </a:r>
          </a:p>
          <a:p>
            <a:pPr marL="228600" lvl="0" indent="-228600">
              <a:buFont typeface="Arial" panose="020B0604020202020204" pitchFamily="34" charset="0"/>
              <a:buAutoNum type="arabicPeriod" startAt="3"/>
            </a:pPr>
            <a:r>
              <a:rPr lang="en-IN" dirty="0" smtClean="0"/>
              <a:t>Audio and Video Components </a:t>
            </a:r>
            <a:r>
              <a:rPr lang="en-IN" dirty="0" smtClean="0">
                <a:effectLst/>
              </a:rPr>
              <a:t>Kinect natural user interface for skeleton tracking, audio, and color and depth imaging </a:t>
            </a:r>
          </a:p>
          <a:p>
            <a:pPr marL="228600" lvl="0" indent="-228600">
              <a:buFont typeface="Arial" panose="020B0604020202020204" pitchFamily="34" charset="0"/>
              <a:buAutoNum type="arabicPeriod" startAt="3"/>
            </a:pPr>
            <a:r>
              <a:rPr lang="en-IN" dirty="0" smtClean="0"/>
              <a:t>DirectX Media Object (DMO) for microphone array beam forming and audio source localization.</a:t>
            </a:r>
          </a:p>
          <a:p>
            <a:pPr marL="228600" indent="-228600">
              <a:buAutoNum type="arabicPeriod" startAt="3"/>
            </a:pPr>
            <a:r>
              <a:rPr lang="en-IN" dirty="0" smtClean="0"/>
              <a:t>Windows 7 standard APIs - The audio, speech, and media APIs in Windows 7, as described in the Windows 7 SDK and the Microsoft Speech SDK. These APIs are also available to desktop applications in Windows 8.</a:t>
            </a:r>
            <a:endParaRPr lang="en-IN"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26</a:t>
            </a:fld>
            <a:endParaRPr lang="en-US"/>
          </a:p>
        </p:txBody>
      </p:sp>
    </p:spTree>
    <p:extLst>
      <p:ext uri="{BB962C8B-B14F-4D97-AF65-F5344CB8AC3E}">
        <p14:creationId xmlns:p14="http://schemas.microsoft.com/office/powerpoint/2010/main" val="3250159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kern="1200" dirty="0" smtClean="0">
                <a:solidFill>
                  <a:schemeClr val="tx1"/>
                </a:solidFill>
                <a:effectLst/>
                <a:latin typeface="+mn-lt"/>
                <a:ea typeface="+mn-ea"/>
                <a:cs typeface="+mn-cs"/>
              </a:rPr>
              <a:t>There is only one color image stream available per sensor. The infrared image stream is provided by the color image stream, therefore, it is impossible to have a color image stream and an infrared image stream open at the same time on the same sensor.</a:t>
            </a:r>
            <a:endParaRPr lang="en-IN" dirty="0"/>
          </a:p>
        </p:txBody>
      </p:sp>
      <p:sp>
        <p:nvSpPr>
          <p:cNvPr id="4" name="Slide Number Placeholder 3"/>
          <p:cNvSpPr>
            <a:spLocks noGrp="1"/>
          </p:cNvSpPr>
          <p:nvPr>
            <p:ph type="sldNum" sz="quarter" idx="10"/>
          </p:nvPr>
        </p:nvSpPr>
        <p:spPr/>
        <p:txBody>
          <a:bodyPr/>
          <a:lstStyle/>
          <a:p>
            <a:fld id="{3E3A41D8-0C96-49F3-A662-86C48595395D}" type="slidenum">
              <a:rPr lang="en-US" smtClean="0"/>
              <a:pPr/>
              <a:t>37</a:t>
            </a:fld>
            <a:endParaRPr lang="en-US"/>
          </a:p>
        </p:txBody>
      </p:sp>
    </p:spTree>
    <p:extLst>
      <p:ext uri="{BB962C8B-B14F-4D97-AF65-F5344CB8AC3E}">
        <p14:creationId xmlns:p14="http://schemas.microsoft.com/office/powerpoint/2010/main" val="4065808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5A1F267E-53B2-421E-93B9-03738D7710A6}" type="datetime1">
              <a:rPr lang="en-US" smtClean="0"/>
              <a:pPr/>
              <a:t>12/25/2013</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6F15528-21DE-4FAA-801E-634DDDAF4B2B}" type="slidenum">
              <a:rPr lang="en-US" smtClean="0"/>
              <a:pPr/>
              <a:t>‹#›</a:t>
            </a:fld>
            <a:endParaRPr lang="en-US"/>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13725" y="76200"/>
            <a:ext cx="854075"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2FE96DE-BDD2-4C33-A87F-C3D8FC2B2C66}" type="datetime1">
              <a:rPr lang="en-US" smtClean="0"/>
              <a:pPr/>
              <a:t>12/25/2013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95E39A95-8FED-43F0-86B5-7CBD6C27A345}" type="datetime1">
              <a:rPr lang="en-US" smtClean="0"/>
              <a:pPr/>
              <a:t>12/25/2013</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CEEFD1FD-4A07-4495-93AA-8C4C744302CF}" type="datetimeFigureOut">
              <a:rPr lang="en-US" smtClean="0">
                <a:solidFill>
                  <a:prstClr val="white">
                    <a:tint val="95000"/>
                  </a:prstClr>
                </a:solidFill>
              </a:rPr>
              <a:pPr/>
              <a:t>12/25/2013</a:t>
            </a:fld>
            <a:endParaRPr lang="en-GB">
              <a:solidFill>
                <a:prstClr val="white">
                  <a:tint val="95000"/>
                </a:prstClr>
              </a:solidFill>
            </a:endParaRPr>
          </a:p>
        </p:txBody>
      </p:sp>
      <p:sp>
        <p:nvSpPr>
          <p:cNvPr id="5" name="Footer Placeholder 4"/>
          <p:cNvSpPr>
            <a:spLocks noGrp="1"/>
          </p:cNvSpPr>
          <p:nvPr>
            <p:ph type="ftr" sz="quarter" idx="11"/>
          </p:nvPr>
        </p:nvSpPr>
        <p:spPr/>
        <p:txBody>
          <a:bodyPr/>
          <a:lstStyle/>
          <a:p>
            <a:endParaRPr lang="en-GB">
              <a:solidFill>
                <a:prstClr val="white">
                  <a:tint val="95000"/>
                </a:prstClr>
              </a:solidFill>
            </a:endParaRPr>
          </a:p>
        </p:txBody>
      </p:sp>
      <p:sp>
        <p:nvSpPr>
          <p:cNvPr id="6" name="Slide Number Placeholder 5"/>
          <p:cNvSpPr>
            <a:spLocks noGrp="1"/>
          </p:cNvSpPr>
          <p:nvPr>
            <p:ph type="sldNum" sz="quarter" idx="12"/>
          </p:nvPr>
        </p:nvSpPr>
        <p:spPr/>
        <p:txBody>
          <a:bodyPr/>
          <a:lstStyle/>
          <a:p>
            <a:fld id="{3807CCD5-8A31-4C80-BBE8-AB7538AC6BC5}" type="slidenum">
              <a:rPr lang="en-GB" smtClean="0">
                <a:solidFill>
                  <a:prstClr val="white">
                    <a:tint val="95000"/>
                  </a:prstClr>
                </a:solidFill>
              </a:rPr>
              <a:pPr/>
              <a:t>‹#›</a:t>
            </a:fld>
            <a:endParaRPr lang="en-GB">
              <a:solidFill>
                <a:prstClr val="white">
                  <a:tint val="95000"/>
                </a:prstClr>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Tree>
    <p:extLst>
      <p:ext uri="{BB962C8B-B14F-4D97-AF65-F5344CB8AC3E}">
        <p14:creationId xmlns:p14="http://schemas.microsoft.com/office/powerpoint/2010/main" val="246275661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CEEFD1FD-4A07-4495-93AA-8C4C744302CF}" type="datetimeFigureOut">
              <a:rPr lang="en-US" smtClean="0">
                <a:solidFill>
                  <a:prstClr val="white">
                    <a:tint val="95000"/>
                  </a:prstClr>
                </a:solidFill>
              </a:rPr>
              <a:pPr/>
              <a:t>12/25/2013</a:t>
            </a:fld>
            <a:endParaRPr lang="en-GB">
              <a:solidFill>
                <a:prstClr val="white">
                  <a:tint val="95000"/>
                </a:prstClr>
              </a:solidFill>
            </a:endParaRPr>
          </a:p>
        </p:txBody>
      </p:sp>
      <p:sp>
        <p:nvSpPr>
          <p:cNvPr id="5" name="Footer Placeholder 4"/>
          <p:cNvSpPr>
            <a:spLocks noGrp="1"/>
          </p:cNvSpPr>
          <p:nvPr>
            <p:ph type="ftr" sz="quarter" idx="11"/>
          </p:nvPr>
        </p:nvSpPr>
        <p:spPr/>
        <p:txBody>
          <a:bodyPr/>
          <a:lstStyle/>
          <a:p>
            <a:endParaRPr lang="en-GB">
              <a:solidFill>
                <a:prstClr val="white">
                  <a:tint val="95000"/>
                </a:prstClr>
              </a:solidFill>
            </a:endParaRPr>
          </a:p>
        </p:txBody>
      </p:sp>
      <p:sp>
        <p:nvSpPr>
          <p:cNvPr id="6" name="Slide Number Placeholder 5"/>
          <p:cNvSpPr>
            <a:spLocks noGrp="1"/>
          </p:cNvSpPr>
          <p:nvPr>
            <p:ph type="sldNum" sz="quarter" idx="12"/>
          </p:nvPr>
        </p:nvSpPr>
        <p:spPr/>
        <p:txBody>
          <a:bodyPr/>
          <a:lstStyle/>
          <a:p>
            <a:fld id="{3807CCD5-8A31-4C80-BBE8-AB7538AC6BC5}" type="slidenum">
              <a:rPr lang="en-GB" smtClean="0">
                <a:solidFill>
                  <a:prstClr val="white">
                    <a:tint val="95000"/>
                  </a:prstClr>
                </a:solidFill>
              </a:rPr>
              <a:pPr/>
              <a:t>‹#›</a:t>
            </a:fld>
            <a:endParaRPr lang="en-GB">
              <a:solidFill>
                <a:prstClr val="white">
                  <a:tint val="95000"/>
                </a:prstClr>
              </a:solidFill>
            </a:endParaRPr>
          </a:p>
        </p:txBody>
      </p:sp>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13725" y="76200"/>
            <a:ext cx="854075"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077732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EEFD1FD-4A07-4495-93AA-8C4C744302CF}" type="datetimeFigureOut">
              <a:rPr lang="en-US" smtClean="0">
                <a:solidFill>
                  <a:prstClr val="white">
                    <a:tint val="95000"/>
                  </a:prstClr>
                </a:solidFill>
              </a:rPr>
              <a:pPr/>
              <a:t>12/25/2013</a:t>
            </a:fld>
            <a:endParaRPr lang="en-GB">
              <a:solidFill>
                <a:prstClr val="white">
                  <a:tint val="95000"/>
                </a:prstClr>
              </a:solidFill>
            </a:endParaRPr>
          </a:p>
        </p:txBody>
      </p:sp>
      <p:sp>
        <p:nvSpPr>
          <p:cNvPr id="5" name="Footer Placeholder 4"/>
          <p:cNvSpPr>
            <a:spLocks noGrp="1"/>
          </p:cNvSpPr>
          <p:nvPr>
            <p:ph type="ftr" sz="quarter" idx="11"/>
          </p:nvPr>
        </p:nvSpPr>
        <p:spPr/>
        <p:txBody>
          <a:bodyPr/>
          <a:lstStyle/>
          <a:p>
            <a:endParaRPr lang="en-GB">
              <a:solidFill>
                <a:prstClr val="white">
                  <a:tint val="95000"/>
                </a:prstClr>
              </a:solidFill>
            </a:endParaRPr>
          </a:p>
        </p:txBody>
      </p:sp>
      <p:sp>
        <p:nvSpPr>
          <p:cNvPr id="6" name="Slide Number Placeholder 5"/>
          <p:cNvSpPr>
            <a:spLocks noGrp="1"/>
          </p:cNvSpPr>
          <p:nvPr>
            <p:ph type="sldNum" sz="quarter" idx="12"/>
          </p:nvPr>
        </p:nvSpPr>
        <p:spPr/>
        <p:txBody>
          <a:bodyPr/>
          <a:lstStyle/>
          <a:p>
            <a:fld id="{3807CCD5-8A31-4C80-BBE8-AB7538AC6BC5}" type="slidenum">
              <a:rPr lang="en-GB" smtClean="0">
                <a:solidFill>
                  <a:prstClr val="white">
                    <a:tint val="95000"/>
                  </a:prstClr>
                </a:solidFill>
              </a:rPr>
              <a:pPr/>
              <a:t>‹#›</a:t>
            </a:fld>
            <a:endParaRPr lang="en-GB">
              <a:solidFill>
                <a:prstClr val="white">
                  <a:tint val="95000"/>
                </a:prstClr>
              </a:solidFill>
            </a:endParaRPr>
          </a:p>
        </p:txBody>
      </p:sp>
    </p:spTree>
    <p:extLst>
      <p:ext uri="{BB962C8B-B14F-4D97-AF65-F5344CB8AC3E}">
        <p14:creationId xmlns:p14="http://schemas.microsoft.com/office/powerpoint/2010/main" val="211174072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Date Placeholder 4"/>
          <p:cNvSpPr>
            <a:spLocks noGrp="1"/>
          </p:cNvSpPr>
          <p:nvPr>
            <p:ph type="dt" sz="half" idx="10"/>
          </p:nvPr>
        </p:nvSpPr>
        <p:spPr/>
        <p:txBody>
          <a:bodyPr/>
          <a:lstStyle/>
          <a:p>
            <a:fld id="{CEEFD1FD-4A07-4495-93AA-8C4C744302CF}" type="datetimeFigureOut">
              <a:rPr lang="en-US" smtClean="0">
                <a:solidFill>
                  <a:prstClr val="white">
                    <a:tint val="95000"/>
                  </a:prstClr>
                </a:solidFill>
              </a:rPr>
              <a:pPr/>
              <a:t>12/25/2013</a:t>
            </a:fld>
            <a:endParaRPr lang="en-GB">
              <a:solidFill>
                <a:prstClr val="white">
                  <a:tint val="95000"/>
                </a:prstClr>
              </a:solidFill>
            </a:endParaRPr>
          </a:p>
        </p:txBody>
      </p:sp>
      <p:sp>
        <p:nvSpPr>
          <p:cNvPr id="6" name="Footer Placeholder 5"/>
          <p:cNvSpPr>
            <a:spLocks noGrp="1"/>
          </p:cNvSpPr>
          <p:nvPr>
            <p:ph type="ftr" sz="quarter" idx="11"/>
          </p:nvPr>
        </p:nvSpPr>
        <p:spPr/>
        <p:txBody>
          <a:bodyPr/>
          <a:lstStyle/>
          <a:p>
            <a:endParaRPr lang="en-GB">
              <a:solidFill>
                <a:prstClr val="white">
                  <a:tint val="95000"/>
                </a:prstClr>
              </a:solidFill>
            </a:endParaRPr>
          </a:p>
        </p:txBody>
      </p:sp>
      <p:sp>
        <p:nvSpPr>
          <p:cNvPr id="7" name="Slide Number Placeholder 6"/>
          <p:cNvSpPr>
            <a:spLocks noGrp="1"/>
          </p:cNvSpPr>
          <p:nvPr>
            <p:ph type="sldNum" sz="quarter" idx="12"/>
          </p:nvPr>
        </p:nvSpPr>
        <p:spPr/>
        <p:txBody>
          <a:bodyPr/>
          <a:lstStyle/>
          <a:p>
            <a:fld id="{3807CCD5-8A31-4C80-BBE8-AB7538AC6BC5}" type="slidenum">
              <a:rPr lang="en-GB" smtClean="0">
                <a:solidFill>
                  <a:prstClr val="white">
                    <a:tint val="95000"/>
                  </a:prstClr>
                </a:solidFill>
              </a:rPr>
              <a:pPr/>
              <a:t>‹#›</a:t>
            </a:fld>
            <a:endParaRPr lang="en-GB">
              <a:solidFill>
                <a:prstClr val="white">
                  <a:tint val="95000"/>
                </a:prstClr>
              </a:solidFill>
            </a:endParaRPr>
          </a:p>
        </p:txBody>
      </p:sp>
    </p:spTree>
    <p:extLst>
      <p:ext uri="{BB962C8B-B14F-4D97-AF65-F5344CB8AC3E}">
        <p14:creationId xmlns:p14="http://schemas.microsoft.com/office/powerpoint/2010/main" val="17250721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Date Placeholder 6"/>
          <p:cNvSpPr>
            <a:spLocks noGrp="1"/>
          </p:cNvSpPr>
          <p:nvPr>
            <p:ph type="dt" sz="half" idx="10"/>
          </p:nvPr>
        </p:nvSpPr>
        <p:spPr/>
        <p:txBody>
          <a:bodyPr/>
          <a:lstStyle/>
          <a:p>
            <a:fld id="{CEEFD1FD-4A07-4495-93AA-8C4C744302CF}" type="datetimeFigureOut">
              <a:rPr lang="en-US" smtClean="0">
                <a:solidFill>
                  <a:prstClr val="white">
                    <a:tint val="95000"/>
                  </a:prstClr>
                </a:solidFill>
              </a:rPr>
              <a:pPr/>
              <a:t>12/25/2013</a:t>
            </a:fld>
            <a:endParaRPr lang="en-GB">
              <a:solidFill>
                <a:prstClr val="white">
                  <a:tint val="95000"/>
                </a:prstClr>
              </a:solidFill>
            </a:endParaRPr>
          </a:p>
        </p:txBody>
      </p:sp>
      <p:sp>
        <p:nvSpPr>
          <p:cNvPr id="8" name="Footer Placeholder 7"/>
          <p:cNvSpPr>
            <a:spLocks noGrp="1"/>
          </p:cNvSpPr>
          <p:nvPr>
            <p:ph type="ftr" sz="quarter" idx="11"/>
          </p:nvPr>
        </p:nvSpPr>
        <p:spPr/>
        <p:txBody>
          <a:bodyPr/>
          <a:lstStyle/>
          <a:p>
            <a:endParaRPr lang="en-GB">
              <a:solidFill>
                <a:prstClr val="white">
                  <a:tint val="95000"/>
                </a:prstClr>
              </a:solidFill>
            </a:endParaRPr>
          </a:p>
        </p:txBody>
      </p:sp>
      <p:sp>
        <p:nvSpPr>
          <p:cNvPr id="9" name="Slide Number Placeholder 8"/>
          <p:cNvSpPr>
            <a:spLocks noGrp="1"/>
          </p:cNvSpPr>
          <p:nvPr>
            <p:ph type="sldNum" sz="quarter" idx="12"/>
          </p:nvPr>
        </p:nvSpPr>
        <p:spPr/>
        <p:txBody>
          <a:bodyPr/>
          <a:lstStyle/>
          <a:p>
            <a:fld id="{3807CCD5-8A31-4C80-BBE8-AB7538AC6BC5}" type="slidenum">
              <a:rPr lang="en-GB" smtClean="0">
                <a:solidFill>
                  <a:prstClr val="white">
                    <a:tint val="95000"/>
                  </a:prstClr>
                </a:solidFill>
              </a:rPr>
              <a:pPr/>
              <a:t>‹#›</a:t>
            </a:fld>
            <a:endParaRPr lang="en-GB">
              <a:solidFill>
                <a:prstClr val="white">
                  <a:tint val="95000"/>
                </a:prstClr>
              </a:solidFill>
            </a:endParaRPr>
          </a:p>
        </p:txBody>
      </p:sp>
    </p:spTree>
    <p:extLst>
      <p:ext uri="{BB962C8B-B14F-4D97-AF65-F5344CB8AC3E}">
        <p14:creationId xmlns:p14="http://schemas.microsoft.com/office/powerpoint/2010/main" val="60171817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EEFD1FD-4A07-4495-93AA-8C4C744302CF}" type="datetimeFigureOut">
              <a:rPr lang="en-US" smtClean="0">
                <a:solidFill>
                  <a:prstClr val="white">
                    <a:tint val="95000"/>
                  </a:prstClr>
                </a:solidFill>
              </a:rPr>
              <a:pPr/>
              <a:t>12/25/2013</a:t>
            </a:fld>
            <a:endParaRPr lang="en-GB">
              <a:solidFill>
                <a:prstClr val="white">
                  <a:tint val="95000"/>
                </a:prstClr>
              </a:solidFill>
            </a:endParaRPr>
          </a:p>
        </p:txBody>
      </p:sp>
      <p:sp>
        <p:nvSpPr>
          <p:cNvPr id="4" name="Footer Placeholder 3"/>
          <p:cNvSpPr>
            <a:spLocks noGrp="1"/>
          </p:cNvSpPr>
          <p:nvPr>
            <p:ph type="ftr" sz="quarter" idx="11"/>
          </p:nvPr>
        </p:nvSpPr>
        <p:spPr/>
        <p:txBody>
          <a:bodyPr/>
          <a:lstStyle/>
          <a:p>
            <a:endParaRPr lang="en-GB">
              <a:solidFill>
                <a:prstClr val="white">
                  <a:tint val="95000"/>
                </a:prstClr>
              </a:solidFill>
            </a:endParaRPr>
          </a:p>
        </p:txBody>
      </p:sp>
      <p:sp>
        <p:nvSpPr>
          <p:cNvPr id="5" name="Slide Number Placeholder 4"/>
          <p:cNvSpPr>
            <a:spLocks noGrp="1"/>
          </p:cNvSpPr>
          <p:nvPr>
            <p:ph type="sldNum" sz="quarter" idx="12"/>
          </p:nvPr>
        </p:nvSpPr>
        <p:spPr/>
        <p:txBody>
          <a:bodyPr/>
          <a:lstStyle/>
          <a:p>
            <a:fld id="{3807CCD5-8A31-4C80-BBE8-AB7538AC6BC5}" type="slidenum">
              <a:rPr lang="en-GB" smtClean="0">
                <a:solidFill>
                  <a:prstClr val="white">
                    <a:tint val="95000"/>
                  </a:prstClr>
                </a:solidFill>
              </a:rPr>
              <a:pPr/>
              <a:t>‹#›</a:t>
            </a:fld>
            <a:endParaRPr lang="en-GB">
              <a:solidFill>
                <a:prstClr val="white">
                  <a:tint val="95000"/>
                </a:prstClr>
              </a:solidFill>
            </a:endParaRPr>
          </a:p>
        </p:txBody>
      </p:sp>
    </p:spTree>
    <p:extLst>
      <p:ext uri="{BB962C8B-B14F-4D97-AF65-F5344CB8AC3E}">
        <p14:creationId xmlns:p14="http://schemas.microsoft.com/office/powerpoint/2010/main" val="4046169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EFD1FD-4A07-4495-93AA-8C4C744302CF}" type="datetimeFigureOut">
              <a:rPr lang="en-US" smtClean="0">
                <a:solidFill>
                  <a:prstClr val="white">
                    <a:tint val="95000"/>
                  </a:prstClr>
                </a:solidFill>
              </a:rPr>
              <a:pPr/>
              <a:t>12/25/2013</a:t>
            </a:fld>
            <a:endParaRPr lang="en-GB">
              <a:solidFill>
                <a:prstClr val="white">
                  <a:tint val="95000"/>
                </a:prstClr>
              </a:solidFill>
            </a:endParaRPr>
          </a:p>
        </p:txBody>
      </p:sp>
      <p:sp>
        <p:nvSpPr>
          <p:cNvPr id="3" name="Footer Placeholder 2"/>
          <p:cNvSpPr>
            <a:spLocks noGrp="1"/>
          </p:cNvSpPr>
          <p:nvPr>
            <p:ph type="ftr" sz="quarter" idx="11"/>
          </p:nvPr>
        </p:nvSpPr>
        <p:spPr/>
        <p:txBody>
          <a:bodyPr/>
          <a:lstStyle/>
          <a:p>
            <a:endParaRPr lang="en-GB">
              <a:solidFill>
                <a:prstClr val="white">
                  <a:tint val="95000"/>
                </a:prstClr>
              </a:solidFill>
            </a:endParaRPr>
          </a:p>
        </p:txBody>
      </p:sp>
      <p:sp>
        <p:nvSpPr>
          <p:cNvPr id="4" name="Slide Number Placeholder 3"/>
          <p:cNvSpPr>
            <a:spLocks noGrp="1"/>
          </p:cNvSpPr>
          <p:nvPr>
            <p:ph type="sldNum" sz="quarter" idx="12"/>
          </p:nvPr>
        </p:nvSpPr>
        <p:spPr/>
        <p:txBody>
          <a:bodyPr/>
          <a:lstStyle/>
          <a:p>
            <a:fld id="{3807CCD5-8A31-4C80-BBE8-AB7538AC6BC5}" type="slidenum">
              <a:rPr lang="en-GB" smtClean="0">
                <a:solidFill>
                  <a:prstClr val="white">
                    <a:tint val="95000"/>
                  </a:prstClr>
                </a:solidFill>
              </a:rPr>
              <a:pPr/>
              <a:t>‹#›</a:t>
            </a:fld>
            <a:endParaRPr lang="en-GB">
              <a:solidFill>
                <a:prstClr val="white">
                  <a:tint val="95000"/>
                </a:prstClr>
              </a:solidFill>
            </a:endParaRP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13725" y="76200"/>
            <a:ext cx="854075"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9007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EEFD1FD-4A07-4495-93AA-8C4C744302CF}" type="datetimeFigureOut">
              <a:rPr lang="en-US" smtClean="0">
                <a:solidFill>
                  <a:prstClr val="white">
                    <a:tint val="95000"/>
                  </a:prstClr>
                </a:solidFill>
              </a:rPr>
              <a:pPr/>
              <a:t>12/25/2013</a:t>
            </a:fld>
            <a:endParaRPr lang="en-GB">
              <a:solidFill>
                <a:prstClr val="white">
                  <a:tint val="95000"/>
                </a:prstClr>
              </a:solidFill>
            </a:endParaRPr>
          </a:p>
        </p:txBody>
      </p:sp>
      <p:sp>
        <p:nvSpPr>
          <p:cNvPr id="6" name="Footer Placeholder 5"/>
          <p:cNvSpPr>
            <a:spLocks noGrp="1"/>
          </p:cNvSpPr>
          <p:nvPr>
            <p:ph type="ftr" sz="quarter" idx="11"/>
          </p:nvPr>
        </p:nvSpPr>
        <p:spPr/>
        <p:txBody>
          <a:bodyPr/>
          <a:lstStyle/>
          <a:p>
            <a:endParaRPr lang="en-GB">
              <a:solidFill>
                <a:prstClr val="white">
                  <a:tint val="95000"/>
                </a:prstClr>
              </a:solidFill>
            </a:endParaRPr>
          </a:p>
        </p:txBody>
      </p:sp>
      <p:sp>
        <p:nvSpPr>
          <p:cNvPr id="7" name="Slide Number Placeholder 6"/>
          <p:cNvSpPr>
            <a:spLocks noGrp="1"/>
          </p:cNvSpPr>
          <p:nvPr>
            <p:ph type="sldNum" sz="quarter" idx="12"/>
          </p:nvPr>
        </p:nvSpPr>
        <p:spPr/>
        <p:txBody>
          <a:bodyPr/>
          <a:lstStyle/>
          <a:p>
            <a:fld id="{3807CCD5-8A31-4C80-BBE8-AB7538AC6BC5}" type="slidenum">
              <a:rPr lang="en-GB" smtClean="0">
                <a:solidFill>
                  <a:prstClr val="white">
                    <a:tint val="95000"/>
                  </a:prstClr>
                </a:solidFill>
              </a:rPr>
              <a:pPr/>
              <a:t>‹#›</a:t>
            </a:fld>
            <a:endParaRPr lang="en-GB">
              <a:solidFill>
                <a:prstClr val="white">
                  <a:tint val="95000"/>
                </a:prstClr>
              </a:solidFill>
            </a:endParaRPr>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Tree>
    <p:extLst>
      <p:ext uri="{BB962C8B-B14F-4D97-AF65-F5344CB8AC3E}">
        <p14:creationId xmlns:p14="http://schemas.microsoft.com/office/powerpoint/2010/main" val="28521642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l">
              <a:defRPr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defRPr>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p:txBody>
          <a:bodyPr/>
          <a:lstStyle/>
          <a:p>
            <a:fld id="{88B4C38D-9AE3-46A1-9A90-60BD1ABFF7F9}" type="datetime1">
              <a:rPr lang="en-US" smtClean="0"/>
              <a:pPr/>
              <a:t>12/25/2013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7" name="Picture 6" descr="IITKgp logo_Blue.png"/>
          <p:cNvPicPr>
            <a:picLocks noChangeAspect="1"/>
          </p:cNvPicPr>
          <p:nvPr userDrawn="1"/>
        </p:nvPicPr>
        <p:blipFill>
          <a:blip r:embed="rId2" cstate="print"/>
          <a:stretch>
            <a:fillRect/>
          </a:stretch>
        </p:blipFill>
        <p:spPr>
          <a:xfrm>
            <a:off x="8220075" y="76200"/>
            <a:ext cx="847725" cy="928688"/>
          </a:xfrm>
          <a:prstGeom prst="rect">
            <a:avLst/>
          </a:prstGeom>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CEEFD1FD-4A07-4495-93AA-8C4C744302CF}" type="datetimeFigureOut">
              <a:rPr lang="en-US" smtClean="0">
                <a:solidFill>
                  <a:prstClr val="white">
                    <a:tint val="95000"/>
                  </a:prstClr>
                </a:solidFill>
              </a:rPr>
              <a:pPr/>
              <a:t>12/25/2013</a:t>
            </a:fld>
            <a:endParaRPr lang="en-GB">
              <a:solidFill>
                <a:prstClr val="white">
                  <a:tint val="95000"/>
                </a:prstClr>
              </a:solidFill>
            </a:endParaRPr>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GB">
              <a:solidFill>
                <a:prstClr val="black">
                  <a:shade val="50000"/>
                </a:prstClr>
              </a:solidFill>
            </a:endParaRPr>
          </a:p>
        </p:txBody>
      </p:sp>
      <p:sp>
        <p:nvSpPr>
          <p:cNvPr id="7" name="Slide Number Placeholder 6"/>
          <p:cNvSpPr>
            <a:spLocks noGrp="1"/>
          </p:cNvSpPr>
          <p:nvPr>
            <p:ph type="sldNum" sz="quarter" idx="12"/>
          </p:nvPr>
        </p:nvSpPr>
        <p:spPr>
          <a:xfrm>
            <a:off x="8339328" y="1170432"/>
            <a:ext cx="733864" cy="201168"/>
          </a:xfrm>
        </p:spPr>
        <p:txBody>
          <a:bodyPr/>
          <a:lstStyle/>
          <a:p>
            <a:fld id="{3807CCD5-8A31-4C80-BBE8-AB7538AC6BC5}" type="slidenum">
              <a:rPr lang="en-GB" smtClean="0">
                <a:solidFill>
                  <a:prstClr val="white">
                    <a:tint val="95000"/>
                  </a:prstClr>
                </a:solidFill>
              </a:rPr>
              <a:pPr/>
              <a:t>‹#›</a:t>
            </a:fld>
            <a:endParaRPr lang="en-GB">
              <a:solidFill>
                <a:prstClr val="white">
                  <a:tint val="95000"/>
                </a:prstClr>
              </a:solidFill>
            </a:endParaRPr>
          </a:p>
        </p:txBody>
      </p:sp>
    </p:spTree>
    <p:extLst>
      <p:ext uri="{BB962C8B-B14F-4D97-AF65-F5344CB8AC3E}">
        <p14:creationId xmlns:p14="http://schemas.microsoft.com/office/powerpoint/2010/main" val="3250154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CEEFD1FD-4A07-4495-93AA-8C4C744302CF}" type="datetimeFigureOut">
              <a:rPr lang="en-US" smtClean="0">
                <a:solidFill>
                  <a:prstClr val="white">
                    <a:tint val="95000"/>
                  </a:prstClr>
                </a:solidFill>
              </a:rPr>
              <a:pPr/>
              <a:t>12/25/2013</a:t>
            </a:fld>
            <a:endParaRPr lang="en-GB">
              <a:solidFill>
                <a:prstClr val="white">
                  <a:tint val="95000"/>
                </a:prstClr>
              </a:solidFill>
            </a:endParaRPr>
          </a:p>
        </p:txBody>
      </p:sp>
      <p:sp>
        <p:nvSpPr>
          <p:cNvPr id="5" name="Footer Placeholder 4"/>
          <p:cNvSpPr>
            <a:spLocks noGrp="1"/>
          </p:cNvSpPr>
          <p:nvPr>
            <p:ph type="ftr" sz="quarter" idx="11"/>
          </p:nvPr>
        </p:nvSpPr>
        <p:spPr/>
        <p:txBody>
          <a:bodyPr/>
          <a:lstStyle/>
          <a:p>
            <a:endParaRPr lang="en-GB">
              <a:solidFill>
                <a:prstClr val="white">
                  <a:tint val="95000"/>
                </a:prstClr>
              </a:solidFill>
            </a:endParaRPr>
          </a:p>
        </p:txBody>
      </p:sp>
      <p:sp>
        <p:nvSpPr>
          <p:cNvPr id="6" name="Slide Number Placeholder 5"/>
          <p:cNvSpPr>
            <a:spLocks noGrp="1"/>
          </p:cNvSpPr>
          <p:nvPr>
            <p:ph type="sldNum" sz="quarter" idx="12"/>
          </p:nvPr>
        </p:nvSpPr>
        <p:spPr/>
        <p:txBody>
          <a:bodyPr/>
          <a:lstStyle/>
          <a:p>
            <a:fld id="{3807CCD5-8A31-4C80-BBE8-AB7538AC6BC5}" type="slidenum">
              <a:rPr lang="en-GB" smtClean="0">
                <a:solidFill>
                  <a:prstClr val="white">
                    <a:tint val="95000"/>
                  </a:prstClr>
                </a:solidFill>
              </a:rPr>
              <a:pPr/>
              <a:t>‹#›</a:t>
            </a:fld>
            <a:endParaRPr lang="en-GB">
              <a:solidFill>
                <a:prstClr val="white">
                  <a:tint val="95000"/>
                </a:prstClr>
              </a:solidFill>
            </a:endParaRPr>
          </a:p>
        </p:txBody>
      </p:sp>
    </p:spTree>
    <p:extLst>
      <p:ext uri="{BB962C8B-B14F-4D97-AF65-F5344CB8AC3E}">
        <p14:creationId xmlns:p14="http://schemas.microsoft.com/office/powerpoint/2010/main" val="188266370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CEEFD1FD-4A07-4495-93AA-8C4C744302CF}" type="datetimeFigureOut">
              <a:rPr lang="en-US" smtClean="0">
                <a:solidFill>
                  <a:prstClr val="white">
                    <a:tint val="95000"/>
                  </a:prstClr>
                </a:solidFill>
              </a:rPr>
              <a:pPr/>
              <a:t>12/25/2013</a:t>
            </a:fld>
            <a:endParaRPr lang="en-GB">
              <a:solidFill>
                <a:prstClr val="white">
                  <a:tint val="95000"/>
                </a:prstClr>
              </a:solidFill>
            </a:endParaRPr>
          </a:p>
        </p:txBody>
      </p:sp>
      <p:sp>
        <p:nvSpPr>
          <p:cNvPr id="5" name="Footer Placeholder 4"/>
          <p:cNvSpPr>
            <a:spLocks noGrp="1"/>
          </p:cNvSpPr>
          <p:nvPr>
            <p:ph type="ftr" sz="quarter" idx="11"/>
          </p:nvPr>
        </p:nvSpPr>
        <p:spPr>
          <a:xfrm>
            <a:off x="2640597" y="6377459"/>
            <a:ext cx="3836404" cy="365125"/>
          </a:xfrm>
        </p:spPr>
        <p:txBody>
          <a:bodyPr/>
          <a:lstStyle/>
          <a:p>
            <a:endParaRPr lang="en-GB">
              <a:solidFill>
                <a:prstClr val="white">
                  <a:tint val="95000"/>
                </a:prstClr>
              </a:solidFill>
            </a:endParaRPr>
          </a:p>
        </p:txBody>
      </p:sp>
      <p:sp>
        <p:nvSpPr>
          <p:cNvPr id="6" name="Slide Number Placeholder 5"/>
          <p:cNvSpPr>
            <a:spLocks noGrp="1"/>
          </p:cNvSpPr>
          <p:nvPr>
            <p:ph type="sldNum" sz="quarter" idx="12"/>
          </p:nvPr>
        </p:nvSpPr>
        <p:spPr/>
        <p:txBody>
          <a:bodyPr/>
          <a:lstStyle/>
          <a:p>
            <a:fld id="{3807CCD5-8A31-4C80-BBE8-AB7538AC6BC5}" type="slidenum">
              <a:rPr lang="en-GB" smtClean="0">
                <a:solidFill>
                  <a:prstClr val="white">
                    <a:tint val="95000"/>
                  </a:prstClr>
                </a:solidFill>
              </a:rPr>
              <a:pPr/>
              <a:t>‹#›</a:t>
            </a:fld>
            <a:endParaRPr lang="en-GB">
              <a:solidFill>
                <a:prstClr val="white">
                  <a:tint val="95000"/>
                </a:prstClr>
              </a:solidFill>
            </a:endParaRPr>
          </a:p>
        </p:txBody>
      </p:sp>
    </p:spTree>
    <p:extLst>
      <p:ext uri="{BB962C8B-B14F-4D97-AF65-F5344CB8AC3E}">
        <p14:creationId xmlns:p14="http://schemas.microsoft.com/office/powerpoint/2010/main" val="274486308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9F2700A7-2AD1-41CB-8147-C91011C99D9B}" type="datetime1">
              <a:rPr lang="en-US" smtClean="0"/>
              <a:pPr/>
              <a:t>12/25/2013</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pic>
        <p:nvPicPr>
          <p:cNvPr id="10" name="Picture 9" descr="IITKgp logo_Blue.png"/>
          <p:cNvPicPr>
            <a:picLocks noChangeAspect="1"/>
          </p:cNvPicPr>
          <p:nvPr userDrawn="1"/>
        </p:nvPicPr>
        <p:blipFill>
          <a:blip r:embed="rId2" cstate="print"/>
          <a:stretch>
            <a:fillRect/>
          </a:stretch>
        </p:blipFill>
        <p:spPr>
          <a:xfrm>
            <a:off x="8220075" y="76200"/>
            <a:ext cx="847725" cy="928688"/>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929601F0-094F-4D22-9F12-1C9BD42E1C82}" type="datetime1">
              <a:rPr lang="en-US" smtClean="0"/>
              <a:pPr/>
              <a:t>12/25/2013</a:t>
            </a:fld>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pic>
        <p:nvPicPr>
          <p:cNvPr id="13" name="Picture 12" descr="IITKgp logo_Blue.png"/>
          <p:cNvPicPr>
            <a:picLocks noChangeAspect="1"/>
          </p:cNvPicPr>
          <p:nvPr userDrawn="1"/>
        </p:nvPicPr>
        <p:blipFill>
          <a:blip r:embed="rId2" cstate="print"/>
          <a:stretch>
            <a:fillRect/>
          </a:stretch>
        </p:blipFill>
        <p:spPr>
          <a:xfrm>
            <a:off x="8220075" y="76200"/>
            <a:ext cx="847725" cy="928688"/>
          </a:xfrm>
          <a:prstGeom prst="rect">
            <a:avLst/>
          </a:prstGeom>
        </p:spPr>
      </p:pic>
      <p:sp>
        <p:nvSpPr>
          <p:cNvPr id="14" name="Title 1"/>
          <p:cNvSpPr>
            <a:spLocks noGrp="1"/>
          </p:cNvSpPr>
          <p:nvPr>
            <p:ph type="title"/>
          </p:nvPr>
        </p:nvSpPr>
        <p:spPr>
          <a:xfrm>
            <a:off x="612648" y="228600"/>
            <a:ext cx="8153400" cy="990600"/>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l">
              <a:defRPr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defRPr>
            </a:lvl1pPr>
          </a:lstStyle>
          <a:p>
            <a:r>
              <a:rPr kumimoji="0" lang="en-US" dirty="0" smtClean="0"/>
              <a:t>Click to edit Master title style</a:t>
            </a:r>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494B347F-2FB6-4094-8BA6-C83566B695E9}" type="datetime1">
              <a:rPr lang="en-US" smtClean="0"/>
              <a:pPr/>
              <a:t>12/25/2013</a:t>
            </a:fld>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7" name="Title 1"/>
          <p:cNvSpPr>
            <a:spLocks noGrp="1"/>
          </p:cNvSpPr>
          <p:nvPr>
            <p:ph type="title"/>
          </p:nvPr>
        </p:nvSpPr>
        <p:spPr>
          <a:xfrm>
            <a:off x="612648" y="228600"/>
            <a:ext cx="8153400" cy="990600"/>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algn="l">
              <a:defRPr b="1" cap="all" spc="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defRPr>
            </a:lvl1pPr>
          </a:lstStyle>
          <a:p>
            <a:r>
              <a:rPr kumimoji="0" lang="en-US" dirty="0" smtClean="0"/>
              <a:t>Click to edit Master title style</a:t>
            </a:r>
            <a:endParaRPr kumimoji="0" lang="en-US" dirty="0"/>
          </a:p>
        </p:txBody>
      </p:sp>
      <p:pic>
        <p:nvPicPr>
          <p:cNvPr id="18" name="Picture 17" descr="IITKgp logo_Blue.png"/>
          <p:cNvPicPr>
            <a:picLocks noChangeAspect="1"/>
          </p:cNvPicPr>
          <p:nvPr userDrawn="1"/>
        </p:nvPicPr>
        <p:blipFill>
          <a:blip r:embed="rId2" cstate="print"/>
          <a:stretch>
            <a:fillRect/>
          </a:stretch>
        </p:blipFill>
        <p:spPr>
          <a:xfrm>
            <a:off x="8220075" y="76200"/>
            <a:ext cx="847725" cy="928688"/>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FCDD01E-FAC8-4E50-B0A3-41AC9BF3AF22}" type="datetime1">
              <a:rPr lang="en-US" smtClean="0"/>
              <a:pPr/>
              <a:t>12/25/2013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68BC32-BCCB-4C99-B88D-B2329C687275}" type="datetime1">
              <a:rPr lang="en-US" smtClean="0"/>
              <a:pPr/>
              <a:t>12/25/2013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88AE6CD6-8D6A-4C55-8558-AE9C90611C79}" type="datetime1">
              <a:rPr lang="en-US" smtClean="0"/>
              <a:pPr/>
              <a:t>12/25/2013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98ABF20E-D0A3-4E06-AB9E-E28AABF2FEC8}" type="datetime1">
              <a:rPr lang="en-US" smtClean="0"/>
              <a:pPr/>
              <a:t>12/25/2013</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5B37E97B-6DD4-4A6B-A5D4-D4210A8117E1}" type="datetime1">
              <a:rPr lang="en-US" smtClean="0"/>
              <a:pPr/>
              <a:t>12/25/2013</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bwMode="ltGray">
          <a:xfrm>
            <a:off x="0" y="1"/>
            <a:ext cx="9143999" cy="1000108"/>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solidFill>
                <a:prstClr val="white"/>
              </a:solidFill>
            </a:endParaRPr>
          </a:p>
        </p:txBody>
      </p:sp>
      <p:sp>
        <p:nvSpPr>
          <p:cNvPr id="2" name="Title Placeholder 1"/>
          <p:cNvSpPr>
            <a:spLocks noGrp="1"/>
          </p:cNvSpPr>
          <p:nvPr>
            <p:ph type="title"/>
          </p:nvPr>
        </p:nvSpPr>
        <p:spPr>
          <a:xfrm>
            <a:off x="457200" y="152400"/>
            <a:ext cx="8229600" cy="77627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357299"/>
            <a:ext cx="8229600" cy="5043502"/>
          </a:xfrm>
          <a:prstGeom prst="rect">
            <a:avLst/>
          </a:prstGeom>
        </p:spPr>
        <p:txBody>
          <a:bodyPr vert="horz" lIns="54864" tIns="91440" rtlCol="0">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CEEFD1FD-4A07-4495-93AA-8C4C744302CF}" type="datetimeFigureOut">
              <a:rPr lang="en-US" smtClean="0">
                <a:solidFill>
                  <a:prstClr val="white">
                    <a:tint val="95000"/>
                  </a:prstClr>
                </a:solidFill>
              </a:rPr>
              <a:pPr/>
              <a:t>12/25/2013</a:t>
            </a:fld>
            <a:endParaRPr lang="en-GB">
              <a:solidFill>
                <a:prstClr val="white">
                  <a:tint val="95000"/>
                </a:prstClr>
              </a:solidFill>
            </a:endParaRPr>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GB">
              <a:solidFill>
                <a:prstClr val="white">
                  <a:tint val="95000"/>
                </a:prstClr>
              </a:solidFill>
            </a:endParaRPr>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3807CCD5-8A31-4C80-BBE8-AB7538AC6BC5}" type="slidenum">
              <a:rPr lang="en-GB" smtClean="0">
                <a:solidFill>
                  <a:prstClr val="white">
                    <a:tint val="95000"/>
                  </a:prstClr>
                </a:solidFill>
              </a:rPr>
              <a:pPr/>
              <a:t>‹#›</a:t>
            </a:fld>
            <a:endParaRPr lang="en-GB">
              <a:solidFill>
                <a:prstClr val="white">
                  <a:tint val="95000"/>
                </a:prstClr>
              </a:solidFill>
            </a:endParaRPr>
          </a:p>
        </p:txBody>
      </p:sp>
    </p:spTree>
    <p:extLst>
      <p:ext uri="{BB962C8B-B14F-4D97-AF65-F5344CB8AC3E}">
        <p14:creationId xmlns:p14="http://schemas.microsoft.com/office/powerpoint/2010/main" val="133620148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Calibri" pitchFamily="34" charset="0"/>
          <a:ea typeface="+mn-ea"/>
          <a:cs typeface="Calibri" pitchFamily="34" charset="0"/>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Calibri" pitchFamily="34" charset="0"/>
          <a:ea typeface="+mn-ea"/>
          <a:cs typeface="Calibri" pitchFamily="34" charset="0"/>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Calibri" pitchFamily="34" charset="0"/>
          <a:ea typeface="+mn-ea"/>
          <a:cs typeface="Calibri" pitchFamily="34" charset="0"/>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Calibri" pitchFamily="34" charset="0"/>
          <a:ea typeface="+mn-ea"/>
          <a:cs typeface="Calibri" pitchFamily="34" charset="0"/>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Calibri" pitchFamily="34" charset="0"/>
          <a:ea typeface="+mn-ea"/>
          <a:cs typeface="Calibri"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partha.p.das@gmail.com" TargetMode="External"/><Relationship Id="rId5" Type="http://schemas.openxmlformats.org/officeDocument/2006/relationships/hyperlink" Target="mailto:ppd@cse.iitkgp.ernet.in"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hyperlink" Target="http://webee.technion.ac.il/~lihi/Teaching/2012_winter_048921/PPT/Roy.pdf" TargetMode="External"/><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0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0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wiki.ipisoft.com/User_Guide_for_Dual_Depth_Sensor_Configuration" TargetMode="Externa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11.xml.rels><?xml version="1.0" encoding="UTF-8" standalone="yes"?>
<Relationships xmlns="http://schemas.openxmlformats.org/package/2006/relationships"><Relationship Id="rId3" Type="http://schemas.openxmlformats.org/officeDocument/2006/relationships/hyperlink" Target="http://www.mpiinf.mpg.de/~nahmed/casa2012.pdf" TargetMode="External"/><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wiki.ipisoft.com/User_Guide_for_Dual_Depth_Sensor_Configuration" TargetMode="Externa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1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hyperlink" Target="http://www.microsoft.com/en-us/kinectforwindows/" TargetMode="External"/><Relationship Id="rId2" Type="http://schemas.openxmlformats.org/officeDocument/2006/relationships/hyperlink" Target="http://www.xbox.com/en-IN/Kinect"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www.mpiinf.mpg.de/~nahmed/casa2012.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webee.technion.ac.il/~lihi/Teaching/2012_winter_048921/PPT/Roy.pdf"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wiki.ipisoft.com/User_Guide_for_Dual_Depth_Sensor_Configuration"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mmv.eecs.qmul.ac.uk/mmgc2013/"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17.jpeg"/><Relationship Id="rId7" Type="http://schemas.openxmlformats.org/officeDocument/2006/relationships/diagramLayout" Target="../diagrams/layout6.xml"/><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diagramData" Target="../diagrams/data6.xml"/><Relationship Id="rId5" Type="http://schemas.openxmlformats.org/officeDocument/2006/relationships/image" Target="../media/image19.jpeg"/><Relationship Id="rId10" Type="http://schemas.microsoft.com/office/2007/relationships/diagramDrawing" Target="../diagrams/drawing6.xml"/><Relationship Id="rId4" Type="http://schemas.openxmlformats.org/officeDocument/2006/relationships/image" Target="../media/image18.jpeg"/><Relationship Id="rId9" Type="http://schemas.openxmlformats.org/officeDocument/2006/relationships/diagramColors" Target="../diagrams/colors6.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17.jpeg"/><Relationship Id="rId7" Type="http://schemas.openxmlformats.org/officeDocument/2006/relationships/diagramLayout" Target="../diagrams/layout7.xml"/><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diagramData" Target="../diagrams/data7.xml"/><Relationship Id="rId5" Type="http://schemas.openxmlformats.org/officeDocument/2006/relationships/image" Target="../media/image19.jpeg"/><Relationship Id="rId10" Type="http://schemas.microsoft.com/office/2007/relationships/diagramDrawing" Target="../diagrams/drawing7.xml"/><Relationship Id="rId4" Type="http://schemas.openxmlformats.org/officeDocument/2006/relationships/image" Target="../media/image18.jpeg"/><Relationship Id="rId9" Type="http://schemas.openxmlformats.org/officeDocument/2006/relationships/diagramColors" Target="../diagrams/colors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openni.org/solutions/fitnect-virtual-fitting-room/" TargetMode="External"/><Relationship Id="rId2" Type="http://schemas.openxmlformats.org/officeDocument/2006/relationships/hyperlink" Target="http://www.youtube.com/watch?v=_xLTI-b-cZU" TargetMode="External"/><Relationship Id="rId1" Type="http://schemas.openxmlformats.org/officeDocument/2006/relationships/slideLayout" Target="../slideLayouts/slideLayout2.xml"/><Relationship Id="rId6" Type="http://schemas.openxmlformats.org/officeDocument/2006/relationships/hyperlink" Target="http://www.extremetech.com/computing/94751-the-new-york-times-magic-mirror-will-bring-shopping-to-the-bathroom" TargetMode="External"/><Relationship Id="rId5" Type="http://schemas.openxmlformats.org/officeDocument/2006/relationships/hyperlink" Target="http://www.wimp.com/robotkinect/" TargetMode="External"/><Relationship Id="rId4" Type="http://schemas.openxmlformats.org/officeDocument/2006/relationships/hyperlink" Target="http://www.fitnect.h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18.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 Id="rId27" Type="http://schemas.openxmlformats.org/officeDocument/2006/relationships/image" Target="../media/image8.gif"/></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www.microsoft.com/en-in/download/details.aspx?id=40276"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www.microsoft.com/en-in/download/details.aspx?id=40276"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www.microsoft.com/en-in/download/details.aspx?id=40276"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www.microsoft.com/en-in/download/details.aspx?id=40276"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www.microsoft.com/en-in/download/details.aspx?id=40276"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www.microsoft.com/en-in/download/details.aspx?id=40276"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www.microsoft.com/en-in/download/details.aspx?id=40276"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www.microsoft.com/en-in/download/details.aspx?id=40276"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2" Type="http://schemas.openxmlformats.org/officeDocument/2006/relationships/hyperlink" Target="http://www.microsoft.com/en-in/download/details.aspx?id=40276"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www.microsoft.com/en-in/download/details.aspx?id=40276"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msdn.microsoft.com/en-us/library/dn188693.aspx"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msdn.microsoft.com/en-us/library/dn188694.aspx"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pointclouds.org/documentation/"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iki.ros.org/openni_camera"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hyperlink" Target="http://boofcv.org/index.php?title=Tutorial_Kinect" TargetMode="External"/><Relationship Id="rId4" Type="http://schemas.openxmlformats.org/officeDocument/2006/relationships/image" Target="../media/image51.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PNG"/></Relationships>
</file>

<file path=ppt/slides/_rels/slide7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7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www.serc.iisc.ernet.in/~venky/Papers/Kinect_gait.pdf"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www.tnstate.edu/itmrl/documents/Team%20Activity%20Analysis.pdf"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www.openni.org/files/nite/"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http://www.openni.org/files/kscan3d-2/" TargetMode="External"/><Relationship Id="rId5" Type="http://schemas.openxmlformats.org/officeDocument/2006/relationships/hyperlink" Target="http://www.openni.org/files/3-d-face-modeling/" TargetMode="External"/><Relationship Id="rId4" Type="http://schemas.openxmlformats.org/officeDocument/2006/relationships/hyperlink" Target="http://www.openni.org/files/3d-hand-tracking-library/"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doras.dcu.ie/16574/1/ACMGC_Doras.pdf" TargetMode="External"/><Relationship Id="rId4" Type="http://schemas.openxmlformats.org/officeDocument/2006/relationships/image" Target="../media/image6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www.futurepicture.org/?p=97"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users.dickinson.edu/~jmac/selected-talks/kinect.pdf"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research.microsoft.com/pubs/145347/Kinect%20Slides%20CVPR2011.pptx" TargetMode="Externa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microsoft.com/office/2007/relationships/hdphoto" Target="../media/hdphoto2.wdp"/></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hyperlink" Target="http://research.microsoft.com/pubs/145347/Kinect%20Slides%20CVPR2011.pptx" TargetMode="External"/><Relationship Id="rId4" Type="http://schemas.openxmlformats.org/officeDocument/2006/relationships/image" Target="../media/image69.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hyperlink" Target="http://wiki.ipisoft.com/User_Guide_for_Dual_Depth_Sensor_Configuration"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youtube.com/watch?v=ttMHme2EI9I"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mmv.eecs.qmul.ac.uk/mmgc2013/" TargetMode="External"/><Relationship Id="rId2" Type="http://schemas.openxmlformats.org/officeDocument/2006/relationships/image" Target="../media/image7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09600"/>
            <a:ext cx="7772400" cy="1470025"/>
          </a:xfrm>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l"/>
            <a:r>
              <a:rPr lang="en-US" sz="60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Kinectic</a:t>
            </a:r>
            <a:r>
              <a:rPr lang="en-US" sz="6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 vision</a:t>
            </a:r>
            <a:endParaRPr lang="en-IN" sz="6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1</a:t>
            </a:fld>
            <a:endParaRPr lang="en-US"/>
          </a:p>
        </p:txBody>
      </p:sp>
      <p:grpSp>
        <p:nvGrpSpPr>
          <p:cNvPr id="4" name="Group 3"/>
          <p:cNvGrpSpPr/>
          <p:nvPr/>
        </p:nvGrpSpPr>
        <p:grpSpPr>
          <a:xfrm>
            <a:off x="5943600" y="2286000"/>
            <a:ext cx="3276600" cy="3657600"/>
            <a:chOff x="8714556" y="1988840"/>
            <a:chExt cx="3927734" cy="4595564"/>
          </a:xfrm>
        </p:grpSpPr>
        <p:pic>
          <p:nvPicPr>
            <p:cNvPr id="5" name="Picture 2" descr="D:\kinect\Data\Depth Sequences\Sequence 3\CVPR\Results\frame 000047.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417" b="93542" l="23375" r="36750"/>
                      </a14:imgEffect>
                      <a14:imgEffect>
                        <a14:artisticBlur/>
                      </a14:imgEffect>
                      <a14:imgEffect>
                        <a14:sharpenSoften amount="-100000"/>
                      </a14:imgEffect>
                    </a14:imgLayer>
                  </a14:imgProps>
                </a:ext>
                <a:ext uri="{28A0092B-C50C-407E-A947-70E740481C1C}">
                  <a14:useLocalDpi xmlns:a14="http://schemas.microsoft.com/office/drawing/2010/main" val="0"/>
                </a:ext>
              </a:extLst>
            </a:blip>
            <a:srcRect l="23521" r="64133"/>
            <a:stretch/>
          </p:blipFill>
          <p:spPr bwMode="auto">
            <a:xfrm>
              <a:off x="8714556" y="1988840"/>
              <a:ext cx="3782244" cy="4595564"/>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8714556" y="2020788"/>
              <a:ext cx="3927734" cy="4288532"/>
            </a:xfrm>
            <a:prstGeom prst="rect">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p:cNvSpPr txBox="1"/>
          <p:nvPr/>
        </p:nvSpPr>
        <p:spPr>
          <a:xfrm>
            <a:off x="685800" y="4724400"/>
            <a:ext cx="8758360" cy="1200329"/>
          </a:xfrm>
          <a:prstGeom prst="rect">
            <a:avLst/>
          </a:prstGeom>
          <a:noFill/>
        </p:spPr>
        <p:txBody>
          <a:bodyPr wrap="none" rtlCol="0">
            <a:spAutoFit/>
          </a:bodyPr>
          <a:lstStyle/>
          <a:p>
            <a:r>
              <a:rPr lang="en-US" sz="2400" dirty="0" smtClean="0">
                <a:solidFill>
                  <a:schemeClr val="tx2">
                    <a:lumMod val="75000"/>
                  </a:schemeClr>
                </a:solidFill>
              </a:rPr>
              <a:t>Prof. Partha Pratim  </a:t>
            </a:r>
            <a:r>
              <a:rPr lang="en-US" sz="2400" dirty="0" smtClean="0">
                <a:solidFill>
                  <a:schemeClr val="tx2">
                    <a:lumMod val="75000"/>
                  </a:schemeClr>
                </a:solidFill>
              </a:rPr>
              <a:t>Das, </a:t>
            </a:r>
            <a:r>
              <a:rPr lang="en-US" sz="2000" dirty="0" smtClean="0">
                <a:solidFill>
                  <a:schemeClr val="tx2">
                    <a:lumMod val="75000"/>
                  </a:schemeClr>
                </a:solidFill>
                <a:hlinkClick r:id="rId5"/>
              </a:rPr>
              <a:t>ppd@cse.iitkgp.ernet.in</a:t>
            </a:r>
            <a:r>
              <a:rPr lang="en-US" sz="2000" dirty="0" smtClean="0">
                <a:solidFill>
                  <a:schemeClr val="tx2">
                    <a:lumMod val="75000"/>
                  </a:schemeClr>
                </a:solidFill>
              </a:rPr>
              <a:t> &amp; </a:t>
            </a:r>
            <a:r>
              <a:rPr lang="en-US" sz="2000" dirty="0" smtClean="0">
                <a:solidFill>
                  <a:schemeClr val="tx2">
                    <a:lumMod val="75000"/>
                  </a:schemeClr>
                </a:solidFill>
                <a:hlinkClick r:id="rId6"/>
              </a:rPr>
              <a:t>partha.p.das@gmail.com</a:t>
            </a:r>
            <a:r>
              <a:rPr lang="en-US" sz="2000" dirty="0" smtClean="0">
                <a:solidFill>
                  <a:schemeClr val="tx2">
                    <a:lumMod val="75000"/>
                  </a:schemeClr>
                </a:solidFill>
              </a:rPr>
              <a:t> </a:t>
            </a:r>
            <a:r>
              <a:rPr lang="en-US" sz="2400" dirty="0" smtClean="0">
                <a:solidFill>
                  <a:schemeClr val="tx2">
                    <a:lumMod val="75000"/>
                  </a:schemeClr>
                </a:solidFill>
              </a:rPr>
              <a:t> </a:t>
            </a:r>
            <a:endParaRPr lang="en-US" sz="2400" dirty="0" smtClean="0">
              <a:solidFill>
                <a:schemeClr val="tx2">
                  <a:lumMod val="75000"/>
                </a:schemeClr>
              </a:solidFill>
            </a:endParaRPr>
          </a:p>
          <a:p>
            <a:r>
              <a:rPr lang="en-US" sz="2400" dirty="0" smtClean="0">
                <a:solidFill>
                  <a:schemeClr val="tx2">
                    <a:lumMod val="75000"/>
                  </a:schemeClr>
                </a:solidFill>
              </a:rPr>
              <a:t>Department of Computer Science &amp; Engineering</a:t>
            </a:r>
          </a:p>
          <a:p>
            <a:r>
              <a:rPr lang="en-US" sz="2400" dirty="0" smtClean="0">
                <a:solidFill>
                  <a:schemeClr val="tx2">
                    <a:lumMod val="75000"/>
                  </a:schemeClr>
                </a:solidFill>
              </a:rPr>
              <a:t>Indian Institute of Technology </a:t>
            </a:r>
            <a:r>
              <a:rPr lang="en-US" sz="2400" dirty="0" err="1" smtClean="0">
                <a:solidFill>
                  <a:schemeClr val="tx2">
                    <a:lumMod val="75000"/>
                  </a:schemeClr>
                </a:solidFill>
              </a:rPr>
              <a:t>Kharagpur</a:t>
            </a:r>
            <a:endParaRPr lang="en-US" sz="2400" dirty="0">
              <a:solidFill>
                <a:schemeClr val="tx2">
                  <a:lumMod val="75000"/>
                </a:schemeClr>
              </a:solidFill>
            </a:endParaRPr>
          </a:p>
        </p:txBody>
      </p:sp>
      <p:cxnSp>
        <p:nvCxnSpPr>
          <p:cNvPr id="10" name="Straight Connector 9"/>
          <p:cNvCxnSpPr/>
          <p:nvPr/>
        </p:nvCxnSpPr>
        <p:spPr>
          <a:xfrm>
            <a:off x="0" y="23622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09600" y="2819400"/>
            <a:ext cx="5334000" cy="707886"/>
          </a:xfrm>
          <a:prstGeom prst="rect">
            <a:avLst/>
          </a:prstGeom>
          <a:noFill/>
        </p:spPr>
        <p:txBody>
          <a:bodyPr wrap="square" rtlCol="0">
            <a:spAutoFit/>
          </a:bodyPr>
          <a:lstStyle/>
          <a:p>
            <a:r>
              <a:rPr lang="en-US" sz="4000" dirty="0" smtClean="0"/>
              <a:t>Looking Deep into Depth</a:t>
            </a:r>
            <a:endParaRPr lang="en-US" sz="4000" dirty="0"/>
          </a:p>
        </p:txBody>
      </p:sp>
      <p:sp>
        <p:nvSpPr>
          <p:cNvPr id="11" name="TextBox 10"/>
          <p:cNvSpPr txBox="1"/>
          <p:nvPr/>
        </p:nvSpPr>
        <p:spPr>
          <a:xfrm>
            <a:off x="3790670" y="6172200"/>
            <a:ext cx="3974999" cy="523220"/>
          </a:xfrm>
          <a:prstGeom prst="rect">
            <a:avLst/>
          </a:prstGeom>
          <a:noFill/>
        </p:spPr>
        <p:txBody>
          <a:bodyPr wrap="none" rtlCol="0">
            <a:spAutoFit/>
          </a:bodyPr>
          <a:lstStyle/>
          <a:p>
            <a:pPr algn="ctr"/>
            <a:r>
              <a:rPr lang="en-US" sz="2800" b="1" dirty="0" smtClean="0"/>
              <a:t>Tutorial: NCVPRIPG 2013</a:t>
            </a:r>
          </a:p>
        </p:txBody>
      </p:sp>
      <p:sp>
        <p:nvSpPr>
          <p:cNvPr id="12" name="Rectangle 11"/>
          <p:cNvSpPr/>
          <p:nvPr/>
        </p:nvSpPr>
        <p:spPr>
          <a:xfrm>
            <a:off x="76200" y="6248400"/>
            <a:ext cx="2167581" cy="369332"/>
          </a:xfrm>
          <a:prstGeom prst="rect">
            <a:avLst/>
          </a:prstGeom>
        </p:spPr>
        <p:txBody>
          <a:bodyPr wrap="none">
            <a:spAutoFit/>
          </a:bodyPr>
          <a:lstStyle/>
          <a:p>
            <a:r>
              <a:rPr lang="en-US" dirty="0" smtClean="0"/>
              <a:t>18th December 2013</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915400" cy="1252728"/>
          </a:xfrm>
        </p:spPr>
        <p:txBody>
          <a:bodyPr>
            <a:noAutofit/>
          </a:bodyPr>
          <a:lstStyle/>
          <a:p>
            <a:r>
              <a:rPr lang="en-IN" sz="3600" dirty="0"/>
              <a:t>Layer 3: Ambient Computing – </a:t>
            </a:r>
            <a:r>
              <a:rPr lang="en-IN" sz="3600" dirty="0" smtClean="0"/>
              <a:t/>
            </a:r>
            <a:br>
              <a:rPr lang="en-IN" sz="3600" dirty="0" smtClean="0"/>
            </a:br>
            <a:r>
              <a:rPr lang="en-IN" sz="3600" dirty="0" smtClean="0"/>
              <a:t>Orchestrate </a:t>
            </a:r>
            <a:r>
              <a:rPr lang="en-IN" sz="3600" dirty="0"/>
              <a:t>billions of devices </a:t>
            </a:r>
            <a:r>
              <a:rPr lang="en-IN" sz="3600" dirty="0" smtClean="0"/>
              <a:t/>
            </a:r>
            <a:br>
              <a:rPr lang="en-IN" sz="3600" dirty="0" smtClean="0"/>
            </a:br>
            <a:r>
              <a:rPr lang="en-IN" sz="3600" i="1" dirty="0" smtClean="0"/>
              <a:t>NUI </a:t>
            </a:r>
            <a:r>
              <a:rPr lang="en-IN" sz="3600" i="1" dirty="0"/>
              <a:t>becomes part of everyday life</a:t>
            </a:r>
            <a:endParaRPr lang="en-IN"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905000"/>
            <a:ext cx="9144000" cy="4165726"/>
          </a:xfrm>
        </p:spPr>
      </p:pic>
      <p:sp>
        <p:nvSpPr>
          <p:cNvPr id="5" name="Footer Placeholder 2"/>
          <p:cNvSpPr>
            <a:spLocks noGrp="1"/>
          </p:cNvSpPr>
          <p:nvPr>
            <p:ph type="ftr" sz="quarter" idx="11"/>
          </p:nvPr>
        </p:nvSpPr>
        <p:spPr>
          <a:xfrm>
            <a:off x="2640596" y="6476999"/>
            <a:ext cx="5507719" cy="274320"/>
          </a:xfrm>
        </p:spPr>
        <p:txBody>
          <a:bodyPr/>
          <a:lstStyle/>
          <a:p>
            <a:r>
              <a:rPr lang="en-GB" dirty="0" smtClean="0">
                <a:solidFill>
                  <a:prstClr val="white">
                    <a:tint val="95000"/>
                  </a:prstClr>
                </a:solidFill>
              </a:rPr>
              <a:t>Source: http://sites.amd.com/us/Documents/AMD_TFE2011_032SW.pdf</a:t>
            </a:r>
            <a:endParaRPr lang="en-GB" dirty="0">
              <a:solidFill>
                <a:prstClr val="white">
                  <a:tint val="95000"/>
                </a:prstClr>
              </a:solidFill>
            </a:endParaRPr>
          </a:p>
        </p:txBody>
      </p:sp>
    </p:spTree>
    <p:extLst>
      <p:ext uri="{BB962C8B-B14F-4D97-AF65-F5344CB8AC3E}">
        <p14:creationId xmlns:p14="http://schemas.microsoft.com/office/powerpoint/2010/main" val="388637026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Use of multiple Kinect</a:t>
            </a:r>
            <a:endParaRPr lang="en-IN" dirty="0"/>
          </a:p>
        </p:txBody>
      </p:sp>
      <p:sp>
        <p:nvSpPr>
          <p:cNvPr id="3" name="Content Placeholder 2"/>
          <p:cNvSpPr>
            <a:spLocks noGrp="1"/>
          </p:cNvSpPr>
          <p:nvPr>
            <p:ph idx="1"/>
          </p:nvPr>
        </p:nvSpPr>
        <p:spPr/>
        <p:txBody>
          <a:bodyPr/>
          <a:lstStyle/>
          <a:p>
            <a:r>
              <a:rPr lang="en-IN" dirty="0" smtClean="0"/>
              <a:t>Increases </a:t>
            </a:r>
            <a:r>
              <a:rPr lang="en-IN" dirty="0" smtClean="0"/>
              <a:t>field of view</a:t>
            </a:r>
            <a:endParaRPr lang="en-IN" dirty="0"/>
          </a:p>
          <a:p>
            <a:r>
              <a:rPr lang="en-IN" dirty="0"/>
              <a:t>Super </a:t>
            </a:r>
            <a:r>
              <a:rPr lang="en-IN" dirty="0" smtClean="0"/>
              <a:t>Resolution </a:t>
            </a:r>
            <a:endParaRPr lang="en-IN" dirty="0"/>
          </a:p>
          <a:p>
            <a:endParaRPr lang="en-IN" dirty="0" smtClean="0"/>
          </a:p>
          <a:p>
            <a:endParaRPr lang="en-IN"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508" y="2865349"/>
            <a:ext cx="8101291" cy="3459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51"/>
          <p:cNvSpPr>
            <a:spLocks noGrp="1"/>
          </p:cNvSpPr>
          <p:nvPr>
            <p:ph type="ftr" sz="quarter" idx="11"/>
          </p:nvPr>
        </p:nvSpPr>
        <p:spPr>
          <a:xfrm>
            <a:off x="2133600" y="6477000"/>
            <a:ext cx="5029200" cy="228600"/>
          </a:xfrm>
        </p:spPr>
        <p:txBody>
          <a:bodyPr/>
          <a:lstStyle/>
          <a:p>
            <a:pPr algn="ctr"/>
            <a:r>
              <a:rPr lang="en-US" sz="1800" b="1" dirty="0" smtClean="0">
                <a:solidFill>
                  <a:schemeClr val="tx1"/>
                </a:solidFill>
              </a:rPr>
              <a:t>Source</a:t>
            </a:r>
            <a:r>
              <a:rPr lang="en-US" sz="1800" dirty="0" smtClean="0"/>
              <a:t>: </a:t>
            </a:r>
            <a:r>
              <a:rPr lang="en-US" sz="1800" dirty="0" err="1" smtClean="0"/>
              <a:t>Maimone</a:t>
            </a:r>
            <a:r>
              <a:rPr lang="en-US" sz="1800" dirty="0" smtClean="0"/>
              <a:t> &amp; Fuchs, 2012</a:t>
            </a:r>
            <a:endParaRPr lang="en-US" sz="1800" dirty="0"/>
          </a:p>
        </p:txBody>
      </p:sp>
    </p:spTree>
    <p:extLst>
      <p:ext uri="{BB962C8B-B14F-4D97-AF65-F5344CB8AC3E}">
        <p14:creationId xmlns:p14="http://schemas.microsoft.com/office/powerpoint/2010/main" val="45402991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Drawbacks of Multiple Kinects </a:t>
            </a:r>
            <a:endParaRPr lang="en-IN" dirty="0"/>
          </a:p>
        </p:txBody>
      </p:sp>
      <p:sp>
        <p:nvSpPr>
          <p:cNvPr id="3" name="Content Placeholder 2"/>
          <p:cNvSpPr>
            <a:spLocks noGrp="1"/>
          </p:cNvSpPr>
          <p:nvPr>
            <p:ph idx="1"/>
          </p:nvPr>
        </p:nvSpPr>
        <p:spPr/>
        <p:txBody>
          <a:bodyPr/>
          <a:lstStyle/>
          <a:p>
            <a:pPr marL="0" indent="0" algn="ctr">
              <a:buNone/>
            </a:pPr>
            <a:r>
              <a:rPr lang="en-IN" dirty="0" smtClean="0"/>
              <a:t>IR Interference Noise</a:t>
            </a:r>
            <a:endParaRPr lang="en-IN" dirty="0"/>
          </a:p>
        </p:txBody>
      </p:sp>
      <p:pic>
        <p:nvPicPr>
          <p:cNvPr id="4098" name="Picture 2" descr="http://www.cg.cs.tu-bs.de/media/publications/gasCapWithKinec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514596"/>
            <a:ext cx="4572000" cy="3657603"/>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51"/>
          <p:cNvSpPr>
            <a:spLocks noGrp="1"/>
          </p:cNvSpPr>
          <p:nvPr>
            <p:ph type="ftr" sz="quarter" idx="11"/>
          </p:nvPr>
        </p:nvSpPr>
        <p:spPr>
          <a:xfrm>
            <a:off x="2971800" y="6400800"/>
            <a:ext cx="3352800" cy="381000"/>
          </a:xfrm>
        </p:spPr>
        <p:txBody>
          <a:bodyPr/>
          <a:lstStyle/>
          <a:p>
            <a:pPr algn="ctr"/>
            <a:r>
              <a:rPr lang="en-US" sz="1800" b="1" dirty="0" smtClean="0">
                <a:solidFill>
                  <a:schemeClr val="tx1"/>
                </a:solidFill>
              </a:rPr>
              <a:t>Source</a:t>
            </a:r>
            <a:r>
              <a:rPr lang="en-US" sz="1800" dirty="0" smtClean="0"/>
              <a:t>: </a:t>
            </a:r>
            <a:r>
              <a:rPr lang="en-IN" sz="1800" dirty="0" smtClean="0"/>
              <a:t>Berger et. al., 2011a</a:t>
            </a:r>
            <a:endParaRPr lang="en-US" sz="1800" dirty="0"/>
          </a:p>
        </p:txBody>
      </p:sp>
    </p:spTree>
    <p:extLst>
      <p:ext uri="{BB962C8B-B14F-4D97-AF65-F5344CB8AC3E}">
        <p14:creationId xmlns:p14="http://schemas.microsoft.com/office/powerpoint/2010/main" val="367688082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Multiple Kinects interference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2590800" cy="2058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599" y="1600200"/>
            <a:ext cx="2610401"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600201"/>
            <a:ext cx="2576293" cy="2029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069475"/>
            <a:ext cx="2590800" cy="203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4069475"/>
            <a:ext cx="2586493" cy="2036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7190" y="4069475"/>
            <a:ext cx="2599969" cy="2036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88810" y="3659970"/>
            <a:ext cx="1927579" cy="369332"/>
          </a:xfrm>
          <a:prstGeom prst="rect">
            <a:avLst/>
          </a:prstGeom>
        </p:spPr>
        <p:txBody>
          <a:bodyPr wrap="none">
            <a:spAutoFit/>
          </a:bodyPr>
          <a:lstStyle/>
          <a:p>
            <a:r>
              <a:rPr lang="en-IN" dirty="0"/>
              <a:t>Individual capture </a:t>
            </a:r>
          </a:p>
        </p:txBody>
      </p:sp>
      <p:sp>
        <p:nvSpPr>
          <p:cNvPr id="5" name="Rectangle 4"/>
          <p:cNvSpPr/>
          <p:nvPr/>
        </p:nvSpPr>
        <p:spPr>
          <a:xfrm>
            <a:off x="3423959" y="3688658"/>
            <a:ext cx="2282228" cy="369332"/>
          </a:xfrm>
          <a:prstGeom prst="rect">
            <a:avLst/>
          </a:prstGeom>
        </p:spPr>
        <p:txBody>
          <a:bodyPr wrap="none">
            <a:spAutoFit/>
          </a:bodyPr>
          <a:lstStyle/>
          <a:p>
            <a:r>
              <a:rPr lang="en-IN" dirty="0"/>
              <a:t>Simultaneous capture </a:t>
            </a:r>
          </a:p>
        </p:txBody>
      </p:sp>
      <p:sp>
        <p:nvSpPr>
          <p:cNvPr id="6" name="Rectangle 5"/>
          <p:cNvSpPr/>
          <p:nvPr/>
        </p:nvSpPr>
        <p:spPr>
          <a:xfrm>
            <a:off x="6806006" y="3659970"/>
            <a:ext cx="1156279" cy="369332"/>
          </a:xfrm>
          <a:prstGeom prst="rect">
            <a:avLst/>
          </a:prstGeom>
        </p:spPr>
        <p:txBody>
          <a:bodyPr wrap="none">
            <a:spAutoFit/>
          </a:bodyPr>
          <a:lstStyle/>
          <a:p>
            <a:r>
              <a:rPr lang="en-IN" dirty="0"/>
              <a:t>Difference</a:t>
            </a:r>
          </a:p>
        </p:txBody>
      </p:sp>
      <p:sp>
        <p:nvSpPr>
          <p:cNvPr id="12" name="Footer Placeholder 51"/>
          <p:cNvSpPr>
            <a:spLocks noGrp="1"/>
          </p:cNvSpPr>
          <p:nvPr>
            <p:ph type="ftr" sz="quarter" idx="11"/>
          </p:nvPr>
        </p:nvSpPr>
        <p:spPr>
          <a:xfrm>
            <a:off x="457201" y="6248400"/>
            <a:ext cx="8215092" cy="533400"/>
          </a:xfrm>
        </p:spPr>
        <p:txBody>
          <a:bodyPr/>
          <a:lstStyle/>
          <a:p>
            <a:pPr algn="ctr"/>
            <a:r>
              <a:rPr lang="en-US" sz="1800" b="1" dirty="0" smtClean="0">
                <a:solidFill>
                  <a:schemeClr val="tx1"/>
                </a:solidFill>
              </a:rPr>
              <a:t>Source</a:t>
            </a:r>
            <a:r>
              <a:rPr lang="en-US" sz="1800" dirty="0" smtClean="0"/>
              <a:t>: </a:t>
            </a:r>
            <a:r>
              <a:rPr lang="en-IN" sz="1800" dirty="0" err="1"/>
              <a:t>Lihi</a:t>
            </a:r>
            <a:r>
              <a:rPr lang="en-IN" sz="1800" dirty="0"/>
              <a:t> </a:t>
            </a:r>
            <a:r>
              <a:rPr lang="en-IN" sz="1800" dirty="0" err="1"/>
              <a:t>Zelnik</a:t>
            </a:r>
            <a:r>
              <a:rPr lang="en-IN" sz="1800" dirty="0"/>
              <a:t>-Manor &amp; Roy </a:t>
            </a:r>
            <a:r>
              <a:rPr lang="en-IN" sz="1800" dirty="0" smtClean="0"/>
              <a:t>Or–El, 2012:</a:t>
            </a:r>
          </a:p>
          <a:p>
            <a:pPr algn="ctr"/>
            <a:r>
              <a:rPr lang="en-IN" sz="1800" dirty="0">
                <a:hlinkClick r:id="rId8"/>
              </a:rPr>
              <a:t>http://webee.technion.ac.il/~lihi/Teaching/2012_winter_048921/PPT/Roy.pdf</a:t>
            </a:r>
            <a:endParaRPr lang="en-US" sz="1800" dirty="0"/>
          </a:p>
        </p:txBody>
      </p:sp>
    </p:spTree>
    <p:extLst>
      <p:ext uri="{BB962C8B-B14F-4D97-AF65-F5344CB8AC3E}">
        <p14:creationId xmlns:p14="http://schemas.microsoft.com/office/powerpoint/2010/main" val="125771126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Estimation of Noise</a:t>
            </a:r>
            <a:endParaRPr lang="en-IN" dirty="0"/>
          </a:p>
        </p:txBody>
      </p:sp>
      <p:sp>
        <p:nvSpPr>
          <p:cNvPr id="3" name="Content Placeholder 2"/>
          <p:cNvSpPr>
            <a:spLocks noGrp="1"/>
          </p:cNvSpPr>
          <p:nvPr>
            <p:ph idx="1"/>
          </p:nvPr>
        </p:nvSpPr>
        <p:spPr/>
        <p:txBody>
          <a:bodyPr/>
          <a:lstStyle/>
          <a:p>
            <a:pPr marL="0" indent="0">
              <a:buNone/>
            </a:pPr>
            <a:r>
              <a:rPr lang="en-IN" dirty="0" smtClean="0"/>
              <a:t>Estimate </a:t>
            </a:r>
            <a:r>
              <a:rPr lang="en-IN" dirty="0" smtClean="0"/>
              <a:t>interference noise in 2 configuration</a:t>
            </a:r>
          </a:p>
          <a:p>
            <a:r>
              <a:rPr lang="en-IN" dirty="0" smtClean="0"/>
              <a:t>Parallel</a:t>
            </a:r>
          </a:p>
          <a:p>
            <a:r>
              <a:rPr lang="en-IN" dirty="0" smtClean="0"/>
              <a:t>Perpendicular</a:t>
            </a:r>
          </a:p>
          <a:p>
            <a:pPr marL="0" indent="0">
              <a:buNone/>
            </a:pPr>
            <a:endParaRPr lang="en-I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3733800"/>
            <a:ext cx="3303759" cy="245039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3754582"/>
            <a:ext cx="3340332" cy="2456485"/>
          </a:xfrm>
          <a:prstGeom prst="rect">
            <a:avLst/>
          </a:prstGeom>
        </p:spPr>
      </p:pic>
      <p:sp>
        <p:nvSpPr>
          <p:cNvPr id="6" name="Rectangle 5"/>
          <p:cNvSpPr/>
          <p:nvPr/>
        </p:nvSpPr>
        <p:spPr>
          <a:xfrm>
            <a:off x="6019800" y="6184190"/>
            <a:ext cx="1491306" cy="369332"/>
          </a:xfrm>
          <a:prstGeom prst="rect">
            <a:avLst/>
          </a:prstGeom>
        </p:spPr>
        <p:txBody>
          <a:bodyPr wrap="none">
            <a:spAutoFit/>
          </a:bodyPr>
          <a:lstStyle/>
          <a:p>
            <a:r>
              <a:rPr lang="en-IN" dirty="0"/>
              <a:t>Perpendicular</a:t>
            </a:r>
          </a:p>
        </p:txBody>
      </p:sp>
      <p:sp>
        <p:nvSpPr>
          <p:cNvPr id="7" name="Rectangle 6"/>
          <p:cNvSpPr/>
          <p:nvPr/>
        </p:nvSpPr>
        <p:spPr>
          <a:xfrm>
            <a:off x="2178916" y="6211067"/>
            <a:ext cx="869084" cy="369332"/>
          </a:xfrm>
          <a:prstGeom prst="rect">
            <a:avLst/>
          </a:prstGeom>
        </p:spPr>
        <p:txBody>
          <a:bodyPr wrap="none">
            <a:spAutoFit/>
          </a:bodyPr>
          <a:lstStyle/>
          <a:p>
            <a:r>
              <a:rPr lang="en-IN" dirty="0"/>
              <a:t>Parallel</a:t>
            </a:r>
          </a:p>
        </p:txBody>
      </p:sp>
    </p:spTree>
    <p:extLst>
      <p:ext uri="{BB962C8B-B14F-4D97-AF65-F5344CB8AC3E}">
        <p14:creationId xmlns:p14="http://schemas.microsoft.com/office/powerpoint/2010/main" val="266040277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Interference Noise</a:t>
            </a:r>
            <a:endParaRPr lang="en-IN" dirty="0"/>
          </a:p>
        </p:txBody>
      </p:sp>
      <p:pic>
        <p:nvPicPr>
          <p:cNvPr id="13" name="Content Placeholder 1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63327" y="1433944"/>
            <a:ext cx="1694873" cy="1271155"/>
          </a:xfr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819400"/>
            <a:ext cx="3759200" cy="28194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2805545"/>
            <a:ext cx="3759200" cy="2819400"/>
          </a:xfrm>
          <a:prstGeom prst="rect">
            <a:avLst/>
          </a:prstGeom>
        </p:spPr>
      </p:pic>
      <p:sp>
        <p:nvSpPr>
          <p:cNvPr id="3" name="TextBox 2"/>
          <p:cNvSpPr txBox="1"/>
          <p:nvPr/>
        </p:nvSpPr>
        <p:spPr>
          <a:xfrm>
            <a:off x="1841500" y="5791200"/>
            <a:ext cx="1447800" cy="369332"/>
          </a:xfrm>
          <a:prstGeom prst="rect">
            <a:avLst/>
          </a:prstGeom>
          <a:noFill/>
        </p:spPr>
        <p:txBody>
          <a:bodyPr wrap="square" rtlCol="0">
            <a:spAutoFit/>
          </a:bodyPr>
          <a:lstStyle/>
          <a:p>
            <a:r>
              <a:rPr lang="en-IN" dirty="0" smtClean="0"/>
              <a:t>Single Kinect</a:t>
            </a:r>
            <a:endParaRPr lang="en-IN" dirty="0"/>
          </a:p>
        </p:txBody>
      </p:sp>
      <p:sp>
        <p:nvSpPr>
          <p:cNvPr id="7" name="TextBox 6"/>
          <p:cNvSpPr txBox="1"/>
          <p:nvPr/>
        </p:nvSpPr>
        <p:spPr>
          <a:xfrm>
            <a:off x="5880100" y="5835445"/>
            <a:ext cx="1447800" cy="369332"/>
          </a:xfrm>
          <a:prstGeom prst="rect">
            <a:avLst/>
          </a:prstGeom>
          <a:noFill/>
        </p:spPr>
        <p:txBody>
          <a:bodyPr wrap="square" rtlCol="0">
            <a:spAutoFit/>
          </a:bodyPr>
          <a:lstStyle/>
          <a:p>
            <a:r>
              <a:rPr lang="en-IN" dirty="0" smtClean="0"/>
              <a:t>Dual Kinects</a:t>
            </a:r>
            <a:endParaRPr lang="en-IN" dirty="0"/>
          </a:p>
        </p:txBody>
      </p:sp>
    </p:spTree>
    <p:extLst>
      <p:ext uri="{BB962C8B-B14F-4D97-AF65-F5344CB8AC3E}">
        <p14:creationId xmlns:p14="http://schemas.microsoft.com/office/powerpoint/2010/main" val="55689880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Interference Noise</a:t>
            </a:r>
            <a:endParaRPr lang="en-IN"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8844" y="1543050"/>
            <a:ext cx="2920998" cy="213731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8844" y="1543050"/>
            <a:ext cx="2849756" cy="213731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8844" y="3981450"/>
            <a:ext cx="2921000" cy="21907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8844" y="3981450"/>
            <a:ext cx="2849756" cy="2190750"/>
          </a:xfrm>
          <a:prstGeom prst="rect">
            <a:avLst/>
          </a:prstGeom>
        </p:spPr>
      </p:pic>
      <p:sp>
        <p:nvSpPr>
          <p:cNvPr id="8" name="Rectangle 7"/>
          <p:cNvSpPr/>
          <p:nvPr/>
        </p:nvSpPr>
        <p:spPr>
          <a:xfrm>
            <a:off x="6019800" y="6183684"/>
            <a:ext cx="869084" cy="369332"/>
          </a:xfrm>
          <a:prstGeom prst="rect">
            <a:avLst/>
          </a:prstGeom>
        </p:spPr>
        <p:txBody>
          <a:bodyPr wrap="none">
            <a:spAutoFit/>
          </a:bodyPr>
          <a:lstStyle/>
          <a:p>
            <a:r>
              <a:rPr lang="en-IN" dirty="0"/>
              <a:t>Parallel</a:t>
            </a:r>
          </a:p>
        </p:txBody>
      </p:sp>
      <p:sp>
        <p:nvSpPr>
          <p:cNvPr id="9" name="Rectangle 8"/>
          <p:cNvSpPr/>
          <p:nvPr/>
        </p:nvSpPr>
        <p:spPr>
          <a:xfrm>
            <a:off x="1861494" y="6172200"/>
            <a:ext cx="1491306" cy="369332"/>
          </a:xfrm>
          <a:prstGeom prst="rect">
            <a:avLst/>
          </a:prstGeom>
        </p:spPr>
        <p:txBody>
          <a:bodyPr wrap="none">
            <a:spAutoFit/>
          </a:bodyPr>
          <a:lstStyle/>
          <a:p>
            <a:r>
              <a:rPr lang="en-IN" dirty="0"/>
              <a:t>Perpendicular</a:t>
            </a:r>
          </a:p>
        </p:txBody>
      </p:sp>
      <p:sp>
        <p:nvSpPr>
          <p:cNvPr id="10" name="Footer Placeholder 51"/>
          <p:cNvSpPr>
            <a:spLocks noGrp="1"/>
          </p:cNvSpPr>
          <p:nvPr>
            <p:ph type="ftr" sz="quarter" idx="11"/>
          </p:nvPr>
        </p:nvSpPr>
        <p:spPr>
          <a:xfrm>
            <a:off x="3200399" y="6505348"/>
            <a:ext cx="2971801" cy="352652"/>
          </a:xfrm>
        </p:spPr>
        <p:txBody>
          <a:bodyPr/>
          <a:lstStyle/>
          <a:p>
            <a:pPr algn="ctr"/>
            <a:r>
              <a:rPr lang="en-US" sz="1800" b="1" dirty="0" smtClean="0">
                <a:solidFill>
                  <a:schemeClr val="tx1"/>
                </a:solidFill>
              </a:rPr>
              <a:t>Source</a:t>
            </a:r>
            <a:r>
              <a:rPr lang="en-US" sz="1800" dirty="0" smtClean="0"/>
              <a:t>: </a:t>
            </a:r>
            <a:r>
              <a:rPr lang="en-IN" sz="1800" dirty="0" smtClean="0"/>
              <a:t>Mallick et. al. 2014</a:t>
            </a:r>
            <a:endParaRPr lang="en-US" sz="1800" dirty="0"/>
          </a:p>
        </p:txBody>
      </p:sp>
    </p:spTree>
    <p:extLst>
      <p:ext uri="{BB962C8B-B14F-4D97-AF65-F5344CB8AC3E}">
        <p14:creationId xmlns:p14="http://schemas.microsoft.com/office/powerpoint/2010/main" val="284777787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Estimators</a:t>
            </a:r>
            <a:endParaRPr lang="en-IN"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30932867"/>
              </p:ext>
            </p:extLst>
          </p:nvPr>
        </p:nvGraphicFramePr>
        <p:xfrm>
          <a:off x="457200" y="1600200"/>
          <a:ext cx="8229600" cy="4820920"/>
        </p:xfrm>
        <a:graphic>
          <a:graphicData uri="http://schemas.openxmlformats.org/drawingml/2006/table">
            <a:tbl>
              <a:tblPr firstRow="1" bandRow="1">
                <a:tableStyleId>{5C22544A-7EE6-4342-B048-85BDC9FD1C3A}</a:tableStyleId>
              </a:tblPr>
              <a:tblGrid>
                <a:gridCol w="2362200"/>
                <a:gridCol w="1371600"/>
                <a:gridCol w="1524000"/>
                <a:gridCol w="1524000"/>
                <a:gridCol w="1447800"/>
              </a:tblGrid>
              <a:tr h="370840">
                <a:tc>
                  <a:txBody>
                    <a:bodyPr/>
                    <a:lstStyle/>
                    <a:p>
                      <a:pPr algn="ctr"/>
                      <a:r>
                        <a:rPr lang="en-IN" sz="1800" b="0" i="0" u="none" strike="noStrike" kern="1200" baseline="0" dirty="0" smtClean="0">
                          <a:solidFill>
                            <a:schemeClr val="lt1"/>
                          </a:solidFill>
                          <a:latin typeface="+mn-lt"/>
                          <a:ea typeface="+mn-ea"/>
                          <a:cs typeface="+mn-cs"/>
                        </a:rPr>
                        <a:t>Noise Measure</a:t>
                      </a:r>
                      <a:endParaRPr lang="en-IN" dirty="0"/>
                    </a:p>
                  </a:txBody>
                  <a:tcPr/>
                </a:tc>
                <a:tc>
                  <a:txBody>
                    <a:bodyPr/>
                    <a:lstStyle/>
                    <a:p>
                      <a:pPr algn="ctr"/>
                      <a:r>
                        <a:rPr lang="en-IN" sz="1800" b="0" i="0" u="none" strike="noStrike" kern="1200" baseline="0" dirty="0" smtClean="0">
                          <a:solidFill>
                            <a:schemeClr val="lt1"/>
                          </a:solidFill>
                          <a:latin typeface="+mn-lt"/>
                          <a:ea typeface="+mn-ea"/>
                          <a:cs typeface="+mn-cs"/>
                        </a:rPr>
                        <a:t>Angle (</a:t>
                      </a:r>
                      <a:r>
                        <a:rPr lang="en-IN" sz="1800" b="0" i="0" u="none" strike="noStrike" kern="1200" baseline="30000" dirty="0" smtClean="0">
                          <a:solidFill>
                            <a:schemeClr val="lt1"/>
                          </a:solidFill>
                          <a:latin typeface="+mn-lt"/>
                          <a:ea typeface="+mn-ea"/>
                          <a:cs typeface="+mn-cs"/>
                        </a:rPr>
                        <a:t>0</a:t>
                      </a:r>
                      <a:r>
                        <a:rPr lang="en-IN" sz="1800" b="0" i="0" u="none" strike="noStrike" kern="1200" baseline="0" dirty="0" smtClean="0">
                          <a:solidFill>
                            <a:schemeClr val="lt1"/>
                          </a:solidFill>
                          <a:latin typeface="+mn-lt"/>
                          <a:ea typeface="+mn-ea"/>
                          <a:cs typeface="+mn-cs"/>
                        </a:rPr>
                        <a:t>) </a:t>
                      </a:r>
                      <a:endParaRPr lang="en-IN" dirty="0"/>
                    </a:p>
                  </a:txBody>
                  <a:tcPr/>
                </a:tc>
                <a:tc>
                  <a:txBody>
                    <a:bodyPr/>
                    <a:lstStyle/>
                    <a:p>
                      <a:pPr algn="ctr"/>
                      <a:r>
                        <a:rPr lang="en-IN" sz="1800" b="0" i="0" u="none" strike="noStrike" kern="1200" baseline="0" dirty="0" smtClean="0">
                          <a:solidFill>
                            <a:schemeClr val="lt1"/>
                          </a:solidFill>
                          <a:latin typeface="+mn-lt"/>
                          <a:ea typeface="+mn-ea"/>
                          <a:cs typeface="+mn-cs"/>
                        </a:rPr>
                        <a:t>Scene</a:t>
                      </a:r>
                      <a:endParaRPr lang="en-IN" dirty="0"/>
                    </a:p>
                  </a:txBody>
                  <a:tcPr/>
                </a:tc>
                <a:tc>
                  <a:txBody>
                    <a:bodyPr/>
                    <a:lstStyle/>
                    <a:p>
                      <a:pPr algn="ctr"/>
                      <a:r>
                        <a:rPr lang="en-IN" sz="1800" b="0" i="0" u="none" strike="noStrike" kern="1200" baseline="0" dirty="0" smtClean="0">
                          <a:solidFill>
                            <a:schemeClr val="lt1"/>
                          </a:solidFill>
                          <a:latin typeface="+mn-lt"/>
                          <a:ea typeface="+mn-ea"/>
                          <a:cs typeface="+mn-cs"/>
                        </a:rPr>
                        <a:t>Single Kinect </a:t>
                      </a:r>
                      <a:endParaRPr lang="en-IN" dirty="0"/>
                    </a:p>
                  </a:txBody>
                  <a:tcPr/>
                </a:tc>
                <a:tc>
                  <a:txBody>
                    <a:bodyPr/>
                    <a:lstStyle/>
                    <a:p>
                      <a:pPr algn="ctr"/>
                      <a:r>
                        <a:rPr lang="en-IN" sz="1800" b="0" i="0" u="none" strike="noStrike" kern="1200" baseline="0" dirty="0" smtClean="0">
                          <a:solidFill>
                            <a:schemeClr val="lt1"/>
                          </a:solidFill>
                          <a:latin typeface="+mn-lt"/>
                          <a:ea typeface="+mn-ea"/>
                          <a:cs typeface="+mn-cs"/>
                        </a:rPr>
                        <a:t>Two Kinects</a:t>
                      </a:r>
                      <a:endParaRPr lang="en-IN" dirty="0"/>
                    </a:p>
                  </a:txBody>
                  <a:tcPr/>
                </a:tc>
              </a:tr>
              <a:tr h="370840">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 ZD Error </a:t>
                      </a:r>
                    </a:p>
                    <a:p>
                      <a:endParaRPr lang="en-IN" dirty="0"/>
                    </a:p>
                  </a:txBody>
                  <a:tcPr/>
                </a:tc>
                <a:tc>
                  <a:txBody>
                    <a:bodyPr/>
                    <a:lstStyle/>
                    <a:p>
                      <a:pPr algn="ctr"/>
                      <a:r>
                        <a:rPr lang="en-IN" sz="1800" b="0" i="0" u="none" strike="noStrike" kern="1200" baseline="0" dirty="0" smtClean="0">
                          <a:solidFill>
                            <a:schemeClr val="dk1"/>
                          </a:solidFill>
                          <a:latin typeface="+mn-lt"/>
                          <a:ea typeface="+mn-ea"/>
                          <a:cs typeface="+mn-cs"/>
                        </a:rPr>
                        <a:t>180</a:t>
                      </a:r>
                      <a:endParaRPr lang="en-IN" dirty="0"/>
                    </a:p>
                  </a:txBody>
                  <a:tcPr anchor="ctr"/>
                </a:tc>
                <a:tc>
                  <a:txBody>
                    <a:bodyPr/>
                    <a:lstStyle/>
                    <a:p>
                      <a:pPr algn="ctr" fontAlgn="b"/>
                      <a:r>
                        <a:rPr lang="en-IN" sz="1800" b="0" i="0" u="none" strike="noStrike" kern="1200" baseline="0" dirty="0">
                          <a:solidFill>
                            <a:schemeClr val="dk1"/>
                          </a:solidFill>
                          <a:latin typeface="+mn-lt"/>
                          <a:ea typeface="+mn-ea"/>
                          <a:cs typeface="+mn-cs"/>
                        </a:rPr>
                        <a:t>Room</a:t>
                      </a:r>
                    </a:p>
                  </a:txBody>
                  <a:tcPr marL="0" marR="0" marT="0" marB="0" anchor="ctr"/>
                </a:tc>
                <a:tc>
                  <a:txBody>
                    <a:bodyPr/>
                    <a:lstStyle/>
                    <a:p>
                      <a:pPr algn="ctr" fontAlgn="b"/>
                      <a:r>
                        <a:rPr lang="en-IN" sz="1800" b="0" i="0" u="none" strike="noStrike" kern="1200" baseline="0" dirty="0">
                          <a:solidFill>
                            <a:schemeClr val="dk1"/>
                          </a:solidFill>
                          <a:latin typeface="+mn-lt"/>
                          <a:ea typeface="+mn-ea"/>
                          <a:cs typeface="+mn-cs"/>
                        </a:rPr>
                        <a:t>6.92</a:t>
                      </a:r>
                    </a:p>
                  </a:txBody>
                  <a:tcPr marL="0" marR="0" marT="0" marB="0" anchor="ctr"/>
                </a:tc>
                <a:tc>
                  <a:txBody>
                    <a:bodyPr/>
                    <a:lstStyle/>
                    <a:p>
                      <a:pPr algn="ctr" fontAlgn="b"/>
                      <a:r>
                        <a:rPr lang="en-IN" sz="1800" b="0" i="0" u="none" strike="noStrike" kern="1200" baseline="0">
                          <a:solidFill>
                            <a:schemeClr val="dk1"/>
                          </a:solidFill>
                          <a:latin typeface="+mn-lt"/>
                          <a:ea typeface="+mn-ea"/>
                          <a:cs typeface="+mn-cs"/>
                        </a:rPr>
                        <a:t>10.93</a:t>
                      </a:r>
                    </a:p>
                  </a:txBody>
                  <a:tcPr marL="0" marR="0" marT="0" marB="0" anchor="ctr"/>
                </a:tc>
              </a:tr>
              <a:tr h="370840">
                <a:tc vMerge="1">
                  <a:txBody>
                    <a:bodyPr/>
                    <a:lstStyle/>
                    <a:p>
                      <a:endParaRPr lang="en-IN" dirty="0"/>
                    </a:p>
                  </a:txBody>
                  <a:tcPr/>
                </a:tc>
                <a:tc>
                  <a:txBody>
                    <a:bodyPr/>
                    <a:lstStyle/>
                    <a:p>
                      <a:pPr algn="ctr"/>
                      <a:r>
                        <a:rPr lang="en-IN" sz="1800" b="0" i="0" u="none" strike="noStrike" kern="1200" baseline="0" dirty="0" smtClean="0">
                          <a:solidFill>
                            <a:schemeClr val="dk1"/>
                          </a:solidFill>
                          <a:latin typeface="+mn-lt"/>
                          <a:ea typeface="+mn-ea"/>
                          <a:cs typeface="+mn-cs"/>
                        </a:rPr>
                        <a:t>180</a:t>
                      </a:r>
                      <a:endParaRPr lang="en-IN" dirty="0"/>
                    </a:p>
                  </a:txBody>
                  <a:tcPr anchor="ctr"/>
                </a:tc>
                <a:tc>
                  <a:txBody>
                    <a:bodyPr/>
                    <a:lstStyle/>
                    <a:p>
                      <a:pPr algn="ctr" fontAlgn="b"/>
                      <a:r>
                        <a:rPr lang="en-IN" sz="1800" b="0" i="0" u="none" strike="noStrike" kern="1200" baseline="0" dirty="0">
                          <a:solidFill>
                            <a:schemeClr val="dk1"/>
                          </a:solidFill>
                          <a:latin typeface="+mn-lt"/>
                          <a:ea typeface="+mn-ea"/>
                          <a:cs typeface="+mn-cs"/>
                        </a:rPr>
                        <a:t>Human</a:t>
                      </a:r>
                    </a:p>
                  </a:txBody>
                  <a:tcPr marL="0" marR="0" marT="0" marB="0" anchor="ctr"/>
                </a:tc>
                <a:tc>
                  <a:txBody>
                    <a:bodyPr/>
                    <a:lstStyle/>
                    <a:p>
                      <a:pPr algn="ctr" fontAlgn="b"/>
                      <a:r>
                        <a:rPr lang="en-IN" sz="1800" b="0" i="0" u="none" strike="noStrike" kern="1200" baseline="0" dirty="0">
                          <a:solidFill>
                            <a:schemeClr val="dk1"/>
                          </a:solidFill>
                          <a:latin typeface="+mn-lt"/>
                          <a:ea typeface="+mn-ea"/>
                          <a:cs typeface="+mn-cs"/>
                        </a:rPr>
                        <a:t>4.01</a:t>
                      </a:r>
                    </a:p>
                  </a:txBody>
                  <a:tcPr marL="0" marR="0" marT="0" marB="0" anchor="ctr"/>
                </a:tc>
                <a:tc>
                  <a:txBody>
                    <a:bodyPr/>
                    <a:lstStyle/>
                    <a:p>
                      <a:pPr algn="ctr" fontAlgn="b"/>
                      <a:r>
                        <a:rPr lang="en-IN" sz="1800" b="0" i="0" u="none" strike="noStrike" kern="1200" baseline="0">
                          <a:solidFill>
                            <a:schemeClr val="dk1"/>
                          </a:solidFill>
                          <a:latin typeface="+mn-lt"/>
                          <a:ea typeface="+mn-ea"/>
                          <a:cs typeface="+mn-cs"/>
                        </a:rPr>
                        <a:t>8.25</a:t>
                      </a:r>
                    </a:p>
                  </a:txBody>
                  <a:tcPr marL="0" marR="0" marT="0" marB="0" anchor="ctr"/>
                </a:tc>
              </a:tr>
              <a:tr h="370840">
                <a:tc vMerge="1">
                  <a:txBody>
                    <a:bodyPr/>
                    <a:lstStyle/>
                    <a:p>
                      <a:endParaRPr lang="en-IN" dirty="0"/>
                    </a:p>
                  </a:txBody>
                  <a:tcPr/>
                </a:tc>
                <a:tc>
                  <a:txBody>
                    <a:bodyPr/>
                    <a:lstStyle/>
                    <a:p>
                      <a:pPr algn="ctr"/>
                      <a:r>
                        <a:rPr lang="en-IN" dirty="0" smtClean="0"/>
                        <a:t>90</a:t>
                      </a:r>
                      <a:endParaRPr lang="en-IN" dirty="0"/>
                    </a:p>
                  </a:txBody>
                  <a:tcPr anchor="ctr"/>
                </a:tc>
                <a:tc>
                  <a:txBody>
                    <a:bodyPr/>
                    <a:lstStyle/>
                    <a:p>
                      <a:pPr algn="ctr" fontAlgn="b"/>
                      <a:r>
                        <a:rPr lang="en-IN" sz="1800" b="0" i="0" u="none" strike="noStrike" kern="1200" baseline="0" dirty="0">
                          <a:solidFill>
                            <a:schemeClr val="dk1"/>
                          </a:solidFill>
                          <a:latin typeface="+mn-lt"/>
                          <a:ea typeface="+mn-ea"/>
                          <a:cs typeface="+mn-cs"/>
                        </a:rPr>
                        <a:t>Human</a:t>
                      </a:r>
                    </a:p>
                  </a:txBody>
                  <a:tcPr marL="0" marR="0" marT="0" marB="0" anchor="ctr"/>
                </a:tc>
                <a:tc>
                  <a:txBody>
                    <a:bodyPr/>
                    <a:lstStyle/>
                    <a:p>
                      <a:pPr algn="ctr" fontAlgn="b"/>
                      <a:r>
                        <a:rPr lang="en-IN" sz="1800" b="0" i="0" u="none" strike="noStrike" kern="1200" baseline="0" dirty="0">
                          <a:solidFill>
                            <a:schemeClr val="dk1"/>
                          </a:solidFill>
                          <a:latin typeface="+mn-lt"/>
                          <a:ea typeface="+mn-ea"/>
                          <a:cs typeface="+mn-cs"/>
                        </a:rPr>
                        <a:t>4.01</a:t>
                      </a:r>
                    </a:p>
                  </a:txBody>
                  <a:tcPr marL="0" marR="0" marT="0" marB="0" anchor="ctr"/>
                </a:tc>
                <a:tc>
                  <a:txBody>
                    <a:bodyPr/>
                    <a:lstStyle/>
                    <a:p>
                      <a:pPr algn="ctr" fontAlgn="b"/>
                      <a:r>
                        <a:rPr lang="en-IN" sz="1800" b="0" i="0" u="none" strike="noStrike" kern="1200" baseline="0" dirty="0">
                          <a:solidFill>
                            <a:schemeClr val="dk1"/>
                          </a:solidFill>
                          <a:latin typeface="+mn-lt"/>
                          <a:ea typeface="+mn-ea"/>
                          <a:cs typeface="+mn-cs"/>
                        </a:rPr>
                        <a:t>7.40</a:t>
                      </a:r>
                    </a:p>
                  </a:txBody>
                  <a:tcPr marL="0" marR="0" marT="0" marB="0" anchor="ctr"/>
                </a:tc>
              </a:tr>
              <a:tr h="370840">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Avg (d</a:t>
                      </a:r>
                      <a:r>
                        <a:rPr lang="en-IN" baseline="-25000" dirty="0" smtClean="0"/>
                        <a:t>max</a:t>
                      </a:r>
                      <a:r>
                        <a:rPr lang="en-IN" dirty="0" smtClean="0"/>
                        <a:t> - d</a:t>
                      </a:r>
                      <a:r>
                        <a:rPr lang="en-IN" baseline="-25000" dirty="0" smtClean="0"/>
                        <a:t>min</a:t>
                      </a:r>
                      <a:r>
                        <a:rPr lang="en-IN" dirty="0" smtClean="0"/>
                        <a:t>) </a:t>
                      </a:r>
                    </a:p>
                    <a:p>
                      <a:endParaRPr lang="en-IN" dirty="0"/>
                    </a:p>
                  </a:txBody>
                  <a:tcPr/>
                </a:tc>
                <a:tc>
                  <a:txBody>
                    <a:bodyPr/>
                    <a:lstStyle/>
                    <a:p>
                      <a:pPr algn="ctr"/>
                      <a:r>
                        <a:rPr lang="en-IN" sz="1800" b="0" i="0" u="none" strike="noStrike" kern="1200" baseline="0" dirty="0" smtClean="0">
                          <a:solidFill>
                            <a:schemeClr val="dk1"/>
                          </a:solidFill>
                          <a:latin typeface="+mn-lt"/>
                          <a:ea typeface="+mn-ea"/>
                          <a:cs typeface="+mn-cs"/>
                        </a:rPr>
                        <a:t>180</a:t>
                      </a:r>
                      <a:endParaRPr lang="en-IN" dirty="0"/>
                    </a:p>
                  </a:txBody>
                  <a:tcPr anchor="ctr"/>
                </a:tc>
                <a:tc>
                  <a:txBody>
                    <a:bodyPr/>
                    <a:lstStyle/>
                    <a:p>
                      <a:pPr algn="ctr" fontAlgn="b"/>
                      <a:r>
                        <a:rPr lang="en-IN" sz="1800" b="0" i="0" u="none" strike="noStrike" kern="1200" baseline="0" dirty="0">
                          <a:solidFill>
                            <a:schemeClr val="dk1"/>
                          </a:solidFill>
                          <a:latin typeface="+mn-lt"/>
                          <a:ea typeface="+mn-ea"/>
                          <a:cs typeface="+mn-cs"/>
                        </a:rPr>
                        <a:t>Room</a:t>
                      </a:r>
                    </a:p>
                  </a:txBody>
                  <a:tcPr marL="0" marR="0" marT="0" marB="0" anchor="ctr"/>
                </a:tc>
                <a:tc>
                  <a:txBody>
                    <a:bodyPr/>
                    <a:lstStyle/>
                    <a:p>
                      <a:pPr algn="ctr" fontAlgn="b"/>
                      <a:r>
                        <a:rPr lang="en-IN" sz="1800" b="0" i="0" u="none" strike="noStrike" kern="1200" baseline="0" dirty="0" smtClean="0">
                          <a:solidFill>
                            <a:schemeClr val="dk1"/>
                          </a:solidFill>
                          <a:latin typeface="+mn-lt"/>
                          <a:ea typeface="+mn-ea"/>
                          <a:cs typeface="+mn-cs"/>
                        </a:rPr>
                        <a:t>329</a:t>
                      </a:r>
                      <a:endParaRPr lang="en-IN" sz="1800" b="0" i="0" u="none" strike="noStrike" kern="1200" baseline="0" dirty="0">
                        <a:solidFill>
                          <a:schemeClr val="dk1"/>
                        </a:solidFill>
                        <a:latin typeface="+mn-lt"/>
                        <a:ea typeface="+mn-ea"/>
                        <a:cs typeface="+mn-cs"/>
                      </a:endParaRPr>
                    </a:p>
                  </a:txBody>
                  <a:tcPr marL="0" marR="0" marT="0" marB="0" anchor="ctr"/>
                </a:tc>
                <a:tc>
                  <a:txBody>
                    <a:bodyPr/>
                    <a:lstStyle/>
                    <a:p>
                      <a:pPr algn="ctr" fontAlgn="b"/>
                      <a:r>
                        <a:rPr lang="en-IN" sz="1800" b="0" i="0" u="none" strike="noStrike" kern="1200" baseline="0" dirty="0" smtClean="0">
                          <a:solidFill>
                            <a:schemeClr val="dk1"/>
                          </a:solidFill>
                          <a:latin typeface="+mn-lt"/>
                          <a:ea typeface="+mn-ea"/>
                          <a:cs typeface="+mn-cs"/>
                        </a:rPr>
                        <a:t>639</a:t>
                      </a:r>
                      <a:endParaRPr lang="en-IN" sz="1800" b="0" i="0" u="none" strike="noStrike" kern="1200" baseline="0" dirty="0">
                        <a:solidFill>
                          <a:schemeClr val="dk1"/>
                        </a:solidFill>
                        <a:latin typeface="+mn-lt"/>
                        <a:ea typeface="+mn-ea"/>
                        <a:cs typeface="+mn-cs"/>
                      </a:endParaRPr>
                    </a:p>
                  </a:txBody>
                  <a:tcPr marL="0" marR="0" marT="0" marB="0" anchor="ctr"/>
                </a:tc>
              </a:tr>
              <a:tr h="370840">
                <a:tc vMerge="1">
                  <a:txBody>
                    <a:bodyPr/>
                    <a:lstStyle/>
                    <a:p>
                      <a:endParaRPr lang="en-IN" dirty="0"/>
                    </a:p>
                  </a:txBody>
                  <a:tcPr/>
                </a:tc>
                <a:tc>
                  <a:txBody>
                    <a:bodyPr/>
                    <a:lstStyle/>
                    <a:p>
                      <a:pPr algn="ctr"/>
                      <a:r>
                        <a:rPr lang="en-IN" sz="1800" b="0" i="0" u="none" strike="noStrike" kern="1200" baseline="0" dirty="0" smtClean="0">
                          <a:solidFill>
                            <a:schemeClr val="dk1"/>
                          </a:solidFill>
                          <a:latin typeface="+mn-lt"/>
                          <a:ea typeface="+mn-ea"/>
                          <a:cs typeface="+mn-cs"/>
                        </a:rPr>
                        <a:t>180</a:t>
                      </a:r>
                      <a:endParaRPr lang="en-IN" dirty="0"/>
                    </a:p>
                  </a:txBody>
                  <a:tcPr anchor="ctr"/>
                </a:tc>
                <a:tc>
                  <a:txBody>
                    <a:bodyPr/>
                    <a:lstStyle/>
                    <a:p>
                      <a:pPr algn="ctr" fontAlgn="b"/>
                      <a:r>
                        <a:rPr lang="en-IN" sz="1800" b="0" i="0" u="none" strike="noStrike" kern="1200" baseline="0" dirty="0">
                          <a:solidFill>
                            <a:schemeClr val="dk1"/>
                          </a:solidFill>
                          <a:latin typeface="+mn-lt"/>
                          <a:ea typeface="+mn-ea"/>
                          <a:cs typeface="+mn-cs"/>
                        </a:rPr>
                        <a:t>Human</a:t>
                      </a:r>
                    </a:p>
                  </a:txBody>
                  <a:tcPr marL="0" marR="0" marT="0" marB="0" anchor="ctr"/>
                </a:tc>
                <a:tc>
                  <a:txBody>
                    <a:bodyPr/>
                    <a:lstStyle/>
                    <a:p>
                      <a:pPr algn="ctr" fontAlgn="b"/>
                      <a:r>
                        <a:rPr lang="en-IN" sz="1800" b="0" i="0" u="none" strike="noStrike" kern="1200" baseline="0" dirty="0" smtClean="0">
                          <a:solidFill>
                            <a:schemeClr val="dk1"/>
                          </a:solidFill>
                          <a:latin typeface="+mn-lt"/>
                          <a:ea typeface="+mn-ea"/>
                          <a:cs typeface="+mn-cs"/>
                        </a:rPr>
                        <a:t>206</a:t>
                      </a:r>
                      <a:endParaRPr lang="en-IN" sz="1800" b="0" i="0" u="none" strike="noStrike" kern="1200" baseline="0" dirty="0">
                        <a:solidFill>
                          <a:schemeClr val="dk1"/>
                        </a:solidFill>
                        <a:latin typeface="+mn-lt"/>
                        <a:ea typeface="+mn-ea"/>
                        <a:cs typeface="+mn-cs"/>
                      </a:endParaRPr>
                    </a:p>
                  </a:txBody>
                  <a:tcPr marL="0" marR="0" marT="0" marB="0" anchor="ctr"/>
                </a:tc>
                <a:tc>
                  <a:txBody>
                    <a:bodyPr/>
                    <a:lstStyle/>
                    <a:p>
                      <a:pPr algn="ctr" fontAlgn="b"/>
                      <a:r>
                        <a:rPr lang="en-IN" sz="1800" b="0" i="0" u="none" strike="noStrike" kern="1200" baseline="0" dirty="0" smtClean="0">
                          <a:solidFill>
                            <a:schemeClr val="dk1"/>
                          </a:solidFill>
                          <a:latin typeface="+mn-lt"/>
                          <a:ea typeface="+mn-ea"/>
                          <a:cs typeface="+mn-cs"/>
                        </a:rPr>
                        <a:t>624</a:t>
                      </a:r>
                      <a:endParaRPr lang="en-IN" sz="1800" b="0" i="0" u="none" strike="noStrike" kern="1200" baseline="0" dirty="0">
                        <a:solidFill>
                          <a:schemeClr val="dk1"/>
                        </a:solidFill>
                        <a:latin typeface="+mn-lt"/>
                        <a:ea typeface="+mn-ea"/>
                        <a:cs typeface="+mn-cs"/>
                      </a:endParaRPr>
                    </a:p>
                  </a:txBody>
                  <a:tcPr marL="0" marR="0" marT="0" marB="0" anchor="ctr"/>
                </a:tc>
              </a:tr>
              <a:tr h="370840">
                <a:tc vMerge="1">
                  <a:txBody>
                    <a:bodyPr/>
                    <a:lstStyle/>
                    <a:p>
                      <a:endParaRPr lang="en-IN" dirty="0"/>
                    </a:p>
                  </a:txBody>
                  <a:tcPr/>
                </a:tc>
                <a:tc>
                  <a:txBody>
                    <a:bodyPr/>
                    <a:lstStyle/>
                    <a:p>
                      <a:pPr algn="ctr"/>
                      <a:r>
                        <a:rPr lang="en-IN" dirty="0" smtClean="0"/>
                        <a:t>90</a:t>
                      </a:r>
                      <a:endParaRPr lang="en-IN" dirty="0"/>
                    </a:p>
                  </a:txBody>
                  <a:tcPr anchor="ctr"/>
                </a:tc>
                <a:tc>
                  <a:txBody>
                    <a:bodyPr/>
                    <a:lstStyle/>
                    <a:p>
                      <a:pPr algn="ctr" fontAlgn="b"/>
                      <a:r>
                        <a:rPr lang="en-IN" sz="1800" b="0" i="0" u="none" strike="noStrike" kern="1200" baseline="0" dirty="0">
                          <a:solidFill>
                            <a:schemeClr val="dk1"/>
                          </a:solidFill>
                          <a:latin typeface="+mn-lt"/>
                          <a:ea typeface="+mn-ea"/>
                          <a:cs typeface="+mn-cs"/>
                        </a:rPr>
                        <a:t>Human</a:t>
                      </a:r>
                    </a:p>
                  </a:txBody>
                  <a:tcPr marL="0" marR="0" marT="0" marB="0" anchor="ctr"/>
                </a:tc>
                <a:tc>
                  <a:txBody>
                    <a:bodyPr/>
                    <a:lstStyle/>
                    <a:p>
                      <a:pPr algn="ctr" fontAlgn="b"/>
                      <a:r>
                        <a:rPr lang="en-IN" sz="1800" b="0" i="0" u="none" strike="noStrike" kern="1200" baseline="0" dirty="0" smtClean="0">
                          <a:solidFill>
                            <a:schemeClr val="dk1"/>
                          </a:solidFill>
                          <a:latin typeface="+mn-lt"/>
                          <a:ea typeface="+mn-ea"/>
                          <a:cs typeface="+mn-cs"/>
                        </a:rPr>
                        <a:t>206</a:t>
                      </a:r>
                      <a:endParaRPr lang="en-IN" sz="1800" b="0" i="0" u="none" strike="noStrike" kern="1200" baseline="0" dirty="0">
                        <a:solidFill>
                          <a:schemeClr val="dk1"/>
                        </a:solidFill>
                        <a:latin typeface="+mn-lt"/>
                        <a:ea typeface="+mn-ea"/>
                        <a:cs typeface="+mn-cs"/>
                      </a:endParaRPr>
                    </a:p>
                  </a:txBody>
                  <a:tcPr marL="0" marR="0" marT="0" marB="0" anchor="ctr"/>
                </a:tc>
                <a:tc>
                  <a:txBody>
                    <a:bodyPr/>
                    <a:lstStyle/>
                    <a:p>
                      <a:pPr algn="ctr" fontAlgn="b"/>
                      <a:r>
                        <a:rPr lang="en-IN" sz="1800" b="0" i="0" u="none" strike="noStrike" kern="1200" baseline="0" dirty="0" smtClean="0">
                          <a:solidFill>
                            <a:schemeClr val="dk1"/>
                          </a:solidFill>
                          <a:latin typeface="+mn-lt"/>
                          <a:ea typeface="+mn-ea"/>
                          <a:cs typeface="+mn-cs"/>
                        </a:rPr>
                        <a:t>408</a:t>
                      </a:r>
                      <a:endParaRPr lang="en-IN" sz="1800" b="0" i="0" u="none" strike="noStrike" kern="1200" baseline="0" dirty="0">
                        <a:solidFill>
                          <a:schemeClr val="dk1"/>
                        </a:solidFill>
                        <a:latin typeface="+mn-lt"/>
                        <a:ea typeface="+mn-ea"/>
                        <a:cs typeface="+mn-cs"/>
                      </a:endParaRPr>
                    </a:p>
                  </a:txBody>
                  <a:tcPr marL="0" marR="0" marT="0" marB="0" anchor="ctr"/>
                </a:tc>
              </a:tr>
              <a:tr h="370840">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Average Standard Deviation </a:t>
                      </a:r>
                    </a:p>
                    <a:p>
                      <a:endParaRPr lang="en-IN" dirty="0"/>
                    </a:p>
                  </a:txBody>
                  <a:tcPr/>
                </a:tc>
                <a:tc>
                  <a:txBody>
                    <a:bodyPr/>
                    <a:lstStyle/>
                    <a:p>
                      <a:pPr algn="ctr"/>
                      <a:r>
                        <a:rPr lang="en-IN" sz="1800" b="0" i="0" u="none" strike="noStrike" kern="1200" baseline="0" dirty="0" smtClean="0">
                          <a:solidFill>
                            <a:schemeClr val="dk1"/>
                          </a:solidFill>
                          <a:latin typeface="+mn-lt"/>
                          <a:ea typeface="+mn-ea"/>
                          <a:cs typeface="+mn-cs"/>
                        </a:rPr>
                        <a:t>180</a:t>
                      </a:r>
                      <a:endParaRPr lang="en-IN" dirty="0"/>
                    </a:p>
                  </a:txBody>
                  <a:tcPr anchor="ctr"/>
                </a:tc>
                <a:tc>
                  <a:txBody>
                    <a:bodyPr/>
                    <a:lstStyle/>
                    <a:p>
                      <a:pPr algn="ctr" fontAlgn="b"/>
                      <a:r>
                        <a:rPr lang="en-IN" sz="1800" b="0" i="0" u="none" strike="noStrike" kern="1200" baseline="0" dirty="0">
                          <a:solidFill>
                            <a:schemeClr val="dk1"/>
                          </a:solidFill>
                          <a:latin typeface="+mn-lt"/>
                          <a:ea typeface="+mn-ea"/>
                          <a:cs typeface="+mn-cs"/>
                        </a:rPr>
                        <a:t>Room</a:t>
                      </a:r>
                    </a:p>
                  </a:txBody>
                  <a:tcPr marL="0" marR="0" marT="0" marB="0" anchor="ctr"/>
                </a:tc>
                <a:tc>
                  <a:txBody>
                    <a:bodyPr/>
                    <a:lstStyle/>
                    <a:p>
                      <a:pPr algn="ctr"/>
                      <a:r>
                        <a:rPr lang="en-IN" sz="1800" b="0" i="0" u="none" strike="noStrike" kern="1200" baseline="0" dirty="0" smtClean="0">
                          <a:solidFill>
                            <a:schemeClr val="dk1"/>
                          </a:solidFill>
                          <a:latin typeface="+mn-lt"/>
                          <a:ea typeface="+mn-ea"/>
                          <a:cs typeface="+mn-cs"/>
                        </a:rPr>
                        <a:t>89.15</a:t>
                      </a:r>
                      <a:endParaRPr lang="en-IN"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800" b="0" i="0" u="none" strike="noStrike" kern="1200" baseline="0" dirty="0" smtClean="0">
                          <a:solidFill>
                            <a:schemeClr val="dk1"/>
                          </a:solidFill>
                          <a:latin typeface="+mn-lt"/>
                          <a:ea typeface="+mn-ea"/>
                          <a:cs typeface="+mn-cs"/>
                        </a:rPr>
                        <a:t>185.71</a:t>
                      </a:r>
                      <a:endParaRPr lang="en-IN" dirty="0" smtClean="0"/>
                    </a:p>
                  </a:txBody>
                  <a:tcPr anchor="ctr"/>
                </a:tc>
              </a:tr>
              <a:tr h="370840">
                <a:tc vMerge="1">
                  <a:txBody>
                    <a:bodyPr/>
                    <a:lstStyle/>
                    <a:p>
                      <a:endParaRPr lang="en-IN" dirty="0"/>
                    </a:p>
                  </a:txBody>
                  <a:tcPr/>
                </a:tc>
                <a:tc>
                  <a:txBody>
                    <a:bodyPr/>
                    <a:lstStyle/>
                    <a:p>
                      <a:pPr algn="ctr"/>
                      <a:r>
                        <a:rPr lang="en-IN" sz="1800" b="0" i="0" u="none" strike="noStrike" kern="1200" baseline="0" dirty="0" smtClean="0">
                          <a:solidFill>
                            <a:schemeClr val="dk1"/>
                          </a:solidFill>
                          <a:latin typeface="+mn-lt"/>
                          <a:ea typeface="+mn-ea"/>
                          <a:cs typeface="+mn-cs"/>
                        </a:rPr>
                        <a:t>180</a:t>
                      </a:r>
                      <a:endParaRPr lang="en-IN" dirty="0"/>
                    </a:p>
                  </a:txBody>
                  <a:tcPr anchor="ctr"/>
                </a:tc>
                <a:tc>
                  <a:txBody>
                    <a:bodyPr/>
                    <a:lstStyle/>
                    <a:p>
                      <a:pPr algn="ctr" fontAlgn="b"/>
                      <a:r>
                        <a:rPr lang="en-IN" sz="1800" b="0" i="0" u="none" strike="noStrike" kern="1200" baseline="0" dirty="0">
                          <a:solidFill>
                            <a:schemeClr val="dk1"/>
                          </a:solidFill>
                          <a:latin typeface="+mn-lt"/>
                          <a:ea typeface="+mn-ea"/>
                          <a:cs typeface="+mn-cs"/>
                        </a:rPr>
                        <a:t>Human</a:t>
                      </a:r>
                    </a:p>
                  </a:txBody>
                  <a:tcPr marL="0" marR="0" marT="0" marB="0" anchor="ctr"/>
                </a:tc>
                <a:tc>
                  <a:txBody>
                    <a:bodyPr/>
                    <a:lstStyle/>
                    <a:p>
                      <a:pPr algn="ctr"/>
                      <a:r>
                        <a:rPr lang="en-IN" sz="1800" b="0" i="0" u="none" strike="noStrike" kern="1200" baseline="0" dirty="0" smtClean="0">
                          <a:solidFill>
                            <a:schemeClr val="dk1"/>
                          </a:solidFill>
                          <a:latin typeface="+mn-lt"/>
                          <a:ea typeface="+mn-ea"/>
                          <a:cs typeface="+mn-cs"/>
                        </a:rPr>
                        <a:t>58.26</a:t>
                      </a:r>
                      <a:endParaRPr lang="en-IN" dirty="0"/>
                    </a:p>
                  </a:txBody>
                  <a:tcPr anchor="ctr"/>
                </a:tc>
                <a:tc>
                  <a:txBody>
                    <a:bodyPr/>
                    <a:lstStyle/>
                    <a:p>
                      <a:pPr algn="ctr"/>
                      <a:r>
                        <a:rPr lang="en-IN" sz="1800" b="0" i="0" u="none" strike="noStrike" kern="1200" baseline="0" dirty="0" smtClean="0">
                          <a:solidFill>
                            <a:schemeClr val="dk1"/>
                          </a:solidFill>
                          <a:latin typeface="+mn-lt"/>
                          <a:ea typeface="+mn-ea"/>
                          <a:cs typeface="+mn-cs"/>
                        </a:rPr>
                        <a:t>168.91</a:t>
                      </a:r>
                      <a:endParaRPr lang="en-IN" dirty="0"/>
                    </a:p>
                  </a:txBody>
                  <a:tcPr anchor="ctr"/>
                </a:tc>
              </a:tr>
              <a:tr h="370840">
                <a:tc vMerge="1">
                  <a:txBody>
                    <a:bodyPr/>
                    <a:lstStyle/>
                    <a:p>
                      <a:endParaRPr lang="en-IN" dirty="0"/>
                    </a:p>
                  </a:txBody>
                  <a:tcPr/>
                </a:tc>
                <a:tc>
                  <a:txBody>
                    <a:bodyPr/>
                    <a:lstStyle/>
                    <a:p>
                      <a:pPr algn="ctr"/>
                      <a:r>
                        <a:rPr lang="en-IN" dirty="0" smtClean="0"/>
                        <a:t>90</a:t>
                      </a:r>
                      <a:endParaRPr lang="en-IN" dirty="0"/>
                    </a:p>
                  </a:txBody>
                  <a:tcPr anchor="ctr"/>
                </a:tc>
                <a:tc>
                  <a:txBody>
                    <a:bodyPr/>
                    <a:lstStyle/>
                    <a:p>
                      <a:pPr algn="ctr" fontAlgn="b"/>
                      <a:r>
                        <a:rPr lang="en-IN" sz="1800" b="0" i="0" u="none" strike="noStrike" kern="1200" baseline="0" dirty="0">
                          <a:solidFill>
                            <a:schemeClr val="dk1"/>
                          </a:solidFill>
                          <a:latin typeface="+mn-lt"/>
                          <a:ea typeface="+mn-ea"/>
                          <a:cs typeface="+mn-cs"/>
                        </a:rPr>
                        <a:t>Human</a:t>
                      </a:r>
                    </a:p>
                  </a:txBody>
                  <a:tcPr marL="0" marR="0" marT="0" marB="0" anchor="ctr"/>
                </a:tc>
                <a:tc>
                  <a:txBody>
                    <a:bodyPr/>
                    <a:lstStyle/>
                    <a:p>
                      <a:pPr algn="ctr"/>
                      <a:r>
                        <a:rPr lang="en-IN" sz="1800" b="0" i="0" u="none" strike="noStrike" kern="1200" baseline="0" dirty="0" smtClean="0">
                          <a:solidFill>
                            <a:schemeClr val="dk1"/>
                          </a:solidFill>
                          <a:latin typeface="+mn-lt"/>
                          <a:ea typeface="+mn-ea"/>
                          <a:cs typeface="+mn-cs"/>
                        </a:rPr>
                        <a:t>58.26</a:t>
                      </a:r>
                      <a:endParaRPr lang="en-IN" dirty="0"/>
                    </a:p>
                  </a:txBody>
                  <a:tcPr anchor="ctr"/>
                </a:tc>
                <a:tc>
                  <a:txBody>
                    <a:bodyPr/>
                    <a:lstStyle/>
                    <a:p>
                      <a:pPr algn="ctr"/>
                      <a:r>
                        <a:rPr lang="en-IN" sz="1800" b="0" i="0" u="none" strike="noStrike" kern="1200" baseline="0" dirty="0" smtClean="0">
                          <a:solidFill>
                            <a:schemeClr val="dk1"/>
                          </a:solidFill>
                          <a:latin typeface="+mn-lt"/>
                          <a:ea typeface="+mn-ea"/>
                          <a:cs typeface="+mn-cs"/>
                        </a:rPr>
                        <a:t>118.65</a:t>
                      </a:r>
                      <a:endParaRPr lang="en-IN" dirty="0"/>
                    </a:p>
                  </a:txBody>
                  <a:tcPr anchor="ctr"/>
                </a:tc>
              </a:tr>
              <a:tr h="370840">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 Pixels with d</a:t>
                      </a:r>
                      <a:r>
                        <a:rPr lang="en-IN" baseline="-25000" dirty="0" smtClean="0"/>
                        <a:t>min</a:t>
                      </a:r>
                      <a:r>
                        <a:rPr lang="en-IN" dirty="0" smtClean="0"/>
                        <a:t> = 0 </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&amp;    d</a:t>
                      </a:r>
                      <a:r>
                        <a:rPr lang="en-IN" baseline="-25000" dirty="0" smtClean="0"/>
                        <a:t>max</a:t>
                      </a:r>
                      <a:r>
                        <a:rPr lang="en-IN" dirty="0" smtClean="0"/>
                        <a:t> &gt; 0</a:t>
                      </a:r>
                    </a:p>
                    <a:p>
                      <a:endParaRPr lang="en-IN" dirty="0"/>
                    </a:p>
                  </a:txBody>
                  <a:tcPr/>
                </a:tc>
                <a:tc>
                  <a:txBody>
                    <a:bodyPr/>
                    <a:lstStyle/>
                    <a:p>
                      <a:pPr algn="ctr"/>
                      <a:r>
                        <a:rPr lang="en-IN" sz="1800" b="0" i="0" u="none" strike="noStrike" kern="1200" baseline="0" dirty="0" smtClean="0">
                          <a:solidFill>
                            <a:schemeClr val="dk1"/>
                          </a:solidFill>
                          <a:latin typeface="+mn-lt"/>
                          <a:ea typeface="+mn-ea"/>
                          <a:cs typeface="+mn-cs"/>
                        </a:rPr>
                        <a:t>180</a:t>
                      </a:r>
                      <a:endParaRPr lang="en-IN" dirty="0"/>
                    </a:p>
                  </a:txBody>
                  <a:tcPr anchor="ctr"/>
                </a:tc>
                <a:tc>
                  <a:txBody>
                    <a:bodyPr/>
                    <a:lstStyle/>
                    <a:p>
                      <a:pPr algn="ctr" fontAlgn="b"/>
                      <a:r>
                        <a:rPr lang="en-IN" sz="1800" b="0" i="0" u="none" strike="noStrike" kern="1200" baseline="0" dirty="0">
                          <a:solidFill>
                            <a:schemeClr val="dk1"/>
                          </a:solidFill>
                          <a:latin typeface="+mn-lt"/>
                          <a:ea typeface="+mn-ea"/>
                          <a:cs typeface="+mn-cs"/>
                        </a:rPr>
                        <a:t>Room</a:t>
                      </a:r>
                    </a:p>
                  </a:txBody>
                  <a:tcPr marL="0" marR="0" marT="0" marB="0" anchor="ctr"/>
                </a:tc>
                <a:tc>
                  <a:txBody>
                    <a:bodyPr/>
                    <a:lstStyle/>
                    <a:p>
                      <a:pPr algn="ctr"/>
                      <a:r>
                        <a:rPr lang="en-IN" sz="1800" b="0" i="0" u="none" strike="noStrike" kern="1200" baseline="0" dirty="0" smtClean="0">
                          <a:solidFill>
                            <a:schemeClr val="dk1"/>
                          </a:solidFill>
                          <a:latin typeface="+mn-lt"/>
                          <a:ea typeface="+mn-ea"/>
                          <a:cs typeface="+mn-cs"/>
                        </a:rPr>
                        <a:t>8.08%</a:t>
                      </a:r>
                      <a:endParaRPr lang="en-IN" dirty="0"/>
                    </a:p>
                  </a:txBody>
                  <a:tcPr anchor="ctr"/>
                </a:tc>
                <a:tc>
                  <a:txBody>
                    <a:bodyPr/>
                    <a:lstStyle/>
                    <a:p>
                      <a:pPr algn="ctr"/>
                      <a:r>
                        <a:rPr lang="en-IN" sz="1800" b="0" i="0" u="none" strike="noStrike" kern="1200" baseline="0" dirty="0" smtClean="0">
                          <a:solidFill>
                            <a:schemeClr val="dk1"/>
                          </a:solidFill>
                          <a:latin typeface="+mn-lt"/>
                          <a:ea typeface="+mn-ea"/>
                          <a:cs typeface="+mn-cs"/>
                        </a:rPr>
                        <a:t>17.52%</a:t>
                      </a:r>
                      <a:endParaRPr lang="en-IN" dirty="0"/>
                    </a:p>
                  </a:txBody>
                  <a:tcPr anchor="ctr"/>
                </a:tc>
              </a:tr>
              <a:tr h="370840">
                <a:tc vMerge="1">
                  <a:txBody>
                    <a:bodyPr/>
                    <a:lstStyle/>
                    <a:p>
                      <a:endParaRPr lang="en-IN" dirty="0"/>
                    </a:p>
                  </a:txBody>
                  <a:tcPr/>
                </a:tc>
                <a:tc>
                  <a:txBody>
                    <a:bodyPr/>
                    <a:lstStyle/>
                    <a:p>
                      <a:pPr algn="ctr"/>
                      <a:r>
                        <a:rPr lang="en-IN" sz="1800" b="0" i="0" u="none" strike="noStrike" kern="1200" baseline="0" dirty="0" smtClean="0">
                          <a:solidFill>
                            <a:schemeClr val="dk1"/>
                          </a:solidFill>
                          <a:latin typeface="+mn-lt"/>
                          <a:ea typeface="+mn-ea"/>
                          <a:cs typeface="+mn-cs"/>
                        </a:rPr>
                        <a:t>180</a:t>
                      </a:r>
                      <a:endParaRPr lang="en-IN" dirty="0"/>
                    </a:p>
                  </a:txBody>
                  <a:tcPr anchor="ctr"/>
                </a:tc>
                <a:tc>
                  <a:txBody>
                    <a:bodyPr/>
                    <a:lstStyle/>
                    <a:p>
                      <a:pPr algn="ctr" fontAlgn="b"/>
                      <a:r>
                        <a:rPr lang="en-IN" sz="1800" b="0" i="0" u="none" strike="noStrike" kern="1200" baseline="0" dirty="0">
                          <a:solidFill>
                            <a:schemeClr val="dk1"/>
                          </a:solidFill>
                          <a:latin typeface="+mn-lt"/>
                          <a:ea typeface="+mn-ea"/>
                          <a:cs typeface="+mn-cs"/>
                        </a:rPr>
                        <a:t>Human</a:t>
                      </a:r>
                    </a:p>
                  </a:txBody>
                  <a:tcPr marL="0" marR="0" marT="0" marB="0" anchor="ctr"/>
                </a:tc>
                <a:tc>
                  <a:txBody>
                    <a:bodyPr/>
                    <a:lstStyle/>
                    <a:p>
                      <a:pPr algn="ctr"/>
                      <a:r>
                        <a:rPr lang="en-IN" sz="1800" b="0" i="0" u="none" strike="noStrike" kern="1200" baseline="0" dirty="0" smtClean="0">
                          <a:solidFill>
                            <a:schemeClr val="dk1"/>
                          </a:solidFill>
                          <a:latin typeface="+mn-lt"/>
                          <a:ea typeface="+mn-ea"/>
                          <a:cs typeface="+mn-cs"/>
                        </a:rPr>
                        <a:t>5.32%</a:t>
                      </a:r>
                      <a:endParaRPr lang="en-IN" dirty="0"/>
                    </a:p>
                  </a:txBody>
                  <a:tcPr anchor="ctr"/>
                </a:tc>
                <a:tc>
                  <a:txBody>
                    <a:bodyPr/>
                    <a:lstStyle/>
                    <a:p>
                      <a:pPr algn="ctr"/>
                      <a:r>
                        <a:rPr lang="en-IN" sz="1800" b="0" i="0" u="none" strike="noStrike" kern="1200" baseline="0" dirty="0" smtClean="0">
                          <a:solidFill>
                            <a:schemeClr val="dk1"/>
                          </a:solidFill>
                          <a:latin typeface="+mn-lt"/>
                          <a:ea typeface="+mn-ea"/>
                          <a:cs typeface="+mn-cs"/>
                        </a:rPr>
                        <a:t>19.84%</a:t>
                      </a:r>
                      <a:endParaRPr lang="en-IN" dirty="0"/>
                    </a:p>
                  </a:txBody>
                  <a:tcPr anchor="ctr"/>
                </a:tc>
              </a:tr>
              <a:tr h="370840">
                <a:tc vMerge="1">
                  <a:txBody>
                    <a:bodyPr/>
                    <a:lstStyle/>
                    <a:p>
                      <a:endParaRPr lang="en-IN" dirty="0"/>
                    </a:p>
                  </a:txBody>
                  <a:tcPr/>
                </a:tc>
                <a:tc>
                  <a:txBody>
                    <a:bodyPr/>
                    <a:lstStyle/>
                    <a:p>
                      <a:pPr algn="ctr"/>
                      <a:r>
                        <a:rPr lang="en-IN" dirty="0" smtClean="0"/>
                        <a:t>90</a:t>
                      </a:r>
                      <a:endParaRPr lang="en-IN" dirty="0"/>
                    </a:p>
                  </a:txBody>
                  <a:tcPr anchor="ctr"/>
                </a:tc>
                <a:tc>
                  <a:txBody>
                    <a:bodyPr/>
                    <a:lstStyle/>
                    <a:p>
                      <a:pPr algn="ctr" fontAlgn="b"/>
                      <a:r>
                        <a:rPr lang="en-IN" sz="1800" b="0" i="0" u="none" strike="noStrike" kern="1200" baseline="0" dirty="0">
                          <a:solidFill>
                            <a:schemeClr val="dk1"/>
                          </a:solidFill>
                          <a:latin typeface="+mn-lt"/>
                          <a:ea typeface="+mn-ea"/>
                          <a:cs typeface="+mn-cs"/>
                        </a:rPr>
                        <a:t>Human</a:t>
                      </a:r>
                    </a:p>
                  </a:txBody>
                  <a:tcPr marL="0" marR="0" marT="0" marB="0" anchor="ctr"/>
                </a:tc>
                <a:tc>
                  <a:txBody>
                    <a:bodyPr/>
                    <a:lstStyle/>
                    <a:p>
                      <a:pPr algn="ctr"/>
                      <a:r>
                        <a:rPr lang="en-IN" sz="1800" b="0" i="0" u="none" strike="noStrike" kern="1200" baseline="0" dirty="0" smtClean="0">
                          <a:solidFill>
                            <a:schemeClr val="dk1"/>
                          </a:solidFill>
                          <a:latin typeface="+mn-lt"/>
                          <a:ea typeface="+mn-ea"/>
                          <a:cs typeface="+mn-cs"/>
                        </a:rPr>
                        <a:t>5.32%</a:t>
                      </a:r>
                    </a:p>
                  </a:txBody>
                  <a:tcPr anchor="ctr"/>
                </a:tc>
                <a:tc>
                  <a:txBody>
                    <a:bodyPr/>
                    <a:lstStyle/>
                    <a:p>
                      <a:pPr algn="ctr"/>
                      <a:r>
                        <a:rPr lang="en-IN" sz="1800" b="0" i="0" u="none" strike="noStrike" kern="1200" baseline="0" dirty="0" smtClean="0">
                          <a:solidFill>
                            <a:schemeClr val="dk1"/>
                          </a:solidFill>
                          <a:latin typeface="+mn-lt"/>
                          <a:ea typeface="+mn-ea"/>
                          <a:cs typeface="+mn-cs"/>
                        </a:rPr>
                        <a:t>11.87%</a:t>
                      </a:r>
                      <a:endParaRPr lang="en-IN" dirty="0"/>
                    </a:p>
                  </a:txBody>
                  <a:tcPr anchor="ctr"/>
                </a:tc>
              </a:tr>
            </a:tbl>
          </a:graphicData>
        </a:graphic>
      </p:graphicFrame>
      <p:sp>
        <p:nvSpPr>
          <p:cNvPr id="5" name="Footer Placeholder 51"/>
          <p:cNvSpPr>
            <a:spLocks noGrp="1"/>
          </p:cNvSpPr>
          <p:nvPr>
            <p:ph type="ftr" sz="quarter" idx="11"/>
          </p:nvPr>
        </p:nvSpPr>
        <p:spPr>
          <a:xfrm>
            <a:off x="2666999" y="6477000"/>
            <a:ext cx="3886201" cy="304800"/>
          </a:xfrm>
        </p:spPr>
        <p:txBody>
          <a:bodyPr/>
          <a:lstStyle/>
          <a:p>
            <a:pPr algn="ctr"/>
            <a:r>
              <a:rPr lang="en-US" sz="1800" b="1" dirty="0" smtClean="0">
                <a:solidFill>
                  <a:schemeClr val="tx1"/>
                </a:solidFill>
              </a:rPr>
              <a:t>Source</a:t>
            </a:r>
            <a:r>
              <a:rPr lang="en-US" sz="1800" dirty="0" smtClean="0"/>
              <a:t>: </a:t>
            </a:r>
            <a:r>
              <a:rPr lang="en-IN" sz="1800" dirty="0" smtClean="0"/>
              <a:t>Mallick et. al. 2014:</a:t>
            </a:r>
            <a:endParaRPr lang="en-US" sz="1800" dirty="0"/>
          </a:p>
        </p:txBody>
      </p:sp>
    </p:spTree>
    <p:extLst>
      <p:ext uri="{BB962C8B-B14F-4D97-AF65-F5344CB8AC3E}">
        <p14:creationId xmlns:p14="http://schemas.microsoft.com/office/powerpoint/2010/main" val="375379230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Approaches to minimize </a:t>
            </a:r>
            <a:r>
              <a:rPr lang="en-IN" dirty="0" smtClean="0"/>
              <a:t>interference</a:t>
            </a:r>
            <a:endParaRPr lang="en-IN" dirty="0"/>
          </a:p>
        </p:txBody>
      </p:sp>
      <p:sp>
        <p:nvSpPr>
          <p:cNvPr id="3" name="Content Placeholder 2"/>
          <p:cNvSpPr>
            <a:spLocks noGrp="1"/>
          </p:cNvSpPr>
          <p:nvPr>
            <p:ph idx="1"/>
          </p:nvPr>
        </p:nvSpPr>
        <p:spPr/>
        <p:txBody>
          <a:bodyPr>
            <a:normAutofit fontScale="92500" lnSpcReduction="20000"/>
          </a:bodyPr>
          <a:lstStyle/>
          <a:p>
            <a:r>
              <a:rPr lang="en-IN" dirty="0" smtClean="0"/>
              <a:t>SDM: Space Division Multiplexing</a:t>
            </a:r>
            <a:endParaRPr lang="en-IN" dirty="0" smtClean="0"/>
          </a:p>
          <a:p>
            <a:pPr lvl="1"/>
            <a:r>
              <a:rPr lang="en-IN" dirty="0"/>
              <a:t>Circular </a:t>
            </a:r>
            <a:r>
              <a:rPr lang="en-IN" dirty="0" smtClean="0"/>
              <a:t>Placement</a:t>
            </a:r>
          </a:p>
          <a:p>
            <a:pPr lvl="1"/>
            <a:r>
              <a:rPr lang="en-IN" dirty="0"/>
              <a:t>Axial and Diagonal </a:t>
            </a:r>
            <a:r>
              <a:rPr lang="en-IN" dirty="0" smtClean="0"/>
              <a:t>Placement</a:t>
            </a:r>
          </a:p>
          <a:p>
            <a:pPr lvl="1"/>
            <a:r>
              <a:rPr lang="en-IN" dirty="0"/>
              <a:t>Vertical Placement</a:t>
            </a:r>
            <a:endParaRPr lang="en-IN" dirty="0" smtClean="0"/>
          </a:p>
          <a:p>
            <a:r>
              <a:rPr lang="en-IN" dirty="0" smtClean="0"/>
              <a:t>TDM: Time Division </a:t>
            </a:r>
            <a:r>
              <a:rPr lang="en-IN" dirty="0"/>
              <a:t>Multiplexing</a:t>
            </a:r>
            <a:endParaRPr lang="en-IN" dirty="0" smtClean="0"/>
          </a:p>
          <a:p>
            <a:pPr lvl="1"/>
            <a:r>
              <a:rPr lang="en-IN" dirty="0"/>
              <a:t>Mechanical Shutter (TDM-MS</a:t>
            </a:r>
            <a:r>
              <a:rPr lang="en-IN" dirty="0" smtClean="0"/>
              <a:t>)</a:t>
            </a:r>
          </a:p>
          <a:p>
            <a:pPr lvl="1"/>
            <a:r>
              <a:rPr lang="en-IN" dirty="0"/>
              <a:t>Electronic Shutter (TDM-ES</a:t>
            </a:r>
            <a:r>
              <a:rPr lang="en-IN" dirty="0" smtClean="0"/>
              <a:t>)</a:t>
            </a:r>
          </a:p>
          <a:p>
            <a:pPr lvl="1"/>
            <a:r>
              <a:rPr lang="en-IN" dirty="0"/>
              <a:t>Software Shutter (TDM-SS)</a:t>
            </a:r>
            <a:endParaRPr lang="en-IN" dirty="0" smtClean="0"/>
          </a:p>
          <a:p>
            <a:r>
              <a:rPr lang="en-IN" dirty="0" smtClean="0"/>
              <a:t>PDM: Pattern Division </a:t>
            </a:r>
            <a:r>
              <a:rPr lang="en-IN" dirty="0"/>
              <a:t>Multiplexing</a:t>
            </a:r>
            <a:endParaRPr lang="en-IN" dirty="0" smtClean="0"/>
          </a:p>
          <a:p>
            <a:pPr lvl="1"/>
            <a:r>
              <a:rPr lang="en-IN" dirty="0"/>
              <a:t>Body-Attached </a:t>
            </a:r>
            <a:r>
              <a:rPr lang="en-IN" dirty="0" smtClean="0"/>
              <a:t>Vibrators</a:t>
            </a:r>
          </a:p>
          <a:p>
            <a:pPr lvl="1"/>
            <a:r>
              <a:rPr lang="en-IN" dirty="0"/>
              <a:t>Stand-Mounted </a:t>
            </a:r>
            <a:r>
              <a:rPr lang="en-IN" dirty="0" smtClean="0"/>
              <a:t>Vibrators</a:t>
            </a:r>
          </a:p>
          <a:p>
            <a:pPr lvl="1"/>
            <a:endParaRPr lang="en-IN" dirty="0"/>
          </a:p>
        </p:txBody>
      </p:sp>
      <p:sp>
        <p:nvSpPr>
          <p:cNvPr id="4" name="Footer Placeholder 51"/>
          <p:cNvSpPr>
            <a:spLocks noGrp="1"/>
          </p:cNvSpPr>
          <p:nvPr>
            <p:ph type="ftr" sz="quarter" idx="11"/>
          </p:nvPr>
        </p:nvSpPr>
        <p:spPr>
          <a:xfrm>
            <a:off x="3200399" y="6477000"/>
            <a:ext cx="2971801" cy="352652"/>
          </a:xfrm>
        </p:spPr>
        <p:txBody>
          <a:bodyPr/>
          <a:lstStyle/>
          <a:p>
            <a:pPr algn="ctr"/>
            <a:r>
              <a:rPr lang="en-US" sz="1800" b="1" dirty="0" smtClean="0">
                <a:solidFill>
                  <a:schemeClr val="tx1"/>
                </a:solidFill>
              </a:rPr>
              <a:t>Source</a:t>
            </a:r>
            <a:r>
              <a:rPr lang="en-US" sz="1800" dirty="0" smtClean="0"/>
              <a:t>: </a:t>
            </a:r>
            <a:r>
              <a:rPr lang="en-IN" sz="1800" dirty="0" smtClean="0"/>
              <a:t>Mallick et. al. 2014</a:t>
            </a:r>
            <a:endParaRPr lang="en-US" sz="1800" dirty="0"/>
          </a:p>
        </p:txBody>
      </p:sp>
    </p:spTree>
    <p:extLst>
      <p:ext uri="{BB962C8B-B14F-4D97-AF65-F5344CB8AC3E}">
        <p14:creationId xmlns:p14="http://schemas.microsoft.com/office/powerpoint/2010/main" val="335317276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a:t>SDM </a:t>
            </a:r>
            <a:r>
              <a:rPr lang="en-IN" dirty="0" smtClean="0"/>
              <a:t>– Circular </a:t>
            </a:r>
            <a:r>
              <a:rPr lang="en-IN" dirty="0" smtClean="0"/>
              <a:t>Placement</a:t>
            </a:r>
            <a:endParaRPr lang="en-IN"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659194"/>
            <a:ext cx="4695825"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51"/>
          <p:cNvSpPr>
            <a:spLocks noGrp="1"/>
          </p:cNvSpPr>
          <p:nvPr>
            <p:ph type="ftr" sz="quarter" idx="11"/>
          </p:nvPr>
        </p:nvSpPr>
        <p:spPr>
          <a:xfrm>
            <a:off x="2971800" y="6400800"/>
            <a:ext cx="3352800" cy="381000"/>
          </a:xfrm>
        </p:spPr>
        <p:txBody>
          <a:bodyPr/>
          <a:lstStyle/>
          <a:p>
            <a:pPr algn="ctr"/>
            <a:r>
              <a:rPr lang="en-US" sz="1800" b="1" dirty="0" smtClean="0">
                <a:solidFill>
                  <a:schemeClr val="tx1"/>
                </a:solidFill>
              </a:rPr>
              <a:t>Source</a:t>
            </a:r>
            <a:r>
              <a:rPr lang="en-US" sz="1800" dirty="0" smtClean="0"/>
              <a:t>: </a:t>
            </a:r>
            <a:r>
              <a:rPr lang="en-IN" sz="1800" dirty="0" err="1" smtClean="0"/>
              <a:t>Caon</a:t>
            </a:r>
            <a:r>
              <a:rPr lang="en-IN" sz="1800" dirty="0" smtClean="0"/>
              <a:t> et. at., 2011</a:t>
            </a:r>
            <a:endParaRPr lang="en-US" sz="1800" dirty="0"/>
          </a:p>
        </p:txBody>
      </p:sp>
    </p:spTree>
    <p:extLst>
      <p:ext uri="{BB962C8B-B14F-4D97-AF65-F5344CB8AC3E}">
        <p14:creationId xmlns:p14="http://schemas.microsoft.com/office/powerpoint/2010/main" val="159519644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a:t>SDM </a:t>
            </a:r>
            <a:r>
              <a:rPr lang="en-IN" dirty="0" smtClean="0"/>
              <a:t>– </a:t>
            </a:r>
            <a:r>
              <a:rPr lang="en-IN" dirty="0"/>
              <a:t>Circular </a:t>
            </a:r>
            <a:r>
              <a:rPr lang="en-IN" dirty="0" smtClean="0"/>
              <a:t>Placement</a:t>
            </a:r>
            <a:endParaRPr lang="en-IN"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33538"/>
            <a:ext cx="7024454" cy="438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51"/>
          <p:cNvSpPr>
            <a:spLocks noGrp="1"/>
          </p:cNvSpPr>
          <p:nvPr>
            <p:ph type="ftr" sz="quarter" idx="11"/>
          </p:nvPr>
        </p:nvSpPr>
        <p:spPr>
          <a:xfrm>
            <a:off x="2971800" y="6400800"/>
            <a:ext cx="3352800" cy="381000"/>
          </a:xfrm>
        </p:spPr>
        <p:txBody>
          <a:bodyPr/>
          <a:lstStyle/>
          <a:p>
            <a:pPr algn="ctr"/>
            <a:r>
              <a:rPr lang="en-US" sz="1800" b="1" dirty="0" smtClean="0">
                <a:solidFill>
                  <a:schemeClr val="tx1"/>
                </a:solidFill>
              </a:rPr>
              <a:t>Source</a:t>
            </a:r>
            <a:r>
              <a:rPr lang="en-US" sz="1800" dirty="0" smtClean="0"/>
              <a:t>: </a:t>
            </a:r>
            <a:r>
              <a:rPr lang="en-IN" sz="1800" dirty="0" err="1" smtClean="0"/>
              <a:t>Caon</a:t>
            </a:r>
            <a:r>
              <a:rPr lang="en-IN" sz="1800" dirty="0" smtClean="0"/>
              <a:t> et. at., 2011</a:t>
            </a:r>
            <a:endParaRPr lang="en-US" sz="1800" dirty="0"/>
          </a:p>
        </p:txBody>
      </p:sp>
    </p:spTree>
    <p:extLst>
      <p:ext uri="{BB962C8B-B14F-4D97-AF65-F5344CB8AC3E}">
        <p14:creationId xmlns:p14="http://schemas.microsoft.com/office/powerpoint/2010/main" val="25311841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3078202"/>
            <a:ext cx="6016391" cy="707886"/>
          </a:xfrm>
          <a:prstGeom prst="rect">
            <a:avLst/>
          </a:prstGeom>
        </p:spPr>
        <p:txBody>
          <a:bodyPr wrap="none">
            <a:spAutoFit/>
          </a:bodyPr>
          <a:lstStyle/>
          <a:p>
            <a:r>
              <a:rPr lang="en-IN" sz="4000" b="1" i="1" dirty="0">
                <a:solidFill>
                  <a:prstClr val="white"/>
                </a:solidFill>
              </a:rPr>
              <a:t>Factors for NUI </a:t>
            </a:r>
            <a:r>
              <a:rPr lang="en-IN" sz="4000" b="1" i="1" dirty="0" smtClean="0">
                <a:solidFill>
                  <a:prstClr val="white"/>
                </a:solidFill>
              </a:rPr>
              <a:t>Revolution </a:t>
            </a:r>
            <a:endParaRPr lang="en-IN" sz="4000" dirty="0">
              <a:solidFill>
                <a:prstClr val="white"/>
              </a:solidFill>
            </a:endParaRPr>
          </a:p>
        </p:txBody>
      </p:sp>
    </p:spTree>
    <p:extLst>
      <p:ext uri="{BB962C8B-B14F-4D97-AF65-F5344CB8AC3E}">
        <p14:creationId xmlns:p14="http://schemas.microsoft.com/office/powerpoint/2010/main" val="3778943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SDM </a:t>
            </a:r>
            <a:r>
              <a:rPr lang="en-IN" dirty="0" smtClean="0"/>
              <a:t>– </a:t>
            </a:r>
            <a:r>
              <a:rPr lang="en-IN" dirty="0"/>
              <a:t>Circular Placement</a:t>
            </a: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110</a:t>
            </a:fld>
            <a:endParaRPr lang="en-US"/>
          </a:p>
        </p:txBody>
      </p:sp>
      <p:sp>
        <p:nvSpPr>
          <p:cNvPr id="7" name="Footer Placeholder 51"/>
          <p:cNvSpPr>
            <a:spLocks noGrp="1"/>
          </p:cNvSpPr>
          <p:nvPr>
            <p:ph type="ftr" sz="quarter" idx="11"/>
          </p:nvPr>
        </p:nvSpPr>
        <p:spPr>
          <a:xfrm>
            <a:off x="76200" y="6400800"/>
            <a:ext cx="8991600" cy="381000"/>
          </a:xfrm>
        </p:spPr>
        <p:txBody>
          <a:bodyPr/>
          <a:lstStyle/>
          <a:p>
            <a:pPr algn="ctr"/>
            <a:r>
              <a:rPr lang="en-US" sz="1800" b="1" dirty="0" smtClean="0">
                <a:solidFill>
                  <a:schemeClr val="tx1"/>
                </a:solidFill>
              </a:rPr>
              <a:t>Source</a:t>
            </a:r>
            <a:r>
              <a:rPr lang="en-US" sz="1800" dirty="0" smtClean="0"/>
              <a:t>: </a:t>
            </a:r>
            <a:r>
              <a:rPr lang="en-US" sz="1800" dirty="0" err="1" smtClean="0"/>
              <a:t>iPiSoft</a:t>
            </a:r>
            <a:r>
              <a:rPr lang="en-US" sz="1800" dirty="0" smtClean="0"/>
              <a:t> Wiki: </a:t>
            </a:r>
            <a:r>
              <a:rPr lang="en-IN" sz="1800" dirty="0">
                <a:hlinkClick r:id="rId2"/>
              </a:rPr>
              <a:t>http://wiki.ipisoft.com/User_Guide_for_Dual_Depth_Sensor_Configuration</a:t>
            </a:r>
            <a:endParaRPr lang="en-US" sz="1800" dirty="0"/>
          </a:p>
        </p:txBody>
      </p:sp>
      <p:sp>
        <p:nvSpPr>
          <p:cNvPr id="8" name="TextBox 7"/>
          <p:cNvSpPr txBox="1"/>
          <p:nvPr/>
        </p:nvSpPr>
        <p:spPr>
          <a:xfrm>
            <a:off x="1600200" y="5638800"/>
            <a:ext cx="1219200" cy="369332"/>
          </a:xfrm>
          <a:prstGeom prst="rect">
            <a:avLst/>
          </a:prstGeom>
          <a:noFill/>
        </p:spPr>
        <p:txBody>
          <a:bodyPr wrap="square" rtlCol="0">
            <a:spAutoFit/>
          </a:bodyPr>
          <a:lstStyle/>
          <a:p>
            <a:r>
              <a:rPr lang="en-IN" dirty="0" smtClean="0"/>
              <a:t>Top View</a:t>
            </a:r>
            <a:endParaRPr lang="en-IN" dirty="0"/>
          </a:p>
        </p:txBody>
      </p:sp>
      <p:sp>
        <p:nvSpPr>
          <p:cNvPr id="10" name="TextBox 9"/>
          <p:cNvSpPr txBox="1"/>
          <p:nvPr/>
        </p:nvSpPr>
        <p:spPr>
          <a:xfrm>
            <a:off x="6172200" y="5638800"/>
            <a:ext cx="1219200" cy="369332"/>
          </a:xfrm>
          <a:prstGeom prst="rect">
            <a:avLst/>
          </a:prstGeom>
          <a:noFill/>
        </p:spPr>
        <p:txBody>
          <a:bodyPr wrap="square" rtlCol="0">
            <a:spAutoFit/>
          </a:bodyPr>
          <a:lstStyle/>
          <a:p>
            <a:r>
              <a:rPr lang="en-IN" dirty="0" smtClean="0"/>
              <a:t>Side View</a:t>
            </a:r>
            <a:endParaRPr lang="en-IN"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162174"/>
            <a:ext cx="4425902" cy="294322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133" y="2352675"/>
            <a:ext cx="4275467" cy="2905125"/>
          </a:xfrm>
          <a:prstGeom prst="rect">
            <a:avLst/>
          </a:prstGeom>
        </p:spPr>
      </p:pic>
    </p:spTree>
    <p:extLst>
      <p:ext uri="{BB962C8B-B14F-4D97-AF65-F5344CB8AC3E}">
        <p14:creationId xmlns:p14="http://schemas.microsoft.com/office/powerpoint/2010/main" val="298262889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SDM </a:t>
            </a:r>
            <a:r>
              <a:rPr lang="en-IN" dirty="0" smtClean="0"/>
              <a:t>– Axial </a:t>
            </a:r>
            <a:r>
              <a:rPr lang="en-IN" dirty="0"/>
              <a:t>and Diagonal </a:t>
            </a:r>
            <a:r>
              <a:rPr lang="en-IN" dirty="0" smtClean="0"/>
              <a:t>Placement</a:t>
            </a:r>
            <a:endParaRPr lang="en-IN"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905000"/>
            <a:ext cx="8305800" cy="3870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51"/>
          <p:cNvSpPr>
            <a:spLocks noGrp="1"/>
          </p:cNvSpPr>
          <p:nvPr>
            <p:ph type="ftr" sz="quarter" idx="11"/>
          </p:nvPr>
        </p:nvSpPr>
        <p:spPr>
          <a:xfrm>
            <a:off x="152400" y="6477000"/>
            <a:ext cx="8763000" cy="228600"/>
          </a:xfrm>
        </p:spPr>
        <p:txBody>
          <a:bodyPr/>
          <a:lstStyle/>
          <a:p>
            <a:pPr algn="ctr"/>
            <a:r>
              <a:rPr lang="en-US" sz="1800" b="1" dirty="0" smtClean="0">
                <a:solidFill>
                  <a:schemeClr val="tx1"/>
                </a:solidFill>
              </a:rPr>
              <a:t>Source</a:t>
            </a:r>
            <a:r>
              <a:rPr lang="en-US" sz="1800" dirty="0" smtClean="0"/>
              <a:t>: Ahmed, 2012: </a:t>
            </a:r>
            <a:r>
              <a:rPr lang="es-ES" sz="1800" dirty="0">
                <a:hlinkClick r:id="rId3"/>
              </a:rPr>
              <a:t>http://www.mpiinf.</a:t>
            </a:r>
            <a:r>
              <a:rPr lang="en-IN" sz="1800" dirty="0">
                <a:hlinkClick r:id="rId3"/>
              </a:rPr>
              <a:t>mpg.de/~</a:t>
            </a:r>
            <a:r>
              <a:rPr lang="en-IN" sz="1800" dirty="0" err="1" smtClean="0">
                <a:hlinkClick r:id="rId3"/>
              </a:rPr>
              <a:t>nahmed</a:t>
            </a:r>
            <a:r>
              <a:rPr lang="en-IN" sz="1800" dirty="0" smtClean="0">
                <a:hlinkClick r:id="rId3"/>
              </a:rPr>
              <a:t>/casa2012.pdf</a:t>
            </a:r>
            <a:r>
              <a:rPr lang="en-IN" sz="1800" dirty="0" smtClean="0"/>
              <a:t> </a:t>
            </a:r>
            <a:endParaRPr lang="en-US" sz="1800" dirty="0"/>
          </a:p>
        </p:txBody>
      </p:sp>
    </p:spTree>
    <p:extLst>
      <p:ext uri="{BB962C8B-B14F-4D97-AF65-F5344CB8AC3E}">
        <p14:creationId xmlns:p14="http://schemas.microsoft.com/office/powerpoint/2010/main" val="55910863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SDM </a:t>
            </a:r>
            <a:r>
              <a:rPr lang="en-IN" dirty="0" smtClean="0"/>
              <a:t>– Axial </a:t>
            </a:r>
            <a:r>
              <a:rPr lang="en-IN" dirty="0"/>
              <a:t>and Diagonal Placement</a:t>
            </a: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112</a:t>
            </a:fld>
            <a:endParaRPr lang="en-US"/>
          </a:p>
        </p:txBody>
      </p:sp>
      <p:sp>
        <p:nvSpPr>
          <p:cNvPr id="7" name="Footer Placeholder 51"/>
          <p:cNvSpPr>
            <a:spLocks noGrp="1"/>
          </p:cNvSpPr>
          <p:nvPr>
            <p:ph type="ftr" sz="quarter" idx="11"/>
          </p:nvPr>
        </p:nvSpPr>
        <p:spPr>
          <a:xfrm>
            <a:off x="76200" y="6400800"/>
            <a:ext cx="8991600" cy="381000"/>
          </a:xfrm>
        </p:spPr>
        <p:txBody>
          <a:bodyPr/>
          <a:lstStyle/>
          <a:p>
            <a:pPr algn="ctr"/>
            <a:r>
              <a:rPr lang="en-US" sz="1800" b="1" dirty="0" smtClean="0">
                <a:solidFill>
                  <a:schemeClr val="tx1"/>
                </a:solidFill>
              </a:rPr>
              <a:t>Source</a:t>
            </a:r>
            <a:r>
              <a:rPr lang="en-US" sz="1800" dirty="0" smtClean="0"/>
              <a:t>: </a:t>
            </a:r>
            <a:r>
              <a:rPr lang="en-US" sz="1800" dirty="0" err="1" smtClean="0"/>
              <a:t>iPiSoft</a:t>
            </a:r>
            <a:r>
              <a:rPr lang="en-US" sz="1800" dirty="0" smtClean="0"/>
              <a:t> Wiki: </a:t>
            </a:r>
            <a:r>
              <a:rPr lang="en-IN" sz="1800" dirty="0">
                <a:hlinkClick r:id="rId2"/>
              </a:rPr>
              <a:t>http://wiki.ipisoft.com/User_Guide_for_Dual_Depth_Sensor_Configuration</a:t>
            </a:r>
            <a:endParaRPr lang="en-US" sz="1800" dirty="0"/>
          </a:p>
        </p:txBody>
      </p:sp>
      <p:sp>
        <p:nvSpPr>
          <p:cNvPr id="8" name="TextBox 7"/>
          <p:cNvSpPr txBox="1"/>
          <p:nvPr/>
        </p:nvSpPr>
        <p:spPr>
          <a:xfrm>
            <a:off x="1600200" y="5638800"/>
            <a:ext cx="1219200" cy="369332"/>
          </a:xfrm>
          <a:prstGeom prst="rect">
            <a:avLst/>
          </a:prstGeom>
          <a:noFill/>
        </p:spPr>
        <p:txBody>
          <a:bodyPr wrap="square" rtlCol="0">
            <a:spAutoFit/>
          </a:bodyPr>
          <a:lstStyle/>
          <a:p>
            <a:r>
              <a:rPr lang="en-IN" dirty="0" smtClean="0"/>
              <a:t>Top View</a:t>
            </a:r>
            <a:endParaRPr lang="en-IN" dirty="0"/>
          </a:p>
        </p:txBody>
      </p:sp>
      <p:sp>
        <p:nvSpPr>
          <p:cNvPr id="10" name="TextBox 9"/>
          <p:cNvSpPr txBox="1"/>
          <p:nvPr/>
        </p:nvSpPr>
        <p:spPr>
          <a:xfrm>
            <a:off x="6172200" y="5638800"/>
            <a:ext cx="1219200" cy="369332"/>
          </a:xfrm>
          <a:prstGeom prst="rect">
            <a:avLst/>
          </a:prstGeom>
          <a:noFill/>
        </p:spPr>
        <p:txBody>
          <a:bodyPr wrap="square" rtlCol="0">
            <a:spAutoFit/>
          </a:bodyPr>
          <a:lstStyle/>
          <a:p>
            <a:r>
              <a:rPr lang="en-IN" dirty="0" smtClean="0"/>
              <a:t>Side View</a:t>
            </a:r>
            <a:endParaRPr lang="en-IN"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905000"/>
            <a:ext cx="4281472" cy="3200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3924" y="2005012"/>
            <a:ext cx="4147676" cy="3100388"/>
          </a:xfrm>
          <a:prstGeom prst="rect">
            <a:avLst/>
          </a:prstGeom>
        </p:spPr>
      </p:pic>
    </p:spTree>
    <p:extLst>
      <p:ext uri="{BB962C8B-B14F-4D97-AF65-F5344CB8AC3E}">
        <p14:creationId xmlns:p14="http://schemas.microsoft.com/office/powerpoint/2010/main" val="23164484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a:t>SDM </a:t>
            </a:r>
            <a:r>
              <a:rPr lang="en-IN" dirty="0" smtClean="0"/>
              <a:t>– Vertical Placement</a:t>
            </a:r>
            <a:endParaRPr lang="en-IN"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113</a:t>
            </a:fld>
            <a:endParaRPr lang="en-US"/>
          </a:p>
        </p:txBody>
      </p:sp>
      <p:sp>
        <p:nvSpPr>
          <p:cNvPr id="7" name="Footer Placeholder 51"/>
          <p:cNvSpPr>
            <a:spLocks noGrp="1"/>
          </p:cNvSpPr>
          <p:nvPr>
            <p:ph type="ftr" sz="quarter" idx="11"/>
          </p:nvPr>
        </p:nvSpPr>
        <p:spPr>
          <a:xfrm>
            <a:off x="76200" y="6400800"/>
            <a:ext cx="8991600" cy="381000"/>
          </a:xfrm>
        </p:spPr>
        <p:txBody>
          <a:bodyPr/>
          <a:lstStyle/>
          <a:p>
            <a:pPr algn="ctr"/>
            <a:r>
              <a:rPr lang="en-US" sz="1800" b="1" dirty="0" smtClean="0">
                <a:solidFill>
                  <a:schemeClr val="tx1"/>
                </a:solidFill>
              </a:rPr>
              <a:t>Source</a:t>
            </a:r>
            <a:r>
              <a:rPr lang="en-US" sz="1800" dirty="0" smtClean="0"/>
              <a:t>: Tong et. al. 2012</a:t>
            </a:r>
            <a:endParaRPr lang="en-US" sz="1800" dirty="0"/>
          </a:p>
        </p:txBody>
      </p:sp>
      <p:pic>
        <p:nvPicPr>
          <p:cNvPr id="9" name="Picture 2" descr="http://www.math.zju.edu.cn/ligangliu/CAGD/Projects/Kinects-CapturingHumans/Images/system-setu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76400"/>
            <a:ext cx="7005483"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37946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l" rtl="0">
              <a:spcBef>
                <a:spcPct val="0"/>
              </a:spcBef>
            </a:pPr>
            <a:r>
              <a:rPr lang="en-IN" sz="32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TDM</a:t>
            </a:r>
            <a:r>
              <a:rPr lang="en-IN" sz="32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 </a:t>
            </a:r>
            <a:r>
              <a:rPr lang="en-IN" sz="32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 Mechanical Shutter (TDM-MS</a:t>
            </a:r>
            <a:r>
              <a:rPr lang="en-IN" sz="32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a:t>
            </a:r>
            <a:endParaRPr lang="en-IN" sz="32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endParaRPr>
          </a:p>
        </p:txBody>
      </p:sp>
      <p:sp>
        <p:nvSpPr>
          <p:cNvPr id="3" name="Content Placeholder 2"/>
          <p:cNvSpPr>
            <a:spLocks noGrp="1"/>
          </p:cNvSpPr>
          <p:nvPr>
            <p:ph idx="1"/>
          </p:nvPr>
        </p:nvSpPr>
        <p:spPr/>
        <p:txBody>
          <a:bodyPr/>
          <a:lstStyle/>
          <a:p>
            <a:r>
              <a:rPr lang="en-IN" dirty="0" smtClean="0"/>
              <a:t>Moving Shaft Shutter</a:t>
            </a:r>
            <a:endParaRPr lang="en-IN" dirty="0"/>
          </a:p>
        </p:txBody>
      </p:sp>
      <p:sp>
        <p:nvSpPr>
          <p:cNvPr id="5" name="Footer Placeholder 51"/>
          <p:cNvSpPr>
            <a:spLocks noGrp="1"/>
          </p:cNvSpPr>
          <p:nvPr>
            <p:ph type="ftr" sz="quarter" idx="11"/>
          </p:nvPr>
        </p:nvSpPr>
        <p:spPr>
          <a:xfrm>
            <a:off x="2971800" y="6400800"/>
            <a:ext cx="3352800" cy="381000"/>
          </a:xfrm>
        </p:spPr>
        <p:txBody>
          <a:bodyPr/>
          <a:lstStyle/>
          <a:p>
            <a:pPr algn="ctr"/>
            <a:r>
              <a:rPr lang="en-US" sz="1800" b="1" dirty="0" smtClean="0">
                <a:solidFill>
                  <a:schemeClr val="tx1"/>
                </a:solidFill>
              </a:rPr>
              <a:t>Source</a:t>
            </a:r>
            <a:r>
              <a:rPr lang="en-US" sz="1800" dirty="0" smtClean="0"/>
              <a:t>: </a:t>
            </a:r>
            <a:r>
              <a:rPr lang="de-DE" sz="1800" dirty="0" smtClean="0"/>
              <a:t>Kramer </a:t>
            </a:r>
            <a:r>
              <a:rPr lang="en-IN" sz="1800" dirty="0" smtClean="0"/>
              <a:t>et. al., 2011</a:t>
            </a:r>
            <a:endParaRPr lang="en-US" sz="1800"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09800"/>
            <a:ext cx="419100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284" y="2133600"/>
            <a:ext cx="4224316" cy="3190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43050" y="5682734"/>
            <a:ext cx="1562100" cy="369332"/>
          </a:xfrm>
          <a:prstGeom prst="rect">
            <a:avLst/>
          </a:prstGeom>
          <a:noFill/>
        </p:spPr>
        <p:txBody>
          <a:bodyPr wrap="square" rtlCol="0">
            <a:spAutoFit/>
          </a:bodyPr>
          <a:lstStyle/>
          <a:p>
            <a:r>
              <a:rPr lang="en-IN" dirty="0" smtClean="0"/>
              <a:t>Shutter Closed</a:t>
            </a:r>
            <a:endParaRPr lang="en-IN" dirty="0"/>
          </a:p>
        </p:txBody>
      </p:sp>
      <p:sp>
        <p:nvSpPr>
          <p:cNvPr id="10" name="TextBox 9"/>
          <p:cNvSpPr txBox="1"/>
          <p:nvPr/>
        </p:nvSpPr>
        <p:spPr>
          <a:xfrm>
            <a:off x="6098392" y="5568418"/>
            <a:ext cx="1562100" cy="369332"/>
          </a:xfrm>
          <a:prstGeom prst="rect">
            <a:avLst/>
          </a:prstGeom>
          <a:noFill/>
        </p:spPr>
        <p:txBody>
          <a:bodyPr wrap="square" rtlCol="0">
            <a:spAutoFit/>
          </a:bodyPr>
          <a:lstStyle/>
          <a:p>
            <a:r>
              <a:rPr lang="en-IN" dirty="0" smtClean="0"/>
              <a:t>Shutter Open</a:t>
            </a:r>
            <a:endParaRPr lang="en-IN" dirty="0"/>
          </a:p>
        </p:txBody>
      </p:sp>
    </p:spTree>
    <p:extLst>
      <p:ext uri="{BB962C8B-B14F-4D97-AF65-F5344CB8AC3E}">
        <p14:creationId xmlns:p14="http://schemas.microsoft.com/office/powerpoint/2010/main" val="272840036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l" rtl="0">
              <a:spcBef>
                <a:spcPct val="0"/>
              </a:spcBef>
            </a:pPr>
            <a:r>
              <a:rPr lang="en-IN" sz="32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TDM</a:t>
            </a:r>
            <a:r>
              <a:rPr lang="en-IN" sz="32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 </a:t>
            </a:r>
            <a:r>
              <a:rPr lang="en-IN" sz="32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 Mechanical Shutter (TDM-MS</a:t>
            </a:r>
            <a:r>
              <a:rPr lang="en-IN" sz="32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a:t>
            </a:r>
            <a:endParaRPr lang="en-IN" sz="32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endParaRPr>
          </a:p>
        </p:txBody>
      </p:sp>
      <p:sp>
        <p:nvSpPr>
          <p:cNvPr id="3" name="Content Placeholder 2"/>
          <p:cNvSpPr>
            <a:spLocks noGrp="1"/>
          </p:cNvSpPr>
          <p:nvPr>
            <p:ph idx="1"/>
          </p:nvPr>
        </p:nvSpPr>
        <p:spPr/>
        <p:txBody>
          <a:bodyPr/>
          <a:lstStyle/>
          <a:p>
            <a:r>
              <a:rPr lang="en-IN" dirty="0" smtClean="0"/>
              <a:t>A Revolving Disk Shutter</a:t>
            </a:r>
            <a:endParaRPr lang="en-IN" dirty="0"/>
          </a:p>
        </p:txBody>
      </p:sp>
      <p:sp>
        <p:nvSpPr>
          <p:cNvPr id="5" name="Footer Placeholder 51"/>
          <p:cNvSpPr>
            <a:spLocks noGrp="1"/>
          </p:cNvSpPr>
          <p:nvPr>
            <p:ph type="ftr" sz="quarter" idx="11"/>
          </p:nvPr>
        </p:nvSpPr>
        <p:spPr>
          <a:xfrm>
            <a:off x="2971800" y="6400800"/>
            <a:ext cx="3352800" cy="381000"/>
          </a:xfrm>
        </p:spPr>
        <p:txBody>
          <a:bodyPr/>
          <a:lstStyle/>
          <a:p>
            <a:pPr algn="ctr"/>
            <a:r>
              <a:rPr lang="en-US" sz="1800" b="1" dirty="0" smtClean="0">
                <a:solidFill>
                  <a:schemeClr val="tx1"/>
                </a:solidFill>
              </a:rPr>
              <a:t>Source</a:t>
            </a:r>
            <a:r>
              <a:rPr lang="en-US" sz="1800" dirty="0" smtClean="0"/>
              <a:t>: </a:t>
            </a:r>
            <a:r>
              <a:rPr lang="de-DE" sz="1800" dirty="0"/>
              <a:t>Schroder</a:t>
            </a:r>
            <a:r>
              <a:rPr lang="en-IN" sz="1800" dirty="0" smtClean="0"/>
              <a:t> et. al., 2011</a:t>
            </a:r>
            <a:endParaRPr lang="en-US" sz="1800" dirty="0"/>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2209800"/>
            <a:ext cx="5559792"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566642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l" rtl="0">
              <a:spcBef>
                <a:spcPct val="0"/>
              </a:spcBef>
            </a:pPr>
            <a:r>
              <a:rPr lang="en-IN" sz="32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TDM</a:t>
            </a:r>
            <a:r>
              <a:rPr lang="en-IN" sz="32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 </a:t>
            </a:r>
            <a:r>
              <a:rPr lang="en-IN" sz="32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 Mechanical Shutter (TDM-MS</a:t>
            </a:r>
            <a:r>
              <a:rPr lang="en-IN" sz="32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a:t>
            </a:r>
            <a:endParaRPr lang="en-IN" sz="32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endParaRPr>
          </a:p>
        </p:txBody>
      </p:sp>
      <p:sp>
        <p:nvSpPr>
          <p:cNvPr id="3" name="Content Placeholder 2"/>
          <p:cNvSpPr>
            <a:spLocks noGrp="1"/>
          </p:cNvSpPr>
          <p:nvPr>
            <p:ph idx="1"/>
          </p:nvPr>
        </p:nvSpPr>
        <p:spPr/>
        <p:txBody>
          <a:bodyPr/>
          <a:lstStyle/>
          <a:p>
            <a:r>
              <a:rPr lang="en-IN" dirty="0" smtClean="0"/>
              <a:t>4-phase Mechanical Shuttering</a:t>
            </a:r>
            <a:endParaRPr lang="en-IN"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335" y="2352674"/>
            <a:ext cx="7837265" cy="366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51"/>
          <p:cNvSpPr>
            <a:spLocks noGrp="1"/>
          </p:cNvSpPr>
          <p:nvPr>
            <p:ph type="ftr" sz="quarter" idx="11"/>
          </p:nvPr>
        </p:nvSpPr>
        <p:spPr>
          <a:xfrm>
            <a:off x="2971800" y="6400800"/>
            <a:ext cx="3352800" cy="381000"/>
          </a:xfrm>
        </p:spPr>
        <p:txBody>
          <a:bodyPr/>
          <a:lstStyle/>
          <a:p>
            <a:pPr algn="ctr"/>
            <a:r>
              <a:rPr lang="en-US" sz="1800" b="1" dirty="0" smtClean="0">
                <a:solidFill>
                  <a:schemeClr val="tx1"/>
                </a:solidFill>
              </a:rPr>
              <a:t>Source</a:t>
            </a:r>
            <a:r>
              <a:rPr lang="en-US" sz="1800" dirty="0" smtClean="0"/>
              <a:t>: </a:t>
            </a:r>
            <a:r>
              <a:rPr lang="en-IN" sz="1800" dirty="0" smtClean="0"/>
              <a:t>Berger et. al., 2011b</a:t>
            </a:r>
            <a:endParaRPr lang="en-US" sz="1800" dirty="0"/>
          </a:p>
        </p:txBody>
      </p:sp>
    </p:spTree>
    <p:extLst>
      <p:ext uri="{BB962C8B-B14F-4D97-AF65-F5344CB8AC3E}">
        <p14:creationId xmlns:p14="http://schemas.microsoft.com/office/powerpoint/2010/main" val="300430406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r>
              <a:rPr lang="en-IN" sz="36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TDM</a:t>
            </a:r>
            <a:r>
              <a:rPr lang="en-IN" sz="36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 </a:t>
            </a:r>
            <a:r>
              <a:rPr lang="en-IN" sz="36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 </a:t>
            </a:r>
            <a:r>
              <a:rPr lang="en-IN" sz="36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Electronic Shutter (TDM-ES)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716" y="1575016"/>
            <a:ext cx="7134484" cy="4444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51"/>
          <p:cNvSpPr>
            <a:spLocks noGrp="1"/>
          </p:cNvSpPr>
          <p:nvPr>
            <p:ph type="ftr" sz="quarter" idx="11"/>
          </p:nvPr>
        </p:nvSpPr>
        <p:spPr>
          <a:xfrm>
            <a:off x="152400" y="6477000"/>
            <a:ext cx="8763000" cy="228600"/>
          </a:xfrm>
        </p:spPr>
        <p:txBody>
          <a:bodyPr/>
          <a:lstStyle/>
          <a:p>
            <a:pPr algn="ctr"/>
            <a:r>
              <a:rPr lang="en-US" sz="1800" b="1" dirty="0" smtClean="0">
                <a:solidFill>
                  <a:schemeClr val="tx1"/>
                </a:solidFill>
              </a:rPr>
              <a:t>Source</a:t>
            </a:r>
            <a:r>
              <a:rPr lang="en-US" sz="1800" dirty="0" smtClean="0"/>
              <a:t>: </a:t>
            </a:r>
            <a:r>
              <a:rPr lang="en-US" sz="1800" dirty="0" err="1" smtClean="0"/>
              <a:t>Faion</a:t>
            </a:r>
            <a:r>
              <a:rPr lang="en-US" sz="1800" dirty="0" smtClean="0"/>
              <a:t> et. </a:t>
            </a:r>
            <a:r>
              <a:rPr lang="en-US" sz="1800" dirty="0" smtClean="0"/>
              <a:t>al.</a:t>
            </a:r>
            <a:r>
              <a:rPr lang="en-US" sz="1800" dirty="0" smtClean="0"/>
              <a:t>, 2012: Toy train tracking</a:t>
            </a:r>
            <a:endParaRPr lang="en-US" sz="1800" dirty="0"/>
          </a:p>
        </p:txBody>
      </p:sp>
    </p:spTree>
    <p:extLst>
      <p:ext uri="{BB962C8B-B14F-4D97-AF65-F5344CB8AC3E}">
        <p14:creationId xmlns:p14="http://schemas.microsoft.com/office/powerpoint/2010/main" val="9722296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r>
              <a:rPr lang="en-IN" sz="36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TDM</a:t>
            </a:r>
            <a:r>
              <a:rPr lang="en-IN" sz="36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 </a:t>
            </a:r>
            <a:r>
              <a:rPr lang="en-IN" sz="36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 </a:t>
            </a:r>
            <a:r>
              <a:rPr lang="en-IN" sz="36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Software Shutter (TDM-SS)</a:t>
            </a:r>
          </a:p>
        </p:txBody>
      </p:sp>
      <p:sp>
        <p:nvSpPr>
          <p:cNvPr id="3" name="Content Placeholder 2"/>
          <p:cNvSpPr>
            <a:spLocks noGrp="1"/>
          </p:cNvSpPr>
          <p:nvPr>
            <p:ph idx="1"/>
          </p:nvPr>
        </p:nvSpPr>
        <p:spPr/>
        <p:txBody>
          <a:bodyPr>
            <a:normAutofit lnSpcReduction="10000"/>
          </a:bodyPr>
          <a:lstStyle/>
          <a:p>
            <a:r>
              <a:rPr lang="en-IN" dirty="0"/>
              <a:t>Microsoft's Kinect SDK </a:t>
            </a:r>
            <a:r>
              <a:rPr lang="en-IN" dirty="0" smtClean="0"/>
              <a:t>v1.6 has </a:t>
            </a:r>
            <a:r>
              <a:rPr lang="en-IN" dirty="0"/>
              <a:t>introduced </a:t>
            </a:r>
            <a:r>
              <a:rPr lang="en-IN" dirty="0" smtClean="0"/>
              <a:t>a new API (</a:t>
            </a:r>
            <a:r>
              <a:rPr lang="en-IN" dirty="0" err="1" smtClean="0"/>
              <a:t>KinectSensor.ForceInfraredEmitterOff</a:t>
            </a:r>
            <a:r>
              <a:rPr lang="en-IN" dirty="0" smtClean="0"/>
              <a:t>) </a:t>
            </a:r>
            <a:r>
              <a:rPr lang="en-IN" dirty="0"/>
              <a:t>to control the IR emitter as a </a:t>
            </a:r>
            <a:r>
              <a:rPr lang="en-IN" dirty="0" smtClean="0"/>
              <a:t>Software Shutter</a:t>
            </a:r>
            <a:r>
              <a:rPr lang="en-IN" dirty="0"/>
              <a:t>. </a:t>
            </a:r>
            <a:endParaRPr lang="en-IN" dirty="0" smtClean="0"/>
          </a:p>
          <a:p>
            <a:pPr lvl="1"/>
            <a:r>
              <a:rPr lang="en-IN" dirty="0" smtClean="0"/>
              <a:t>This API works for </a:t>
            </a:r>
            <a:r>
              <a:rPr lang="en-IN" i="1" dirty="0" smtClean="0"/>
              <a:t>Kinect for Windows</a:t>
            </a:r>
            <a:r>
              <a:rPr lang="en-IN" dirty="0" smtClean="0"/>
              <a:t> only.</a:t>
            </a:r>
          </a:p>
          <a:p>
            <a:r>
              <a:rPr lang="en-IN" dirty="0" smtClean="0"/>
              <a:t>Earlier </a:t>
            </a:r>
            <a:r>
              <a:rPr lang="en-IN" dirty="0"/>
              <a:t>the IR emitter was always </a:t>
            </a:r>
            <a:r>
              <a:rPr lang="en-IN" dirty="0" smtClean="0"/>
              <a:t>active when </a:t>
            </a:r>
            <a:r>
              <a:rPr lang="en-IN" dirty="0"/>
              <a:t>the camera was active. Using this </a:t>
            </a:r>
            <a:r>
              <a:rPr lang="en-IN" dirty="0" smtClean="0"/>
              <a:t>API the </a:t>
            </a:r>
            <a:r>
              <a:rPr lang="en-IN" dirty="0"/>
              <a:t>IR emitter can be put o as needed. </a:t>
            </a:r>
            <a:endParaRPr lang="en-IN" dirty="0" smtClean="0"/>
          </a:p>
          <a:p>
            <a:r>
              <a:rPr lang="en-IN" dirty="0" smtClean="0"/>
              <a:t>This</a:t>
            </a:r>
            <a:r>
              <a:rPr lang="en-IN" dirty="0"/>
              <a:t> </a:t>
            </a:r>
            <a:r>
              <a:rPr lang="en-IN" dirty="0" smtClean="0"/>
              <a:t>is </a:t>
            </a:r>
            <a:r>
              <a:rPr lang="en-IN" dirty="0"/>
              <a:t>the most </a:t>
            </a:r>
            <a:r>
              <a:rPr lang="en-IN" dirty="0" smtClean="0"/>
              <a:t>effective </a:t>
            </a:r>
            <a:r>
              <a:rPr lang="en-IN" dirty="0"/>
              <a:t>TDM scheme. However, </a:t>
            </a:r>
            <a:r>
              <a:rPr lang="en-IN" dirty="0" smtClean="0"/>
              <a:t>no multi-Kinect application </a:t>
            </a:r>
            <a:r>
              <a:rPr lang="en-IN" dirty="0"/>
              <a:t>has yet been reported with TDM-SS</a:t>
            </a:r>
            <a:r>
              <a:rPr lang="en-IN" dirty="0" smtClean="0"/>
              <a:t>.</a:t>
            </a:r>
            <a:endParaRPr lang="en-IN" dirty="0"/>
          </a:p>
        </p:txBody>
      </p:sp>
    </p:spTree>
    <p:extLst>
      <p:ext uri="{BB962C8B-B14F-4D97-AF65-F5344CB8AC3E}">
        <p14:creationId xmlns:p14="http://schemas.microsoft.com/office/powerpoint/2010/main" val="22330733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l" rtl="0">
              <a:spcBef>
                <a:spcPct val="0"/>
              </a:spcBef>
            </a:pPr>
            <a:r>
              <a:rPr lang="en-IN" sz="36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PDM </a:t>
            </a:r>
            <a:r>
              <a:rPr lang="en-IN" sz="3600" b="1" kern="1200"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 </a:t>
            </a:r>
            <a:r>
              <a:rPr lang="en-IN" sz="36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Body-Attached Vibrators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4036" y="1828800"/>
            <a:ext cx="6819364"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51"/>
          <p:cNvSpPr>
            <a:spLocks noGrp="1"/>
          </p:cNvSpPr>
          <p:nvPr>
            <p:ph type="ftr" sz="quarter" idx="11"/>
          </p:nvPr>
        </p:nvSpPr>
        <p:spPr>
          <a:xfrm>
            <a:off x="2133600" y="6477000"/>
            <a:ext cx="5029200" cy="228600"/>
          </a:xfrm>
        </p:spPr>
        <p:txBody>
          <a:bodyPr/>
          <a:lstStyle/>
          <a:p>
            <a:pPr algn="ctr"/>
            <a:r>
              <a:rPr lang="en-US" sz="1800" b="1" dirty="0" smtClean="0">
                <a:solidFill>
                  <a:schemeClr val="tx1"/>
                </a:solidFill>
              </a:rPr>
              <a:t>Source</a:t>
            </a:r>
            <a:r>
              <a:rPr lang="en-US" sz="1800" dirty="0" smtClean="0"/>
              <a:t>: Butler et. al., 2012: </a:t>
            </a:r>
            <a:r>
              <a:rPr lang="en-US" sz="1800" dirty="0" err="1" smtClean="0"/>
              <a:t>Shake’n’Sense</a:t>
            </a:r>
            <a:endParaRPr lang="en-US" sz="1800" dirty="0"/>
          </a:p>
        </p:txBody>
      </p:sp>
    </p:spTree>
    <p:extLst>
      <p:ext uri="{BB962C8B-B14F-4D97-AF65-F5344CB8AC3E}">
        <p14:creationId xmlns:p14="http://schemas.microsoft.com/office/powerpoint/2010/main" val="26924623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252728"/>
          </a:xfrm>
        </p:spPr>
        <p:txBody>
          <a:bodyPr>
            <a:noAutofit/>
          </a:bodyPr>
          <a:lstStyle/>
          <a:p>
            <a:r>
              <a:rPr lang="en-IN" sz="4400" i="1" dirty="0"/>
              <a:t>Factors for NUI Revolution </a:t>
            </a:r>
            <a:endParaRPr lang="en-IN" sz="4400" dirty="0"/>
          </a:p>
        </p:txBody>
      </p:sp>
      <p:sp>
        <p:nvSpPr>
          <p:cNvPr id="5" name="Content Placeholder 4"/>
          <p:cNvSpPr>
            <a:spLocks noGrp="1"/>
          </p:cNvSpPr>
          <p:nvPr>
            <p:ph idx="1"/>
          </p:nvPr>
        </p:nvSpPr>
        <p:spPr/>
        <p:txBody>
          <a:bodyPr/>
          <a:lstStyle/>
          <a:p>
            <a:r>
              <a:rPr lang="en-IN" dirty="0" smtClean="0"/>
              <a:t>Sensor – Detect human </a:t>
            </a:r>
            <a:r>
              <a:rPr lang="en-IN" dirty="0" err="1" smtClean="0"/>
              <a:t>behavior</a:t>
            </a:r>
            <a:r>
              <a:rPr lang="en-IN" dirty="0" smtClean="0"/>
              <a:t> </a:t>
            </a:r>
          </a:p>
          <a:p>
            <a:r>
              <a:rPr lang="en-IN" dirty="0" smtClean="0"/>
              <a:t>NUI Middleware Libraries – Interprets human </a:t>
            </a:r>
            <a:r>
              <a:rPr lang="en-IN" dirty="0" err="1" smtClean="0"/>
              <a:t>behavior</a:t>
            </a:r>
            <a:endParaRPr lang="en-IN" dirty="0" smtClean="0"/>
          </a:p>
          <a:p>
            <a:r>
              <a:rPr lang="en-IN" dirty="0" smtClean="0"/>
              <a:t>Cloud – Extend NUI across multiple device  </a:t>
            </a:r>
            <a:endParaRPr lang="en-IN" dirty="0"/>
          </a:p>
        </p:txBody>
      </p:sp>
      <p:sp>
        <p:nvSpPr>
          <p:cNvPr id="4" name="Rounded Rectangle 3"/>
          <p:cNvSpPr/>
          <p:nvPr/>
        </p:nvSpPr>
        <p:spPr>
          <a:xfrm>
            <a:off x="304800" y="4572000"/>
            <a:ext cx="1600200" cy="685800"/>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dirty="0" smtClean="0">
                <a:solidFill>
                  <a:prstClr val="white"/>
                </a:solidFill>
              </a:rPr>
              <a:t>Sensors</a:t>
            </a:r>
            <a:endParaRPr lang="en-IN" sz="3200" dirty="0">
              <a:solidFill>
                <a:prstClr val="white"/>
              </a:solidFill>
            </a:endParaRPr>
          </a:p>
        </p:txBody>
      </p:sp>
      <p:sp>
        <p:nvSpPr>
          <p:cNvPr id="6" name="Rounded Rectangle 5"/>
          <p:cNvSpPr/>
          <p:nvPr/>
        </p:nvSpPr>
        <p:spPr>
          <a:xfrm>
            <a:off x="2232000" y="4191000"/>
            <a:ext cx="1828800" cy="1447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dirty="0">
                <a:solidFill>
                  <a:prstClr val="white"/>
                </a:solidFill>
              </a:rPr>
              <a:t>Libraries</a:t>
            </a:r>
          </a:p>
        </p:txBody>
      </p:sp>
      <p:sp>
        <p:nvSpPr>
          <p:cNvPr id="7" name="Rounded Rectangle 6"/>
          <p:cNvSpPr/>
          <p:nvPr/>
        </p:nvSpPr>
        <p:spPr>
          <a:xfrm>
            <a:off x="4419600" y="4572000"/>
            <a:ext cx="2209800" cy="6858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dirty="0">
                <a:solidFill>
                  <a:prstClr val="white"/>
                </a:solidFill>
              </a:rPr>
              <a:t>Application</a:t>
            </a:r>
          </a:p>
        </p:txBody>
      </p:sp>
      <p:sp>
        <p:nvSpPr>
          <p:cNvPr id="9" name="Cloud 8"/>
          <p:cNvSpPr/>
          <p:nvPr/>
        </p:nvSpPr>
        <p:spPr>
          <a:xfrm>
            <a:off x="7010400" y="4191000"/>
            <a:ext cx="1905000" cy="1447800"/>
          </a:xfrm>
          <a:prstGeom prst="clou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dirty="0">
                <a:solidFill>
                  <a:prstClr val="white"/>
                </a:solidFill>
              </a:rPr>
              <a:t>Cloud</a:t>
            </a:r>
          </a:p>
        </p:txBody>
      </p:sp>
      <p:sp>
        <p:nvSpPr>
          <p:cNvPr id="11" name="Right Arrow 10"/>
          <p:cNvSpPr/>
          <p:nvPr/>
        </p:nvSpPr>
        <p:spPr>
          <a:xfrm>
            <a:off x="2057400" y="4876800"/>
            <a:ext cx="762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endParaRPr>
          </a:p>
        </p:txBody>
      </p:sp>
      <p:sp>
        <p:nvSpPr>
          <p:cNvPr id="12" name="Right Arrow 11"/>
          <p:cNvSpPr/>
          <p:nvPr/>
        </p:nvSpPr>
        <p:spPr>
          <a:xfrm>
            <a:off x="4191000" y="4724400"/>
            <a:ext cx="762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endParaRPr>
          </a:p>
        </p:txBody>
      </p:sp>
      <p:sp>
        <p:nvSpPr>
          <p:cNvPr id="13" name="Right Arrow 12"/>
          <p:cNvSpPr/>
          <p:nvPr/>
        </p:nvSpPr>
        <p:spPr>
          <a:xfrm>
            <a:off x="6781800" y="4724400"/>
            <a:ext cx="762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endParaRPr>
          </a:p>
        </p:txBody>
      </p:sp>
      <p:sp>
        <p:nvSpPr>
          <p:cNvPr id="15" name="Right Arrow 14"/>
          <p:cNvSpPr/>
          <p:nvPr/>
        </p:nvSpPr>
        <p:spPr>
          <a:xfrm flipH="1">
            <a:off x="4191000" y="5059681"/>
            <a:ext cx="762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endParaRPr>
          </a:p>
        </p:txBody>
      </p:sp>
      <p:sp>
        <p:nvSpPr>
          <p:cNvPr id="16" name="Right Arrow 15"/>
          <p:cNvSpPr/>
          <p:nvPr/>
        </p:nvSpPr>
        <p:spPr>
          <a:xfrm flipH="1">
            <a:off x="6781800" y="5029200"/>
            <a:ext cx="762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endParaRPr>
          </a:p>
        </p:txBody>
      </p:sp>
    </p:spTree>
    <p:extLst>
      <p:ext uri="{BB962C8B-B14F-4D97-AF65-F5344CB8AC3E}">
        <p14:creationId xmlns:p14="http://schemas.microsoft.com/office/powerpoint/2010/main" val="146439144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l" rtl="0">
              <a:spcBef>
                <a:spcPct val="0"/>
              </a:spcBef>
            </a:pPr>
            <a:r>
              <a:rPr lang="en-IN" sz="36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PDM </a:t>
            </a:r>
            <a:r>
              <a:rPr lang="en-IN" sz="36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 Stand-Mounted </a:t>
            </a:r>
            <a:r>
              <a:rPr lang="en-IN" sz="36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Vibrators</a:t>
            </a:r>
          </a:p>
        </p:txBody>
      </p:sp>
      <p:sp>
        <p:nvSpPr>
          <p:cNvPr id="4" name="Footer Placeholder 51"/>
          <p:cNvSpPr>
            <a:spLocks noGrp="1"/>
          </p:cNvSpPr>
          <p:nvPr>
            <p:ph type="ftr" sz="quarter" idx="11"/>
          </p:nvPr>
        </p:nvSpPr>
        <p:spPr>
          <a:xfrm>
            <a:off x="2133600" y="6477000"/>
            <a:ext cx="5029200" cy="228600"/>
          </a:xfrm>
        </p:spPr>
        <p:txBody>
          <a:bodyPr/>
          <a:lstStyle/>
          <a:p>
            <a:pPr algn="ctr"/>
            <a:r>
              <a:rPr lang="en-US" sz="1800" b="1" dirty="0" smtClean="0">
                <a:solidFill>
                  <a:schemeClr val="tx1"/>
                </a:solidFill>
              </a:rPr>
              <a:t>Source</a:t>
            </a:r>
            <a:r>
              <a:rPr lang="en-US" sz="1800" dirty="0" smtClean="0"/>
              <a:t>: </a:t>
            </a:r>
            <a:r>
              <a:rPr lang="en-US" sz="1800" dirty="0" err="1" smtClean="0"/>
              <a:t>Kainz</a:t>
            </a:r>
            <a:r>
              <a:rPr lang="en-US" sz="1800" dirty="0" smtClean="0"/>
              <a:t> et. al., 2012: </a:t>
            </a:r>
            <a:r>
              <a:rPr lang="en-US" sz="1800" dirty="0" err="1" smtClean="0"/>
              <a:t>OmniKinect</a:t>
            </a:r>
            <a:r>
              <a:rPr lang="en-US" sz="1800" dirty="0" smtClean="0"/>
              <a:t> Setup</a:t>
            </a:r>
            <a:endParaRPr lang="en-US" sz="1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9725"/>
            <a:ext cx="5771634" cy="3179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034" y="1828800"/>
            <a:ext cx="2991365"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367630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Comparison of Multiplexing Technique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27681830"/>
              </p:ext>
            </p:extLst>
          </p:nvPr>
        </p:nvGraphicFramePr>
        <p:xfrm>
          <a:off x="457200" y="1747520"/>
          <a:ext cx="8229600" cy="404368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r>
                        <a:rPr lang="en-IN" sz="1800" b="0" i="0" u="none" strike="noStrike" kern="1200" baseline="0" dirty="0" smtClean="0">
                          <a:solidFill>
                            <a:schemeClr val="lt1"/>
                          </a:solidFill>
                          <a:latin typeface="+mn-lt"/>
                          <a:ea typeface="+mn-ea"/>
                          <a:cs typeface="+mn-cs"/>
                        </a:rPr>
                        <a:t>Quality Factor</a:t>
                      </a:r>
                      <a:endParaRPr lang="en-IN" dirty="0"/>
                    </a:p>
                  </a:txBody>
                  <a:tcPr/>
                </a:tc>
                <a:tc>
                  <a:txBody>
                    <a:bodyPr/>
                    <a:lstStyle/>
                    <a:p>
                      <a:r>
                        <a:rPr lang="en-IN" sz="1800" b="0" i="0" u="none" strike="noStrike" kern="1200" baseline="0" dirty="0" smtClean="0">
                          <a:solidFill>
                            <a:schemeClr val="lt1"/>
                          </a:solidFill>
                          <a:latin typeface="+mn-lt"/>
                          <a:ea typeface="+mn-ea"/>
                          <a:cs typeface="+mn-cs"/>
                        </a:rPr>
                        <a:t>SDM </a:t>
                      </a:r>
                      <a:endParaRPr lang="en-IN" dirty="0"/>
                    </a:p>
                  </a:txBody>
                  <a:tcPr/>
                </a:tc>
                <a:tc>
                  <a:txBody>
                    <a:bodyPr/>
                    <a:lstStyle/>
                    <a:p>
                      <a:r>
                        <a:rPr lang="en-IN" sz="1800" b="0" i="0" u="none" strike="noStrike" kern="1200" baseline="0" dirty="0" smtClean="0">
                          <a:solidFill>
                            <a:schemeClr val="lt1"/>
                          </a:solidFill>
                          <a:latin typeface="+mn-lt"/>
                          <a:ea typeface="+mn-ea"/>
                          <a:cs typeface="+mn-cs"/>
                        </a:rPr>
                        <a:t>TDM </a:t>
                      </a:r>
                      <a:endParaRPr lang="en-IN" dirty="0"/>
                    </a:p>
                  </a:txBody>
                  <a:tcPr/>
                </a:tc>
                <a:tc>
                  <a:txBody>
                    <a:bodyPr/>
                    <a:lstStyle/>
                    <a:p>
                      <a:r>
                        <a:rPr lang="en-IN" sz="1800" b="0" i="0" u="none" strike="noStrike" kern="1200" baseline="0" dirty="0" smtClean="0">
                          <a:solidFill>
                            <a:schemeClr val="lt1"/>
                          </a:solidFill>
                          <a:latin typeface="+mn-lt"/>
                          <a:ea typeface="+mn-ea"/>
                          <a:cs typeface="+mn-cs"/>
                        </a:rPr>
                        <a:t>PDM</a:t>
                      </a:r>
                      <a:endParaRPr lang="en-IN" dirty="0"/>
                    </a:p>
                  </a:txBody>
                  <a:tcPr/>
                </a:tc>
              </a:tr>
              <a:tr h="370840">
                <a:tc>
                  <a:txBody>
                    <a:bodyPr/>
                    <a:lstStyle/>
                    <a:p>
                      <a:r>
                        <a:rPr lang="en-IN" sz="1800" b="0" i="0" u="none" strike="noStrike" kern="1200" baseline="0" dirty="0" smtClean="0">
                          <a:solidFill>
                            <a:schemeClr val="dk1"/>
                          </a:solidFill>
                          <a:latin typeface="+mn-lt"/>
                          <a:ea typeface="+mn-ea"/>
                          <a:cs typeface="+mn-cs"/>
                        </a:rPr>
                        <a:t>Accuracy</a:t>
                      </a:r>
                      <a:endParaRPr lang="en-IN" dirty="0"/>
                    </a:p>
                  </a:txBody>
                  <a:tcPr/>
                </a:tc>
                <a:tc>
                  <a:txBody>
                    <a:bodyPr/>
                    <a:lstStyle/>
                    <a:p>
                      <a:r>
                        <a:rPr lang="en-IN" sz="1800" b="0" i="0" u="none" strike="noStrike" kern="1200" baseline="0" dirty="0" smtClean="0">
                          <a:solidFill>
                            <a:schemeClr val="dk1"/>
                          </a:solidFill>
                          <a:latin typeface="+mn-lt"/>
                          <a:ea typeface="+mn-ea"/>
                          <a:cs typeface="+mn-cs"/>
                        </a:rPr>
                        <a:t>Excellent </a:t>
                      </a:r>
                      <a:endParaRPr lang="en-IN" dirty="0"/>
                    </a:p>
                  </a:txBody>
                  <a:tcPr/>
                </a:tc>
                <a:tc>
                  <a:txBody>
                    <a:bodyPr/>
                    <a:lstStyle/>
                    <a:p>
                      <a:r>
                        <a:rPr lang="en-IN" sz="1800" b="0" i="0" u="none" strike="noStrike" kern="1200" baseline="0" dirty="0" smtClean="0">
                          <a:solidFill>
                            <a:schemeClr val="dk1"/>
                          </a:solidFill>
                          <a:latin typeface="+mn-lt"/>
                          <a:ea typeface="+mn-ea"/>
                          <a:cs typeface="+mn-cs"/>
                        </a:rPr>
                        <a:t>Bad </a:t>
                      </a:r>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kern="1200" baseline="0" dirty="0" smtClean="0">
                          <a:solidFill>
                            <a:schemeClr val="dk1"/>
                          </a:solidFill>
                          <a:latin typeface="+mn-lt"/>
                          <a:ea typeface="+mn-ea"/>
                          <a:cs typeface="+mn-cs"/>
                        </a:rPr>
                        <a:t>Very Good</a:t>
                      </a:r>
                      <a:endParaRPr lang="en-IN" dirty="0" smtClean="0"/>
                    </a:p>
                  </a:txBody>
                  <a:tcPr/>
                </a:tc>
              </a:tr>
              <a:tr h="370840">
                <a:tc>
                  <a:txBody>
                    <a:bodyPr/>
                    <a:lstStyle/>
                    <a:p>
                      <a:r>
                        <a:rPr lang="en-IN" sz="1800" b="0" i="0" u="none" strike="noStrike" kern="1200" baseline="0" dirty="0" smtClean="0">
                          <a:solidFill>
                            <a:schemeClr val="dk1"/>
                          </a:solidFill>
                          <a:latin typeface="+mn-lt"/>
                          <a:ea typeface="+mn-ea"/>
                          <a:cs typeface="+mn-cs"/>
                        </a:rPr>
                        <a:t>Scalability</a:t>
                      </a:r>
                      <a:endParaRPr lang="en-IN" dirty="0"/>
                    </a:p>
                  </a:txBody>
                  <a:tcPr/>
                </a:tc>
                <a:tc>
                  <a:txBody>
                    <a:bodyPr/>
                    <a:lstStyle/>
                    <a:p>
                      <a:r>
                        <a:rPr lang="en-IN" sz="1800" b="0" i="0" u="none" strike="noStrike" kern="1200" baseline="0" dirty="0" smtClean="0">
                          <a:solidFill>
                            <a:schemeClr val="dk1"/>
                          </a:solidFill>
                          <a:latin typeface="+mn-lt"/>
                          <a:ea typeface="+mn-ea"/>
                          <a:cs typeface="+mn-cs"/>
                        </a:rPr>
                        <a:t>Good (no</a:t>
                      </a:r>
                    </a:p>
                    <a:p>
                      <a:r>
                        <a:rPr lang="en-IN" sz="1800" b="0" i="0" u="none" strike="noStrike" kern="1200" baseline="0" dirty="0" smtClean="0">
                          <a:solidFill>
                            <a:schemeClr val="dk1"/>
                          </a:solidFill>
                          <a:latin typeface="+mn-lt"/>
                          <a:ea typeface="+mn-ea"/>
                          <a:cs typeface="+mn-cs"/>
                        </a:rPr>
                        <a:t>overlaps)</a:t>
                      </a:r>
                      <a:endParaRPr lang="en-IN" dirty="0"/>
                    </a:p>
                  </a:txBody>
                  <a:tcPr/>
                </a:tc>
                <a:tc>
                  <a:txBody>
                    <a:bodyPr/>
                    <a:lstStyle/>
                    <a:p>
                      <a:r>
                        <a:rPr lang="en-IN" sz="1800" b="0" i="0" u="none" strike="noStrike" kern="1200" baseline="0" dirty="0" smtClean="0">
                          <a:solidFill>
                            <a:schemeClr val="dk1"/>
                          </a:solidFill>
                          <a:latin typeface="+mn-lt"/>
                          <a:ea typeface="+mn-ea"/>
                          <a:cs typeface="+mn-cs"/>
                        </a:rPr>
                        <a:t>Bad </a:t>
                      </a:r>
                      <a:endParaRPr lang="en-IN" dirty="0"/>
                    </a:p>
                  </a:txBody>
                  <a:tcPr/>
                </a:tc>
                <a:tc>
                  <a:txBody>
                    <a:bodyPr/>
                    <a:lstStyle/>
                    <a:p>
                      <a:r>
                        <a:rPr lang="en-IN" sz="1800" b="0" i="0" u="none" strike="noStrike" kern="1200" baseline="0" dirty="0" smtClean="0">
                          <a:solidFill>
                            <a:schemeClr val="dk1"/>
                          </a:solidFill>
                          <a:latin typeface="+mn-lt"/>
                          <a:ea typeface="+mn-ea"/>
                          <a:cs typeface="+mn-cs"/>
                        </a:rPr>
                        <a:t>Excellent</a:t>
                      </a:r>
                      <a:endParaRPr lang="en-IN" dirty="0"/>
                    </a:p>
                  </a:txBody>
                  <a:tcPr/>
                </a:tc>
              </a:tr>
              <a:tr h="370840">
                <a:tc>
                  <a:txBody>
                    <a:bodyPr/>
                    <a:lstStyle/>
                    <a:p>
                      <a:r>
                        <a:rPr lang="en-IN" sz="1800" b="0" i="0" u="none" strike="noStrike" kern="1200" baseline="0" dirty="0" smtClean="0">
                          <a:solidFill>
                            <a:schemeClr val="dk1"/>
                          </a:solidFill>
                          <a:latin typeface="+mn-lt"/>
                          <a:ea typeface="+mn-ea"/>
                          <a:cs typeface="+mn-cs"/>
                        </a:rPr>
                        <a:t>Frame rate</a:t>
                      </a:r>
                      <a:endParaRPr lang="en-IN" dirty="0"/>
                    </a:p>
                  </a:txBody>
                  <a:tcPr/>
                </a:tc>
                <a:tc>
                  <a:txBody>
                    <a:bodyPr/>
                    <a:lstStyle/>
                    <a:p>
                      <a:r>
                        <a:rPr lang="en-IN" sz="1800" b="0" i="0" u="none" strike="noStrike" kern="1200" baseline="0" dirty="0" smtClean="0">
                          <a:solidFill>
                            <a:schemeClr val="dk1"/>
                          </a:solidFill>
                          <a:latin typeface="+mn-lt"/>
                          <a:ea typeface="+mn-ea"/>
                          <a:cs typeface="+mn-cs"/>
                        </a:rPr>
                        <a:t>30 fps </a:t>
                      </a:r>
                      <a:endParaRPr lang="en-IN" dirty="0"/>
                    </a:p>
                  </a:txBody>
                  <a:tcPr/>
                </a:tc>
                <a:tc>
                  <a:txBody>
                    <a:bodyPr/>
                    <a:lstStyle/>
                    <a:p>
                      <a:r>
                        <a:rPr lang="en-IN" sz="1800" b="0" i="0" u="none" strike="noStrike" kern="1200" baseline="0" dirty="0" smtClean="0">
                          <a:solidFill>
                            <a:schemeClr val="dk1"/>
                          </a:solidFill>
                          <a:latin typeface="+mn-lt"/>
                          <a:ea typeface="+mn-ea"/>
                          <a:cs typeface="+mn-cs"/>
                        </a:rPr>
                        <a:t>30/n fps </a:t>
                      </a:r>
                      <a:endParaRPr lang="en-IN" dirty="0"/>
                    </a:p>
                  </a:txBody>
                  <a:tcPr/>
                </a:tc>
                <a:tc>
                  <a:txBody>
                    <a:bodyPr/>
                    <a:lstStyle/>
                    <a:p>
                      <a:r>
                        <a:rPr lang="en-IN" sz="1800" b="0" i="0" u="none" strike="noStrike" kern="1200" baseline="0" dirty="0" smtClean="0">
                          <a:solidFill>
                            <a:schemeClr val="dk1"/>
                          </a:solidFill>
                          <a:latin typeface="+mn-lt"/>
                          <a:ea typeface="+mn-ea"/>
                          <a:cs typeface="+mn-cs"/>
                        </a:rPr>
                        <a:t>30 fps</a:t>
                      </a:r>
                      <a:endParaRPr lang="en-IN" dirty="0"/>
                    </a:p>
                  </a:txBody>
                  <a:tcPr/>
                </a:tc>
              </a:tr>
              <a:tr h="370840">
                <a:tc>
                  <a:txBody>
                    <a:bodyPr/>
                    <a:lstStyle/>
                    <a:p>
                      <a:r>
                        <a:rPr lang="en-IN" sz="1800" b="0" i="0" u="none" strike="noStrike" kern="1200" baseline="0" dirty="0" smtClean="0">
                          <a:solidFill>
                            <a:schemeClr val="dk1"/>
                          </a:solidFill>
                          <a:latin typeface="+mn-lt"/>
                          <a:ea typeface="+mn-ea"/>
                          <a:cs typeface="+mn-cs"/>
                        </a:rPr>
                        <a:t>Ease of Use</a:t>
                      </a:r>
                      <a:endParaRPr lang="en-IN" dirty="0"/>
                    </a:p>
                  </a:txBody>
                  <a:tcPr/>
                </a:tc>
                <a:tc>
                  <a:txBody>
                    <a:bodyPr/>
                    <a:lstStyle/>
                    <a:p>
                      <a:r>
                        <a:rPr lang="en-IN" sz="1800" b="0" i="0" u="none" strike="noStrike" kern="1200" baseline="0" dirty="0" smtClean="0">
                          <a:solidFill>
                            <a:schemeClr val="dk1"/>
                          </a:solidFill>
                          <a:latin typeface="+mn-lt"/>
                          <a:ea typeface="+mn-ea"/>
                          <a:cs typeface="+mn-cs"/>
                        </a:rPr>
                        <a:t>Very easy</a:t>
                      </a:r>
                      <a:endParaRPr lang="en-IN" dirty="0"/>
                    </a:p>
                  </a:txBody>
                  <a:tcPr/>
                </a:tc>
                <a:tc>
                  <a:txBody>
                    <a:bodyPr/>
                    <a:lstStyle/>
                    <a:p>
                      <a:r>
                        <a:rPr lang="en-IN" sz="1800" b="0" i="0" u="none" strike="noStrike" kern="1200" baseline="0" dirty="0" smtClean="0">
                          <a:solidFill>
                            <a:schemeClr val="dk1"/>
                          </a:solidFill>
                          <a:latin typeface="+mn-lt"/>
                          <a:ea typeface="+mn-ea"/>
                          <a:cs typeface="+mn-cs"/>
                        </a:rPr>
                        <a:t>Cumbersome</a:t>
                      </a:r>
                    </a:p>
                    <a:p>
                      <a:r>
                        <a:rPr lang="en-IN" sz="1800" b="0" i="0" u="none" strike="noStrike" kern="1200" baseline="0" dirty="0" smtClean="0">
                          <a:solidFill>
                            <a:schemeClr val="dk1"/>
                          </a:solidFill>
                          <a:latin typeface="+mn-lt"/>
                          <a:ea typeface="+mn-ea"/>
                          <a:cs typeface="+mn-cs"/>
                        </a:rPr>
                        <a:t>shutters</a:t>
                      </a:r>
                      <a:endParaRPr lang="en-IN" dirty="0"/>
                    </a:p>
                  </a:txBody>
                  <a:tcPr/>
                </a:tc>
                <a:tc>
                  <a:txBody>
                    <a:bodyPr/>
                    <a:lstStyle/>
                    <a:p>
                      <a:r>
                        <a:rPr lang="en-IN" sz="1800" b="0" i="0" u="none" strike="noStrike" kern="1200" baseline="0" dirty="0" smtClean="0">
                          <a:solidFill>
                            <a:schemeClr val="dk1"/>
                          </a:solidFill>
                          <a:latin typeface="+mn-lt"/>
                          <a:ea typeface="+mn-ea"/>
                          <a:cs typeface="+mn-cs"/>
                        </a:rPr>
                        <a:t>Inconvenient</a:t>
                      </a:r>
                    </a:p>
                    <a:p>
                      <a:r>
                        <a:rPr lang="en-IN" sz="1800" b="0" i="0" u="none" strike="noStrike" kern="1200" baseline="0" dirty="0" smtClean="0">
                          <a:solidFill>
                            <a:schemeClr val="dk1"/>
                          </a:solidFill>
                          <a:latin typeface="+mn-lt"/>
                          <a:ea typeface="+mn-ea"/>
                          <a:cs typeface="+mn-cs"/>
                        </a:rPr>
                        <a:t>vibrators</a:t>
                      </a:r>
                      <a:endParaRPr lang="en-IN" dirty="0" smtClean="0"/>
                    </a:p>
                  </a:txBody>
                  <a:tcPr/>
                </a:tc>
              </a:tr>
              <a:tr h="370840">
                <a:tc>
                  <a:txBody>
                    <a:bodyPr/>
                    <a:lstStyle/>
                    <a:p>
                      <a:r>
                        <a:rPr lang="en-IN" sz="1800" b="0" i="0" u="none" strike="noStrike" kern="1200" baseline="0" dirty="0" smtClean="0">
                          <a:solidFill>
                            <a:schemeClr val="dk1"/>
                          </a:solidFill>
                          <a:latin typeface="+mn-lt"/>
                          <a:ea typeface="+mn-ea"/>
                          <a:cs typeface="+mn-cs"/>
                        </a:rPr>
                        <a:t>Cost</a:t>
                      </a:r>
                      <a:endParaRPr lang="en-IN" dirty="0"/>
                    </a:p>
                  </a:txBody>
                  <a:tcPr/>
                </a:tc>
                <a:tc>
                  <a:txBody>
                    <a:bodyPr/>
                    <a:lstStyle/>
                    <a:p>
                      <a:r>
                        <a:rPr lang="en-IN" sz="1800" b="0" i="0" u="none" strike="noStrike" kern="1200" baseline="0" dirty="0" smtClean="0">
                          <a:solidFill>
                            <a:schemeClr val="dk1"/>
                          </a:solidFill>
                          <a:latin typeface="+mn-lt"/>
                          <a:ea typeface="+mn-ea"/>
                          <a:cs typeface="+mn-cs"/>
                        </a:rPr>
                        <a:t>Low </a:t>
                      </a:r>
                      <a:endParaRPr lang="en-IN" dirty="0"/>
                    </a:p>
                  </a:txBody>
                  <a:tcPr/>
                </a:tc>
                <a:tc>
                  <a:txBody>
                    <a:bodyPr/>
                    <a:lstStyle/>
                    <a:p>
                      <a:r>
                        <a:rPr lang="en-IN" sz="1800" b="0" i="0" u="none" strike="noStrike" kern="1200" baseline="0" dirty="0" smtClean="0">
                          <a:solidFill>
                            <a:schemeClr val="dk1"/>
                          </a:solidFill>
                          <a:latin typeface="+mn-lt"/>
                          <a:ea typeface="+mn-ea"/>
                          <a:cs typeface="+mn-cs"/>
                        </a:rPr>
                        <a:t>High </a:t>
                      </a:r>
                      <a:endParaRPr lang="en-IN" dirty="0"/>
                    </a:p>
                  </a:txBody>
                  <a:tcPr/>
                </a:tc>
                <a:tc>
                  <a:txBody>
                    <a:bodyPr/>
                    <a:lstStyle/>
                    <a:p>
                      <a:r>
                        <a:rPr lang="en-IN" sz="1800" b="0" i="0" u="none" strike="noStrike" kern="1200" baseline="0" dirty="0" smtClean="0">
                          <a:solidFill>
                            <a:schemeClr val="dk1"/>
                          </a:solidFill>
                          <a:latin typeface="+mn-lt"/>
                          <a:ea typeface="+mn-ea"/>
                          <a:cs typeface="+mn-cs"/>
                        </a:rPr>
                        <a:t>Moderate</a:t>
                      </a:r>
                      <a:endParaRPr lang="en-IN" dirty="0"/>
                    </a:p>
                  </a:txBody>
                  <a:tcPr/>
                </a:tc>
              </a:tr>
              <a:tr h="370840">
                <a:tc>
                  <a:txBody>
                    <a:bodyPr/>
                    <a:lstStyle/>
                    <a:p>
                      <a:r>
                        <a:rPr lang="en-IN" sz="1800" b="0" i="0" u="none" strike="noStrike" kern="1200" baseline="0" dirty="0" smtClean="0">
                          <a:solidFill>
                            <a:schemeClr val="dk1"/>
                          </a:solidFill>
                          <a:latin typeface="+mn-lt"/>
                          <a:ea typeface="+mn-ea"/>
                          <a:cs typeface="+mn-cs"/>
                        </a:rPr>
                        <a:t>Limitations</a:t>
                      </a:r>
                      <a:endParaRPr lang="en-IN" dirty="0"/>
                    </a:p>
                  </a:txBody>
                  <a:tcPr/>
                </a:tc>
                <a:tc>
                  <a:txBody>
                    <a:bodyPr/>
                    <a:lstStyle/>
                    <a:p>
                      <a:r>
                        <a:rPr lang="en-IN" sz="1800" b="0" i="0" u="none" strike="noStrike" kern="1200" baseline="0" dirty="0" smtClean="0">
                          <a:solidFill>
                            <a:schemeClr val="dk1"/>
                          </a:solidFill>
                          <a:latin typeface="+mn-lt"/>
                          <a:ea typeface="+mn-ea"/>
                          <a:cs typeface="+mn-cs"/>
                        </a:rPr>
                        <a:t>Few configurations</a:t>
                      </a:r>
                    </a:p>
                    <a:p>
                      <a:endParaRPr lang="en-IN" dirty="0"/>
                    </a:p>
                  </a:txBody>
                  <a:tcPr/>
                </a:tc>
                <a:tc>
                  <a:txBody>
                    <a:bodyPr/>
                    <a:lstStyle/>
                    <a:p>
                      <a:r>
                        <a:rPr lang="en-IN" sz="1800" b="0" i="0" u="none" strike="noStrike" kern="1200" baseline="0" dirty="0" smtClean="0">
                          <a:solidFill>
                            <a:schemeClr val="dk1"/>
                          </a:solidFill>
                          <a:latin typeface="+mn-lt"/>
                          <a:ea typeface="+mn-ea"/>
                          <a:cs typeface="+mn-cs"/>
                        </a:rPr>
                        <a:t>Unstable </a:t>
                      </a:r>
                      <a:endParaRPr lang="en-IN" dirty="0"/>
                    </a:p>
                  </a:txBody>
                  <a:tcPr/>
                </a:tc>
                <a:tc>
                  <a:txBody>
                    <a:bodyPr/>
                    <a:lstStyle/>
                    <a:p>
                      <a:r>
                        <a:rPr lang="en-IN" sz="1800" b="0" i="0" u="none" strike="noStrike" kern="1200" baseline="0" dirty="0" smtClean="0">
                          <a:solidFill>
                            <a:schemeClr val="dk1"/>
                          </a:solidFill>
                          <a:latin typeface="+mn-lt"/>
                          <a:ea typeface="+mn-ea"/>
                          <a:cs typeface="+mn-cs"/>
                        </a:rPr>
                        <a:t>Blurred RGB</a:t>
                      </a:r>
                      <a:endParaRPr lang="en-IN" dirty="0" smtClean="0"/>
                    </a:p>
                    <a:p>
                      <a:endParaRPr lang="en-IN" dirty="0"/>
                    </a:p>
                  </a:txBody>
                  <a:tcPr/>
                </a:tc>
              </a:tr>
              <a:tr h="370840">
                <a:tc>
                  <a:txBody>
                    <a:bodyPr/>
                    <a:lstStyle/>
                    <a:p>
                      <a:r>
                        <a:rPr lang="en-IN" sz="1800" b="0" i="0" u="none" strike="noStrike" kern="1200" baseline="0" dirty="0" smtClean="0">
                          <a:solidFill>
                            <a:schemeClr val="dk1"/>
                          </a:solidFill>
                          <a:latin typeface="+mn-lt"/>
                          <a:ea typeface="+mn-ea"/>
                          <a:cs typeface="+mn-cs"/>
                        </a:rPr>
                        <a:t>Robustness</a:t>
                      </a:r>
                      <a:endParaRPr lang="en-IN" dirty="0"/>
                    </a:p>
                  </a:txBody>
                  <a:tcPr/>
                </a:tc>
                <a:tc>
                  <a:txBody>
                    <a:bodyPr/>
                    <a:lstStyle/>
                    <a:p>
                      <a:r>
                        <a:rPr lang="en-IN" sz="1800" b="0" i="0" u="none" strike="noStrike" kern="1200" baseline="0" dirty="0" smtClean="0">
                          <a:solidFill>
                            <a:schemeClr val="dk1"/>
                          </a:solidFill>
                          <a:latin typeface="+mn-lt"/>
                          <a:ea typeface="+mn-ea"/>
                          <a:cs typeface="+mn-cs"/>
                        </a:rPr>
                        <a:t>Change</a:t>
                      </a:r>
                    </a:p>
                    <a:p>
                      <a:r>
                        <a:rPr lang="en-IN" sz="1800" b="0" i="0" u="none" strike="noStrike" kern="1200" baseline="0" dirty="0" smtClean="0">
                          <a:solidFill>
                            <a:schemeClr val="dk1"/>
                          </a:solidFill>
                          <a:latin typeface="+mn-lt"/>
                          <a:ea typeface="+mn-ea"/>
                          <a:cs typeface="+mn-cs"/>
                        </a:rPr>
                        <a:t>Geometry</a:t>
                      </a:r>
                      <a:endParaRPr lang="en-IN" dirty="0"/>
                    </a:p>
                  </a:txBody>
                  <a:tcPr/>
                </a:tc>
                <a:tc>
                  <a:txBody>
                    <a:bodyPr/>
                    <a:lstStyle/>
                    <a:p>
                      <a:r>
                        <a:rPr lang="en-IN" sz="1800" b="0" i="0" u="none" strike="noStrike" kern="1200" baseline="0" dirty="0" smtClean="0">
                          <a:solidFill>
                            <a:schemeClr val="dk1"/>
                          </a:solidFill>
                          <a:latin typeface="+mn-lt"/>
                          <a:ea typeface="+mn-ea"/>
                          <a:cs typeface="+mn-cs"/>
                        </a:rPr>
                        <a:t>Adjust Set-up</a:t>
                      </a:r>
                    </a:p>
                    <a:p>
                      <a:endParaRPr lang="en-IN" dirty="0"/>
                    </a:p>
                  </a:txBody>
                  <a:tcPr/>
                </a:tc>
                <a:tc>
                  <a:txBody>
                    <a:bodyPr/>
                    <a:lstStyle/>
                    <a:p>
                      <a:r>
                        <a:rPr lang="en-IN" sz="1800" b="0" i="0" u="none" strike="noStrike" kern="1200" baseline="0" dirty="0" smtClean="0">
                          <a:solidFill>
                            <a:schemeClr val="dk1"/>
                          </a:solidFill>
                          <a:latin typeface="+mn-lt"/>
                          <a:ea typeface="+mn-ea"/>
                          <a:cs typeface="+mn-cs"/>
                        </a:rPr>
                        <a:t>Quite robust</a:t>
                      </a:r>
                      <a:endParaRPr lang="en-IN" dirty="0"/>
                    </a:p>
                  </a:txBody>
                  <a:tcPr/>
                </a:tc>
              </a:tr>
            </a:tbl>
          </a:graphicData>
        </a:graphic>
      </p:graphicFrame>
    </p:spTree>
    <p:extLst>
      <p:ext uri="{BB962C8B-B14F-4D97-AF65-F5344CB8AC3E}">
        <p14:creationId xmlns:p14="http://schemas.microsoft.com/office/powerpoint/2010/main" val="158768581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ctrTitle"/>
          </p:nvPr>
        </p:nvSpPr>
        <p:spPr>
          <a:xfrm>
            <a:off x="762000" y="2057400"/>
            <a:ext cx="8763000" cy="1828800"/>
          </a:xfrm>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IN" sz="48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rPr>
              <a:t>Buying the right </a:t>
            </a:r>
            <a:r>
              <a:rPr lang="en-IN" sz="4800" b="1"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rPr>
              <a:t>kinects</a:t>
            </a:r>
            <a:endParaRPr lang="en-IN" sz="48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122</a:t>
            </a:fld>
            <a:endParaRPr lang="en-US"/>
          </a:p>
        </p:txBody>
      </p:sp>
    </p:spTree>
    <p:extLst>
      <p:ext uri="{BB962C8B-B14F-4D97-AF65-F5344CB8AC3E}">
        <p14:creationId xmlns:p14="http://schemas.microsoft.com/office/powerpoint/2010/main" val="265140868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l" rtl="0">
              <a:spcBef>
                <a:spcPct val="0"/>
              </a:spcBef>
            </a:pPr>
            <a:r>
              <a:rPr lang="en-IN" sz="4800" b="1" kern="1200"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Which Kinect to buy?</a:t>
            </a:r>
            <a:endParaRPr lang="en-IN" sz="48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endParaRPr>
          </a:p>
        </p:txBody>
      </p:sp>
      <p:sp>
        <p:nvSpPr>
          <p:cNvPr id="3" name="Content Placeholder 2"/>
          <p:cNvSpPr>
            <a:spLocks noGrp="1"/>
          </p:cNvSpPr>
          <p:nvPr>
            <p:ph sz="quarter" idx="1"/>
          </p:nvPr>
        </p:nvSpPr>
        <p:spPr/>
        <p:txBody>
          <a:bodyPr>
            <a:normAutofit/>
          </a:bodyPr>
          <a:lstStyle/>
          <a:p>
            <a:r>
              <a:rPr lang="en-IN" dirty="0" smtClean="0"/>
              <a:t>Kinect for Xbox 360 – </a:t>
            </a:r>
          </a:p>
          <a:p>
            <a:pPr lvl="1"/>
            <a:r>
              <a:rPr lang="en-IN" dirty="0" smtClean="0"/>
              <a:t>The gaming console of Xbox. Costs around $100 without the Xbox</a:t>
            </a:r>
          </a:p>
          <a:p>
            <a:pPr lvl="1"/>
            <a:r>
              <a:rPr lang="en-IN" dirty="0" smtClean="0">
                <a:hlinkClick r:id="rId2"/>
              </a:rPr>
              <a:t>http</a:t>
            </a:r>
            <a:r>
              <a:rPr lang="en-IN" dirty="0">
                <a:hlinkClick r:id="rId2"/>
              </a:rPr>
              <a:t>://</a:t>
            </a:r>
            <a:r>
              <a:rPr lang="en-IN" dirty="0" smtClean="0">
                <a:hlinkClick r:id="rId2"/>
              </a:rPr>
              <a:t>www.xbox.com/en-IN/Kinect</a:t>
            </a:r>
            <a:endParaRPr lang="en-IN" dirty="0" smtClean="0"/>
          </a:p>
          <a:p>
            <a:pPr lvl="1"/>
            <a:r>
              <a:rPr lang="en-IN" dirty="0" smtClean="0"/>
              <a:t>Kinect Windows SDK is partially supported for this</a:t>
            </a:r>
          </a:p>
          <a:p>
            <a:r>
              <a:rPr lang="en-IN" dirty="0" smtClean="0"/>
              <a:t>Kinect for Windows – </a:t>
            </a:r>
          </a:p>
          <a:p>
            <a:pPr lvl="1"/>
            <a:r>
              <a:rPr lang="en-IN" dirty="0" smtClean="0"/>
              <a:t>This is for Kinect App development. Costs </a:t>
            </a:r>
            <a:r>
              <a:rPr lang="en-IN" dirty="0"/>
              <a:t>around $</a:t>
            </a:r>
            <a:r>
              <a:rPr lang="en-IN" dirty="0" smtClean="0"/>
              <a:t>250</a:t>
            </a:r>
          </a:p>
          <a:p>
            <a:pPr lvl="1"/>
            <a:r>
              <a:rPr lang="en-IN" dirty="0">
                <a:hlinkClick r:id="rId3"/>
              </a:rPr>
              <a:t>http://www.microsoft.com/en-us/kinectforwindows</a:t>
            </a:r>
            <a:r>
              <a:rPr lang="en-IN" dirty="0" smtClean="0">
                <a:hlinkClick r:id="rId3"/>
              </a:rPr>
              <a:t>/</a:t>
            </a:r>
            <a:endParaRPr lang="en-IN" dirty="0" smtClean="0"/>
          </a:p>
          <a:p>
            <a:pPr lvl="1"/>
            <a:r>
              <a:rPr lang="en-IN" dirty="0"/>
              <a:t>Kinect Windows SDK is </a:t>
            </a:r>
            <a:r>
              <a:rPr lang="en-IN" dirty="0" smtClean="0"/>
              <a:t>fully supported </a:t>
            </a:r>
            <a:r>
              <a:rPr lang="en-IN" dirty="0"/>
              <a:t>for </a:t>
            </a:r>
            <a:r>
              <a:rPr lang="en-IN" dirty="0" smtClean="0"/>
              <a:t>this</a:t>
            </a:r>
          </a:p>
          <a:p>
            <a:endParaRPr lang="en-IN" dirty="0" smtClean="0"/>
          </a:p>
          <a:p>
            <a:endParaRPr lang="en-IN" dirty="0"/>
          </a:p>
        </p:txBody>
      </p:sp>
      <p:sp>
        <p:nvSpPr>
          <p:cNvPr id="5" name="TextBox 4"/>
          <p:cNvSpPr txBox="1"/>
          <p:nvPr/>
        </p:nvSpPr>
        <p:spPr>
          <a:xfrm>
            <a:off x="4419600" y="1600200"/>
            <a:ext cx="2895600" cy="538609"/>
          </a:xfrm>
          <a:prstGeom prst="rect">
            <a:avLst/>
          </a:prstGeom>
          <a:solidFill>
            <a:srgbClr val="FFC000"/>
          </a:solidFill>
          <a:ln w="0">
            <a:noFill/>
          </a:ln>
        </p:spPr>
        <p:txBody>
          <a:bodyPr wrap="square" rtlCol="0">
            <a:spAutoFit/>
          </a:bodyPr>
          <a:lstStyle/>
          <a:p>
            <a:r>
              <a:rPr lang="en-IN" sz="2900" dirty="0" smtClean="0"/>
              <a:t>Good for Gaming</a:t>
            </a:r>
            <a:endParaRPr lang="en-IN" sz="2900" dirty="0"/>
          </a:p>
        </p:txBody>
      </p:sp>
      <p:sp>
        <p:nvSpPr>
          <p:cNvPr id="8" name="TextBox 7"/>
          <p:cNvSpPr txBox="1"/>
          <p:nvPr/>
        </p:nvSpPr>
        <p:spPr>
          <a:xfrm>
            <a:off x="4343400" y="3957191"/>
            <a:ext cx="4419600" cy="538609"/>
          </a:xfrm>
          <a:prstGeom prst="rect">
            <a:avLst/>
          </a:prstGeom>
          <a:solidFill>
            <a:srgbClr val="FFC000"/>
          </a:solidFill>
          <a:ln w="0">
            <a:noFill/>
          </a:ln>
        </p:spPr>
        <p:txBody>
          <a:bodyPr wrap="square" rtlCol="0">
            <a:spAutoFit/>
          </a:bodyPr>
          <a:lstStyle/>
          <a:p>
            <a:r>
              <a:rPr lang="en-IN" sz="2900" dirty="0"/>
              <a:t>Recommended for Research</a:t>
            </a:r>
          </a:p>
        </p:txBody>
      </p:sp>
    </p:spTree>
    <p:extLst>
      <p:ext uri="{BB962C8B-B14F-4D97-AF65-F5344CB8AC3E}">
        <p14:creationId xmlns:p14="http://schemas.microsoft.com/office/powerpoint/2010/main" val="7386932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References</a:t>
            </a:r>
            <a:endParaRPr lang="en-IN"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124</a:t>
            </a:fld>
            <a:endParaRPr lang="en-US"/>
          </a:p>
        </p:txBody>
      </p:sp>
      <p:sp>
        <p:nvSpPr>
          <p:cNvPr id="4" name="Content Placeholder 3"/>
          <p:cNvSpPr>
            <a:spLocks noGrp="1"/>
          </p:cNvSpPr>
          <p:nvPr>
            <p:ph sz="quarter" idx="1"/>
          </p:nvPr>
        </p:nvSpPr>
        <p:spPr/>
        <p:txBody>
          <a:bodyPr>
            <a:noAutofit/>
          </a:bodyPr>
          <a:lstStyle/>
          <a:p>
            <a:pPr marL="342900" indent="-342900">
              <a:buFont typeface="+mj-lt"/>
              <a:buAutoNum type="arabicPeriod"/>
            </a:pPr>
            <a:r>
              <a:rPr lang="en-IN" sz="2000" dirty="0" smtClean="0"/>
              <a:t>Ren, Z., </a:t>
            </a:r>
            <a:r>
              <a:rPr lang="en-IN" sz="2000" dirty="0" err="1" smtClean="0"/>
              <a:t>Meng</a:t>
            </a:r>
            <a:r>
              <a:rPr lang="en-IN" sz="2000" dirty="0" smtClean="0"/>
              <a:t>, J., and Yuan, J. Depth camera based hand gesture recognition and its applications in human-computer-interaction. In Information, Communications and Signal Processing (ICICS) 2011 8th International Conference on (2011), pp. 1- 5.</a:t>
            </a:r>
          </a:p>
          <a:p>
            <a:pPr marL="342900" indent="-342900">
              <a:buFont typeface="+mj-lt"/>
              <a:buAutoNum type="arabicPeriod"/>
            </a:pPr>
            <a:r>
              <a:rPr lang="en-IN" sz="2000" dirty="0" smtClean="0"/>
              <a:t>Biswas, K. K., and Basu, S. K. Gesture recognition using Microsoft Kinect. In Proceedings of the 5</a:t>
            </a:r>
            <a:r>
              <a:rPr lang="en-IN" sz="2000" baseline="30000" dirty="0" smtClean="0"/>
              <a:t>th</a:t>
            </a:r>
            <a:r>
              <a:rPr lang="en-IN" sz="2000" dirty="0" smtClean="0"/>
              <a:t> International Conference on Automation, Robotics and Applications (2011), pp. 100 - 103.</a:t>
            </a:r>
          </a:p>
          <a:p>
            <a:pPr marL="342900" indent="-342900">
              <a:buFont typeface="+mj-lt"/>
              <a:buAutoNum type="arabicPeriod"/>
            </a:pPr>
            <a:r>
              <a:rPr lang="en-IN" sz="2000" dirty="0" smtClean="0"/>
              <a:t>Chang, Y.-J., Chen, S.-F., and Huang, J.-D. A Kinect-based system for physical rehabilitation: A pilot study for young adults with motor disabilities. Research in Developmental Disabilities (2011), 25662570.</a:t>
            </a:r>
          </a:p>
          <a:p>
            <a:pPr marL="342900" indent="-342900">
              <a:buFont typeface="+mj-lt"/>
              <a:buAutoNum type="arabicPeriod"/>
            </a:pPr>
            <a:r>
              <a:rPr lang="en-IN" sz="2000" dirty="0" err="1" smtClean="0"/>
              <a:t>Doliotis</a:t>
            </a:r>
            <a:r>
              <a:rPr lang="en-IN" sz="2000" dirty="0" smtClean="0"/>
              <a:t>, P., Stefan, A., </a:t>
            </a:r>
            <a:r>
              <a:rPr lang="en-IN" sz="2000" dirty="0" err="1" smtClean="0"/>
              <a:t>McMurrough</a:t>
            </a:r>
            <a:r>
              <a:rPr lang="en-IN" sz="2000" dirty="0" smtClean="0"/>
              <a:t>, C., </a:t>
            </a:r>
            <a:r>
              <a:rPr lang="en-IN" sz="2000" dirty="0" err="1" smtClean="0"/>
              <a:t>Eckhard</a:t>
            </a:r>
            <a:r>
              <a:rPr lang="en-IN" sz="2000" dirty="0" smtClean="0"/>
              <a:t>, D., and </a:t>
            </a:r>
            <a:r>
              <a:rPr lang="en-IN" sz="2000" dirty="0" err="1" smtClean="0"/>
              <a:t>Athitsos</a:t>
            </a:r>
            <a:r>
              <a:rPr lang="en-IN" sz="2000" dirty="0" smtClean="0"/>
              <a:t>, V. Comparing gesture recognition accuracy using </a:t>
            </a:r>
            <a:r>
              <a:rPr lang="en-IN" sz="2000" dirty="0" err="1" smtClean="0"/>
              <a:t>color</a:t>
            </a:r>
            <a:r>
              <a:rPr lang="en-IN" sz="2000" dirty="0" smtClean="0"/>
              <a:t> and depth information. In Proceedings of the 4th International Conference on </a:t>
            </a:r>
            <a:r>
              <a:rPr lang="en-IN" sz="2000" dirty="0" err="1" smtClean="0"/>
              <a:t>PErvasive</a:t>
            </a:r>
            <a:r>
              <a:rPr lang="en-IN" sz="2000" dirty="0" smtClean="0"/>
              <a:t> Technologies Related to Assistive Environments, PETRA '11 (2011).</a:t>
            </a:r>
          </a:p>
        </p:txBody>
      </p:sp>
    </p:spTree>
    <p:extLst>
      <p:ext uri="{BB962C8B-B14F-4D97-AF65-F5344CB8AC3E}">
        <p14:creationId xmlns:p14="http://schemas.microsoft.com/office/powerpoint/2010/main" val="175981049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References</a:t>
            </a:r>
            <a:endParaRPr lang="en-IN"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125</a:t>
            </a:fld>
            <a:endParaRPr lang="en-US"/>
          </a:p>
        </p:txBody>
      </p:sp>
      <p:sp>
        <p:nvSpPr>
          <p:cNvPr id="4" name="Content Placeholder 3"/>
          <p:cNvSpPr>
            <a:spLocks noGrp="1"/>
          </p:cNvSpPr>
          <p:nvPr>
            <p:ph sz="quarter" idx="1"/>
          </p:nvPr>
        </p:nvSpPr>
        <p:spPr/>
        <p:txBody>
          <a:bodyPr>
            <a:noAutofit/>
          </a:bodyPr>
          <a:lstStyle/>
          <a:p>
            <a:pPr marL="342900" indent="-342900">
              <a:buFont typeface="+mj-lt"/>
              <a:buAutoNum type="arabicPeriod" startAt="5"/>
            </a:pPr>
            <a:r>
              <a:rPr lang="en-IN" sz="2000" dirty="0" smtClean="0"/>
              <a:t>Lai</a:t>
            </a:r>
            <a:r>
              <a:rPr lang="en-IN" sz="2000" dirty="0"/>
              <a:t>, K., Konrad, J., and </a:t>
            </a:r>
            <a:r>
              <a:rPr lang="en-IN" sz="2000" dirty="0" err="1"/>
              <a:t>Ishwar</a:t>
            </a:r>
            <a:r>
              <a:rPr lang="en-IN" sz="2000" dirty="0"/>
              <a:t>, P. A gesture-driven computer interface using </a:t>
            </a:r>
            <a:r>
              <a:rPr lang="en-IN" sz="2000" dirty="0" err="1"/>
              <a:t>kinect</a:t>
            </a:r>
            <a:r>
              <a:rPr lang="en-IN" sz="2000" dirty="0"/>
              <a:t>. In Image Analysis and Interpretation (SSIAI), 2012 IEEE Southwest Symposium on (2012), pp. 185 - 188.</a:t>
            </a:r>
          </a:p>
          <a:p>
            <a:pPr marL="342900" indent="-342900">
              <a:buFont typeface="+mj-lt"/>
              <a:buAutoNum type="arabicPeriod" startAt="5"/>
            </a:pPr>
            <a:r>
              <a:rPr lang="en-IN" sz="2000" dirty="0" err="1" smtClean="0"/>
              <a:t>Panger</a:t>
            </a:r>
            <a:r>
              <a:rPr lang="en-IN" sz="2000" dirty="0"/>
              <a:t>, G. Kinect in the kitchen: testing depth camera interactions in practical home environments. In </a:t>
            </a:r>
            <a:r>
              <a:rPr lang="en-IN" sz="2000" dirty="0" smtClean="0"/>
              <a:t>CHI '12 </a:t>
            </a:r>
            <a:r>
              <a:rPr lang="en-IN" sz="2000" dirty="0"/>
              <a:t>Extended Abstracts on Human Factors in Computing Systems (2012), pp. </a:t>
            </a:r>
            <a:r>
              <a:rPr lang="en-IN" sz="2000" dirty="0" smtClean="0"/>
              <a:t>1985 - 1990.</a:t>
            </a:r>
          </a:p>
          <a:p>
            <a:pPr marL="342900" indent="-342900">
              <a:buFont typeface="+mj-lt"/>
              <a:buAutoNum type="arabicPeriod" startAt="5"/>
            </a:pPr>
            <a:r>
              <a:rPr lang="en-IN" sz="2000" dirty="0"/>
              <a:t>Tang, M. Recognizing hand gestures with </a:t>
            </a:r>
            <a:r>
              <a:rPr lang="en-IN" sz="2000" dirty="0" smtClean="0"/>
              <a:t>Microsoft’s Kinect. </a:t>
            </a:r>
            <a:r>
              <a:rPr lang="en-IN" sz="2000" dirty="0"/>
              <a:t>Department of Electrical Engineering</a:t>
            </a:r>
            <a:r>
              <a:rPr lang="en-IN" sz="2000" dirty="0" smtClean="0"/>
              <a:t>, </a:t>
            </a:r>
            <a:r>
              <a:rPr lang="en-IN" sz="2000" dirty="0" smtClean="0"/>
              <a:t>Stanford</a:t>
            </a:r>
            <a:r>
              <a:rPr lang="en-IN" sz="2000" dirty="0"/>
              <a:t> </a:t>
            </a:r>
            <a:r>
              <a:rPr lang="en-IN" sz="2000" dirty="0" smtClean="0"/>
              <a:t>University.</a:t>
            </a:r>
          </a:p>
          <a:p>
            <a:pPr marL="342900" indent="-342900">
              <a:buFont typeface="+mj-lt"/>
              <a:buAutoNum type="arabicPeriod" startAt="5"/>
            </a:pPr>
            <a:r>
              <a:rPr lang="en-IN" sz="2000" dirty="0" smtClean="0"/>
              <a:t>Ahmed</a:t>
            </a:r>
            <a:r>
              <a:rPr lang="en-IN" sz="2000" dirty="0"/>
              <a:t>, N. </a:t>
            </a:r>
            <a:r>
              <a:rPr lang="en-IN" sz="2000" dirty="0" smtClean="0"/>
              <a:t>A </a:t>
            </a:r>
            <a:r>
              <a:rPr lang="en-IN" sz="2000" dirty="0"/>
              <a:t>system for </a:t>
            </a:r>
            <a:r>
              <a:rPr lang="en-IN" sz="2000" dirty="0" smtClean="0"/>
              <a:t>360 acquisition </a:t>
            </a:r>
            <a:r>
              <a:rPr lang="en-IN" sz="2000" dirty="0"/>
              <a:t>and 3D animation reconstruction </a:t>
            </a:r>
            <a:r>
              <a:rPr lang="en-IN" sz="2000" dirty="0" smtClean="0"/>
              <a:t>using </a:t>
            </a:r>
            <a:r>
              <a:rPr lang="es-ES" sz="2000" dirty="0" err="1" smtClean="0"/>
              <a:t>multiple</a:t>
            </a:r>
            <a:r>
              <a:rPr lang="es-ES" sz="2000" dirty="0" smtClean="0"/>
              <a:t> </a:t>
            </a:r>
            <a:r>
              <a:rPr lang="es-ES" sz="2000" dirty="0"/>
              <a:t>RGB-D cameras. </a:t>
            </a:r>
            <a:r>
              <a:rPr lang="en-IN" sz="2000" dirty="0"/>
              <a:t>Unpublished article</a:t>
            </a:r>
            <a:r>
              <a:rPr lang="en-IN" sz="2000" dirty="0" smtClean="0"/>
              <a:t>. 2012.</a:t>
            </a:r>
            <a:endParaRPr lang="en-IN" sz="2000" dirty="0"/>
          </a:p>
          <a:p>
            <a:pPr marL="320040" lvl="1" indent="0">
              <a:buNone/>
            </a:pPr>
            <a:r>
              <a:rPr lang="es-ES" sz="2000" dirty="0" smtClean="0"/>
              <a:t>URL</a:t>
            </a:r>
            <a:r>
              <a:rPr lang="es-ES" sz="2000" dirty="0"/>
              <a:t>: </a:t>
            </a:r>
            <a:r>
              <a:rPr lang="es-ES" sz="2000" dirty="0">
                <a:hlinkClick r:id="rId3"/>
              </a:rPr>
              <a:t>http://</a:t>
            </a:r>
            <a:r>
              <a:rPr lang="es-ES" sz="2000" dirty="0" smtClean="0">
                <a:hlinkClick r:id="rId3"/>
              </a:rPr>
              <a:t>www.mpiinf.</a:t>
            </a:r>
            <a:r>
              <a:rPr lang="en-IN" sz="2000" dirty="0" smtClean="0">
                <a:hlinkClick r:id="rId3"/>
              </a:rPr>
              <a:t>mpg.de/~</a:t>
            </a:r>
            <a:r>
              <a:rPr lang="en-IN" sz="2000" dirty="0" err="1" smtClean="0">
                <a:hlinkClick r:id="rId3"/>
              </a:rPr>
              <a:t>nahmed</a:t>
            </a:r>
            <a:r>
              <a:rPr lang="en-IN" sz="2000" dirty="0" smtClean="0">
                <a:hlinkClick r:id="rId3"/>
              </a:rPr>
              <a:t>/casa2012.pdf</a:t>
            </a:r>
            <a:r>
              <a:rPr lang="en-IN" sz="2000" dirty="0" smtClean="0"/>
              <a:t>.</a:t>
            </a:r>
          </a:p>
          <a:p>
            <a:pPr marL="342900" indent="-342900">
              <a:buFont typeface="+mj-lt"/>
              <a:buAutoNum type="arabicPeriod" startAt="5"/>
            </a:pPr>
            <a:endParaRPr lang="en-IN" sz="2000" dirty="0"/>
          </a:p>
        </p:txBody>
      </p:sp>
    </p:spTree>
    <p:extLst>
      <p:ext uri="{BB962C8B-B14F-4D97-AF65-F5344CB8AC3E}">
        <p14:creationId xmlns:p14="http://schemas.microsoft.com/office/powerpoint/2010/main" val="247214752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References</a:t>
            </a:r>
            <a:endParaRPr lang="en-IN"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126</a:t>
            </a:fld>
            <a:endParaRPr lang="en-US"/>
          </a:p>
        </p:txBody>
      </p:sp>
      <p:sp>
        <p:nvSpPr>
          <p:cNvPr id="4" name="Content Placeholder 3"/>
          <p:cNvSpPr>
            <a:spLocks noGrp="1"/>
          </p:cNvSpPr>
          <p:nvPr>
            <p:ph sz="quarter" idx="1"/>
          </p:nvPr>
        </p:nvSpPr>
        <p:spPr/>
        <p:txBody>
          <a:bodyPr>
            <a:noAutofit/>
          </a:bodyPr>
          <a:lstStyle/>
          <a:p>
            <a:pPr marL="342900" indent="-342900">
              <a:buFont typeface="+mj-lt"/>
              <a:buAutoNum type="arabicPeriod" startAt="9"/>
            </a:pPr>
            <a:r>
              <a:rPr lang="fr-FR" sz="2000" dirty="0" smtClean="0"/>
              <a:t>Caon</a:t>
            </a:r>
            <a:r>
              <a:rPr lang="fr-FR" sz="2000" dirty="0"/>
              <a:t>, M., Yue, Y., </a:t>
            </a:r>
            <a:r>
              <a:rPr lang="fr-FR" sz="2000" dirty="0" err="1"/>
              <a:t>Tscherrig</a:t>
            </a:r>
            <a:r>
              <a:rPr lang="fr-FR" sz="2000" dirty="0"/>
              <a:t>, J., </a:t>
            </a:r>
            <a:r>
              <a:rPr lang="en-IN" sz="2000" dirty="0" err="1"/>
              <a:t>Mugellini</a:t>
            </a:r>
            <a:r>
              <a:rPr lang="en-IN" sz="2000" dirty="0"/>
              <a:t>, E., and Khaled, O. A. </a:t>
            </a:r>
            <a:r>
              <a:rPr lang="en-IN" sz="2000" dirty="0" err="1"/>
              <a:t>Contextaware</a:t>
            </a:r>
            <a:r>
              <a:rPr lang="en-IN" sz="2000" dirty="0"/>
              <a:t> 3D gesture interaction based on multiple Kinects. In Ambient Computing, Applications, Services and Technologies, Proc. AMBIENT First </a:t>
            </a:r>
            <a:r>
              <a:rPr lang="fr-FR" sz="2000" dirty="0" err="1"/>
              <a:t>Int'l</a:t>
            </a:r>
            <a:r>
              <a:rPr lang="fr-FR" sz="2000" dirty="0"/>
              <a:t>. </a:t>
            </a:r>
            <a:r>
              <a:rPr lang="fr-FR" sz="2000" dirty="0" err="1"/>
              <a:t>Conf</a:t>
            </a:r>
            <a:r>
              <a:rPr lang="fr-FR" sz="2000" dirty="0"/>
              <a:t>. on, pages 7-12, 2011. </a:t>
            </a:r>
            <a:endParaRPr lang="fr-FR" sz="2000" dirty="0" smtClean="0"/>
          </a:p>
          <a:p>
            <a:pPr marL="342900" indent="-342900">
              <a:buFont typeface="+mj-lt"/>
              <a:buAutoNum type="arabicPeriod" startAt="9"/>
            </a:pPr>
            <a:r>
              <a:rPr lang="de-DE" sz="2000" dirty="0" smtClean="0"/>
              <a:t>Berger</a:t>
            </a:r>
            <a:r>
              <a:rPr lang="de-DE" sz="2000" dirty="0"/>
              <a:t>, K., Ruhl, K., </a:t>
            </a:r>
            <a:r>
              <a:rPr lang="de-DE" sz="2000" dirty="0" smtClean="0"/>
              <a:t>Albers, M</a:t>
            </a:r>
            <a:r>
              <a:rPr lang="de-DE" sz="2000" dirty="0"/>
              <a:t>., </a:t>
            </a:r>
            <a:r>
              <a:rPr lang="de-DE" sz="2000" dirty="0" smtClean="0"/>
              <a:t>Schroder</a:t>
            </a:r>
            <a:r>
              <a:rPr lang="de-DE" sz="2000" dirty="0"/>
              <a:t>, Y., Scholz, A., Kokemuller, J</a:t>
            </a:r>
            <a:r>
              <a:rPr lang="de-DE" sz="2000" dirty="0" smtClean="0"/>
              <a:t>., </a:t>
            </a:r>
            <a:r>
              <a:rPr lang="en-IN" sz="2000" dirty="0" err="1" smtClean="0"/>
              <a:t>Guthe</a:t>
            </a:r>
            <a:r>
              <a:rPr lang="en-IN" sz="2000" dirty="0"/>
              <a:t>, S., and </a:t>
            </a:r>
            <a:r>
              <a:rPr lang="en-IN" sz="2000" dirty="0" err="1"/>
              <a:t>Magnor</a:t>
            </a:r>
            <a:r>
              <a:rPr lang="en-IN" sz="2000" dirty="0"/>
              <a:t>, </a:t>
            </a:r>
            <a:r>
              <a:rPr lang="en-IN" sz="2000" dirty="0" smtClean="0"/>
              <a:t>M. </a:t>
            </a:r>
            <a:r>
              <a:rPr lang="en-IN" sz="2000" dirty="0"/>
              <a:t>The </a:t>
            </a:r>
            <a:r>
              <a:rPr lang="en-IN" sz="2000" dirty="0" smtClean="0"/>
              <a:t>capturing of </a:t>
            </a:r>
            <a:r>
              <a:rPr lang="en-IN" sz="2000" dirty="0"/>
              <a:t>turbulent gas </a:t>
            </a:r>
            <a:r>
              <a:rPr lang="en-IN" sz="2000" dirty="0" smtClean="0"/>
              <a:t>flows </a:t>
            </a:r>
            <a:r>
              <a:rPr lang="en-IN" sz="2000" dirty="0"/>
              <a:t>using multiple </a:t>
            </a:r>
            <a:r>
              <a:rPr lang="en-IN" sz="2000" dirty="0" smtClean="0"/>
              <a:t>Kinects. In </a:t>
            </a:r>
            <a:r>
              <a:rPr lang="en-IN" sz="2000" dirty="0"/>
              <a:t>Computer Vision Workshops, IEEE Int'l. </a:t>
            </a:r>
            <a:r>
              <a:rPr lang="en-IN" sz="2000" dirty="0" smtClean="0"/>
              <a:t>Conf. on</a:t>
            </a:r>
            <a:r>
              <a:rPr lang="en-IN" sz="2000" dirty="0"/>
              <a:t>, pages </a:t>
            </a:r>
            <a:r>
              <a:rPr lang="en-IN" sz="2000" dirty="0" smtClean="0"/>
              <a:t>1108-1113, 2011a.</a:t>
            </a:r>
          </a:p>
          <a:p>
            <a:pPr marL="342900" indent="-342900">
              <a:buFont typeface="+mj-lt"/>
              <a:buAutoNum type="arabicPeriod" startAt="9"/>
            </a:pPr>
            <a:r>
              <a:rPr lang="en-IN" sz="2000" dirty="0" smtClean="0"/>
              <a:t>Berger</a:t>
            </a:r>
            <a:r>
              <a:rPr lang="en-IN" sz="2000" dirty="0"/>
              <a:t>, K., </a:t>
            </a:r>
            <a:r>
              <a:rPr lang="en-IN" sz="2000" dirty="0" err="1"/>
              <a:t>Ruhl</a:t>
            </a:r>
            <a:r>
              <a:rPr lang="en-IN" sz="2000" dirty="0"/>
              <a:t>, K., </a:t>
            </a:r>
            <a:r>
              <a:rPr lang="en-IN" sz="2000" dirty="0" err="1" smtClean="0"/>
              <a:t>Brmmer</a:t>
            </a:r>
            <a:r>
              <a:rPr lang="en-IN" sz="2000" dirty="0" smtClean="0"/>
              <a:t>, </a:t>
            </a:r>
            <a:r>
              <a:rPr lang="de-DE" sz="2000" dirty="0" smtClean="0"/>
              <a:t>C</a:t>
            </a:r>
            <a:r>
              <a:rPr lang="de-DE" sz="2000" dirty="0"/>
              <a:t>., Schroder, Y., Scholz, A., and Magnor, </a:t>
            </a:r>
            <a:r>
              <a:rPr lang="de-DE" sz="2000" dirty="0" smtClean="0"/>
              <a:t>M</a:t>
            </a:r>
            <a:r>
              <a:rPr lang="en-IN" sz="2000" dirty="0" smtClean="0"/>
              <a:t>. </a:t>
            </a:r>
            <a:r>
              <a:rPr lang="en-IN" sz="2000" dirty="0" err="1"/>
              <a:t>Markerless</a:t>
            </a:r>
            <a:r>
              <a:rPr lang="en-IN" sz="2000" dirty="0"/>
              <a:t> motion capture using </a:t>
            </a:r>
            <a:r>
              <a:rPr lang="en-IN" sz="2000" dirty="0" smtClean="0"/>
              <a:t>multiple </a:t>
            </a:r>
            <a:r>
              <a:rPr lang="en-IN" sz="2000" dirty="0" err="1" smtClean="0"/>
              <a:t>color</a:t>
            </a:r>
            <a:r>
              <a:rPr lang="en-IN" sz="2000" dirty="0" smtClean="0"/>
              <a:t>-depth </a:t>
            </a:r>
            <a:r>
              <a:rPr lang="en-IN" sz="2000" dirty="0"/>
              <a:t>sensors. In Vision, </a:t>
            </a:r>
            <a:r>
              <a:rPr lang="en-IN" sz="2000" dirty="0" err="1"/>
              <a:t>Modeling</a:t>
            </a:r>
            <a:r>
              <a:rPr lang="en-IN" sz="2000" dirty="0"/>
              <a:t> and </a:t>
            </a:r>
            <a:r>
              <a:rPr lang="en-IN" sz="2000" dirty="0" smtClean="0"/>
              <a:t>Visualization</a:t>
            </a:r>
            <a:r>
              <a:rPr lang="en-IN" sz="2000" dirty="0"/>
              <a:t>, Proc. 16th Int'l. Workshop on, </a:t>
            </a:r>
            <a:r>
              <a:rPr lang="en-IN" sz="2000" dirty="0" smtClean="0"/>
              <a:t>pages 317-324, 2011b.</a:t>
            </a:r>
          </a:p>
          <a:p>
            <a:pPr marL="342900" indent="-342900">
              <a:buFont typeface="+mj-lt"/>
              <a:buAutoNum type="arabicPeriod" startAt="9"/>
            </a:pPr>
            <a:r>
              <a:rPr lang="en-IN" sz="2000" dirty="0" err="1" smtClean="0"/>
              <a:t>Faion</a:t>
            </a:r>
            <a:r>
              <a:rPr lang="en-IN" sz="2000" dirty="0"/>
              <a:t>, F., </a:t>
            </a:r>
            <a:r>
              <a:rPr lang="en-IN" sz="2000" dirty="0" err="1"/>
              <a:t>Friedberger</a:t>
            </a:r>
            <a:r>
              <a:rPr lang="en-IN" sz="2000" dirty="0"/>
              <a:t>, S., </a:t>
            </a:r>
            <a:r>
              <a:rPr lang="en-IN" sz="2000" dirty="0" err="1" smtClean="0"/>
              <a:t>Zea</a:t>
            </a:r>
            <a:r>
              <a:rPr lang="en-IN" sz="2000" dirty="0" smtClean="0"/>
              <a:t>, A</a:t>
            </a:r>
            <a:r>
              <a:rPr lang="en-IN" sz="2000" dirty="0"/>
              <a:t>., and </a:t>
            </a:r>
            <a:r>
              <a:rPr lang="en-IN" sz="2000" dirty="0" err="1"/>
              <a:t>Hanebeck</a:t>
            </a:r>
            <a:r>
              <a:rPr lang="en-IN" sz="2000" dirty="0"/>
              <a:t>, U. </a:t>
            </a:r>
            <a:r>
              <a:rPr lang="en-IN" sz="2000" dirty="0" smtClean="0"/>
              <a:t>D. </a:t>
            </a:r>
            <a:r>
              <a:rPr lang="en-IN" sz="2000" dirty="0"/>
              <a:t>Intelligent </a:t>
            </a:r>
            <a:r>
              <a:rPr lang="en-IN" sz="2000" dirty="0" smtClean="0"/>
              <a:t>sensor scheduling</a:t>
            </a:r>
            <a:r>
              <a:rPr lang="en-IN" sz="2000" dirty="0"/>
              <a:t> </a:t>
            </a:r>
            <a:r>
              <a:rPr lang="en-IN" sz="2000" dirty="0" smtClean="0"/>
              <a:t>for </a:t>
            </a:r>
            <a:r>
              <a:rPr lang="en-IN" sz="2000" dirty="0"/>
              <a:t>multi-Kinect-tracking. In </a:t>
            </a:r>
            <a:r>
              <a:rPr lang="en-IN" sz="2000" dirty="0" smtClean="0"/>
              <a:t>Intelligent </a:t>
            </a:r>
            <a:r>
              <a:rPr lang="en-IN" sz="2000" dirty="0"/>
              <a:t>Robots and Systems (IROS), IEEE/RSJ </a:t>
            </a:r>
            <a:r>
              <a:rPr lang="en-IN" sz="2000" dirty="0" smtClean="0"/>
              <a:t>Int'l. Conf</a:t>
            </a:r>
            <a:r>
              <a:rPr lang="en-IN" sz="2000" dirty="0"/>
              <a:t>. on, pages </a:t>
            </a:r>
            <a:r>
              <a:rPr lang="en-IN" sz="2000" dirty="0" smtClean="0"/>
              <a:t>3993-3999, 2012.</a:t>
            </a:r>
          </a:p>
          <a:p>
            <a:pPr marL="342900" indent="-342900">
              <a:buFont typeface="+mj-lt"/>
              <a:buAutoNum type="arabicPeriod" startAt="9"/>
            </a:pPr>
            <a:endParaRPr lang="en-IN" sz="2000" dirty="0"/>
          </a:p>
        </p:txBody>
      </p:sp>
    </p:spTree>
    <p:extLst>
      <p:ext uri="{BB962C8B-B14F-4D97-AF65-F5344CB8AC3E}">
        <p14:creationId xmlns:p14="http://schemas.microsoft.com/office/powerpoint/2010/main" val="379496736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References</a:t>
            </a:r>
            <a:endParaRPr lang="en-IN"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127</a:t>
            </a:fld>
            <a:endParaRPr lang="en-US"/>
          </a:p>
        </p:txBody>
      </p:sp>
      <p:sp>
        <p:nvSpPr>
          <p:cNvPr id="4" name="Content Placeholder 3"/>
          <p:cNvSpPr>
            <a:spLocks noGrp="1"/>
          </p:cNvSpPr>
          <p:nvPr>
            <p:ph sz="quarter" idx="1"/>
          </p:nvPr>
        </p:nvSpPr>
        <p:spPr/>
        <p:txBody>
          <a:bodyPr>
            <a:noAutofit/>
          </a:bodyPr>
          <a:lstStyle/>
          <a:p>
            <a:pPr marL="457200" indent="-457200">
              <a:buFont typeface="+mj-lt"/>
              <a:buAutoNum type="arabicPeriod" startAt="13"/>
            </a:pPr>
            <a:r>
              <a:rPr lang="da-DK" sz="2000" dirty="0"/>
              <a:t>Butler, A., Izadi, S., Hilliges, O., </a:t>
            </a:r>
            <a:r>
              <a:rPr lang="en-IN" sz="2000" dirty="0" err="1"/>
              <a:t>Molyneaux</a:t>
            </a:r>
            <a:r>
              <a:rPr lang="en-IN" sz="2000" dirty="0"/>
              <a:t>, D., Hodges, S., and Kim, D. </a:t>
            </a:r>
            <a:r>
              <a:rPr lang="en-IN" sz="2000" dirty="0" err="1"/>
              <a:t>Shake'n'Sense</a:t>
            </a:r>
            <a:r>
              <a:rPr lang="en-IN" sz="2000" dirty="0"/>
              <a:t>: Reducing interference for overlapping structured light depth cameras. In Human Factors in Computing Systems, Proc. ACM CHI Conf. on, pages 1933-1936, 2012.</a:t>
            </a:r>
          </a:p>
          <a:p>
            <a:pPr marL="457200" indent="-457200">
              <a:buFont typeface="+mj-lt"/>
              <a:buAutoNum type="arabicPeriod" startAt="13"/>
            </a:pPr>
            <a:r>
              <a:rPr lang="de-DE" sz="2000" dirty="0" smtClean="0"/>
              <a:t>Kainz</a:t>
            </a:r>
            <a:r>
              <a:rPr lang="de-DE" sz="2000" dirty="0"/>
              <a:t>, B., Hauswiesner, S., </a:t>
            </a:r>
            <a:r>
              <a:rPr lang="de-DE" sz="2000" dirty="0" smtClean="0"/>
              <a:t>Reitmayr, G</a:t>
            </a:r>
            <a:r>
              <a:rPr lang="de-DE" sz="2000" dirty="0"/>
              <a:t>., Steinberger, M., Grasset, R., </a:t>
            </a:r>
            <a:r>
              <a:rPr lang="de-DE" sz="2000" dirty="0" smtClean="0"/>
              <a:t>Gruber, L</a:t>
            </a:r>
            <a:r>
              <a:rPr lang="de-DE" sz="2000" dirty="0"/>
              <a:t>., Veas, E., Kalkofen, D., Seichter, H., </a:t>
            </a:r>
            <a:r>
              <a:rPr lang="de-DE" sz="2000" dirty="0" smtClean="0"/>
              <a:t>and </a:t>
            </a:r>
            <a:r>
              <a:rPr lang="en-IN" sz="2000" dirty="0" err="1" smtClean="0"/>
              <a:t>Schmalstieg</a:t>
            </a:r>
            <a:r>
              <a:rPr lang="en-IN" sz="2000" dirty="0"/>
              <a:t>, D. (2012). </a:t>
            </a:r>
            <a:r>
              <a:rPr lang="en-IN" sz="2000" dirty="0" err="1"/>
              <a:t>OmniKinect</a:t>
            </a:r>
            <a:r>
              <a:rPr lang="en-IN" sz="2000" dirty="0"/>
              <a:t>: </a:t>
            </a:r>
            <a:r>
              <a:rPr lang="en-IN" sz="2000" dirty="0" smtClean="0"/>
              <a:t>Real-time dense </a:t>
            </a:r>
            <a:r>
              <a:rPr lang="en-IN" sz="2000" dirty="0"/>
              <a:t>volumetric data acquisition and </a:t>
            </a:r>
            <a:r>
              <a:rPr lang="en-IN" sz="2000" dirty="0" smtClean="0"/>
              <a:t>applications. In </a:t>
            </a:r>
            <a:r>
              <a:rPr lang="en-IN" sz="2000" dirty="0"/>
              <a:t>Virtual reality software and technology, </a:t>
            </a:r>
            <a:r>
              <a:rPr lang="en-IN" sz="2000" dirty="0" smtClean="0"/>
              <a:t>Proc. VRST'12</a:t>
            </a:r>
            <a:r>
              <a:rPr lang="en-IN" sz="2000" dirty="0"/>
              <a:t>: 18th ACM symposium on, pages </a:t>
            </a:r>
            <a:r>
              <a:rPr lang="en-IN" sz="2000" dirty="0" smtClean="0"/>
              <a:t>25-32, 2012.</a:t>
            </a:r>
          </a:p>
          <a:p>
            <a:pPr marL="457200" indent="-457200">
              <a:buFont typeface="+mj-lt"/>
              <a:buAutoNum type="arabicPeriod" startAt="13"/>
            </a:pPr>
            <a:r>
              <a:rPr lang="en-IN" sz="2000" dirty="0" err="1" smtClean="0"/>
              <a:t>Maimone</a:t>
            </a:r>
            <a:r>
              <a:rPr lang="en-IN" sz="2000" dirty="0"/>
              <a:t>, A. and </a:t>
            </a:r>
            <a:r>
              <a:rPr lang="en-IN" sz="2000" dirty="0" smtClean="0"/>
              <a:t>Fuchs, H Reducing </a:t>
            </a:r>
            <a:r>
              <a:rPr lang="en-IN" sz="2000" dirty="0"/>
              <a:t>interference between </a:t>
            </a:r>
            <a:r>
              <a:rPr lang="en-IN" sz="2000" dirty="0" smtClean="0"/>
              <a:t>multiple structured </a:t>
            </a:r>
            <a:r>
              <a:rPr lang="en-IN" sz="2000" dirty="0"/>
              <a:t>light depth sensors using motion. </a:t>
            </a:r>
            <a:r>
              <a:rPr lang="en-IN" sz="2000" dirty="0" smtClean="0"/>
              <a:t>In Virtual </a:t>
            </a:r>
            <a:r>
              <a:rPr lang="en-IN" sz="2000" dirty="0"/>
              <a:t>Reality, Proc. IEEE Conf. on, pages </a:t>
            </a:r>
            <a:r>
              <a:rPr lang="en-IN" sz="2000" dirty="0" smtClean="0"/>
              <a:t>51-54, 2012.</a:t>
            </a:r>
          </a:p>
          <a:p>
            <a:pPr marL="457200" indent="-457200">
              <a:buFont typeface="+mj-lt"/>
              <a:buAutoNum type="arabicPeriod" startAt="13"/>
            </a:pPr>
            <a:r>
              <a:rPr lang="da-DK" sz="2000" dirty="0" smtClean="0"/>
              <a:t>Kramer</a:t>
            </a:r>
            <a:r>
              <a:rPr lang="da-DK" sz="2000" dirty="0"/>
              <a:t>, J., Burrus, N</a:t>
            </a:r>
            <a:r>
              <a:rPr lang="da-DK" sz="2000" dirty="0" smtClean="0"/>
              <a:t>., </a:t>
            </a:r>
            <a:r>
              <a:rPr lang="de-DE" sz="2000" dirty="0" smtClean="0"/>
              <a:t>Echtler</a:t>
            </a:r>
            <a:r>
              <a:rPr lang="de-DE" sz="2000" dirty="0"/>
              <a:t>, F., C., D. H., and Parker, </a:t>
            </a:r>
            <a:r>
              <a:rPr lang="de-DE" sz="2000" dirty="0" smtClean="0"/>
              <a:t>M. </a:t>
            </a:r>
            <a:r>
              <a:rPr lang="en-IN" sz="2000" dirty="0" smtClean="0"/>
              <a:t>Hacking </a:t>
            </a:r>
            <a:r>
              <a:rPr lang="en-IN" sz="2000" dirty="0"/>
              <a:t>the Kinect. </a:t>
            </a:r>
            <a:r>
              <a:rPr lang="en-IN" sz="2000" dirty="0" err="1" smtClean="0"/>
              <a:t>Apress</a:t>
            </a:r>
            <a:r>
              <a:rPr lang="en-IN" sz="2000" dirty="0" smtClean="0"/>
              <a:t>, </a:t>
            </a:r>
            <a:r>
              <a:rPr lang="de-DE" sz="2000" dirty="0"/>
              <a:t>2012</a:t>
            </a:r>
            <a:r>
              <a:rPr lang="en-IN" sz="2000" dirty="0" smtClean="0"/>
              <a:t>.</a:t>
            </a:r>
          </a:p>
          <a:p>
            <a:pPr marL="342900" indent="-342900">
              <a:buFont typeface="+mj-lt"/>
              <a:buAutoNum type="arabicPeriod" startAt="13"/>
            </a:pPr>
            <a:endParaRPr lang="en-IN" sz="2000" dirty="0"/>
          </a:p>
        </p:txBody>
      </p:sp>
    </p:spTree>
    <p:extLst>
      <p:ext uri="{BB962C8B-B14F-4D97-AF65-F5344CB8AC3E}">
        <p14:creationId xmlns:p14="http://schemas.microsoft.com/office/powerpoint/2010/main" val="188529366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References</a:t>
            </a:r>
            <a:endParaRPr lang="en-IN"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128</a:t>
            </a:fld>
            <a:endParaRPr lang="en-US"/>
          </a:p>
        </p:txBody>
      </p:sp>
      <p:sp>
        <p:nvSpPr>
          <p:cNvPr id="4" name="Content Placeholder 3"/>
          <p:cNvSpPr>
            <a:spLocks noGrp="1"/>
          </p:cNvSpPr>
          <p:nvPr>
            <p:ph sz="quarter" idx="1"/>
          </p:nvPr>
        </p:nvSpPr>
        <p:spPr/>
        <p:txBody>
          <a:bodyPr>
            <a:noAutofit/>
          </a:bodyPr>
          <a:lstStyle/>
          <a:p>
            <a:pPr marL="457200" indent="-457200">
              <a:buFont typeface="+mj-lt"/>
              <a:buAutoNum type="arabicPeriod" startAt="17"/>
            </a:pPr>
            <a:r>
              <a:rPr lang="en-IN" sz="2000" dirty="0"/>
              <a:t>Zelnik-Manor, L. &amp; Or–El, R. Kinect Depth Map, Seminar in “Advanced Topics in Computer Vision” (048921 –Winter 2013). URL: </a:t>
            </a:r>
            <a:r>
              <a:rPr lang="en-IN" sz="2000" dirty="0">
                <a:hlinkClick r:id="rId3"/>
              </a:rPr>
              <a:t>http://webee.technion.ac.il/~lihi/Teaching/2012_winter_048921/PPT/Roy.pdf</a:t>
            </a:r>
            <a:endParaRPr lang="en-IN" sz="2000" dirty="0"/>
          </a:p>
          <a:p>
            <a:pPr marL="457200" indent="-457200">
              <a:buFont typeface="+mj-lt"/>
              <a:buAutoNum type="arabicPeriod" startAt="17"/>
            </a:pPr>
            <a:r>
              <a:rPr lang="en-IN" sz="2000" dirty="0" err="1"/>
              <a:t>iPiSoft</a:t>
            </a:r>
            <a:r>
              <a:rPr lang="en-IN" sz="2000" dirty="0"/>
              <a:t> Wiki. User Guide for Dual Depth Sensor Configurations. Last accessed 17-Dec-2013. </a:t>
            </a:r>
          </a:p>
          <a:p>
            <a:pPr marL="320040" lvl="1" indent="0">
              <a:buNone/>
            </a:pPr>
            <a:r>
              <a:rPr lang="en-IN" sz="1700" dirty="0"/>
              <a:t>   </a:t>
            </a:r>
            <a:r>
              <a:rPr lang="en-IN" sz="1800" dirty="0"/>
              <a:t>URL: </a:t>
            </a:r>
            <a:r>
              <a:rPr lang="en-IN" sz="1800" dirty="0">
                <a:hlinkClick r:id="rId4"/>
              </a:rPr>
              <a:t>http://wiki.ipisoft.com/User_Guide_for_Dual_Depth_Sensor_Configuration</a:t>
            </a:r>
            <a:endParaRPr lang="en-IN" sz="1800" dirty="0"/>
          </a:p>
          <a:p>
            <a:pPr marL="457200" indent="-457200">
              <a:buFont typeface="+mj-lt"/>
              <a:buAutoNum type="arabicPeriod" startAt="17"/>
            </a:pPr>
            <a:r>
              <a:rPr lang="fr-FR" sz="2000" dirty="0" smtClean="0"/>
              <a:t>Tong</a:t>
            </a:r>
            <a:r>
              <a:rPr lang="fr-FR" sz="2000" dirty="0"/>
              <a:t>, J., Zhou, J., Liu, L., </a:t>
            </a:r>
            <a:r>
              <a:rPr lang="fr-FR" sz="2000" dirty="0" smtClean="0"/>
              <a:t>Pan, </a:t>
            </a:r>
            <a:r>
              <a:rPr lang="en-IN" sz="2000" dirty="0" smtClean="0"/>
              <a:t>Z</a:t>
            </a:r>
            <a:r>
              <a:rPr lang="en-IN" sz="2000" dirty="0"/>
              <a:t>., and Yan, H. (2012). Scanning 3D full </a:t>
            </a:r>
            <a:r>
              <a:rPr lang="en-IN" sz="2000" dirty="0" smtClean="0"/>
              <a:t>human bodies </a:t>
            </a:r>
            <a:r>
              <a:rPr lang="en-IN" sz="2000" dirty="0"/>
              <a:t>using Kinects. Visualization and </a:t>
            </a:r>
            <a:r>
              <a:rPr lang="en-IN" sz="2000" dirty="0" smtClean="0"/>
              <a:t>Computer </a:t>
            </a:r>
            <a:r>
              <a:rPr lang="fr-FR" sz="2000" dirty="0" err="1" smtClean="0"/>
              <a:t>Graphics</a:t>
            </a:r>
            <a:r>
              <a:rPr lang="fr-FR" sz="2000" dirty="0"/>
              <a:t>, IEEE Transactions on, </a:t>
            </a:r>
            <a:r>
              <a:rPr lang="fr-FR" sz="2000" dirty="0" smtClean="0"/>
              <a:t>18:643-650, 2012.</a:t>
            </a:r>
          </a:p>
          <a:p>
            <a:pPr marL="457200" indent="-457200">
              <a:buFont typeface="+mj-lt"/>
              <a:buAutoNum type="arabicPeriod" startAt="17"/>
            </a:pPr>
            <a:r>
              <a:rPr lang="en-IN" sz="2000" dirty="0" smtClean="0"/>
              <a:t>Mallick, T., Das, P.P., Majumdar, A. Study </a:t>
            </a:r>
            <a:r>
              <a:rPr lang="en-IN" sz="2000" dirty="0"/>
              <a:t>of Interference Noise in Multi-Kinect </a:t>
            </a:r>
            <a:r>
              <a:rPr lang="en-IN" sz="2000" dirty="0" smtClean="0"/>
              <a:t>Set-up, Accepted for presentation at VISAPP 2014: 9</a:t>
            </a:r>
            <a:r>
              <a:rPr lang="en-IN" sz="2000" baseline="30000" dirty="0" smtClean="0"/>
              <a:t>th</a:t>
            </a:r>
            <a:r>
              <a:rPr lang="en-IN" sz="2000" dirty="0" smtClean="0"/>
              <a:t> Int’l Jt. Conf. on Computer Vision, Imaging and Computer Graphics Theory and Applications, Lisbon, Portugal, 5-8, Jan, 2014.</a:t>
            </a:r>
          </a:p>
          <a:p>
            <a:pPr marL="457200" indent="-457200">
              <a:buFont typeface="+mj-lt"/>
              <a:buAutoNum type="arabicPeriod" startAt="17"/>
            </a:pPr>
            <a:endParaRPr lang="fr-FR" sz="2000" dirty="0" smtClean="0"/>
          </a:p>
          <a:p>
            <a:pPr marL="342900" indent="-342900">
              <a:buFont typeface="+mj-lt"/>
              <a:buAutoNum type="arabicPeriod" startAt="17"/>
            </a:pPr>
            <a:endParaRPr lang="en-IN" sz="2000" dirty="0"/>
          </a:p>
        </p:txBody>
      </p:sp>
    </p:spTree>
    <p:extLst>
      <p:ext uri="{BB962C8B-B14F-4D97-AF65-F5344CB8AC3E}">
        <p14:creationId xmlns:p14="http://schemas.microsoft.com/office/powerpoint/2010/main" val="355667755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References</a:t>
            </a:r>
            <a:endParaRPr lang="en-IN"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129</a:t>
            </a:fld>
            <a:endParaRPr lang="en-US"/>
          </a:p>
        </p:txBody>
      </p:sp>
      <p:sp>
        <p:nvSpPr>
          <p:cNvPr id="4" name="Content Placeholder 3"/>
          <p:cNvSpPr>
            <a:spLocks noGrp="1"/>
          </p:cNvSpPr>
          <p:nvPr>
            <p:ph sz="quarter" idx="1"/>
          </p:nvPr>
        </p:nvSpPr>
        <p:spPr/>
        <p:txBody>
          <a:bodyPr>
            <a:noAutofit/>
          </a:bodyPr>
          <a:lstStyle/>
          <a:p>
            <a:pPr marL="457200" indent="-457200">
              <a:buFont typeface="+mj-lt"/>
              <a:buAutoNum type="arabicPeriod" startAt="21"/>
            </a:pPr>
            <a:r>
              <a:rPr lang="en-IN" sz="2000" dirty="0" smtClean="0"/>
              <a:t>Huawei/3DLife </a:t>
            </a:r>
            <a:r>
              <a:rPr lang="en-IN" sz="2000" dirty="0"/>
              <a:t>ACM Multimedia Grand Challenge for </a:t>
            </a:r>
            <a:r>
              <a:rPr lang="en-IN" sz="2000" dirty="0" smtClean="0"/>
              <a:t>2013. </a:t>
            </a:r>
            <a:r>
              <a:rPr lang="en-IN" sz="2000" dirty="0" smtClean="0">
                <a:hlinkClick r:id="rId3"/>
              </a:rPr>
              <a:t>http</a:t>
            </a:r>
            <a:r>
              <a:rPr lang="en-IN" sz="2000" dirty="0">
                <a:hlinkClick r:id="rId3"/>
              </a:rPr>
              <a:t>://</a:t>
            </a:r>
            <a:r>
              <a:rPr lang="en-IN" sz="2000" dirty="0" smtClean="0">
                <a:hlinkClick r:id="rId3"/>
              </a:rPr>
              <a:t>mmv.eecs.qmul.ac.uk/mmgc2013/</a:t>
            </a:r>
            <a:endParaRPr lang="en-IN" sz="2000" dirty="0"/>
          </a:p>
          <a:p>
            <a:pPr marL="457200" indent="-457200">
              <a:buFont typeface="+mj-lt"/>
              <a:buAutoNum type="arabicPeriod" startAt="21"/>
            </a:pPr>
            <a:r>
              <a:rPr lang="de-DE" sz="2000" dirty="0" smtClean="0"/>
              <a:t>Schroder</a:t>
            </a:r>
            <a:r>
              <a:rPr lang="de-DE" sz="2000" dirty="0"/>
              <a:t>, Y., Scholz, A</a:t>
            </a:r>
            <a:r>
              <a:rPr lang="de-DE" sz="2000" dirty="0" smtClean="0"/>
              <a:t>., </a:t>
            </a:r>
            <a:r>
              <a:rPr lang="en-IN" sz="2000" dirty="0" smtClean="0"/>
              <a:t>Berger</a:t>
            </a:r>
            <a:r>
              <a:rPr lang="en-IN" sz="2000" dirty="0"/>
              <a:t>, K., </a:t>
            </a:r>
            <a:r>
              <a:rPr lang="en-IN" sz="2000" dirty="0" err="1"/>
              <a:t>Ruhl</a:t>
            </a:r>
            <a:r>
              <a:rPr lang="en-IN" sz="2000" dirty="0"/>
              <a:t>, K., </a:t>
            </a:r>
            <a:r>
              <a:rPr lang="en-IN" sz="2000" dirty="0" err="1"/>
              <a:t>Guthe</a:t>
            </a:r>
            <a:r>
              <a:rPr lang="en-IN" sz="2000" dirty="0"/>
              <a:t>, S., and </a:t>
            </a:r>
            <a:r>
              <a:rPr lang="en-IN" sz="2000" dirty="0" err="1"/>
              <a:t>Magnor</a:t>
            </a:r>
            <a:r>
              <a:rPr lang="en-IN" sz="2000" dirty="0"/>
              <a:t>, </a:t>
            </a:r>
            <a:r>
              <a:rPr lang="en-IN" sz="2000" dirty="0" smtClean="0"/>
              <a:t>M. Multiple </a:t>
            </a:r>
            <a:r>
              <a:rPr lang="en-IN" sz="2000" dirty="0"/>
              <a:t>Kinect studies. Technical </a:t>
            </a:r>
            <a:r>
              <a:rPr lang="en-IN" sz="2000" dirty="0" smtClean="0"/>
              <a:t>Report 09-15</a:t>
            </a:r>
            <a:r>
              <a:rPr lang="en-IN" sz="2000" dirty="0"/>
              <a:t>, </a:t>
            </a:r>
            <a:r>
              <a:rPr lang="en-IN" sz="2000" dirty="0" smtClean="0"/>
              <a:t>ICG, 2011.</a:t>
            </a:r>
            <a:endParaRPr lang="en-IN" sz="2000" dirty="0"/>
          </a:p>
          <a:p>
            <a:pPr marL="457200" indent="-457200">
              <a:buFont typeface="+mj-lt"/>
              <a:buAutoNum type="arabicPeriod" startAt="21"/>
            </a:pPr>
            <a:endParaRPr lang="fr-FR" sz="2000" dirty="0" smtClean="0"/>
          </a:p>
          <a:p>
            <a:pPr marL="342900" indent="-342900">
              <a:buFont typeface="+mj-lt"/>
              <a:buAutoNum type="arabicPeriod" startAt="21"/>
            </a:pPr>
            <a:endParaRPr lang="en-IN" sz="2000" dirty="0"/>
          </a:p>
        </p:txBody>
      </p:sp>
    </p:spTree>
    <p:extLst>
      <p:ext uri="{BB962C8B-B14F-4D97-AF65-F5344CB8AC3E}">
        <p14:creationId xmlns:p14="http://schemas.microsoft.com/office/powerpoint/2010/main" val="7393204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Point of Our Interest</a:t>
            </a:r>
            <a:endParaRPr lang="en-IN" dirty="0"/>
          </a:p>
        </p:txBody>
      </p:sp>
      <p:grpSp>
        <p:nvGrpSpPr>
          <p:cNvPr id="16" name="Group 15"/>
          <p:cNvGrpSpPr/>
          <p:nvPr/>
        </p:nvGrpSpPr>
        <p:grpSpPr>
          <a:xfrm>
            <a:off x="838200" y="2362200"/>
            <a:ext cx="7620000" cy="2209800"/>
            <a:chOff x="304800" y="4191000"/>
            <a:chExt cx="6324600" cy="1447800"/>
          </a:xfrm>
        </p:grpSpPr>
        <p:sp>
          <p:nvSpPr>
            <p:cNvPr id="10" name="Rounded Rectangle 9"/>
            <p:cNvSpPr/>
            <p:nvPr/>
          </p:nvSpPr>
          <p:spPr>
            <a:xfrm>
              <a:off x="304800" y="4572000"/>
              <a:ext cx="1600200" cy="685800"/>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dirty="0" smtClean="0">
                  <a:solidFill>
                    <a:prstClr val="white"/>
                  </a:solidFill>
                </a:rPr>
                <a:t>Sensors</a:t>
              </a:r>
              <a:endParaRPr lang="en-IN" sz="3200" dirty="0">
                <a:solidFill>
                  <a:prstClr val="white"/>
                </a:solidFill>
              </a:endParaRPr>
            </a:p>
          </p:txBody>
        </p:sp>
        <p:sp>
          <p:nvSpPr>
            <p:cNvPr id="11" name="Rounded Rectangle 10"/>
            <p:cNvSpPr/>
            <p:nvPr/>
          </p:nvSpPr>
          <p:spPr>
            <a:xfrm>
              <a:off x="2232000" y="4191000"/>
              <a:ext cx="1828800" cy="1447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dirty="0">
                  <a:solidFill>
                    <a:prstClr val="white"/>
                  </a:solidFill>
                </a:rPr>
                <a:t>Libraries</a:t>
              </a:r>
            </a:p>
          </p:txBody>
        </p:sp>
        <p:sp>
          <p:nvSpPr>
            <p:cNvPr id="12" name="Rounded Rectangle 11"/>
            <p:cNvSpPr/>
            <p:nvPr/>
          </p:nvSpPr>
          <p:spPr>
            <a:xfrm>
              <a:off x="4419600" y="4572000"/>
              <a:ext cx="2209800" cy="685800"/>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dirty="0">
                  <a:solidFill>
                    <a:prstClr val="white"/>
                  </a:solidFill>
                </a:rPr>
                <a:t>Application</a:t>
              </a:r>
            </a:p>
          </p:txBody>
        </p:sp>
        <p:sp>
          <p:nvSpPr>
            <p:cNvPr id="13" name="Right Arrow 12"/>
            <p:cNvSpPr/>
            <p:nvPr/>
          </p:nvSpPr>
          <p:spPr>
            <a:xfrm>
              <a:off x="2057400" y="4876800"/>
              <a:ext cx="762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endParaRPr>
            </a:p>
          </p:txBody>
        </p:sp>
        <p:sp>
          <p:nvSpPr>
            <p:cNvPr id="14" name="Right Arrow 13"/>
            <p:cNvSpPr/>
            <p:nvPr/>
          </p:nvSpPr>
          <p:spPr>
            <a:xfrm>
              <a:off x="4191000" y="4724400"/>
              <a:ext cx="762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endParaRPr>
            </a:p>
          </p:txBody>
        </p:sp>
        <p:sp>
          <p:nvSpPr>
            <p:cNvPr id="15" name="Right Arrow 14"/>
            <p:cNvSpPr/>
            <p:nvPr/>
          </p:nvSpPr>
          <p:spPr>
            <a:xfrm flipH="1">
              <a:off x="4191000" y="5059681"/>
              <a:ext cx="762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endParaRPr>
            </a:p>
          </p:txBody>
        </p:sp>
      </p:grpSp>
    </p:spTree>
    <p:extLst>
      <p:ext uri="{BB962C8B-B14F-4D97-AF65-F5344CB8AC3E}">
        <p14:creationId xmlns:p14="http://schemas.microsoft.com/office/powerpoint/2010/main" val="17695092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Credits</a:t>
            </a:r>
            <a:endParaRPr lang="en-IN"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130</a:t>
            </a:fld>
            <a:endParaRPr lang="en-US"/>
          </a:p>
        </p:txBody>
      </p:sp>
      <p:sp>
        <p:nvSpPr>
          <p:cNvPr id="4" name="Content Placeholder 3"/>
          <p:cNvSpPr>
            <a:spLocks noGrp="1"/>
          </p:cNvSpPr>
          <p:nvPr>
            <p:ph sz="quarter" idx="1"/>
          </p:nvPr>
        </p:nvSpPr>
        <p:spPr/>
        <p:txBody>
          <a:bodyPr>
            <a:noAutofit/>
          </a:bodyPr>
          <a:lstStyle/>
          <a:p>
            <a:r>
              <a:rPr lang="en-IN" sz="2400" dirty="0" err="1" smtClean="0"/>
              <a:t>Tanwi</a:t>
            </a:r>
            <a:r>
              <a:rPr lang="en-IN" sz="2400" dirty="0" smtClean="0"/>
              <a:t> Mallick, TCS Research Scholar, Department of Computer Science and Engineering, IIT, Kharagpur has prepared this presentation.</a:t>
            </a:r>
            <a:endParaRPr lang="en-IN" sz="2400" dirty="0"/>
          </a:p>
        </p:txBody>
      </p:sp>
    </p:spTree>
    <p:extLst>
      <p:ext uri="{BB962C8B-B14F-4D97-AF65-F5344CB8AC3E}">
        <p14:creationId xmlns:p14="http://schemas.microsoft.com/office/powerpoint/2010/main" val="96727820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type="body" idx="1"/>
          </p:nvPr>
        </p:nvSpPr>
        <p:spPr/>
        <p:txBody>
          <a:bodyPr>
            <a:normAutofit/>
          </a:bodyPr>
          <a:lstStyle/>
          <a:p>
            <a:pPr algn="just"/>
            <a:endParaRPr lang="en-US" sz="2400" dirty="0" smtClean="0">
              <a:solidFill>
                <a:schemeClr val="tx2">
                  <a:lumMod val="75000"/>
                </a:schemeClr>
              </a:solidFill>
            </a:endParaRPr>
          </a:p>
          <a:p>
            <a:pPr algn="just">
              <a:buFont typeface="Wingdings" pitchFamily="2" charset="2"/>
              <a:buChar char="q"/>
            </a:pPr>
            <a:endParaRPr lang="en-US" sz="2400" dirty="0" smtClean="0">
              <a:solidFill>
                <a:schemeClr val="tx2">
                  <a:lumMod val="75000"/>
                </a:schemeClr>
              </a:solidFill>
            </a:endParaRPr>
          </a:p>
          <a:p>
            <a:pPr algn="just">
              <a:buFont typeface="Wingdings" pitchFamily="2" charset="2"/>
              <a:buChar char="q"/>
            </a:pPr>
            <a:endParaRPr lang="en-US" sz="2400" dirty="0" smtClean="0">
              <a:solidFill>
                <a:schemeClr val="tx2">
                  <a:lumMod val="75000"/>
                </a:schemeClr>
              </a:solidFill>
            </a:endParaRPr>
          </a:p>
          <a:p>
            <a:endParaRPr lang="en-US" sz="2400" dirty="0" smtClean="0"/>
          </a:p>
          <a:p>
            <a:endParaRPr lang="en-US" sz="2400" dirty="0"/>
          </a:p>
        </p:txBody>
      </p:sp>
      <p:sp>
        <p:nvSpPr>
          <p:cNvPr id="7" name="Title 6"/>
          <p:cNvSpPr>
            <a:spLocks noGrp="1"/>
          </p:cNvSpPr>
          <p:nvPr>
            <p:ph type="title"/>
          </p:nvPr>
        </p:nvSpPr>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dirty="0" smtClean="0">
                <a:ln w="0"/>
                <a:solidFill>
                  <a:schemeClr val="accent1">
                    <a:lumMod val="20000"/>
                    <a:lumOff val="80000"/>
                  </a:schemeClr>
                </a:solidFill>
                <a:effectLst/>
              </a:rPr>
              <a:t>Thank you</a:t>
            </a:r>
            <a:endParaRPr lang="en-US" b="1" cap="all" dirty="0">
              <a:ln w="0"/>
              <a:solidFill>
                <a:schemeClr val="accent1">
                  <a:lumMod val="20000"/>
                  <a:lumOff val="80000"/>
                </a:schemeClr>
              </a:solidFill>
              <a:effectLst/>
            </a:endParaRPr>
          </a:p>
        </p:txBody>
      </p:sp>
      <p:sp>
        <p:nvSpPr>
          <p:cNvPr id="4" name="Slide Number Placeholder 3"/>
          <p:cNvSpPr>
            <a:spLocks noGrp="1"/>
          </p:cNvSpPr>
          <p:nvPr>
            <p:ph type="sldNum" sz="quarter" idx="11"/>
          </p:nvPr>
        </p:nvSpPr>
        <p:spPr/>
        <p:txBody>
          <a:bodyPr>
            <a:normAutofit/>
          </a:bodyPr>
          <a:lstStyle/>
          <a:p>
            <a:fld id="{B6F15528-21DE-4FAA-801E-634DDDAF4B2B}" type="slidenum">
              <a:rPr lang="en-US" smtClean="0"/>
              <a:pPr/>
              <a:t>131</a:t>
            </a:fld>
            <a:endParaRPr lang="en-US"/>
          </a:p>
        </p:txBody>
      </p:sp>
    </p:spTree>
    <p:extLst>
      <p:ext uri="{BB962C8B-B14F-4D97-AF65-F5344CB8AC3E}">
        <p14:creationId xmlns:p14="http://schemas.microsoft.com/office/powerpoint/2010/main" val="31959123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3600" dirty="0" smtClean="0"/>
              <a:t>Different Sensors</a:t>
            </a:r>
            <a:endParaRPr lang="en-IN" sz="3600" dirty="0"/>
          </a:p>
        </p:txBody>
      </p:sp>
      <p:sp>
        <p:nvSpPr>
          <p:cNvPr id="3" name="Content Placeholder 2"/>
          <p:cNvSpPr>
            <a:spLocks noGrp="1"/>
          </p:cNvSpPr>
          <p:nvPr>
            <p:ph idx="1"/>
          </p:nvPr>
        </p:nvSpPr>
        <p:spPr/>
        <p:txBody>
          <a:bodyPr>
            <a:normAutofit fontScale="85000" lnSpcReduction="10000"/>
          </a:bodyPr>
          <a:lstStyle/>
          <a:p>
            <a:r>
              <a:rPr lang="en-IN" dirty="0" smtClean="0"/>
              <a:t>Touch</a:t>
            </a:r>
          </a:p>
          <a:p>
            <a:pPr lvl="1" fontAlgn="base"/>
            <a:r>
              <a:rPr lang="en-IN" dirty="0"/>
              <a:t>Mobile Phones</a:t>
            </a:r>
          </a:p>
          <a:p>
            <a:pPr lvl="1" fontAlgn="base"/>
            <a:r>
              <a:rPr lang="en-IN" dirty="0"/>
              <a:t>Tablets and </a:t>
            </a:r>
            <a:r>
              <a:rPr lang="en-IN" dirty="0" err="1"/>
              <a:t>Ultrabooks</a:t>
            </a:r>
            <a:endParaRPr lang="en-IN" dirty="0"/>
          </a:p>
          <a:p>
            <a:pPr lvl="1" fontAlgn="base"/>
            <a:r>
              <a:rPr lang="en-IN" dirty="0"/>
              <a:t>Portable Audio Players</a:t>
            </a:r>
          </a:p>
          <a:p>
            <a:pPr lvl="1" fontAlgn="base"/>
            <a:r>
              <a:rPr lang="en-IN" dirty="0"/>
              <a:t>Portable Game Consoles</a:t>
            </a:r>
          </a:p>
          <a:p>
            <a:pPr marL="118872" indent="0">
              <a:buNone/>
            </a:pPr>
            <a:endParaRPr lang="en-IN" dirty="0" smtClean="0"/>
          </a:p>
          <a:p>
            <a:r>
              <a:rPr lang="en-IN" dirty="0" smtClean="0"/>
              <a:t>Touch Less</a:t>
            </a:r>
          </a:p>
          <a:p>
            <a:pPr lvl="1"/>
            <a:r>
              <a:rPr lang="en-IN" dirty="0" smtClean="0"/>
              <a:t>RGB camera</a:t>
            </a:r>
          </a:p>
          <a:p>
            <a:pPr lvl="1"/>
            <a:r>
              <a:rPr lang="en-IN" dirty="0" smtClean="0"/>
              <a:t>Depth camera – </a:t>
            </a:r>
            <a:r>
              <a:rPr lang="en-IN" dirty="0" err="1" smtClean="0"/>
              <a:t>Lidar</a:t>
            </a:r>
            <a:r>
              <a:rPr lang="en-IN" dirty="0" smtClean="0"/>
              <a:t>, </a:t>
            </a:r>
            <a:r>
              <a:rPr lang="en-IN" dirty="0" err="1"/>
              <a:t>CamBoard</a:t>
            </a:r>
            <a:r>
              <a:rPr lang="en-IN" dirty="0"/>
              <a:t> </a:t>
            </a:r>
            <a:r>
              <a:rPr lang="en-IN" dirty="0" err="1"/>
              <a:t>nano</a:t>
            </a:r>
            <a:endParaRPr lang="en-IN" dirty="0"/>
          </a:p>
          <a:p>
            <a:pPr lvl="1"/>
            <a:r>
              <a:rPr lang="en-IN" dirty="0" smtClean="0"/>
              <a:t>RGBD </a:t>
            </a:r>
            <a:r>
              <a:rPr lang="en-IN" dirty="0"/>
              <a:t>camera – Kinect, Asus </a:t>
            </a:r>
            <a:r>
              <a:rPr lang="en-IN" dirty="0" err="1"/>
              <a:t>X</a:t>
            </a:r>
            <a:r>
              <a:rPr lang="en-IN" dirty="0" err="1" smtClean="0"/>
              <a:t>tion</a:t>
            </a:r>
            <a:r>
              <a:rPr lang="en-IN" dirty="0" smtClean="0"/>
              <a:t> pro, Carmine 1.08</a:t>
            </a:r>
          </a:p>
          <a:p>
            <a:pPr lvl="1"/>
            <a:r>
              <a:rPr lang="en-IN" dirty="0" smtClean="0"/>
              <a:t>Eye tracker – </a:t>
            </a:r>
            <a:r>
              <a:rPr lang="en-IN" dirty="0" err="1" smtClean="0"/>
              <a:t>Tobii</a:t>
            </a:r>
            <a:r>
              <a:rPr lang="en-IN" dirty="0" smtClean="0"/>
              <a:t> eye tracker</a:t>
            </a:r>
          </a:p>
          <a:p>
            <a:pPr lvl="1"/>
            <a:r>
              <a:rPr lang="en-IN" dirty="0" smtClean="0"/>
              <a:t>Voice recognizer </a:t>
            </a:r>
            <a:r>
              <a:rPr lang="en-IN" dirty="0"/>
              <a:t>– Kinect, Asus </a:t>
            </a:r>
            <a:r>
              <a:rPr lang="en-IN" dirty="0" err="1"/>
              <a:t>Xtion</a:t>
            </a:r>
            <a:r>
              <a:rPr lang="en-IN" dirty="0"/>
              <a:t> pro, Carmine 1.08</a:t>
            </a:r>
          </a:p>
          <a:p>
            <a:pPr marL="457200" lvl="1" indent="0">
              <a:buNone/>
            </a:pPr>
            <a:endParaRPr lang="en-IN" dirty="0"/>
          </a:p>
        </p:txBody>
      </p:sp>
    </p:spTree>
    <p:extLst>
      <p:ext uri="{BB962C8B-B14F-4D97-AF65-F5344CB8AC3E}">
        <p14:creationId xmlns:p14="http://schemas.microsoft.com/office/powerpoint/2010/main" val="28223827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4800" i="1" dirty="0" smtClean="0"/>
              <a:t>Revolutionary – Kinect</a:t>
            </a:r>
            <a:endParaRPr lang="en-IN" dirty="0"/>
          </a:p>
        </p:txBody>
      </p:sp>
      <p:pic>
        <p:nvPicPr>
          <p:cNvPr id="4" name="Content Placeholder 6" descr="e305e791-6f57-4182-be3c-d5faaea61157.jpg"/>
          <p:cNvPicPr>
            <a:picLocks noChangeAspect="1"/>
          </p:cNvPicPr>
          <p:nvPr/>
        </p:nvPicPr>
        <p:blipFill>
          <a:blip r:embed="rId2" cstate="print"/>
          <a:stretch>
            <a:fillRect/>
          </a:stretch>
        </p:blipFill>
        <p:spPr>
          <a:xfrm>
            <a:off x="679938" y="1524000"/>
            <a:ext cx="3663462" cy="1828800"/>
          </a:xfrm>
          <a:prstGeom prst="rect">
            <a:avLst/>
          </a:prstGeom>
        </p:spPr>
      </p:pic>
      <p:pic>
        <p:nvPicPr>
          <p:cNvPr id="5" name="Content Placeholder 9" descr="Skeletal Tracking.jpg"/>
          <p:cNvPicPr>
            <a:picLocks noChangeAspect="1"/>
          </p:cNvPicPr>
          <p:nvPr/>
        </p:nvPicPr>
        <p:blipFill>
          <a:blip r:embed="rId3" cstate="print"/>
          <a:stretch>
            <a:fillRect/>
          </a:stretch>
        </p:blipFill>
        <p:spPr>
          <a:xfrm>
            <a:off x="4876800" y="1524000"/>
            <a:ext cx="3663462" cy="1828800"/>
          </a:xfrm>
          <a:prstGeom prst="rect">
            <a:avLst/>
          </a:prstGeom>
        </p:spPr>
      </p:pic>
      <p:pic>
        <p:nvPicPr>
          <p:cNvPr id="6" name="Content Placeholder 6" descr="Face Recognition.jpg"/>
          <p:cNvPicPr>
            <a:picLocks noChangeAspect="1"/>
          </p:cNvPicPr>
          <p:nvPr/>
        </p:nvPicPr>
        <p:blipFill>
          <a:blip r:embed="rId4" cstate="print"/>
          <a:stretch>
            <a:fillRect/>
          </a:stretch>
        </p:blipFill>
        <p:spPr>
          <a:xfrm>
            <a:off x="679938" y="4191000"/>
            <a:ext cx="3663462" cy="1828800"/>
          </a:xfrm>
          <a:prstGeom prst="rect">
            <a:avLst/>
          </a:prstGeom>
        </p:spPr>
      </p:pic>
      <p:pic>
        <p:nvPicPr>
          <p:cNvPr id="7" name="Content Placeholder 8" descr="Voice Recognition.jpg"/>
          <p:cNvPicPr>
            <a:picLocks noGrp="1" noChangeAspect="1"/>
          </p:cNvPicPr>
          <p:nvPr>
            <p:ph idx="1"/>
          </p:nvPr>
        </p:nvPicPr>
        <p:blipFill>
          <a:blip r:embed="rId5" cstate="print"/>
          <a:stretch>
            <a:fillRect/>
          </a:stretch>
        </p:blipFill>
        <p:spPr>
          <a:xfrm>
            <a:off x="4876800" y="4191000"/>
            <a:ext cx="3581400" cy="1816100"/>
          </a:xfrm>
        </p:spPr>
      </p:pic>
      <p:graphicFrame>
        <p:nvGraphicFramePr>
          <p:cNvPr id="8" name="Diagram 7"/>
          <p:cNvGraphicFramePr/>
          <p:nvPr>
            <p:extLst>
              <p:ext uri="{D42A27DB-BD31-4B8C-83A1-F6EECF244321}">
                <p14:modId xmlns:p14="http://schemas.microsoft.com/office/powerpoint/2010/main" val="3665721915"/>
              </p:ext>
            </p:extLst>
          </p:nvPr>
        </p:nvGraphicFramePr>
        <p:xfrm>
          <a:off x="3354712" y="2743200"/>
          <a:ext cx="2665088" cy="172440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962683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4800" i="1" dirty="0" smtClean="0"/>
              <a:t>Revolutionary – Kinect </a:t>
            </a:r>
            <a:endParaRPr lang="en-IN" dirty="0"/>
          </a:p>
        </p:txBody>
      </p:sp>
      <p:pic>
        <p:nvPicPr>
          <p:cNvPr id="4" name="Content Placeholder 6" descr="e305e791-6f57-4182-be3c-d5faaea61157.jpg"/>
          <p:cNvPicPr>
            <a:picLocks noChangeAspect="1"/>
          </p:cNvPicPr>
          <p:nvPr/>
        </p:nvPicPr>
        <p:blipFill>
          <a:blip r:embed="rId2" cstate="print"/>
          <a:stretch>
            <a:fillRect/>
          </a:stretch>
        </p:blipFill>
        <p:spPr>
          <a:xfrm>
            <a:off x="679938" y="1524000"/>
            <a:ext cx="3663462" cy="1828800"/>
          </a:xfrm>
          <a:prstGeom prst="rect">
            <a:avLst/>
          </a:prstGeom>
        </p:spPr>
      </p:pic>
      <p:pic>
        <p:nvPicPr>
          <p:cNvPr id="5" name="Content Placeholder 9" descr="Skeletal Tracking.jpg"/>
          <p:cNvPicPr>
            <a:picLocks noChangeAspect="1"/>
          </p:cNvPicPr>
          <p:nvPr/>
        </p:nvPicPr>
        <p:blipFill>
          <a:blip r:embed="rId3" cstate="print"/>
          <a:stretch>
            <a:fillRect/>
          </a:stretch>
        </p:blipFill>
        <p:spPr>
          <a:xfrm>
            <a:off x="4876800" y="1524000"/>
            <a:ext cx="3663462" cy="1828800"/>
          </a:xfrm>
          <a:prstGeom prst="rect">
            <a:avLst/>
          </a:prstGeom>
        </p:spPr>
      </p:pic>
      <p:pic>
        <p:nvPicPr>
          <p:cNvPr id="6" name="Content Placeholder 6" descr="Face Recognition.jpg"/>
          <p:cNvPicPr>
            <a:picLocks noChangeAspect="1"/>
          </p:cNvPicPr>
          <p:nvPr/>
        </p:nvPicPr>
        <p:blipFill>
          <a:blip r:embed="rId4" cstate="print"/>
          <a:stretch>
            <a:fillRect/>
          </a:stretch>
        </p:blipFill>
        <p:spPr>
          <a:xfrm>
            <a:off x="679938" y="4191000"/>
            <a:ext cx="3663462" cy="1828800"/>
          </a:xfrm>
          <a:prstGeom prst="rect">
            <a:avLst/>
          </a:prstGeom>
        </p:spPr>
      </p:pic>
      <p:pic>
        <p:nvPicPr>
          <p:cNvPr id="7" name="Content Placeholder 8" descr="Voice Recognition.jpg"/>
          <p:cNvPicPr>
            <a:picLocks noGrp="1" noChangeAspect="1"/>
          </p:cNvPicPr>
          <p:nvPr>
            <p:ph idx="1"/>
          </p:nvPr>
        </p:nvPicPr>
        <p:blipFill>
          <a:blip r:embed="rId5" cstate="print"/>
          <a:stretch>
            <a:fillRect/>
          </a:stretch>
        </p:blipFill>
        <p:spPr>
          <a:xfrm>
            <a:off x="4876800" y="4191000"/>
            <a:ext cx="3581400" cy="1816100"/>
          </a:xfrm>
        </p:spPr>
      </p:pic>
      <p:graphicFrame>
        <p:nvGraphicFramePr>
          <p:cNvPr id="8" name="Diagram 7"/>
          <p:cNvGraphicFramePr/>
          <p:nvPr>
            <p:extLst>
              <p:ext uri="{D42A27DB-BD31-4B8C-83A1-F6EECF244321}">
                <p14:modId xmlns:p14="http://schemas.microsoft.com/office/powerpoint/2010/main" val="1313712333"/>
              </p:ext>
            </p:extLst>
          </p:nvPr>
        </p:nvGraphicFramePr>
        <p:xfrm>
          <a:off x="3354712" y="2743200"/>
          <a:ext cx="2665088" cy="172440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Rounded Rectangle 2"/>
          <p:cNvSpPr/>
          <p:nvPr/>
        </p:nvSpPr>
        <p:spPr>
          <a:xfrm>
            <a:off x="2667000" y="3048000"/>
            <a:ext cx="3733800" cy="1524000"/>
          </a:xfrm>
          <a:prstGeom prst="roundRect">
            <a:avLst/>
          </a:prstGeom>
          <a:solidFill>
            <a:schemeClr val="accent1"/>
          </a:solidFill>
          <a:ln>
            <a:solidFill>
              <a:schemeClr val="accent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Low Cost</a:t>
            </a:r>
            <a:endParaRPr lang="en-IN"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07976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67138" y="2473404"/>
            <a:ext cx="2424062" cy="1107996"/>
          </a:xfrm>
          <a:prstGeom prst="rect">
            <a:avLst/>
          </a:prstGeom>
        </p:spPr>
        <p:txBody>
          <a:bodyPr wrap="none">
            <a:spAutoFit/>
          </a:bodyPr>
          <a:lstStyle/>
          <a:p>
            <a:r>
              <a:rPr lang="en-IN" sz="6600" dirty="0">
                <a:solidFill>
                  <a:prstClr val="white"/>
                </a:solidFill>
              </a:rPr>
              <a:t>Kinect</a:t>
            </a:r>
          </a:p>
        </p:txBody>
      </p:sp>
      <p:sp>
        <p:nvSpPr>
          <p:cNvPr id="3" name="TextBox 2"/>
          <p:cNvSpPr txBox="1"/>
          <p:nvPr/>
        </p:nvSpPr>
        <p:spPr>
          <a:xfrm>
            <a:off x="2286000" y="3733800"/>
            <a:ext cx="4191000" cy="461665"/>
          </a:xfrm>
          <a:prstGeom prst="rect">
            <a:avLst/>
          </a:prstGeom>
          <a:noFill/>
        </p:spPr>
        <p:txBody>
          <a:bodyPr wrap="square" rtlCol="0">
            <a:spAutoFit/>
          </a:bodyPr>
          <a:lstStyle/>
          <a:p>
            <a:pPr algn="ctr"/>
            <a:r>
              <a:rPr lang="en-IN" sz="2400" b="1" dirty="0" smtClean="0"/>
              <a:t>The most popular NUI Sensor</a:t>
            </a:r>
            <a:endParaRPr lang="en-IN" sz="2400" b="1" dirty="0"/>
          </a:p>
        </p:txBody>
      </p:sp>
    </p:spTree>
    <p:extLst>
      <p:ext uri="{BB962C8B-B14F-4D97-AF65-F5344CB8AC3E}">
        <p14:creationId xmlns:p14="http://schemas.microsoft.com/office/powerpoint/2010/main" val="36332514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868362"/>
          </a:xfrm>
        </p:spPr>
        <p:txBody>
          <a:bodyPr>
            <a:normAutofit/>
          </a:bodyPr>
          <a:lstStyle/>
          <a:p>
            <a:pPr algn="l"/>
            <a:r>
              <a:rPr lang="en-US" dirty="0" smtClean="0"/>
              <a:t> </a:t>
            </a:r>
            <a:endParaRPr lang="en-US" sz="2000" dirty="0"/>
          </a:p>
        </p:txBody>
      </p:sp>
      <p:sp>
        <p:nvSpPr>
          <p:cNvPr id="15" name="Slide Number Placeholder 14"/>
          <p:cNvSpPr>
            <a:spLocks noGrp="1"/>
          </p:cNvSpPr>
          <p:nvPr>
            <p:ph type="sldNum" sz="quarter" idx="12"/>
          </p:nvPr>
        </p:nvSpPr>
        <p:spPr/>
        <p:txBody>
          <a:bodyPr>
            <a:normAutofit fontScale="85000" lnSpcReduction="20000"/>
          </a:bodyPr>
          <a:lstStyle/>
          <a:p>
            <a:fld id="{B6F15528-21DE-4FAA-801E-634DDDAF4B2B}" type="slidenum">
              <a:rPr lang="en-US" smtClean="0"/>
              <a:pPr/>
              <a:t>18</a:t>
            </a:fld>
            <a:endParaRPr lang="en-US"/>
          </a:p>
        </p:txBody>
      </p:sp>
      <p:pic>
        <p:nvPicPr>
          <p:cNvPr id="13" name="Content Placeholder 12" descr="kinect Xbox 360 logo.jpg"/>
          <p:cNvPicPr>
            <a:picLocks noGrp="1" noChangeAspect="1"/>
          </p:cNvPicPr>
          <p:nvPr>
            <p:ph sz="quarter" idx="1"/>
          </p:nvPr>
        </p:nvPicPr>
        <p:blipFill>
          <a:blip r:embed="rId3" cstate="print"/>
          <a:stretch>
            <a:fillRect/>
          </a:stretch>
        </p:blipFill>
        <p:spPr>
          <a:xfrm>
            <a:off x="2340784" y="76200"/>
            <a:ext cx="4441016" cy="1600200"/>
          </a:xfrm>
        </p:spPr>
      </p:pic>
      <p:sp>
        <p:nvSpPr>
          <p:cNvPr id="12" name="Rectangle 11"/>
          <p:cNvSpPr/>
          <p:nvPr/>
        </p:nvSpPr>
        <p:spPr>
          <a:xfrm>
            <a:off x="2196569" y="1752600"/>
            <a:ext cx="4585231" cy="461665"/>
          </a:xfrm>
          <a:prstGeom prst="rect">
            <a:avLst/>
          </a:prstGeom>
        </p:spPr>
        <p:txBody>
          <a:bodyPr wrap="none">
            <a:spAutoFit/>
          </a:bodyPr>
          <a:lstStyle/>
          <a:p>
            <a:pPr algn="ctr"/>
            <a:r>
              <a:rPr lang="en-US" sz="2400" dirty="0" smtClean="0">
                <a:solidFill>
                  <a:schemeClr val="tx2">
                    <a:lumMod val="75000"/>
                  </a:schemeClr>
                </a:solidFill>
              </a:rPr>
              <a:t>It’s changing the way to play games</a:t>
            </a:r>
            <a:endParaRPr lang="en-US" sz="2400" dirty="0">
              <a:solidFill>
                <a:schemeClr val="tx2">
                  <a:lumMod val="75000"/>
                </a:schemeClr>
              </a:solidFill>
            </a:endParaRPr>
          </a:p>
        </p:txBody>
      </p:sp>
      <p:pic>
        <p:nvPicPr>
          <p:cNvPr id="14" name="Picture 13" descr="Microsoft-X-Box-360-Kinect.jpg"/>
          <p:cNvPicPr>
            <a:picLocks noChangeAspect="1"/>
          </p:cNvPicPr>
          <p:nvPr/>
        </p:nvPicPr>
        <p:blipFill>
          <a:blip r:embed="rId4" cstate="print"/>
          <a:stretch>
            <a:fillRect/>
          </a:stretch>
        </p:blipFill>
        <p:spPr>
          <a:xfrm>
            <a:off x="2205955" y="3124200"/>
            <a:ext cx="4194845" cy="3600234"/>
          </a:xfrm>
          <a:prstGeom prst="rect">
            <a:avLst/>
          </a:prstGeom>
        </p:spPr>
      </p:pic>
      <p:sp>
        <p:nvSpPr>
          <p:cNvPr id="10" name="Rectangle 9"/>
          <p:cNvSpPr/>
          <p:nvPr/>
        </p:nvSpPr>
        <p:spPr>
          <a:xfrm>
            <a:off x="1371600" y="3886200"/>
            <a:ext cx="2327881" cy="461665"/>
          </a:xfrm>
          <a:prstGeom prst="rect">
            <a:avLst/>
          </a:prstGeom>
        </p:spPr>
        <p:txBody>
          <a:bodyPr wrap="none">
            <a:spAutoFit/>
          </a:bodyPr>
          <a:lstStyle/>
          <a:p>
            <a:r>
              <a:rPr lang="en-US" sz="2400" dirty="0" smtClean="0">
                <a:solidFill>
                  <a:schemeClr val="tx2">
                    <a:lumMod val="75000"/>
                  </a:schemeClr>
                </a:solidFill>
              </a:rPr>
              <a:t>Full</a:t>
            </a:r>
            <a:r>
              <a:rPr lang="en-US" b="1" dirty="0" smtClean="0"/>
              <a:t> </a:t>
            </a:r>
            <a:r>
              <a:rPr lang="en-US" sz="2400" dirty="0" smtClean="0">
                <a:solidFill>
                  <a:schemeClr val="tx2">
                    <a:lumMod val="75000"/>
                  </a:schemeClr>
                </a:solidFill>
              </a:rPr>
              <a:t>Body</a:t>
            </a:r>
            <a:r>
              <a:rPr lang="en-US" b="1" dirty="0" smtClean="0"/>
              <a:t> </a:t>
            </a:r>
            <a:r>
              <a:rPr lang="en-US" sz="2400" dirty="0" smtClean="0">
                <a:solidFill>
                  <a:schemeClr val="tx2">
                    <a:lumMod val="75000"/>
                  </a:schemeClr>
                </a:solidFill>
              </a:rPr>
              <a:t>Gaming</a:t>
            </a:r>
          </a:p>
        </p:txBody>
      </p:sp>
      <p:pic>
        <p:nvPicPr>
          <p:cNvPr id="11" name="Picture 10" descr="Why Kinect.bmp"/>
          <p:cNvPicPr>
            <a:picLocks noChangeAspect="1"/>
          </p:cNvPicPr>
          <p:nvPr/>
        </p:nvPicPr>
        <p:blipFill>
          <a:blip r:embed="rId5" cstate="print"/>
          <a:stretch>
            <a:fillRect/>
          </a:stretch>
        </p:blipFill>
        <p:spPr>
          <a:xfrm>
            <a:off x="1216377" y="3200400"/>
            <a:ext cx="1156608" cy="762000"/>
          </a:xfrm>
          <a:prstGeom prst="rect">
            <a:avLst/>
          </a:prstGeom>
        </p:spPr>
      </p:pic>
      <p:sp>
        <p:nvSpPr>
          <p:cNvPr id="18" name="Rectangle 17"/>
          <p:cNvSpPr/>
          <p:nvPr/>
        </p:nvSpPr>
        <p:spPr>
          <a:xfrm>
            <a:off x="5877753" y="3897868"/>
            <a:ext cx="2248629" cy="461665"/>
          </a:xfrm>
          <a:prstGeom prst="rect">
            <a:avLst/>
          </a:prstGeom>
        </p:spPr>
        <p:txBody>
          <a:bodyPr wrap="none">
            <a:spAutoFit/>
          </a:bodyPr>
          <a:lstStyle/>
          <a:p>
            <a:r>
              <a:rPr lang="en-US" sz="2400" dirty="0" smtClean="0">
                <a:solidFill>
                  <a:schemeClr val="tx2">
                    <a:lumMod val="75000"/>
                  </a:schemeClr>
                </a:solidFill>
              </a:rPr>
              <a:t>It’s</a:t>
            </a:r>
            <a:r>
              <a:rPr lang="en-US" b="1" dirty="0" smtClean="0"/>
              <a:t> </a:t>
            </a:r>
            <a:r>
              <a:rPr lang="en-US" sz="2400" dirty="0" smtClean="0">
                <a:solidFill>
                  <a:schemeClr val="tx2">
                    <a:lumMod val="75000"/>
                  </a:schemeClr>
                </a:solidFill>
              </a:rPr>
              <a:t>All</a:t>
            </a:r>
            <a:r>
              <a:rPr lang="en-US" b="1" dirty="0" smtClean="0"/>
              <a:t> </a:t>
            </a:r>
            <a:r>
              <a:rPr lang="en-US" sz="2400" dirty="0" smtClean="0">
                <a:solidFill>
                  <a:schemeClr val="tx2">
                    <a:lumMod val="75000"/>
                  </a:schemeClr>
                </a:solidFill>
              </a:rPr>
              <a:t>About</a:t>
            </a:r>
            <a:r>
              <a:rPr lang="en-US" b="1" dirty="0" smtClean="0"/>
              <a:t> </a:t>
            </a:r>
            <a:r>
              <a:rPr lang="en-US" sz="2400" dirty="0" smtClean="0">
                <a:solidFill>
                  <a:schemeClr val="tx2">
                    <a:lumMod val="75000"/>
                  </a:schemeClr>
                </a:solidFill>
              </a:rPr>
              <a:t>You</a:t>
            </a:r>
          </a:p>
        </p:txBody>
      </p:sp>
      <p:pic>
        <p:nvPicPr>
          <p:cNvPr id="19" name="Picture 18" descr="Why kinect2.bmp"/>
          <p:cNvPicPr>
            <a:picLocks noChangeAspect="1"/>
          </p:cNvPicPr>
          <p:nvPr/>
        </p:nvPicPr>
        <p:blipFill>
          <a:blip r:embed="rId6" cstate="print"/>
          <a:stretch>
            <a:fillRect/>
          </a:stretch>
        </p:blipFill>
        <p:spPr>
          <a:xfrm>
            <a:off x="5867400" y="3352800"/>
            <a:ext cx="859616" cy="523829"/>
          </a:xfrm>
          <a:prstGeom prst="rect">
            <a:avLst/>
          </a:prstGeom>
        </p:spPr>
      </p:pic>
      <p:sp>
        <p:nvSpPr>
          <p:cNvPr id="20" name="Rectangle 19"/>
          <p:cNvSpPr/>
          <p:nvPr/>
        </p:nvSpPr>
        <p:spPr>
          <a:xfrm>
            <a:off x="3200400" y="2831068"/>
            <a:ext cx="3194464" cy="461665"/>
          </a:xfrm>
          <a:prstGeom prst="rect">
            <a:avLst/>
          </a:prstGeom>
        </p:spPr>
        <p:txBody>
          <a:bodyPr wrap="none">
            <a:spAutoFit/>
          </a:bodyPr>
          <a:lstStyle/>
          <a:p>
            <a:r>
              <a:rPr lang="en-US" sz="2400" dirty="0" smtClean="0">
                <a:solidFill>
                  <a:schemeClr val="tx2">
                    <a:lumMod val="75000"/>
                  </a:schemeClr>
                </a:solidFill>
              </a:rPr>
              <a:t>Something</a:t>
            </a:r>
            <a:r>
              <a:rPr lang="en-US" b="1" dirty="0" smtClean="0"/>
              <a:t> </a:t>
            </a:r>
            <a:r>
              <a:rPr lang="en-US" sz="2400" dirty="0" smtClean="0">
                <a:solidFill>
                  <a:schemeClr val="tx2">
                    <a:lumMod val="75000"/>
                  </a:schemeClr>
                </a:solidFill>
              </a:rPr>
              <a:t>For</a:t>
            </a:r>
            <a:r>
              <a:rPr lang="en-US" b="1" dirty="0" smtClean="0"/>
              <a:t> </a:t>
            </a:r>
            <a:r>
              <a:rPr lang="en-US" sz="2400" dirty="0" smtClean="0">
                <a:solidFill>
                  <a:schemeClr val="tx2">
                    <a:lumMod val="75000"/>
                  </a:schemeClr>
                </a:solidFill>
              </a:rPr>
              <a:t>Everyone</a:t>
            </a:r>
          </a:p>
        </p:txBody>
      </p:sp>
      <p:pic>
        <p:nvPicPr>
          <p:cNvPr id="21" name="Picture 20" descr="Why kinect2_2.bmp"/>
          <p:cNvPicPr>
            <a:picLocks noChangeAspect="1"/>
          </p:cNvPicPr>
          <p:nvPr/>
        </p:nvPicPr>
        <p:blipFill>
          <a:blip r:embed="rId7" cstate="print"/>
          <a:stretch>
            <a:fillRect/>
          </a:stretch>
        </p:blipFill>
        <p:spPr>
          <a:xfrm>
            <a:off x="3124200" y="2257477"/>
            <a:ext cx="1009123" cy="6381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controller</a:t>
            </a: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Adobe Garamond Pro Bold" pitchFamily="18" charset="0"/>
              </a:rPr>
              <a:t> </a:t>
            </a: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FREE gaming</a:t>
            </a:r>
            <a:endPar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19</a:t>
            </a:fld>
            <a:endParaRPr lang="en-US"/>
          </a:p>
        </p:txBody>
      </p:sp>
      <p:pic>
        <p:nvPicPr>
          <p:cNvPr id="5" name="Content Placeholder 4" descr="kinectgaming.jpg"/>
          <p:cNvPicPr>
            <a:picLocks noGrp="1" noChangeAspect="1"/>
          </p:cNvPicPr>
          <p:nvPr>
            <p:ph sz="quarter" idx="1"/>
          </p:nvPr>
        </p:nvPicPr>
        <p:blipFill>
          <a:blip r:embed="rId3" cstate="print"/>
          <a:stretch>
            <a:fillRect/>
          </a:stretch>
        </p:blipFill>
        <p:spPr>
          <a:xfrm>
            <a:off x="1192339" y="1752600"/>
            <a:ext cx="6732461" cy="449580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457200" y="274638"/>
            <a:ext cx="7620000" cy="1143000"/>
          </a:xfrm>
          <a:prstGeom prst="rect">
            <a:avLst/>
          </a:prstGeom>
        </p:spPr>
        <p:txBody>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IN" dirty="0" smtClean="0">
                <a:solidFill>
                  <a:srgbClr val="F0AD00">
                    <a:satMod val="150000"/>
                  </a:srgbClr>
                </a:solidFill>
              </a:rPr>
              <a:t>Natural Interaction</a:t>
            </a:r>
            <a:endParaRPr lang="en-IN" dirty="0">
              <a:solidFill>
                <a:srgbClr val="F0AD00">
                  <a:satMod val="150000"/>
                </a:srgbClr>
              </a:solidFill>
            </a:endParaRPr>
          </a:p>
        </p:txBody>
      </p:sp>
      <p:sp>
        <p:nvSpPr>
          <p:cNvPr id="5" name="Content Placeholder 1"/>
          <p:cNvSpPr txBox="1">
            <a:spLocks/>
          </p:cNvSpPr>
          <p:nvPr/>
        </p:nvSpPr>
        <p:spPr>
          <a:xfrm>
            <a:off x="457200" y="1219200"/>
            <a:ext cx="7620000" cy="4800600"/>
          </a:xfrm>
          <a:prstGeom prst="rect">
            <a:avLst/>
          </a:prstGeom>
        </p:spPr>
        <p:txBody>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Calibri" pitchFamily="34" charset="0"/>
                <a:ea typeface="+mn-ea"/>
                <a:cs typeface="Calibri" pitchFamily="34" charset="0"/>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Calibri" pitchFamily="34" charset="0"/>
                <a:ea typeface="+mn-ea"/>
                <a:cs typeface="Calibri" pitchFamily="34" charset="0"/>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Calibri" pitchFamily="34" charset="0"/>
                <a:ea typeface="+mn-ea"/>
                <a:cs typeface="Calibri" pitchFamily="34" charset="0"/>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Calibri" pitchFamily="34" charset="0"/>
                <a:ea typeface="+mn-ea"/>
                <a:cs typeface="Calibri" pitchFamily="34" charset="0"/>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Calibri" pitchFamily="34" charset="0"/>
                <a:ea typeface="+mn-ea"/>
                <a:cs typeface="Calibri"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114300" indent="0">
              <a:buClr>
                <a:srgbClr val="F0AD00"/>
              </a:buClr>
              <a:buFont typeface="Wingdings 2"/>
              <a:buNone/>
            </a:pPr>
            <a:r>
              <a:rPr lang="en-IN" sz="2800" dirty="0" smtClean="0">
                <a:solidFill>
                  <a:prstClr val="white"/>
                </a:solidFill>
              </a:rPr>
              <a:t>Understanding human nature</a:t>
            </a:r>
          </a:p>
          <a:p>
            <a:pPr>
              <a:buClr>
                <a:srgbClr val="F0AD00"/>
              </a:buClr>
            </a:pPr>
            <a:r>
              <a:rPr lang="en-IN" sz="2800" dirty="0" smtClean="0">
                <a:solidFill>
                  <a:prstClr val="white"/>
                </a:solidFill>
              </a:rPr>
              <a:t>How we interact with other people</a:t>
            </a:r>
          </a:p>
          <a:p>
            <a:pPr>
              <a:buClr>
                <a:srgbClr val="F0AD00"/>
              </a:buClr>
            </a:pPr>
            <a:r>
              <a:rPr lang="en-IN" sz="2800" dirty="0" smtClean="0">
                <a:solidFill>
                  <a:prstClr val="white"/>
                </a:solidFill>
              </a:rPr>
              <a:t>How we interact with environment</a:t>
            </a:r>
          </a:p>
          <a:p>
            <a:pPr>
              <a:buClr>
                <a:srgbClr val="F0AD00"/>
              </a:buClr>
            </a:pPr>
            <a:r>
              <a:rPr lang="en-IN" sz="2800" dirty="0" smtClean="0">
                <a:solidFill>
                  <a:prstClr val="white"/>
                </a:solidFill>
              </a:rPr>
              <a:t>How we learn </a:t>
            </a:r>
          </a:p>
          <a:p>
            <a:pPr>
              <a:buClr>
                <a:srgbClr val="F0AD00"/>
              </a:buClr>
            </a:pPr>
            <a:endParaRPr lang="en-IN" sz="2800" dirty="0" smtClean="0">
              <a:solidFill>
                <a:prstClr val="white"/>
              </a:solidFill>
            </a:endParaRPr>
          </a:p>
          <a:p>
            <a:pPr marL="114300" indent="0">
              <a:buClr>
                <a:srgbClr val="F0AD00"/>
              </a:buClr>
              <a:buFont typeface="Wingdings 2"/>
              <a:buNone/>
            </a:pPr>
            <a:r>
              <a:rPr lang="en-US" altLang="en-US" sz="2800" dirty="0" smtClean="0">
                <a:solidFill>
                  <a:prstClr val="white"/>
                </a:solidFill>
              </a:rPr>
              <a:t>Interaction methods the user is familiar and comfortable with</a:t>
            </a:r>
          </a:p>
          <a:p>
            <a:pPr>
              <a:buClr>
                <a:srgbClr val="F0AD00"/>
              </a:buClr>
            </a:pPr>
            <a:r>
              <a:rPr lang="en-US" altLang="en-US" sz="2800" dirty="0" smtClean="0">
                <a:solidFill>
                  <a:prstClr val="white"/>
                </a:solidFill>
              </a:rPr>
              <a:t>Touch</a:t>
            </a:r>
          </a:p>
          <a:p>
            <a:pPr>
              <a:buClr>
                <a:srgbClr val="F0AD00"/>
              </a:buClr>
            </a:pPr>
            <a:r>
              <a:rPr lang="en-US" altLang="en-US" sz="2800" dirty="0" smtClean="0">
                <a:solidFill>
                  <a:prstClr val="white"/>
                </a:solidFill>
              </a:rPr>
              <a:t>Gesture</a:t>
            </a:r>
          </a:p>
          <a:p>
            <a:pPr>
              <a:buClr>
                <a:srgbClr val="F0AD00"/>
              </a:buClr>
            </a:pPr>
            <a:r>
              <a:rPr lang="en-US" altLang="en-US" sz="2800" dirty="0" smtClean="0">
                <a:solidFill>
                  <a:prstClr val="white"/>
                </a:solidFill>
              </a:rPr>
              <a:t>Voice </a:t>
            </a:r>
          </a:p>
          <a:p>
            <a:pPr>
              <a:buClr>
                <a:srgbClr val="F0AD00"/>
              </a:buClr>
            </a:pPr>
            <a:r>
              <a:rPr lang="en-US" altLang="en-US" sz="2800" dirty="0" smtClean="0">
                <a:solidFill>
                  <a:prstClr val="white"/>
                </a:solidFill>
              </a:rPr>
              <a:t>Eye Gaze</a:t>
            </a:r>
          </a:p>
          <a:p>
            <a:pPr marL="118872" indent="0">
              <a:buClr>
                <a:srgbClr val="F0AD00"/>
              </a:buClr>
              <a:buFont typeface="Wingdings 2"/>
              <a:buNone/>
            </a:pPr>
            <a:endParaRPr lang="en-US" altLang="en-US" sz="2800" dirty="0" smtClean="0">
              <a:solidFill>
                <a:prstClr val="white"/>
              </a:solidFill>
            </a:endParaRPr>
          </a:p>
          <a:p>
            <a:pPr>
              <a:buClr>
                <a:srgbClr val="F0AD00"/>
              </a:buClr>
            </a:pPr>
            <a:endParaRPr lang="en-IN" sz="2800" dirty="0" smtClean="0">
              <a:solidFill>
                <a:prstClr val="white"/>
              </a:solidFill>
            </a:endParaRPr>
          </a:p>
          <a:p>
            <a:pPr>
              <a:buClr>
                <a:srgbClr val="F0AD00"/>
              </a:buClr>
            </a:pPr>
            <a:endParaRPr lang="en-IN" sz="2800" dirty="0" smtClean="0">
              <a:solidFill>
                <a:prstClr val="white"/>
              </a:solidFill>
            </a:endParaRPr>
          </a:p>
          <a:p>
            <a:pPr>
              <a:buClr>
                <a:srgbClr val="F0AD00"/>
              </a:buClr>
            </a:pPr>
            <a:endParaRPr lang="en-IN" sz="2800" dirty="0">
              <a:solidFill>
                <a:prstClr val="white"/>
              </a:solidFill>
            </a:endParaRPr>
          </a:p>
        </p:txBody>
      </p:sp>
    </p:spTree>
    <p:extLst>
      <p:ext uri="{BB962C8B-B14F-4D97-AF65-F5344CB8AC3E}">
        <p14:creationId xmlns:p14="http://schemas.microsoft.com/office/powerpoint/2010/main" val="41449870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600" y="152400"/>
            <a:ext cx="8229600" cy="1143000"/>
          </a:xfrm>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Amazing</a:t>
            </a: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Adobe Garamond Pro Bold" pitchFamily="18" charset="0"/>
              </a:rPr>
              <a:t> </a:t>
            </a: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Games &amp; APPS VIDEOs</a:t>
            </a:r>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 </a:t>
            </a:r>
            <a:endParaRPr lang="en-US"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20</a:t>
            </a:fld>
            <a:endParaRPr lang="en-US"/>
          </a:p>
        </p:txBody>
      </p:sp>
      <p:pic>
        <p:nvPicPr>
          <p:cNvPr id="13" name="Content Placeholder 12" descr="Kinect Game2.jpg"/>
          <p:cNvPicPr>
            <a:picLocks noGrp="1" noChangeAspect="1"/>
          </p:cNvPicPr>
          <p:nvPr>
            <p:ph sz="quarter" idx="1"/>
          </p:nvPr>
        </p:nvPicPr>
        <p:blipFill>
          <a:blip r:embed="rId2" cstate="print"/>
          <a:stretch>
            <a:fillRect/>
          </a:stretch>
        </p:blipFill>
        <p:spPr>
          <a:xfrm>
            <a:off x="1676400" y="1600200"/>
            <a:ext cx="5815013" cy="2514600"/>
          </a:xfrm>
        </p:spPr>
      </p:pic>
      <p:sp>
        <p:nvSpPr>
          <p:cNvPr id="11" name="Rectangle 10"/>
          <p:cNvSpPr/>
          <p:nvPr/>
        </p:nvSpPr>
        <p:spPr>
          <a:xfrm>
            <a:off x="533400" y="4038600"/>
            <a:ext cx="3429000" cy="4154984"/>
          </a:xfrm>
          <a:prstGeom prst="rect">
            <a:avLst/>
          </a:prstGeom>
        </p:spPr>
        <p:txBody>
          <a:bodyPr wrap="square">
            <a:spAutoFit/>
          </a:bodyPr>
          <a:lstStyle/>
          <a:p>
            <a:pPr>
              <a:buFont typeface="Wingdings" pitchFamily="2" charset="2"/>
              <a:buChar char="q"/>
            </a:pPr>
            <a:r>
              <a:rPr lang="en-US" sz="2400" dirty="0" smtClean="0"/>
              <a:t> </a:t>
            </a:r>
            <a:r>
              <a:rPr lang="en-US" sz="2400" b="1" dirty="0" smtClean="0"/>
              <a:t>Games / Apps</a:t>
            </a:r>
          </a:p>
          <a:p>
            <a:pPr lvl="1">
              <a:buFont typeface="Wingdings" pitchFamily="2" charset="2"/>
              <a:buChar char="q"/>
            </a:pPr>
            <a:r>
              <a:rPr lang="en-US" sz="2400" dirty="0" smtClean="0">
                <a:solidFill>
                  <a:schemeClr val="tx2">
                    <a:lumMod val="75000"/>
                  </a:schemeClr>
                </a:solidFill>
              </a:rPr>
              <a:t> Sports</a:t>
            </a:r>
          </a:p>
          <a:p>
            <a:pPr lvl="1">
              <a:buFont typeface="Wingdings" pitchFamily="2" charset="2"/>
              <a:buChar char="q"/>
            </a:pPr>
            <a:r>
              <a:rPr lang="en-US" sz="2400" dirty="0" smtClean="0">
                <a:solidFill>
                  <a:schemeClr val="tx2">
                    <a:lumMod val="75000"/>
                  </a:schemeClr>
                </a:solidFill>
              </a:rPr>
              <a:t> Dance/Music</a:t>
            </a:r>
          </a:p>
          <a:p>
            <a:pPr lvl="1">
              <a:buFont typeface="Wingdings" pitchFamily="2" charset="2"/>
              <a:buChar char="q"/>
            </a:pPr>
            <a:r>
              <a:rPr lang="en-US" sz="2400" dirty="0" smtClean="0">
                <a:solidFill>
                  <a:schemeClr val="tx2">
                    <a:lumMod val="75000"/>
                  </a:schemeClr>
                </a:solidFill>
              </a:rPr>
              <a:t> Fitness</a:t>
            </a:r>
          </a:p>
          <a:p>
            <a:pPr lvl="1">
              <a:buFont typeface="Wingdings" pitchFamily="2" charset="2"/>
              <a:buChar char="q"/>
            </a:pPr>
            <a:r>
              <a:rPr lang="en-US" sz="2400" dirty="0" smtClean="0">
                <a:solidFill>
                  <a:schemeClr val="tx2">
                    <a:lumMod val="75000"/>
                  </a:schemeClr>
                </a:solidFill>
              </a:rPr>
              <a:t> Family</a:t>
            </a:r>
          </a:p>
          <a:p>
            <a:pPr lvl="1">
              <a:buFont typeface="Wingdings" pitchFamily="2" charset="2"/>
              <a:buChar char="q"/>
            </a:pPr>
            <a:r>
              <a:rPr lang="en-US" sz="2400" dirty="0" smtClean="0">
                <a:solidFill>
                  <a:schemeClr val="tx2">
                    <a:lumMod val="75000"/>
                  </a:schemeClr>
                </a:solidFill>
              </a:rPr>
              <a:t> Action Adventure</a:t>
            </a:r>
          </a:p>
          <a:p>
            <a:pPr>
              <a:buFont typeface="Arial" pitchFamily="34" charset="0"/>
              <a:buChar char="•"/>
            </a:pPr>
            <a:endParaRPr lang="en-US" sz="2400" dirty="0" smtClean="0"/>
          </a:p>
          <a:p>
            <a:pPr>
              <a:buFont typeface="Arial" pitchFamily="34" charset="0"/>
              <a:buChar char="•"/>
            </a:pPr>
            <a:endParaRPr lang="en-US" sz="2400" dirty="0" smtClean="0"/>
          </a:p>
          <a:p>
            <a:pPr>
              <a:buFont typeface="Arial" pitchFamily="34" charset="0"/>
              <a:buChar char="•"/>
            </a:pPr>
            <a:endParaRPr lang="en-US" sz="2400" dirty="0" smtClean="0"/>
          </a:p>
          <a:p>
            <a:pPr>
              <a:buFont typeface="Arial" pitchFamily="34" charset="0"/>
              <a:buChar char="•"/>
            </a:pPr>
            <a:endParaRPr lang="en-US" sz="2400" dirty="0" smtClean="0"/>
          </a:p>
          <a:p>
            <a:pPr>
              <a:buFont typeface="Arial" pitchFamily="34" charset="0"/>
              <a:buChar char="•"/>
            </a:pPr>
            <a:endParaRPr lang="en-US" sz="2400" dirty="0"/>
          </a:p>
        </p:txBody>
      </p:sp>
      <p:sp>
        <p:nvSpPr>
          <p:cNvPr id="8" name="Rectangle 7"/>
          <p:cNvSpPr/>
          <p:nvPr/>
        </p:nvSpPr>
        <p:spPr>
          <a:xfrm>
            <a:off x="5486400" y="4038600"/>
            <a:ext cx="2971800" cy="3785652"/>
          </a:xfrm>
          <a:prstGeom prst="rect">
            <a:avLst/>
          </a:prstGeom>
        </p:spPr>
        <p:txBody>
          <a:bodyPr wrap="square">
            <a:spAutoFit/>
          </a:bodyPr>
          <a:lstStyle/>
          <a:p>
            <a:pPr>
              <a:buFont typeface="Wingdings" pitchFamily="2" charset="2"/>
              <a:buChar char="q"/>
            </a:pPr>
            <a:r>
              <a:rPr lang="en-US" sz="2400" dirty="0" smtClean="0"/>
              <a:t> </a:t>
            </a:r>
            <a:r>
              <a:rPr lang="en-US" sz="2400" b="1" dirty="0" smtClean="0"/>
              <a:t>Videos</a:t>
            </a:r>
          </a:p>
          <a:p>
            <a:pPr lvl="1">
              <a:buFont typeface="Wingdings" pitchFamily="2" charset="2"/>
              <a:buChar char="q"/>
            </a:pPr>
            <a:r>
              <a:rPr lang="en-US" sz="2400" dirty="0" smtClean="0"/>
              <a:t> </a:t>
            </a:r>
            <a:r>
              <a:rPr lang="en-US" sz="2400" dirty="0" smtClean="0">
                <a:solidFill>
                  <a:schemeClr val="tx2">
                    <a:lumMod val="75000"/>
                  </a:schemeClr>
                </a:solidFill>
              </a:rPr>
              <a:t>Xbox 360</a:t>
            </a:r>
          </a:p>
          <a:p>
            <a:pPr lvl="1">
              <a:buFont typeface="Wingdings" pitchFamily="2" charset="2"/>
              <a:buChar char="q"/>
            </a:pPr>
            <a:r>
              <a:rPr lang="en-US" sz="2400" dirty="0" smtClean="0">
                <a:solidFill>
                  <a:schemeClr val="tx2">
                    <a:lumMod val="75000"/>
                  </a:schemeClr>
                </a:solidFill>
              </a:rPr>
              <a:t> </a:t>
            </a:r>
            <a:r>
              <a:rPr lang="en-US" sz="2400" dirty="0" err="1" smtClean="0">
                <a:solidFill>
                  <a:schemeClr val="tx2">
                    <a:lumMod val="75000"/>
                  </a:schemeClr>
                </a:solidFill>
              </a:rPr>
              <a:t>Fitnect</a:t>
            </a:r>
            <a:endParaRPr lang="en-US" sz="2400" dirty="0" smtClean="0">
              <a:solidFill>
                <a:schemeClr val="tx2">
                  <a:lumMod val="75000"/>
                </a:schemeClr>
              </a:solidFill>
            </a:endParaRPr>
          </a:p>
          <a:p>
            <a:pPr lvl="1">
              <a:buFont typeface="Wingdings" pitchFamily="2" charset="2"/>
              <a:buChar char="q"/>
            </a:pPr>
            <a:r>
              <a:rPr lang="en-US" sz="2400" dirty="0" smtClean="0">
                <a:solidFill>
                  <a:schemeClr val="tx2">
                    <a:lumMod val="75000"/>
                  </a:schemeClr>
                </a:solidFill>
              </a:rPr>
              <a:t> Humanoid</a:t>
            </a:r>
          </a:p>
          <a:p>
            <a:pPr lvl="1">
              <a:buFont typeface="Wingdings" pitchFamily="2" charset="2"/>
              <a:buChar char="q"/>
            </a:pPr>
            <a:r>
              <a:rPr lang="en-US" sz="2400" dirty="0">
                <a:solidFill>
                  <a:schemeClr val="tx2">
                    <a:lumMod val="75000"/>
                  </a:schemeClr>
                </a:solidFill>
              </a:rPr>
              <a:t> </a:t>
            </a:r>
            <a:r>
              <a:rPr lang="en-US" sz="2400" dirty="0" smtClean="0">
                <a:solidFill>
                  <a:schemeClr val="tx2">
                    <a:lumMod val="75000"/>
                  </a:schemeClr>
                </a:solidFill>
              </a:rPr>
              <a:t>Magic Mirror</a:t>
            </a:r>
            <a:endParaRPr lang="en-US" sz="2400" dirty="0" smtClean="0">
              <a:solidFill>
                <a:schemeClr val="tx2">
                  <a:lumMod val="75000"/>
                </a:schemeClr>
              </a:solidFill>
            </a:endParaRPr>
          </a:p>
          <a:p>
            <a:pPr>
              <a:buFont typeface="Arial" pitchFamily="34" charset="0"/>
              <a:buChar char="•"/>
            </a:pPr>
            <a:endParaRPr lang="en-US" sz="2400" dirty="0" smtClean="0"/>
          </a:p>
          <a:p>
            <a:pPr>
              <a:buFont typeface="Arial" pitchFamily="34" charset="0"/>
              <a:buChar char="•"/>
            </a:pPr>
            <a:endParaRPr lang="en-US" sz="2400" dirty="0" smtClean="0"/>
          </a:p>
          <a:p>
            <a:pPr>
              <a:buFont typeface="Arial" pitchFamily="34" charset="0"/>
              <a:buChar char="•"/>
            </a:pPr>
            <a:endParaRPr lang="en-US" sz="2400" dirty="0" smtClean="0"/>
          </a:p>
          <a:p>
            <a:pPr>
              <a:buFont typeface="Arial" pitchFamily="34" charset="0"/>
              <a:buChar char="•"/>
            </a:pPr>
            <a:endParaRPr lang="en-US" sz="2400" dirty="0" smtClean="0"/>
          </a:p>
          <a:p>
            <a:pPr>
              <a:buFont typeface="Arial" pitchFamily="34" charset="0"/>
              <a:buChar char="•"/>
            </a:pPr>
            <a:endParaRPr 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600" y="152400"/>
            <a:ext cx="8229600" cy="1143000"/>
          </a:xfrm>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Watch APPS </a:t>
            </a: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VIDEOs</a:t>
            </a:r>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 </a:t>
            </a:r>
            <a:endParaRPr lang="en-US"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21</a:t>
            </a:fld>
            <a:endParaRPr lang="en-US"/>
          </a:p>
        </p:txBody>
      </p:sp>
      <p:sp>
        <p:nvSpPr>
          <p:cNvPr id="2" name="Content Placeholder 1"/>
          <p:cNvSpPr>
            <a:spLocks noGrp="1"/>
          </p:cNvSpPr>
          <p:nvPr>
            <p:ph sz="quarter" idx="1"/>
          </p:nvPr>
        </p:nvSpPr>
        <p:spPr>
          <a:xfrm>
            <a:off x="609600" y="1676400"/>
            <a:ext cx="8153400" cy="4495800"/>
          </a:xfrm>
        </p:spPr>
        <p:txBody>
          <a:bodyPr>
            <a:normAutofit fontScale="92500"/>
          </a:bodyPr>
          <a:lstStyle/>
          <a:p>
            <a:pPr>
              <a:buFont typeface="Wingdings" pitchFamily="2" charset="2"/>
              <a:buChar char="q"/>
            </a:pPr>
            <a:r>
              <a:rPr lang="en-US" sz="2700" dirty="0" smtClean="0">
                <a:solidFill>
                  <a:schemeClr val="tx2">
                    <a:lumMod val="75000"/>
                  </a:schemeClr>
                </a:solidFill>
              </a:rPr>
              <a:t>Xbox 360</a:t>
            </a:r>
          </a:p>
          <a:p>
            <a:pPr lvl="1">
              <a:buFont typeface="Wingdings" pitchFamily="2" charset="2"/>
              <a:buChar char="q"/>
            </a:pPr>
            <a:r>
              <a:rPr lang="en-IN" sz="2400" dirty="0">
                <a:hlinkClick r:id="rId2"/>
              </a:rPr>
              <a:t>http://www.youtube.com/watch?v=_xLTI-b-cZU</a:t>
            </a:r>
            <a:endParaRPr lang="en-US" sz="2400" dirty="0">
              <a:solidFill>
                <a:schemeClr val="tx2">
                  <a:lumMod val="75000"/>
                </a:schemeClr>
              </a:solidFill>
            </a:endParaRPr>
          </a:p>
          <a:p>
            <a:pPr>
              <a:buFont typeface="Wingdings" pitchFamily="2" charset="2"/>
              <a:buChar char="q"/>
            </a:pPr>
            <a:r>
              <a:rPr lang="en-US" sz="2700" dirty="0" err="1" smtClean="0">
                <a:solidFill>
                  <a:schemeClr val="tx2">
                    <a:lumMod val="75000"/>
                  </a:schemeClr>
                </a:solidFill>
              </a:rPr>
              <a:t>Fitnect</a:t>
            </a:r>
            <a:r>
              <a:rPr lang="en-US" sz="2700" dirty="0" smtClean="0">
                <a:solidFill>
                  <a:schemeClr val="tx2">
                    <a:lumMod val="75000"/>
                  </a:schemeClr>
                </a:solidFill>
              </a:rPr>
              <a:t> – Virtual Fitting Room</a:t>
            </a:r>
          </a:p>
          <a:p>
            <a:pPr lvl="1">
              <a:buFont typeface="Wingdings" pitchFamily="2" charset="2"/>
              <a:buChar char="q"/>
            </a:pPr>
            <a:r>
              <a:rPr lang="en-IN" sz="2400" dirty="0">
                <a:hlinkClick r:id="rId3"/>
              </a:rPr>
              <a:t>http://www.openni.org/solutions/fitnect-virtual-fitting-room</a:t>
            </a:r>
            <a:r>
              <a:rPr lang="en-IN" sz="2400" dirty="0" smtClean="0">
                <a:hlinkClick r:id="rId3"/>
              </a:rPr>
              <a:t>/</a:t>
            </a:r>
            <a:endParaRPr lang="en-IN" sz="2400" dirty="0" smtClean="0"/>
          </a:p>
          <a:p>
            <a:pPr lvl="1">
              <a:buFont typeface="Wingdings" pitchFamily="2" charset="2"/>
              <a:buChar char="q"/>
            </a:pPr>
            <a:r>
              <a:rPr lang="en-IN" sz="2400" dirty="0">
                <a:hlinkClick r:id="rId4"/>
              </a:rPr>
              <a:t>http://www.fitnect.hu/</a:t>
            </a:r>
            <a:endParaRPr lang="en-US" sz="2400" dirty="0">
              <a:solidFill>
                <a:schemeClr val="tx2">
                  <a:lumMod val="75000"/>
                </a:schemeClr>
              </a:solidFill>
            </a:endParaRPr>
          </a:p>
          <a:p>
            <a:pPr>
              <a:buFont typeface="Wingdings" pitchFamily="2" charset="2"/>
              <a:buChar char="q"/>
            </a:pPr>
            <a:r>
              <a:rPr lang="en-US" sz="2700" dirty="0" smtClean="0">
                <a:solidFill>
                  <a:schemeClr val="tx2">
                    <a:lumMod val="75000"/>
                  </a:schemeClr>
                </a:solidFill>
              </a:rPr>
              <a:t>Controlling a Humanoid Robot with Kinect</a:t>
            </a:r>
          </a:p>
          <a:p>
            <a:pPr lvl="1">
              <a:buFont typeface="Wingdings" pitchFamily="2" charset="2"/>
              <a:buChar char="q"/>
            </a:pPr>
            <a:r>
              <a:rPr lang="en-IN" sz="2400" dirty="0">
                <a:hlinkClick r:id="rId5"/>
              </a:rPr>
              <a:t>http://www.wimp.com/robotkinect/</a:t>
            </a:r>
            <a:endParaRPr lang="en-US" sz="2400" dirty="0">
              <a:solidFill>
                <a:schemeClr val="tx2">
                  <a:lumMod val="75000"/>
                </a:schemeClr>
              </a:solidFill>
            </a:endParaRPr>
          </a:p>
          <a:p>
            <a:pPr>
              <a:buFont typeface="Wingdings" pitchFamily="2" charset="2"/>
              <a:buChar char="q"/>
            </a:pPr>
            <a:r>
              <a:rPr lang="en-US" sz="2700" dirty="0" smtClean="0">
                <a:solidFill>
                  <a:schemeClr val="tx2">
                    <a:lumMod val="75000"/>
                  </a:schemeClr>
                </a:solidFill>
              </a:rPr>
              <a:t>Magic Mirror in Bathroom</a:t>
            </a:r>
          </a:p>
          <a:p>
            <a:pPr lvl="1">
              <a:buFont typeface="Wingdings" pitchFamily="2" charset="2"/>
              <a:buChar char="q"/>
            </a:pPr>
            <a:r>
              <a:rPr lang="en-IN" sz="2400" dirty="0">
                <a:hlinkClick r:id="rId6"/>
              </a:rPr>
              <a:t>http://www.extremetech.com/computing/94751-the-new-york-times-magic-mirror-will-bring-shopping-to-the-bathroom</a:t>
            </a:r>
            <a:endParaRPr lang="en-US" sz="2400" dirty="0" smtClean="0">
              <a:solidFill>
                <a:schemeClr val="tx2">
                  <a:lumMod val="75000"/>
                </a:schemeClr>
              </a:solidFill>
            </a:endParaRPr>
          </a:p>
          <a:p>
            <a:endParaRPr lang="en-IN" dirty="0"/>
          </a:p>
        </p:txBody>
      </p:sp>
    </p:spTree>
    <p:extLst>
      <p:ext uri="{BB962C8B-B14F-4D97-AF65-F5344CB8AC3E}">
        <p14:creationId xmlns:p14="http://schemas.microsoft.com/office/powerpoint/2010/main" val="6158181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What is Kinect?</a:t>
            </a:r>
            <a:endPar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22</a:t>
            </a:fld>
            <a:endParaRPr lang="en-US"/>
          </a:p>
        </p:txBody>
      </p:sp>
      <p:pic>
        <p:nvPicPr>
          <p:cNvPr id="11" name="Content Placeholder 10" descr="ColorDepthAudio.jpg"/>
          <p:cNvPicPr>
            <a:picLocks noGrp="1" noChangeAspect="1"/>
          </p:cNvPicPr>
          <p:nvPr>
            <p:ph sz="quarter" idx="1"/>
          </p:nvPr>
        </p:nvPicPr>
        <p:blipFill>
          <a:blip r:embed="rId2" cstate="print"/>
          <a:stretch>
            <a:fillRect/>
          </a:stretch>
        </p:blipFill>
        <p:spPr>
          <a:xfrm>
            <a:off x="3467100" y="2247900"/>
            <a:ext cx="4457700" cy="3695700"/>
          </a:xfrm>
        </p:spPr>
      </p:pic>
      <p:sp>
        <p:nvSpPr>
          <p:cNvPr id="14" name="Rectangle 13"/>
          <p:cNvSpPr/>
          <p:nvPr/>
        </p:nvSpPr>
        <p:spPr>
          <a:xfrm>
            <a:off x="685800" y="2000071"/>
            <a:ext cx="4572000" cy="1200329"/>
          </a:xfrm>
          <a:prstGeom prst="rect">
            <a:avLst/>
          </a:prstGeom>
        </p:spPr>
        <p:txBody>
          <a:bodyPr>
            <a:spAutoFit/>
          </a:bodyPr>
          <a:lstStyle/>
          <a:p>
            <a:pPr algn="ctr"/>
            <a:r>
              <a:rPr lang="en-US" sz="2400" dirty="0" smtClean="0">
                <a:solidFill>
                  <a:schemeClr val="tx2">
                    <a:lumMod val="75000"/>
                  </a:schemeClr>
                </a:solidFill>
              </a:rPr>
              <a:t>Low-cost sensor device for providing real-time depth, color and audio data.</a:t>
            </a:r>
            <a:endParaRPr lang="en-US" sz="2400" dirty="0">
              <a:solidFill>
                <a:schemeClr val="tx2">
                  <a:lumMod val="75000"/>
                </a:schemeClr>
              </a:solidFill>
            </a:endParaRPr>
          </a:p>
        </p:txBody>
      </p:sp>
      <p:pic>
        <p:nvPicPr>
          <p:cNvPr id="1026" name="Picture 2" descr="http://blog.mic-belgique.be/wp-content/uploads/2012/04/KinectforWindows-Sensor-facing-forward_h_cL.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552" y="3886200"/>
            <a:ext cx="4117848" cy="1066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IN" dirty="0"/>
          </a:p>
        </p:txBody>
      </p:sp>
      <p:sp>
        <p:nvSpPr>
          <p:cNvPr id="5" name="Title 4"/>
          <p:cNvSpPr>
            <a:spLocks noGrp="1"/>
          </p:cNvSpPr>
          <p:nvPr>
            <p:ph type="title"/>
          </p:nvPr>
        </p:nvSpPr>
        <p:spPr/>
        <p:txBody>
          <a:bodyPr>
            <a:normAutofit/>
          </a:bodyPr>
          <a:lstStyle/>
          <a:p>
            <a:r>
              <a:rPr lang="en-IN" dirty="0" smtClean="0"/>
              <a:t>How Kinect supports NUI?</a:t>
            </a:r>
            <a:endParaRPr lang="en-IN" dirty="0"/>
          </a:p>
        </p:txBody>
      </p:sp>
      <p:sp>
        <p:nvSpPr>
          <p:cNvPr id="3" name="Slide Number Placeholder 2"/>
          <p:cNvSpPr>
            <a:spLocks noGrp="1"/>
          </p:cNvSpPr>
          <p:nvPr>
            <p:ph type="sldNum" sz="quarter" idx="11"/>
          </p:nvPr>
        </p:nvSpPr>
        <p:spPr/>
        <p:txBody>
          <a:bodyPr>
            <a:normAutofit/>
          </a:bodyPr>
          <a:lstStyle/>
          <a:p>
            <a:fld id="{B6F15528-21DE-4FAA-801E-634DDDAF4B2B}" type="slidenum">
              <a:rPr lang="en-US" smtClean="0"/>
              <a:pPr/>
              <a:t>23</a:t>
            </a:fld>
            <a:endParaRPr lang="en-US"/>
          </a:p>
        </p:txBody>
      </p:sp>
    </p:spTree>
    <p:extLst>
      <p:ext uri="{BB962C8B-B14F-4D97-AF65-F5344CB8AC3E}">
        <p14:creationId xmlns:p14="http://schemas.microsoft.com/office/powerpoint/2010/main" val="36125919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IN" dirty="0"/>
              <a:t>Hardware and Software </a:t>
            </a:r>
            <a:r>
              <a:rPr lang="en-IN" dirty="0" smtClean="0"/>
              <a:t>Interaction</a:t>
            </a:r>
            <a:endParaRPr lang="en-IN"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24</a:t>
            </a:fld>
            <a:endParaRPr lang="en-US"/>
          </a:p>
        </p:txBody>
      </p:sp>
      <p:pic>
        <p:nvPicPr>
          <p:cNvPr id="1026" name="Picture 2" descr="JJ131023.k4w_nui_1(en-us,IEB.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781215"/>
            <a:ext cx="8153400" cy="1866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9685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800" dirty="0" smtClean="0"/>
              <a:t>SDK Architecture</a:t>
            </a:r>
            <a:endParaRPr lang="en-IN" sz="4800"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25</a:t>
            </a:fld>
            <a:endParaRPr lang="en-US"/>
          </a:p>
        </p:txBody>
      </p:sp>
      <p:pic>
        <p:nvPicPr>
          <p:cNvPr id="1026" name="Picture 2" descr="JJ131023.k4w_nui_2(en-us,IEB.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1756293"/>
            <a:ext cx="8013678" cy="4263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9059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800" dirty="0" smtClean="0"/>
              <a:t>SDK Architecture</a:t>
            </a:r>
            <a:endParaRPr lang="en-IN" sz="4800"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26</a:t>
            </a:fld>
            <a:endParaRPr lang="en-US"/>
          </a:p>
        </p:txBody>
      </p:sp>
      <p:sp>
        <p:nvSpPr>
          <p:cNvPr id="4" name="Content Placeholder 3"/>
          <p:cNvSpPr>
            <a:spLocks noGrp="1"/>
          </p:cNvSpPr>
          <p:nvPr>
            <p:ph sz="quarter" idx="1"/>
          </p:nvPr>
        </p:nvSpPr>
        <p:spPr/>
        <p:txBody>
          <a:bodyPr>
            <a:normAutofit fontScale="62500" lnSpcReduction="20000"/>
          </a:bodyPr>
          <a:lstStyle/>
          <a:p>
            <a:pPr marL="228600" indent="-228600">
              <a:buAutoNum type="arabicPeriod"/>
            </a:pPr>
            <a:r>
              <a:rPr lang="en-IN" sz="3400" dirty="0"/>
              <a:t>Kinect hardware - The hardware components, including the Kinect sensor and the USB hub through which the Kinect sensor is connected to the computer.</a:t>
            </a:r>
          </a:p>
          <a:p>
            <a:pPr marL="228600" indent="-228600">
              <a:buAutoNum type="arabicPeriod"/>
            </a:pPr>
            <a:r>
              <a:rPr lang="en-IN" sz="3400" dirty="0"/>
              <a:t>Kinect drivers - </a:t>
            </a:r>
            <a:r>
              <a:rPr lang="en-IN" sz="3400" dirty="0" smtClean="0"/>
              <a:t>Windows </a:t>
            </a:r>
            <a:r>
              <a:rPr lang="en-IN" sz="3400" dirty="0"/>
              <a:t>drivers for the </a:t>
            </a:r>
            <a:r>
              <a:rPr lang="en-IN" sz="3400" dirty="0" smtClean="0"/>
              <a:t>Kinect: </a:t>
            </a:r>
            <a:endParaRPr lang="en-IN" sz="3400" dirty="0"/>
          </a:p>
          <a:p>
            <a:pPr marL="914400" lvl="1" indent="-457200"/>
            <a:r>
              <a:rPr lang="en-IN" sz="2900" dirty="0" smtClean="0"/>
              <a:t>Microphone </a:t>
            </a:r>
            <a:r>
              <a:rPr lang="en-IN" sz="2900" dirty="0"/>
              <a:t>array as a kernel-mode audio device </a:t>
            </a:r>
            <a:r>
              <a:rPr lang="en-IN" sz="2900" dirty="0" smtClean="0"/>
              <a:t>–</a:t>
            </a:r>
            <a:r>
              <a:rPr lang="en-IN" sz="2900" dirty="0" err="1" smtClean="0"/>
              <a:t>std</a:t>
            </a:r>
            <a:r>
              <a:rPr lang="en-IN" sz="2900" dirty="0" smtClean="0"/>
              <a:t> audio </a:t>
            </a:r>
            <a:r>
              <a:rPr lang="en-IN" sz="2900" dirty="0"/>
              <a:t>APIs in Windows.</a:t>
            </a:r>
          </a:p>
          <a:p>
            <a:pPr marL="914400" lvl="1" indent="-457200"/>
            <a:r>
              <a:rPr lang="en-IN" sz="2900" dirty="0"/>
              <a:t>Audio and video streaming controls </a:t>
            </a:r>
            <a:r>
              <a:rPr lang="en-IN" sz="2900" dirty="0" smtClean="0"/>
              <a:t>(</a:t>
            </a:r>
            <a:r>
              <a:rPr lang="en-IN" sz="2900" dirty="0" err="1"/>
              <a:t>color</a:t>
            </a:r>
            <a:r>
              <a:rPr lang="en-IN" sz="2900" dirty="0"/>
              <a:t>, depth, and skeleton).</a:t>
            </a:r>
          </a:p>
          <a:p>
            <a:pPr marL="914400" lvl="1" indent="-457200"/>
            <a:r>
              <a:rPr lang="en-IN" sz="2900" dirty="0"/>
              <a:t>Device enumeration functions </a:t>
            </a:r>
            <a:r>
              <a:rPr lang="en-IN" sz="2900" dirty="0" smtClean="0"/>
              <a:t>for more </a:t>
            </a:r>
            <a:r>
              <a:rPr lang="en-IN" sz="2900" dirty="0"/>
              <a:t>than one Kinect</a:t>
            </a:r>
          </a:p>
          <a:p>
            <a:pPr marL="228600" lvl="0" indent="-228600">
              <a:buFont typeface="Arial" panose="020B0604020202020204" pitchFamily="34" charset="0"/>
              <a:buAutoNum type="arabicPeriod" startAt="3"/>
            </a:pPr>
            <a:r>
              <a:rPr lang="en-IN" sz="3400" dirty="0"/>
              <a:t>Audio and Video Components Kinect </a:t>
            </a:r>
            <a:r>
              <a:rPr lang="en-IN" sz="3400" dirty="0" smtClean="0"/>
              <a:t>NUI for </a:t>
            </a:r>
            <a:r>
              <a:rPr lang="en-IN" sz="3400" dirty="0"/>
              <a:t>skeleton tracking, audio, and </a:t>
            </a:r>
            <a:r>
              <a:rPr lang="en-IN" sz="3400" dirty="0" err="1"/>
              <a:t>color</a:t>
            </a:r>
            <a:r>
              <a:rPr lang="en-IN" sz="3400" dirty="0"/>
              <a:t> and depth imaging </a:t>
            </a:r>
          </a:p>
          <a:p>
            <a:pPr marL="228600" lvl="0" indent="-228600">
              <a:buFont typeface="Arial" panose="020B0604020202020204" pitchFamily="34" charset="0"/>
              <a:buAutoNum type="arabicPeriod" startAt="3"/>
            </a:pPr>
            <a:r>
              <a:rPr lang="en-IN" sz="3400" dirty="0"/>
              <a:t>DirectX Media Object (DMO) </a:t>
            </a:r>
            <a:endParaRPr lang="en-IN" sz="3400" dirty="0" smtClean="0"/>
          </a:p>
          <a:p>
            <a:pPr marL="777240" lvl="1" indent="-457200"/>
            <a:r>
              <a:rPr lang="en-IN" sz="2900" dirty="0" smtClean="0"/>
              <a:t>microphone </a:t>
            </a:r>
            <a:r>
              <a:rPr lang="en-IN" sz="2900" dirty="0"/>
              <a:t>array </a:t>
            </a:r>
            <a:r>
              <a:rPr lang="en-IN" sz="2900" dirty="0" err="1" smtClean="0"/>
              <a:t>beamforming</a:t>
            </a:r>
            <a:r>
              <a:rPr lang="en-IN" sz="2900" dirty="0" smtClean="0"/>
              <a:t> </a:t>
            </a:r>
          </a:p>
          <a:p>
            <a:pPr marL="777240" lvl="1" indent="-457200"/>
            <a:r>
              <a:rPr lang="en-IN" sz="2900" dirty="0" smtClean="0"/>
              <a:t>audio </a:t>
            </a:r>
            <a:r>
              <a:rPr lang="en-IN" sz="2900" dirty="0"/>
              <a:t>source localization.</a:t>
            </a:r>
          </a:p>
          <a:p>
            <a:pPr marL="228600" indent="-228600">
              <a:buAutoNum type="arabicPeriod" startAt="3"/>
            </a:pPr>
            <a:r>
              <a:rPr lang="en-IN" sz="3400" dirty="0"/>
              <a:t>Windows 7 standard APIs - The audio, speech, and media APIs </a:t>
            </a:r>
            <a:r>
              <a:rPr lang="en-IN" sz="3400" dirty="0" smtClean="0"/>
              <a:t>and </a:t>
            </a:r>
            <a:r>
              <a:rPr lang="en-IN" sz="3400" dirty="0"/>
              <a:t>the Microsoft Speech SDK. </a:t>
            </a:r>
            <a:endParaRPr lang="en-IN" sz="3400" dirty="0" smtClean="0"/>
          </a:p>
          <a:p>
            <a:pPr marL="228600" indent="-228600">
              <a:buAutoNum type="arabicPeriod" startAt="3"/>
            </a:pPr>
            <a:endParaRPr lang="en-IN" dirty="0"/>
          </a:p>
          <a:p>
            <a:endParaRPr lang="en-IN" dirty="0"/>
          </a:p>
        </p:txBody>
      </p:sp>
    </p:spTree>
    <p:extLst>
      <p:ext uri="{BB962C8B-B14F-4D97-AF65-F5344CB8AC3E}">
        <p14:creationId xmlns:p14="http://schemas.microsoft.com/office/powerpoint/2010/main" val="7969456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IN" dirty="0"/>
          </a:p>
        </p:txBody>
      </p:sp>
      <p:sp>
        <p:nvSpPr>
          <p:cNvPr id="5" name="Title 4"/>
          <p:cNvSpPr>
            <a:spLocks noGrp="1"/>
          </p:cNvSpPr>
          <p:nvPr>
            <p:ph type="title"/>
          </p:nvPr>
        </p:nvSpPr>
        <p:spPr/>
        <p:txBody>
          <a:bodyPr>
            <a:normAutofit/>
          </a:bodyPr>
          <a:lstStyle/>
          <a:p>
            <a:r>
              <a:rPr lang="en-IN" dirty="0" smtClean="0"/>
              <a:t>Hardware </a:t>
            </a:r>
            <a:endParaRPr lang="en-IN" dirty="0"/>
          </a:p>
        </p:txBody>
      </p:sp>
      <p:sp>
        <p:nvSpPr>
          <p:cNvPr id="3" name="Slide Number Placeholder 2"/>
          <p:cNvSpPr>
            <a:spLocks noGrp="1"/>
          </p:cNvSpPr>
          <p:nvPr>
            <p:ph type="sldNum" sz="quarter" idx="11"/>
          </p:nvPr>
        </p:nvSpPr>
        <p:spPr/>
        <p:txBody>
          <a:bodyPr>
            <a:normAutofit/>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812125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Main</a:t>
            </a: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Adobe Garamond Pro Bold" pitchFamily="18" charset="0"/>
              </a:rPr>
              <a:t> </a:t>
            </a: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components</a:t>
            </a:r>
            <a:endPar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28</a:t>
            </a:fld>
            <a:endParaRPr lang="en-US"/>
          </a:p>
        </p:txBody>
      </p:sp>
      <p:pic>
        <p:nvPicPr>
          <p:cNvPr id="2050" name="Picture 2" descr="http://i.msdn.microsoft.com/dynimg/IC58439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105" y="1905000"/>
            <a:ext cx="8168895"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1359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Main</a:t>
            </a:r>
            <a:r>
              <a:rPr lang="en-US" dirty="0">
                <a:latin typeface="Adobe Garamond Pro Bold" pitchFamily="18" charset="0"/>
              </a:rPr>
              <a:t> </a:t>
            </a:r>
            <a:r>
              <a:rPr lang="en-US" dirty="0"/>
              <a:t>components</a:t>
            </a:r>
            <a:endParaRPr lang="en-IN"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29</a:t>
            </a:fld>
            <a:endParaRPr lang="en-US"/>
          </a:p>
        </p:txBody>
      </p:sp>
      <p:sp>
        <p:nvSpPr>
          <p:cNvPr id="6" name="Content Placeholder 5"/>
          <p:cNvSpPr>
            <a:spLocks noGrp="1"/>
          </p:cNvSpPr>
          <p:nvPr>
            <p:ph sz="quarter" idx="1"/>
          </p:nvPr>
        </p:nvSpPr>
        <p:spPr/>
        <p:txBody>
          <a:bodyPr>
            <a:normAutofit/>
          </a:bodyPr>
          <a:lstStyle/>
          <a:p>
            <a:r>
              <a:rPr lang="en-IN" dirty="0" smtClean="0"/>
              <a:t>RGB </a:t>
            </a:r>
            <a:r>
              <a:rPr lang="en-IN" dirty="0"/>
              <a:t>camera </a:t>
            </a:r>
            <a:endParaRPr lang="en-IN" dirty="0" smtClean="0"/>
          </a:p>
          <a:p>
            <a:r>
              <a:rPr lang="en-IN" dirty="0" smtClean="0"/>
              <a:t>Infrared </a:t>
            </a:r>
            <a:r>
              <a:rPr lang="en-IN" dirty="0"/>
              <a:t>(IR) emitter and an IR depth </a:t>
            </a:r>
            <a:r>
              <a:rPr lang="en-IN" dirty="0" smtClean="0"/>
              <a:t>sensor – estimate depth</a:t>
            </a:r>
          </a:p>
          <a:p>
            <a:r>
              <a:rPr lang="en-IN" dirty="0" smtClean="0"/>
              <a:t>Multi-array microphone - four </a:t>
            </a:r>
            <a:r>
              <a:rPr lang="en-IN" dirty="0"/>
              <a:t>microphones for capturing sound. </a:t>
            </a:r>
            <a:endParaRPr lang="en-IN" dirty="0" smtClean="0"/>
          </a:p>
          <a:p>
            <a:r>
              <a:rPr lang="en-IN" dirty="0" smtClean="0"/>
              <a:t>3-axis </a:t>
            </a:r>
            <a:r>
              <a:rPr lang="en-IN" dirty="0"/>
              <a:t>A</a:t>
            </a:r>
            <a:r>
              <a:rPr lang="en-IN" dirty="0" smtClean="0"/>
              <a:t>ccelerometer - configured </a:t>
            </a:r>
            <a:r>
              <a:rPr lang="en-IN" dirty="0"/>
              <a:t>for a </a:t>
            </a:r>
            <a:r>
              <a:rPr lang="en-IN" dirty="0" smtClean="0"/>
              <a:t>2g </a:t>
            </a:r>
            <a:r>
              <a:rPr lang="en-IN" dirty="0"/>
              <a:t>range, where </a:t>
            </a:r>
            <a:r>
              <a:rPr lang="en-IN" dirty="0" smtClean="0"/>
              <a:t>g </a:t>
            </a:r>
            <a:r>
              <a:rPr lang="en-IN" dirty="0"/>
              <a:t>is the acceleration due to gravity. </a:t>
            </a:r>
            <a:r>
              <a:rPr lang="en-IN" dirty="0" smtClean="0"/>
              <a:t>Determines </a:t>
            </a:r>
            <a:r>
              <a:rPr lang="en-IN" dirty="0"/>
              <a:t>the current orientation of the Kinect.</a:t>
            </a:r>
          </a:p>
          <a:p>
            <a:endParaRPr lang="en-IN" dirty="0"/>
          </a:p>
        </p:txBody>
      </p:sp>
    </p:spTree>
    <p:extLst>
      <p:ext uri="{BB962C8B-B14F-4D97-AF65-F5344CB8AC3E}">
        <p14:creationId xmlns:p14="http://schemas.microsoft.com/office/powerpoint/2010/main" val="17404096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data:image/jpeg;base64,/9j/4AAQSkZJRgABAQAAAQABAAD/2wCEAAkGBhQQEBQUEhQUFRUUFRQVFBcVFBQUFBcUFBUVFBUUFBQXHCYeFxkjGRQVHy8hJScpLCwsFR4xNTAqNSYrLCkBCQoKDAwNFA8PFCkYFBgpKSkpKSkpKSkpKSkpKSkpKSkpKSkpKSkpKSkpKSkpKSkpKSkpKSkpKSkpKSkpKSkpKf/AABEIALQA8AMBIgACEQEDEQH/xAAcAAEAAgMBAQEAAAAAAAAAAAAAAwQCBQYHAQj/xABFEAACAQIDAwkEBwQKAgMAAAABAgADEQQSIQUxQQcTIlFhcYGRoQYyUrEUQnKCkrLBI2Ki0RUzRFNjg5PC0uHw8RY0Q//EABUBAQEAAAAAAAAAAAAAAAAAAAAB/8QAFhEBAQEAAAAAAAAAAAAAAAAAABEB/9oADAMBAAIRAxEAPwD3GIiAiIgIiICIiAiIgIiIGp2r7RJh6iowJJGY2voL2HDXcfKfKXtTQb6xHerfynl3LVtd6b/s3ZGNSml1axslNnYXHawnnOH9ssYm7EVPvZW+YhH6gp7coNuqL4m3zlhMajbnQ9zAz804flIxi73pt9qkv+0ibPD8qtYe/QoN3c4p+Zgfoi8+zwzDcriD3sIw+xXH6oPnNlQ5VcKWBP06na2isrKe9Q+sD2GJ53heVHBN/aaq/bpVP+Jm2w/t5hH93HUPvkL55gIV10TRpt7OpNGrharcBzqgH7ylreUu4XFVmUF6SKf3a2ceByCBfiVvpLDfTbwKn9Y+m9aOPu3+UCzErnHJxJHerD9J9XHUzudfxD5QJ4mIcHcRMoCIiAiIgIiICIiAiIgIiICImFV8qkncASe4awPzryx4/PikAP167/xLTH5TOAVpv+UTGZ8b9mkl+9y1Q/mnNq0C0rSRXlVWkitAtq8kVpVV5IrwLivJVeU1aSq8C0ADvAPeAZaw+KZLZHdPsO6flIlBXkqvA3+H9qcWg6GKxA/zWb815tMNyi49f7ST9tKTf7ZySvJVaB3dDlVxq+9zD99JlJ8Vf9JsKHK3VI6eHot3VHX0ZTPOUqdcmVuqCPTaPKhRPv4Mi+/K1JvmAZ1NDHh0wr0ldOfswVidEyZiGFyt908ODEiw3nQd7dEW8SJ7xhsMFrUKY92jQPgejTXu0UwjcxEQpERAREQEREBERAREQE13tDXyYWs3VTa3eRYepmxmg9uK2XBsPidF8MwJ9BA/Lvtbic+OrnqfKO5AF/SasNMcZiecqu/xu7fiYn9ZgGgWFaSK0rhpmrQLKtJVaVVaSK0C0rSVXlRWkqvAtq8lV5UV5IrwLivJVeU1eSq8C6ryVHtKavJUeB0Hsth+exuGT4qyE9yHnD+We5YDpYiu3w83TH3Vzn1f0nkXJRhec2kG4UqVR/FstNfzNPXdha02f+8qVH8MxUeiiBsoiICIiAiIgIiICIiAiIgJw3K1juawfctV/FaTAerCdzPJeXnHZcOy/wCGB41Kq39EgfngNMwZFMg0CYNJA0rhpmGgWFaSK0rq0zDQLKtJFaVlaSK0C0ryRXlVWkivAtq0lV5UV5KrwLavJVeU1eTK8D1PkhpZKWOxB+qqID3K1Q+pWeqbMoZKNNTvCKD32F/W8895OsJl2OvXicR5qagT8tMz0yAiIgIiICIiAiIgIiICIiAngvL/AI3pZeuoi+FOmWPq6z3qfmblvxufFIO2s/m4QelOB5rERA+gzMGRz7eBMGmYaQBpmDAnDSRWlcNMw0CyrSRWlZWkitAsq0lVpVVpIrQLavJBUtKivLuzMLz9alS41alOn+N1U+hMD9D+zWB5rD7Oo29ykKjd4p3N/vVJ1802AGbFMRup0lUdmdi1vwqs3MBERAREQEREBERAREQETCrWVBdiAO2arFe0AGlMX7Tu8oG0xFXKjN1AnyF5+WeU7B1qmL5wU3NNaaLmCkrfVm1G7Vj5T3vFbSdr3N+zh5Tlto0btoBc9WnrpA/OkT3at7O4atriKa9V3QjutVsD18ZqMdyRYeoL0XdPskVU8t/rA8gidxtHklxSXNJqdUd5RvI6es5naHs5icP/AFtGoo68pK/iGkDWzINMYgShpmGkAaZgwJw0kDSurTMNAshpIrSsGkitAsq06vkywvO7Vw3Uheqf8tGI/iKzj1aej8imGvisRVO6lQC+NV7n+GkfOB7hsBb88/xVCB3IAo9QZtpr9g08uHp9bDOe9yWPzmwgIiICIiAiIgIlfE45KfvHXqGp8pqcVttm0Xojr3n/AKgbnEYpUF2Nvn4CabF+0ROlMW7Tv8uEoFr79TPhW++SiKrXZzdiSe2RM4G/SSV8OSDkbKeBK5x+EkTXVaVVffprU/epNc/6dSxHgxgSVa9/dF+/9B/7lKqLWLeAYKb+m7wkn0tCQt7N8NUFG7grWv4EzJtG3MDbQWyjvI32lRSKsAd5dtNCXAB603SMUwXUDIziwJD80d24KmmnjLWTTQBnPwakD736CRMmopqdWtmzAlu66QPi4pluc7EDca6ALu3Z16RMmpYrPb9nnB0zUiHW/EFWswt3yvzIAyqGRB7zdFgfAk+UxZRUYMQrImm8g6cABYZoEGL9ncBiiecp0s3G45p/Po/mM57aXIvQbWjUenfdezp4ZrfmM6n6QxDF2Yi2iVVGQ9W7pEDfuA7Z8onKgZQyakA4Zib2351NweGkDy7afI/jaVzT5uqOGVsjeT2+ZnLbQ2DiMMbVqNSn2shA8G3GfoVdpMjAGpTsd61AyVF7GKdEn+fCWv6T6J52iyge8bLUTxykeoNoH5jBmYM/QuL9k9mYzU0qVzxQ821/DL8jOc2nyG0W/wDr13pngtQB/nlb5wryENM1adftTkgx9C+VErD/AA3s34HsZy2O2ZWw5tWpVKZ/fRlv3Eix8IGCtPYeSDCZdn4ipxrVsgPWEVUH8VRp40Gn6F5MMBkwGBT4zzzeLNV/RYTXp9KnlUAbgAPIWmcRCkREBERAp4vatOnvNz1DU+PVNNituO+i9Edm/wA5825ssK5cXUNqSt7A8cw1HjNYEYC4sw6109Nx8DAlzTIGQrVB03HqOh8jJVkGYMyBmEyEDKfIvI3c90DHEU1YFWCsOIYAjxBmuqbKUC1NnpDgFOZP9N7qPACXmkTmBqa2HqLvVKg/dPNP+FsyHwKyP6cBoWNMnS1Zcl+wVNVP4ptGfrkbEHT0MqRTK5R7pTN9dekD3EnUdgafKtPOABlZd2aochudbaW48BeZ/QFW5p3pk7zTJQHvUdE+IkVSm/HJUsLC96TgdjpdfNIGTKC1umiDgVHN95JFvGxMiFLnGzMqMFAsEcg23AZRuHgPGZfSgqhSKlMcboaindfpoTfxVZILMt1VGTeGpuuv4bjN2ZbiBEjdLOzMtvdDoBe2lg2rBbdQEhoUyt6irY/VekxYjttw49vdL30RiosxCjfmC1qV+tqik204ECRcyCMxQtYavRfUAcWQ3CjwWBClTOtmZH10FYc2e0qRrwsSWHjFTGmiADztHTQIVq0mtxCE68NbmRYjH2FlYVQbn9pTFwe+5J67hrTUVFvvgbX/AOXVrWUqLWuQBfuI90eUU/aIkZXUMDvB3HvU3U+U0/NXFiBa+bcN/XfrmSUSTYamBar+zOzsV72HVGP1qd6R/g6Pms772SwirURFHQoUcq6g6dFFuevKh85zOx9idNcwLMSOgu8X4nyno+y9lLQBIFmfLnPXlFgO4D9YF6IiFIiICIiAlHE7Fpub2yt8SHKfG2h8RL0QOdxOw6gH1ao7bI//ABP8M1rUbHKCUb4KgOvdff8AdJnaSOtQVxldQwO8MAR5GBx5Zl95T3r0h/MeU+YfFLUBKm9tDoQQe0GdBV2CB/VOV/dbpp69IeBmqxuznUEtT6VjZ0JZb8M2XpAeBgV9eB8/5z7m67/MekqLiWA6Q06x0hf7Q1HiJMmJUi9/Hh5jd4yDMpInpybJx9R/OYm8CnUWRGheXSnX/wBTBhAq81bdMCsslZgUgVikr1cGpOYizfELq/g62PrLxWYFYFOor8XDjTSqobd++uVge25lWvRJN7DuBLAdxbpHxmzKTApA0rUpgaM3LUb8J8p7OuC2oRQSxsT7ouQoGrNYbhKjVYfAs5so7zwAGpJPVOi9l9lLWVXo9K5N6hFgANLi/bqOu02GwNgGutKoVeggDE02tnbNmUZ7ae6b23AnjvnY4fDLTUKgCqNwECvs3ZKUAbasdWY7yTv7h2S7EQpERAREQEREBERAREQERECritmU6huy9L4l6LfiGpmor+zRVgyENY3segxGvRLKMrDsIHfOhiBx2J2emYF1ai43G5QdwIOVgeq8pbR2j9Ha1VXCEAiqEPN68GIvlI7dO2d66AixFwd4Oo8pr6mxE/8AzJp9i6r4odPK0DlqGJWoLowYHcQQR5iZFZNtD2MW5cIUbjUwx5tj9qkei3rNZ9FxNO4UpiQN4H7GuO9G6J9IFsiYFZVpbaplsj3pv8FQFG8L6N4Ey9AgImJSTlZiUkFcrMWWTka2AuTuA3y/gtmdIaZ33hfqr2k/r5AyinhNll7FrgG1h9ZuruE32zfZdFq89UuWChUUnoovGyjS5Op65tMFgBT1OrcT/IcJbgIiICIiAiIgIiICIiAiIgIiICIiAiIgIiICQ4nBpUHTUG248R3HePCTRA0uP9nQ65ejUX4Kyhx4NvHrOcxXsrzX9U9XD9jft8P66oO4id7EDzd6mJo/1tHnE/vMOecW3WUPSA85sThanwEbtTYjXqtvnVVtkoxut0brQ5fMbj4iQjZxFzUcFFFzZcpNtekQbW7gIRrNn7LJNk+/UI9F6z2bhxvOgwuEWmtlHed5J62PEzCji1N1AIyg6W4C1wAOq407RPn9IpxuOu493f73VuPlCrUSsuPUsq65mvpbUZbXuOG+ZVcaqk3v0RckAkCwzWPbaBPEq/0it7Lma4v0RfSym/k6+cyTGgqzWYBL3uLbgSbde6BYiQ08WrbiNSAOF7rmFr79NZ9TFowuGUjvHWR8wfKBLEhqYxFtdhqco1FybhSAOsEzIV1vbMLm9hcX00OnhAkiRVcSqEBiBcE3Og0Kjee1hMxUBJFxcWuL6i+64gZREQEREBERAREQEREBERAREQEREBMKtMMpU7iCD3EWMRAqYbD2zNc3sbe7pmsSQALb1H/hMxTZ6kAEsbgg7hexbU2G/ptu64iBJTwgupuT9Y7tSNQTYdp3T7XwtywzMA6nMBbXo5b6i+6fIgQ4nZq5iddSxsQjDpBAbBlNvdHmZabDAo63NnzX3X6QsbRECCrs5c2bW5e+/TXLcW6roD3z6NnLcG7byeHBywG799vOIgYrsxbb26t43BksNB1U1HnM6WFynQsLLYbuGgJ01IAG/qiIE1fDhmUm/Rvbd1qdfwiRYfCBNxOgUC+Xja/DjlE+RA//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solidFill>
                <a:prstClr val="white"/>
              </a:solidFill>
            </a:endParaRPr>
          </a:p>
        </p:txBody>
      </p:sp>
      <p:graphicFrame>
        <p:nvGraphicFramePr>
          <p:cNvPr id="4" name="Diagram 3"/>
          <p:cNvGraphicFramePr/>
          <p:nvPr>
            <p:extLst>
              <p:ext uri="{D42A27DB-BD31-4B8C-83A1-F6EECF244321}">
                <p14:modId xmlns:p14="http://schemas.microsoft.com/office/powerpoint/2010/main" val="2797477875"/>
              </p:ext>
            </p:extLst>
          </p:nvPr>
        </p:nvGraphicFramePr>
        <p:xfrm>
          <a:off x="2843681" y="2488687"/>
          <a:ext cx="1224500" cy="746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Shape 8"/>
          <p:cNvSpPr/>
          <p:nvPr/>
        </p:nvSpPr>
        <p:spPr>
          <a:xfrm rot="20631493">
            <a:off x="3186226" y="4062867"/>
            <a:ext cx="732869" cy="415447"/>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Shape 10"/>
          <p:cNvSpPr/>
          <p:nvPr/>
        </p:nvSpPr>
        <p:spPr>
          <a:xfrm rot="6162917" flipV="1">
            <a:off x="5504944" y="2516218"/>
            <a:ext cx="564204" cy="506135"/>
          </a:xfrm>
          <a:prstGeom prst="swooshArrow">
            <a:avLst>
              <a:gd name="adj1" fmla="val 16310"/>
              <a:gd name="adj2" fmla="val 31370"/>
            </a:avLst>
          </a:prstGeom>
          <a:scene3d>
            <a:camera prst="orthographicFront">
              <a:rot lat="0" lon="600000" rev="0"/>
            </a:camera>
            <a:lightRig rig="threePt" dir="t"/>
          </a:scene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aphicFrame>
        <p:nvGraphicFramePr>
          <p:cNvPr id="5" name="Diagram 4"/>
          <p:cNvGraphicFramePr/>
          <p:nvPr>
            <p:extLst>
              <p:ext uri="{D42A27DB-BD31-4B8C-83A1-F6EECF244321}">
                <p14:modId xmlns:p14="http://schemas.microsoft.com/office/powerpoint/2010/main" val="3441871921"/>
              </p:ext>
            </p:extLst>
          </p:nvPr>
        </p:nvGraphicFramePr>
        <p:xfrm>
          <a:off x="685800" y="1295400"/>
          <a:ext cx="2665088" cy="17244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3" name="Diagram 12"/>
          <p:cNvGraphicFramePr/>
          <p:nvPr>
            <p:extLst>
              <p:ext uri="{D42A27DB-BD31-4B8C-83A1-F6EECF244321}">
                <p14:modId xmlns:p14="http://schemas.microsoft.com/office/powerpoint/2010/main" val="4050606842"/>
              </p:ext>
            </p:extLst>
          </p:nvPr>
        </p:nvGraphicFramePr>
        <p:xfrm>
          <a:off x="5916936" y="1371600"/>
          <a:ext cx="2665088" cy="172440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4" name="Diagram 13"/>
          <p:cNvGraphicFramePr/>
          <p:nvPr>
            <p:extLst>
              <p:ext uri="{D42A27DB-BD31-4B8C-83A1-F6EECF244321}">
                <p14:modId xmlns:p14="http://schemas.microsoft.com/office/powerpoint/2010/main" val="1174017455"/>
              </p:ext>
            </p:extLst>
          </p:nvPr>
        </p:nvGraphicFramePr>
        <p:xfrm>
          <a:off x="754828" y="4269996"/>
          <a:ext cx="2665088" cy="172440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5" name="Diagram 14"/>
          <p:cNvGraphicFramePr/>
          <p:nvPr>
            <p:extLst>
              <p:ext uri="{D42A27DB-BD31-4B8C-83A1-F6EECF244321}">
                <p14:modId xmlns:p14="http://schemas.microsoft.com/office/powerpoint/2010/main" val="1902284251"/>
              </p:ext>
            </p:extLst>
          </p:nvPr>
        </p:nvGraphicFramePr>
        <p:xfrm>
          <a:off x="5868917" y="4295397"/>
          <a:ext cx="2665088" cy="172440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pic>
        <p:nvPicPr>
          <p:cNvPr id="8203" name="Picture 11" descr="http://www.whitegadget.com/attachments/new-laptop-releases/17265d1224491093-images-apple-laptop-mini-compac-sony-laptop.gif"/>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200400" y="2514600"/>
            <a:ext cx="2348320" cy="176124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4572000" y="4223775"/>
            <a:ext cx="976720" cy="65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endParaRPr>
          </a:p>
        </p:txBody>
      </p:sp>
      <p:sp>
        <p:nvSpPr>
          <p:cNvPr id="10" name="Shape 9"/>
          <p:cNvSpPr/>
          <p:nvPr/>
        </p:nvSpPr>
        <p:spPr>
          <a:xfrm rot="14782797">
            <a:off x="5337899" y="3977998"/>
            <a:ext cx="670198" cy="463944"/>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8530178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a:t>Interaction</a:t>
            </a:r>
            <a:r>
              <a:rPr lang="en-IN" b="0" dirty="0"/>
              <a:t> </a:t>
            </a:r>
            <a:r>
              <a:rPr lang="en-IN" dirty="0"/>
              <a:t>Space</a:t>
            </a: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30</a:t>
            </a:fld>
            <a:endParaRPr lang="en-US"/>
          </a:p>
        </p:txBody>
      </p:sp>
      <p:pic>
        <p:nvPicPr>
          <p:cNvPr id="1026" name="Picture 2" descr="Hh973071.k4w_fov_tilt(en-us,IEB.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828800"/>
            <a:ext cx="6172200" cy="4092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3240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IN"/>
          </a:p>
        </p:txBody>
      </p:sp>
      <p:sp>
        <p:nvSpPr>
          <p:cNvPr id="3" name="Title 2"/>
          <p:cNvSpPr>
            <a:spLocks noGrp="1"/>
          </p:cNvSpPr>
          <p:nvPr>
            <p:ph type="title"/>
          </p:nvPr>
        </p:nvSpPr>
        <p:spPr/>
        <p:txBody>
          <a:bodyPr/>
          <a:lstStyle/>
          <a:p>
            <a:r>
              <a:rPr lang="en-IN" dirty="0" smtClean="0"/>
              <a:t>NUI API</a:t>
            </a:r>
            <a:endParaRPr lang="en-IN" dirty="0"/>
          </a:p>
        </p:txBody>
      </p:sp>
      <p:sp>
        <p:nvSpPr>
          <p:cNvPr id="4" name="Slide Number Placeholder 3"/>
          <p:cNvSpPr>
            <a:spLocks noGrp="1"/>
          </p:cNvSpPr>
          <p:nvPr>
            <p:ph type="sldNum" sz="quarter" idx="11"/>
          </p:nvPr>
        </p:nvSpPr>
        <p:spPr/>
        <p:txBody>
          <a:bodyPr/>
          <a:lstStyle/>
          <a:p>
            <a:fld id="{B6F15528-21DE-4FAA-801E-634DDDAF4B2B}" type="slidenum">
              <a:rPr lang="en-US" smtClean="0"/>
              <a:pPr/>
              <a:t>31</a:t>
            </a:fld>
            <a:endParaRPr lang="en-US"/>
          </a:p>
        </p:txBody>
      </p:sp>
    </p:spTree>
    <p:extLst>
      <p:ext uri="{BB962C8B-B14F-4D97-AF65-F5344CB8AC3E}">
        <p14:creationId xmlns:p14="http://schemas.microsoft.com/office/powerpoint/2010/main" val="28214822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smtClean="0"/>
              <a:t>Four </a:t>
            </a:r>
            <a:r>
              <a:rPr lang="en-IN" dirty="0"/>
              <a:t>data streams</a:t>
            </a:r>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32</a:t>
            </a:fld>
            <a:endParaRPr lang="en-US"/>
          </a:p>
        </p:txBody>
      </p:sp>
      <p:sp>
        <p:nvSpPr>
          <p:cNvPr id="6" name="Content Placeholder 5"/>
          <p:cNvSpPr>
            <a:spLocks noGrp="1"/>
          </p:cNvSpPr>
          <p:nvPr>
            <p:ph sz="quarter" idx="1"/>
          </p:nvPr>
        </p:nvSpPr>
        <p:spPr/>
        <p:txBody>
          <a:bodyPr/>
          <a:lstStyle/>
          <a:p>
            <a:pPr marL="0" indent="0">
              <a:buNone/>
            </a:pPr>
            <a:r>
              <a:rPr lang="en-IN" dirty="0" smtClean="0"/>
              <a:t>NUI API lets the user programmatically </a:t>
            </a:r>
            <a:r>
              <a:rPr lang="en-IN" dirty="0"/>
              <a:t>control and access </a:t>
            </a:r>
            <a:r>
              <a:rPr lang="en-IN" dirty="0" smtClean="0"/>
              <a:t>four data </a:t>
            </a:r>
            <a:r>
              <a:rPr lang="en-IN" dirty="0"/>
              <a:t>streams</a:t>
            </a:r>
            <a:r>
              <a:rPr lang="en-IN" dirty="0" smtClean="0"/>
              <a:t>.</a:t>
            </a:r>
          </a:p>
          <a:p>
            <a:r>
              <a:rPr lang="en-IN" dirty="0" smtClean="0"/>
              <a:t>Color Stream</a:t>
            </a:r>
          </a:p>
          <a:p>
            <a:r>
              <a:rPr lang="en-IN" dirty="0" smtClean="0"/>
              <a:t>Infrared Stream</a:t>
            </a:r>
          </a:p>
          <a:p>
            <a:r>
              <a:rPr lang="en-IN" dirty="0" smtClean="0"/>
              <a:t>Depth Stream</a:t>
            </a:r>
          </a:p>
          <a:p>
            <a:r>
              <a:rPr lang="en-IN" dirty="0" smtClean="0"/>
              <a:t>Audio Stream</a:t>
            </a:r>
            <a:endParaRPr lang="en-IN" dirty="0"/>
          </a:p>
        </p:txBody>
      </p:sp>
    </p:spTree>
    <p:extLst>
      <p:ext uri="{BB962C8B-B14F-4D97-AF65-F5344CB8AC3E}">
        <p14:creationId xmlns:p14="http://schemas.microsoft.com/office/powerpoint/2010/main" val="22028142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smtClean="0"/>
              <a:t>Stream APPs</a:t>
            </a:r>
            <a:endParaRPr lang="en-IN"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33</a:t>
            </a:fld>
            <a:endParaRPr lang="en-US"/>
          </a:p>
        </p:txBody>
      </p:sp>
      <p:sp>
        <p:nvSpPr>
          <p:cNvPr id="6" name="Content Placeholder 5"/>
          <p:cNvSpPr>
            <a:spLocks noGrp="1"/>
          </p:cNvSpPr>
          <p:nvPr>
            <p:ph sz="quarter" idx="1"/>
          </p:nvPr>
        </p:nvSpPr>
        <p:spPr/>
        <p:txBody>
          <a:bodyPr>
            <a:normAutofit lnSpcReduction="10000"/>
          </a:bodyPr>
          <a:lstStyle/>
          <a:p>
            <a:r>
              <a:rPr lang="en-IN" dirty="0" smtClean="0"/>
              <a:t>Source: </a:t>
            </a:r>
            <a:r>
              <a:rPr lang="en-IN" dirty="0" smtClean="0"/>
              <a:t>Kinect </a:t>
            </a:r>
            <a:r>
              <a:rPr lang="en-IN" dirty="0"/>
              <a:t>for Windows Developer Toolkit v1.8</a:t>
            </a:r>
          </a:p>
          <a:p>
            <a:pPr lvl="1"/>
            <a:r>
              <a:rPr lang="en-IN" dirty="0">
                <a:hlinkClick r:id="rId2"/>
              </a:rPr>
              <a:t>http://www.microsoft.com/en-in/download/details.aspx?id=40276</a:t>
            </a:r>
            <a:endParaRPr lang="en-IN" dirty="0" smtClean="0"/>
          </a:p>
          <a:p>
            <a:r>
              <a:rPr lang="en-IN" dirty="0" smtClean="0"/>
              <a:t>App Examples:</a:t>
            </a:r>
          </a:p>
          <a:p>
            <a:pPr lvl="1"/>
            <a:r>
              <a:rPr lang="en-IN" dirty="0" err="1" smtClean="0"/>
              <a:t>Color</a:t>
            </a:r>
            <a:r>
              <a:rPr lang="en-IN" dirty="0" smtClean="0"/>
              <a:t> </a:t>
            </a:r>
            <a:r>
              <a:rPr lang="en-IN" dirty="0"/>
              <a:t>Basics - D2D</a:t>
            </a:r>
          </a:p>
          <a:p>
            <a:pPr lvl="1"/>
            <a:r>
              <a:rPr lang="en-IN" dirty="0"/>
              <a:t>Infrared Basics - D2D</a:t>
            </a:r>
          </a:p>
          <a:p>
            <a:pPr lvl="1"/>
            <a:r>
              <a:rPr lang="en-IN" dirty="0"/>
              <a:t>Depth Basics - D2D / Depth - D3D</a:t>
            </a:r>
          </a:p>
          <a:p>
            <a:pPr lvl="1"/>
            <a:r>
              <a:rPr lang="en-IN" dirty="0"/>
              <a:t>Depth with </a:t>
            </a:r>
            <a:r>
              <a:rPr lang="en-IN" dirty="0" err="1"/>
              <a:t>Color</a:t>
            </a:r>
            <a:r>
              <a:rPr lang="en-IN" dirty="0"/>
              <a:t> - D3D</a:t>
            </a:r>
          </a:p>
          <a:p>
            <a:pPr lvl="1"/>
            <a:r>
              <a:rPr lang="en-IN" dirty="0"/>
              <a:t>Kinect Explorer - </a:t>
            </a:r>
            <a:r>
              <a:rPr lang="en-IN" dirty="0" smtClean="0"/>
              <a:t>D2D </a:t>
            </a:r>
            <a:endParaRPr lang="en-IN" dirty="0" smtClean="0"/>
          </a:p>
          <a:p>
            <a:pPr lvl="1"/>
            <a:r>
              <a:rPr lang="en-IN" dirty="0" smtClean="0"/>
              <a:t>Kinect </a:t>
            </a:r>
            <a:r>
              <a:rPr lang="en-IN" dirty="0"/>
              <a:t>Explorer - WPF</a:t>
            </a:r>
          </a:p>
        </p:txBody>
      </p:sp>
    </p:spTree>
    <p:extLst>
      <p:ext uri="{BB962C8B-B14F-4D97-AF65-F5344CB8AC3E}">
        <p14:creationId xmlns:p14="http://schemas.microsoft.com/office/powerpoint/2010/main" val="2684125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smtClean="0"/>
              <a:t>COLOR Stream </a:t>
            </a:r>
            <a:r>
              <a:rPr lang="en-IN" dirty="0" smtClean="0"/>
              <a:t>APPs</a:t>
            </a:r>
            <a:endParaRPr lang="en-IN"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34</a:t>
            </a:fld>
            <a:endParaRPr lang="en-US"/>
          </a:p>
        </p:txBody>
      </p:sp>
      <p:sp>
        <p:nvSpPr>
          <p:cNvPr id="6" name="Content Placeholder 5"/>
          <p:cNvSpPr>
            <a:spLocks noGrp="1"/>
          </p:cNvSpPr>
          <p:nvPr>
            <p:ph sz="quarter" idx="1"/>
          </p:nvPr>
        </p:nvSpPr>
        <p:spPr/>
        <p:txBody>
          <a:bodyPr/>
          <a:lstStyle/>
          <a:p>
            <a:r>
              <a:rPr lang="en-IN" dirty="0"/>
              <a:t>Source: Kinect for Windows Developer Toolkit v1.8</a:t>
            </a:r>
          </a:p>
          <a:p>
            <a:pPr lvl="1"/>
            <a:r>
              <a:rPr lang="en-IN" dirty="0">
                <a:hlinkClick r:id="rId2"/>
              </a:rPr>
              <a:t>http://www.microsoft.com/en-in/download/details.aspx?id=40276</a:t>
            </a:r>
            <a:endParaRPr lang="en-IN" dirty="0"/>
          </a:p>
          <a:p>
            <a:r>
              <a:rPr lang="en-IN" dirty="0"/>
              <a:t>App Examples:</a:t>
            </a:r>
          </a:p>
          <a:p>
            <a:pPr lvl="1"/>
            <a:r>
              <a:rPr lang="en-IN" dirty="0" err="1" smtClean="0"/>
              <a:t>Color</a:t>
            </a:r>
            <a:r>
              <a:rPr lang="en-IN" dirty="0" smtClean="0"/>
              <a:t> </a:t>
            </a:r>
            <a:r>
              <a:rPr lang="en-IN" dirty="0"/>
              <a:t>Basics - </a:t>
            </a:r>
            <a:r>
              <a:rPr lang="en-IN" dirty="0" smtClean="0"/>
              <a:t>D2D</a:t>
            </a:r>
            <a:endParaRPr lang="en-IN" dirty="0"/>
          </a:p>
        </p:txBody>
      </p:sp>
    </p:spTree>
    <p:extLst>
      <p:ext uri="{BB962C8B-B14F-4D97-AF65-F5344CB8AC3E}">
        <p14:creationId xmlns:p14="http://schemas.microsoft.com/office/powerpoint/2010/main" val="24873291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smtClean="0"/>
              <a:t>Color stream</a:t>
            </a:r>
            <a:endParaRPr lang="en-IN"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35</a:t>
            </a:fld>
            <a:endParaRPr lang="en-US"/>
          </a:p>
        </p:txBody>
      </p:sp>
      <p:graphicFrame>
        <p:nvGraphicFramePr>
          <p:cNvPr id="2" name="Content Placeholder 1"/>
          <p:cNvGraphicFramePr>
            <a:graphicFrameLocks noGrp="1"/>
          </p:cNvGraphicFramePr>
          <p:nvPr>
            <p:ph sz="quarter" idx="1"/>
            <p:extLst>
              <p:ext uri="{D42A27DB-BD31-4B8C-83A1-F6EECF244321}">
                <p14:modId xmlns:p14="http://schemas.microsoft.com/office/powerpoint/2010/main" val="2697665100"/>
              </p:ext>
            </p:extLst>
          </p:nvPr>
        </p:nvGraphicFramePr>
        <p:xfrm>
          <a:off x="685800" y="2209800"/>
          <a:ext cx="3581400" cy="2225040"/>
        </p:xfrm>
        <a:graphic>
          <a:graphicData uri="http://schemas.openxmlformats.org/drawingml/2006/table">
            <a:tbl>
              <a:tblPr firstRow="1" bandRow="1">
                <a:tableStyleId>{5C22544A-7EE6-4342-B048-85BDC9FD1C3A}</a:tableStyleId>
              </a:tblPr>
              <a:tblGrid>
                <a:gridCol w="1600200"/>
                <a:gridCol w="1981200"/>
              </a:tblGrid>
              <a:tr h="370840">
                <a:tc>
                  <a:txBody>
                    <a:bodyPr/>
                    <a:lstStyle/>
                    <a:p>
                      <a:pPr algn="ctr"/>
                      <a:r>
                        <a:rPr lang="en-IN" dirty="0" smtClean="0"/>
                        <a:t>Color Format</a:t>
                      </a:r>
                      <a:endParaRPr lang="en-IN" dirty="0"/>
                    </a:p>
                  </a:txBody>
                  <a:tcPr/>
                </a:tc>
                <a:tc>
                  <a:txBody>
                    <a:bodyPr/>
                    <a:lstStyle/>
                    <a:p>
                      <a:r>
                        <a:rPr lang="en-IN" dirty="0" smtClean="0"/>
                        <a:t>Resolution</a:t>
                      </a:r>
                      <a:endParaRPr lang="en-IN" dirty="0"/>
                    </a:p>
                  </a:txBody>
                  <a:tcPr/>
                </a:tc>
              </a:tr>
              <a:tr h="370840">
                <a:tc rowSpan="2">
                  <a:txBody>
                    <a:bodyPr/>
                    <a:lstStyle/>
                    <a:p>
                      <a:pPr algn="ctr"/>
                      <a:r>
                        <a:rPr kumimoji="0" lang="en-IN" b="0" i="0" kern="1200" dirty="0" smtClean="0">
                          <a:solidFill>
                            <a:schemeClr val="dk1"/>
                          </a:solidFill>
                          <a:effectLst/>
                          <a:latin typeface="+mn-lt"/>
                          <a:ea typeface="+mn-ea"/>
                          <a:cs typeface="+mn-cs"/>
                        </a:rPr>
                        <a:t>RGB</a:t>
                      </a:r>
                      <a:endParaRPr lang="en-IN" dirty="0"/>
                    </a:p>
                  </a:txBody>
                  <a:tcPr anchor="ctr"/>
                </a:tc>
                <a:tc>
                  <a:txBody>
                    <a:bodyPr/>
                    <a:lstStyle/>
                    <a:p>
                      <a:r>
                        <a:rPr kumimoji="0" lang="en-IN" b="0" i="0" u="none" strike="noStrike" kern="1200" dirty="0" smtClean="0">
                          <a:solidFill>
                            <a:schemeClr val="dk1"/>
                          </a:solidFill>
                          <a:effectLst/>
                          <a:latin typeface="+mn-lt"/>
                          <a:ea typeface="+mn-ea"/>
                          <a:cs typeface="+mn-cs"/>
                        </a:rPr>
                        <a:t>640x480 Fps30</a:t>
                      </a:r>
                      <a:r>
                        <a:rPr kumimoji="0" lang="en-IN" b="0" i="0" kern="1200" dirty="0" smtClean="0">
                          <a:solidFill>
                            <a:schemeClr val="dk1"/>
                          </a:solidFill>
                          <a:effectLst/>
                          <a:latin typeface="+mn-lt"/>
                          <a:ea typeface="+mn-ea"/>
                          <a:cs typeface="+mn-cs"/>
                        </a:rPr>
                        <a:t> </a:t>
                      </a:r>
                      <a:endParaRPr lang="en-IN" dirty="0"/>
                    </a:p>
                  </a:txBody>
                  <a:tcPr/>
                </a:tc>
              </a:tr>
              <a:tr h="370840">
                <a:tc vMerge="1">
                  <a:txBody>
                    <a:bodyPr/>
                    <a:lstStyle/>
                    <a:p>
                      <a:pPr algn="ctr"/>
                      <a:endParaRPr lang="en-IN" dirty="0"/>
                    </a:p>
                  </a:txBody>
                  <a:tcPr/>
                </a:tc>
                <a:tc>
                  <a:txBody>
                    <a:bodyPr/>
                    <a:lstStyle/>
                    <a:p>
                      <a:r>
                        <a:rPr kumimoji="0" lang="en-IN" b="0" i="0" u="none" strike="noStrike" kern="1200" dirty="0" smtClean="0">
                          <a:solidFill>
                            <a:schemeClr val="dk1"/>
                          </a:solidFill>
                          <a:effectLst/>
                          <a:latin typeface="+mn-lt"/>
                          <a:ea typeface="+mn-ea"/>
                          <a:cs typeface="+mn-cs"/>
                        </a:rPr>
                        <a:t>1280x960 Fps12</a:t>
                      </a:r>
                      <a:endParaRPr lang="en-IN" dirty="0"/>
                    </a:p>
                  </a:txBody>
                  <a:tcPr/>
                </a:tc>
              </a:tr>
              <a:tr h="370840">
                <a:tc>
                  <a:txBody>
                    <a:bodyPr/>
                    <a:lstStyle/>
                    <a:p>
                      <a:pPr algn="ctr"/>
                      <a:r>
                        <a:rPr kumimoji="0" lang="en-IN" b="0" i="0" kern="1200" dirty="0" smtClean="0">
                          <a:solidFill>
                            <a:schemeClr val="dk1"/>
                          </a:solidFill>
                          <a:effectLst/>
                          <a:latin typeface="+mn-lt"/>
                          <a:ea typeface="+mn-ea"/>
                          <a:cs typeface="+mn-cs"/>
                        </a:rPr>
                        <a:t>YUV</a:t>
                      </a:r>
                      <a:endParaRPr lang="en-IN" dirty="0"/>
                    </a:p>
                  </a:txBody>
                  <a:tcPr/>
                </a:tc>
                <a:tc>
                  <a:txBody>
                    <a:bodyPr/>
                    <a:lstStyle/>
                    <a:p>
                      <a:r>
                        <a:rPr kumimoji="0" lang="en-IN" b="0" i="0" u="none" strike="noStrike" kern="1200" dirty="0" smtClean="0">
                          <a:solidFill>
                            <a:schemeClr val="dk1"/>
                          </a:solidFill>
                          <a:effectLst/>
                          <a:latin typeface="+mn-lt"/>
                          <a:ea typeface="+mn-ea"/>
                          <a:cs typeface="+mn-cs"/>
                        </a:rPr>
                        <a:t>640x480  Fps15</a:t>
                      </a:r>
                      <a:r>
                        <a:rPr kumimoji="0" lang="en-IN" b="0" i="0" kern="1200" dirty="0" smtClean="0">
                          <a:solidFill>
                            <a:schemeClr val="dk1"/>
                          </a:solidFill>
                          <a:effectLst/>
                          <a:latin typeface="+mn-lt"/>
                          <a:ea typeface="+mn-ea"/>
                          <a:cs typeface="+mn-cs"/>
                        </a:rPr>
                        <a:t> </a:t>
                      </a:r>
                      <a:endParaRPr lang="en-IN" dirty="0"/>
                    </a:p>
                  </a:txBody>
                  <a:tcPr/>
                </a:tc>
              </a:tr>
              <a:tr h="370840">
                <a:tc rowSpan="2">
                  <a:txBody>
                    <a:bodyPr/>
                    <a:lstStyle/>
                    <a:p>
                      <a:pPr algn="ctr"/>
                      <a:r>
                        <a:rPr kumimoji="0" lang="en-IN" b="0" i="0" kern="1200" dirty="0" smtClean="0">
                          <a:solidFill>
                            <a:schemeClr val="dk1"/>
                          </a:solidFill>
                          <a:effectLst/>
                          <a:latin typeface="+mn-lt"/>
                          <a:ea typeface="+mn-ea"/>
                          <a:cs typeface="+mn-cs"/>
                        </a:rPr>
                        <a:t>Bayer</a:t>
                      </a:r>
                      <a:endParaRPr lang="en-IN"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IN" b="0" i="0" u="none" strike="noStrike" kern="1200" dirty="0" smtClean="0">
                          <a:solidFill>
                            <a:schemeClr val="dk1"/>
                          </a:solidFill>
                          <a:effectLst/>
                          <a:latin typeface="+mn-lt"/>
                          <a:ea typeface="+mn-ea"/>
                          <a:cs typeface="+mn-cs"/>
                        </a:rPr>
                        <a:t>640x480 </a:t>
                      </a:r>
                      <a:r>
                        <a:rPr kumimoji="0" lang="en-IN" b="0" i="0" u="none" strike="noStrike" kern="1200" baseline="0" dirty="0" smtClean="0">
                          <a:solidFill>
                            <a:schemeClr val="dk1"/>
                          </a:solidFill>
                          <a:effectLst/>
                          <a:latin typeface="+mn-lt"/>
                          <a:ea typeface="+mn-ea"/>
                          <a:cs typeface="+mn-cs"/>
                        </a:rPr>
                        <a:t> </a:t>
                      </a:r>
                      <a:r>
                        <a:rPr kumimoji="0" lang="en-IN" b="0" i="0" u="none" strike="noStrike" kern="1200" dirty="0" smtClean="0">
                          <a:solidFill>
                            <a:schemeClr val="dk1"/>
                          </a:solidFill>
                          <a:effectLst/>
                          <a:latin typeface="+mn-lt"/>
                          <a:ea typeface="+mn-ea"/>
                          <a:cs typeface="+mn-cs"/>
                        </a:rPr>
                        <a:t>Fps30</a:t>
                      </a:r>
                      <a:endParaRPr lang="en-IN" dirty="0" smtClean="0"/>
                    </a:p>
                  </a:txBody>
                  <a:tcPr/>
                </a:tc>
              </a:tr>
              <a:tr h="370840">
                <a:tc vMerge="1">
                  <a:txBody>
                    <a:bodyPr/>
                    <a:lstStyle/>
                    <a:p>
                      <a:pPr algn="ctr"/>
                      <a:endParaRPr lang="en-IN"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IN" b="0" i="0" u="none" strike="noStrike" kern="1200" dirty="0" smtClean="0">
                          <a:solidFill>
                            <a:schemeClr val="dk1"/>
                          </a:solidFill>
                          <a:effectLst/>
                          <a:latin typeface="+mn-lt"/>
                          <a:ea typeface="+mn-ea"/>
                          <a:cs typeface="+mn-cs"/>
                        </a:rPr>
                        <a:t>1280x960 Fps12 </a:t>
                      </a:r>
                      <a:endParaRPr lang="en-IN" dirty="0" smtClean="0"/>
                    </a:p>
                  </a:txBody>
                  <a:tcPr/>
                </a:tc>
              </a:tr>
            </a:tbl>
          </a:graphicData>
        </a:graphic>
      </p:graphicFrame>
      <p:sp>
        <p:nvSpPr>
          <p:cNvPr id="3" name="Rectangle 2"/>
          <p:cNvSpPr/>
          <p:nvPr/>
        </p:nvSpPr>
        <p:spPr>
          <a:xfrm>
            <a:off x="762000" y="4648200"/>
            <a:ext cx="5715000" cy="1477328"/>
          </a:xfrm>
          <a:prstGeom prst="rect">
            <a:avLst/>
          </a:prstGeom>
        </p:spPr>
        <p:txBody>
          <a:bodyPr wrap="square">
            <a:spAutoFit/>
          </a:bodyPr>
          <a:lstStyle/>
          <a:p>
            <a:r>
              <a:rPr lang="en-IN" dirty="0"/>
              <a:t>N</a:t>
            </a:r>
            <a:r>
              <a:rPr lang="en-IN" dirty="0" smtClean="0"/>
              <a:t>ew features of </a:t>
            </a:r>
            <a:r>
              <a:rPr lang="en-IN" dirty="0"/>
              <a:t>SDK </a:t>
            </a:r>
            <a:r>
              <a:rPr lang="en-IN" dirty="0" smtClean="0"/>
              <a:t>1.6 onwards:</a:t>
            </a:r>
          </a:p>
          <a:p>
            <a:pPr marL="285750" indent="-285750">
              <a:buFont typeface="Arial" panose="020B0604020202020204" pitchFamily="34" charset="0"/>
              <a:buChar char="•"/>
            </a:pPr>
            <a:r>
              <a:rPr lang="en-IN" dirty="0" smtClean="0"/>
              <a:t>Low </a:t>
            </a:r>
            <a:r>
              <a:rPr lang="en-IN" dirty="0"/>
              <a:t>light (or brightly lit).</a:t>
            </a:r>
          </a:p>
          <a:p>
            <a:pPr marL="285750" indent="-285750">
              <a:buFont typeface="Arial" panose="020B0604020202020204" pitchFamily="34" charset="0"/>
              <a:buChar char="•"/>
            </a:pPr>
            <a:r>
              <a:rPr lang="en-IN" dirty="0"/>
              <a:t>Use hue, brightness, or contrast to improve visual clarity.</a:t>
            </a:r>
          </a:p>
          <a:p>
            <a:pPr marL="285750" indent="-285750">
              <a:buFont typeface="Arial" panose="020B0604020202020204" pitchFamily="34" charset="0"/>
              <a:buChar char="•"/>
            </a:pPr>
            <a:r>
              <a:rPr lang="en-IN" dirty="0"/>
              <a:t>Use gamma to adjust the way the display appears on certain hardware.</a:t>
            </a:r>
          </a:p>
        </p:txBody>
      </p:sp>
      <p:pic>
        <p:nvPicPr>
          <p:cNvPr id="1026" name="Picture 2" descr="http://i.msdn.microsoft.com/dynimg/IC60118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6350" y="1752600"/>
            <a:ext cx="361261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2304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smtClean="0"/>
              <a:t>INFRARED Stream </a:t>
            </a:r>
            <a:r>
              <a:rPr lang="en-IN" dirty="0" smtClean="0"/>
              <a:t>APPs</a:t>
            </a:r>
            <a:endParaRPr lang="en-IN"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36</a:t>
            </a:fld>
            <a:endParaRPr lang="en-US"/>
          </a:p>
        </p:txBody>
      </p:sp>
      <p:sp>
        <p:nvSpPr>
          <p:cNvPr id="6" name="Content Placeholder 5"/>
          <p:cNvSpPr>
            <a:spLocks noGrp="1"/>
          </p:cNvSpPr>
          <p:nvPr>
            <p:ph sz="quarter" idx="1"/>
          </p:nvPr>
        </p:nvSpPr>
        <p:spPr/>
        <p:txBody>
          <a:bodyPr/>
          <a:lstStyle/>
          <a:p>
            <a:r>
              <a:rPr lang="en-IN" dirty="0"/>
              <a:t>Source: Kinect for Windows Developer Toolkit v1.8</a:t>
            </a:r>
          </a:p>
          <a:p>
            <a:pPr lvl="1"/>
            <a:r>
              <a:rPr lang="en-IN" dirty="0">
                <a:hlinkClick r:id="rId2"/>
              </a:rPr>
              <a:t>http://www.microsoft.com/en-in/download/details.aspx?id=40276</a:t>
            </a:r>
            <a:endParaRPr lang="en-IN" dirty="0"/>
          </a:p>
          <a:p>
            <a:r>
              <a:rPr lang="en-IN" dirty="0"/>
              <a:t>App Examples:</a:t>
            </a:r>
          </a:p>
          <a:p>
            <a:pPr lvl="1"/>
            <a:r>
              <a:rPr lang="en-IN" dirty="0" smtClean="0"/>
              <a:t>Infrared </a:t>
            </a:r>
            <a:r>
              <a:rPr lang="en-IN" dirty="0"/>
              <a:t>Basics - </a:t>
            </a:r>
            <a:r>
              <a:rPr lang="en-IN" dirty="0" smtClean="0"/>
              <a:t>D2D</a:t>
            </a:r>
            <a:endParaRPr lang="en-IN" dirty="0"/>
          </a:p>
        </p:txBody>
      </p:sp>
    </p:spTree>
    <p:extLst>
      <p:ext uri="{BB962C8B-B14F-4D97-AF65-F5344CB8AC3E}">
        <p14:creationId xmlns:p14="http://schemas.microsoft.com/office/powerpoint/2010/main" val="7792583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Infrared stream</a:t>
            </a:r>
            <a:endParaRPr lang="en-IN"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37</a:t>
            </a:fld>
            <a:endParaRPr lang="en-US"/>
          </a:p>
        </p:txBody>
      </p:sp>
      <p:sp>
        <p:nvSpPr>
          <p:cNvPr id="4" name="Content Placeholder 3"/>
          <p:cNvSpPr>
            <a:spLocks noGrp="1"/>
          </p:cNvSpPr>
          <p:nvPr>
            <p:ph sz="quarter" idx="1"/>
          </p:nvPr>
        </p:nvSpPr>
        <p:spPr/>
        <p:txBody>
          <a:bodyPr/>
          <a:lstStyle/>
          <a:p>
            <a:r>
              <a:rPr lang="en-IN" dirty="0"/>
              <a:t>IR stream is </a:t>
            </a:r>
            <a:r>
              <a:rPr lang="en-IN" dirty="0" smtClean="0"/>
              <a:t>the </a:t>
            </a:r>
            <a:r>
              <a:rPr lang="en-IN" dirty="0"/>
              <a:t>test pattern observed from both the RGB and IR camera </a:t>
            </a:r>
            <a:endParaRPr lang="en-IN" dirty="0" smtClean="0"/>
          </a:p>
          <a:p>
            <a:r>
              <a:rPr lang="en-IN" dirty="0" smtClean="0"/>
              <a:t>Resolution 640x480  Fps 30</a:t>
            </a:r>
            <a:endParaRPr lang="en-IN" dirty="0"/>
          </a:p>
        </p:txBody>
      </p:sp>
      <p:pic>
        <p:nvPicPr>
          <p:cNvPr id="2050" name="Picture 2" descr="http://4.bp.blogspot.com/-gC4IBnP4USo/URIsSb5XlFI/AAAAAAAAABI/en0wSKPY1WM/s1600/IR_checker_con_do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276600"/>
            <a:ext cx="4267200" cy="3193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655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smtClean="0"/>
              <a:t>DEPTH Stream APPs</a:t>
            </a:r>
            <a:endParaRPr lang="en-IN"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38</a:t>
            </a:fld>
            <a:endParaRPr lang="en-US"/>
          </a:p>
        </p:txBody>
      </p:sp>
      <p:sp>
        <p:nvSpPr>
          <p:cNvPr id="6" name="Content Placeholder 5"/>
          <p:cNvSpPr>
            <a:spLocks noGrp="1"/>
          </p:cNvSpPr>
          <p:nvPr>
            <p:ph sz="quarter" idx="1"/>
          </p:nvPr>
        </p:nvSpPr>
        <p:spPr/>
        <p:txBody>
          <a:bodyPr/>
          <a:lstStyle/>
          <a:p>
            <a:r>
              <a:rPr lang="en-IN" dirty="0"/>
              <a:t>Source: Kinect for Windows Developer Toolkit v1.8</a:t>
            </a:r>
          </a:p>
          <a:p>
            <a:pPr lvl="1"/>
            <a:r>
              <a:rPr lang="en-IN" dirty="0">
                <a:hlinkClick r:id="rId2"/>
              </a:rPr>
              <a:t>http://www.microsoft.com/en-in/download/details.aspx?id=40276</a:t>
            </a:r>
            <a:endParaRPr lang="en-IN" dirty="0"/>
          </a:p>
          <a:p>
            <a:r>
              <a:rPr lang="en-IN" dirty="0"/>
              <a:t>App Examples:</a:t>
            </a:r>
          </a:p>
          <a:p>
            <a:pPr lvl="1"/>
            <a:r>
              <a:rPr lang="en-IN" dirty="0" smtClean="0"/>
              <a:t>Depth </a:t>
            </a:r>
            <a:r>
              <a:rPr lang="en-IN" dirty="0"/>
              <a:t>Basics - D2D </a:t>
            </a:r>
            <a:endParaRPr lang="en-IN" dirty="0" smtClean="0"/>
          </a:p>
          <a:p>
            <a:pPr lvl="1"/>
            <a:r>
              <a:rPr lang="en-IN" dirty="0" smtClean="0"/>
              <a:t>Depth </a:t>
            </a:r>
            <a:r>
              <a:rPr lang="en-IN" dirty="0"/>
              <a:t>- D3D</a:t>
            </a:r>
          </a:p>
          <a:p>
            <a:pPr lvl="1"/>
            <a:r>
              <a:rPr lang="en-IN" dirty="0"/>
              <a:t>Depth with </a:t>
            </a:r>
            <a:r>
              <a:rPr lang="en-IN" dirty="0" err="1"/>
              <a:t>Color</a:t>
            </a:r>
            <a:r>
              <a:rPr lang="en-IN" dirty="0"/>
              <a:t> - </a:t>
            </a:r>
            <a:r>
              <a:rPr lang="en-IN" dirty="0" smtClean="0"/>
              <a:t>D3D</a:t>
            </a:r>
            <a:endParaRPr lang="en-IN" dirty="0"/>
          </a:p>
        </p:txBody>
      </p:sp>
    </p:spTree>
    <p:extLst>
      <p:ext uri="{BB962C8B-B14F-4D97-AF65-F5344CB8AC3E}">
        <p14:creationId xmlns:p14="http://schemas.microsoft.com/office/powerpoint/2010/main" val="24249509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Depth stream</a:t>
            </a:r>
            <a:endParaRPr lang="en-IN"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39</a:t>
            </a:fld>
            <a:endParaRPr lang="en-US"/>
          </a:p>
        </p:txBody>
      </p:sp>
      <p:sp>
        <p:nvSpPr>
          <p:cNvPr id="4" name="Content Placeholder 3"/>
          <p:cNvSpPr>
            <a:spLocks noGrp="1"/>
          </p:cNvSpPr>
          <p:nvPr>
            <p:ph sz="quarter" idx="1"/>
          </p:nvPr>
        </p:nvSpPr>
        <p:spPr/>
        <p:txBody>
          <a:bodyPr/>
          <a:lstStyle/>
          <a:p>
            <a:r>
              <a:rPr lang="en-IN" dirty="0"/>
              <a:t>The depth data stream merges two separate types of data:</a:t>
            </a:r>
          </a:p>
          <a:p>
            <a:pPr lvl="1"/>
            <a:r>
              <a:rPr lang="en-IN" dirty="0"/>
              <a:t>Depth data, in </a:t>
            </a:r>
            <a:r>
              <a:rPr lang="en-IN" dirty="0" err="1"/>
              <a:t>millimeters</a:t>
            </a:r>
            <a:r>
              <a:rPr lang="en-IN" dirty="0"/>
              <a:t>.</a:t>
            </a:r>
          </a:p>
          <a:p>
            <a:pPr lvl="1"/>
            <a:r>
              <a:rPr lang="en-IN" dirty="0"/>
              <a:t>Player segmentation </a:t>
            </a:r>
            <a:r>
              <a:rPr lang="en-IN" dirty="0" smtClean="0"/>
              <a:t>data</a:t>
            </a:r>
          </a:p>
          <a:p>
            <a:pPr lvl="2"/>
            <a:r>
              <a:rPr lang="en-IN" dirty="0" smtClean="0"/>
              <a:t>Each </a:t>
            </a:r>
            <a:r>
              <a:rPr lang="en-IN" dirty="0"/>
              <a:t>player segmentation value is an integer indicating the index of a unique player detected in the scene</a:t>
            </a:r>
            <a:r>
              <a:rPr lang="en-IN" dirty="0" smtClean="0"/>
              <a:t>.</a:t>
            </a:r>
          </a:p>
          <a:p>
            <a:pPr lvl="2"/>
            <a:r>
              <a:rPr lang="en-IN" dirty="0"/>
              <a:t>The Kinect runtime processes depth data to identify up to six human figures in a segmentation map.</a:t>
            </a:r>
          </a:p>
          <a:p>
            <a:pPr marL="0" indent="0">
              <a:buNone/>
            </a:pPr>
            <a:endParaRPr lang="en-IN" dirty="0"/>
          </a:p>
        </p:txBody>
      </p:sp>
    </p:spTree>
    <p:extLst>
      <p:ext uri="{BB962C8B-B14F-4D97-AF65-F5344CB8AC3E}">
        <p14:creationId xmlns:p14="http://schemas.microsoft.com/office/powerpoint/2010/main" val="98799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pload.wikimedia.org/wikipedia/en/7/7c/CLI-GUI-NU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82049"/>
            <a:ext cx="8743950" cy="4351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308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Depth stream</a:t>
            </a:r>
            <a:endParaRPr lang="en-IN"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40</a:t>
            </a:fld>
            <a:endParaRPr lang="en-US"/>
          </a:p>
        </p:txBody>
      </p:sp>
      <p:pic>
        <p:nvPicPr>
          <p:cNvPr id="1026" name="Picture 2" descr="http://www.presenttensejournal.org/wp-content/uploads/2013/03/Rieder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66461"/>
            <a:ext cx="6096000" cy="4505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5789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smtClean="0"/>
              <a:t>AUDIO Stream </a:t>
            </a:r>
            <a:r>
              <a:rPr lang="en-IN" dirty="0" smtClean="0"/>
              <a:t>APPs</a:t>
            </a:r>
            <a:endParaRPr lang="en-IN"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41</a:t>
            </a:fld>
            <a:endParaRPr lang="en-US"/>
          </a:p>
        </p:txBody>
      </p:sp>
      <p:sp>
        <p:nvSpPr>
          <p:cNvPr id="6" name="Content Placeholder 5"/>
          <p:cNvSpPr>
            <a:spLocks noGrp="1"/>
          </p:cNvSpPr>
          <p:nvPr>
            <p:ph sz="quarter" idx="1"/>
          </p:nvPr>
        </p:nvSpPr>
        <p:spPr/>
        <p:txBody>
          <a:bodyPr/>
          <a:lstStyle/>
          <a:p>
            <a:r>
              <a:rPr lang="en-IN" dirty="0"/>
              <a:t>Source: Kinect for Windows Developer Toolkit v1.8</a:t>
            </a:r>
          </a:p>
          <a:p>
            <a:pPr lvl="1"/>
            <a:r>
              <a:rPr lang="en-IN" dirty="0">
                <a:hlinkClick r:id="rId2"/>
              </a:rPr>
              <a:t>http://www.microsoft.com/en-in/download/details.aspx?id=40276</a:t>
            </a:r>
            <a:endParaRPr lang="en-IN" dirty="0"/>
          </a:p>
          <a:p>
            <a:r>
              <a:rPr lang="en-IN" dirty="0"/>
              <a:t>App Examples:</a:t>
            </a:r>
          </a:p>
          <a:p>
            <a:pPr lvl="1"/>
            <a:r>
              <a:rPr lang="en-IN" dirty="0" smtClean="0"/>
              <a:t>Kinect </a:t>
            </a:r>
            <a:r>
              <a:rPr lang="en-IN" dirty="0"/>
              <a:t>Explorer - </a:t>
            </a:r>
            <a:r>
              <a:rPr lang="en-IN" dirty="0" smtClean="0"/>
              <a:t>D2D </a:t>
            </a:r>
          </a:p>
          <a:p>
            <a:pPr lvl="1"/>
            <a:r>
              <a:rPr lang="en-IN" dirty="0" smtClean="0"/>
              <a:t>Kinect </a:t>
            </a:r>
            <a:r>
              <a:rPr lang="en-IN" dirty="0"/>
              <a:t>Explorer - WPF</a:t>
            </a:r>
          </a:p>
        </p:txBody>
      </p:sp>
    </p:spTree>
    <p:extLst>
      <p:ext uri="{BB962C8B-B14F-4D97-AF65-F5344CB8AC3E}">
        <p14:creationId xmlns:p14="http://schemas.microsoft.com/office/powerpoint/2010/main" val="29125365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Audio stream </a:t>
            </a:r>
            <a:endParaRPr lang="en-IN"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42</a:t>
            </a:fld>
            <a:endParaRPr lang="en-US"/>
          </a:p>
        </p:txBody>
      </p:sp>
      <p:sp>
        <p:nvSpPr>
          <p:cNvPr id="4" name="Content Placeholder 3"/>
          <p:cNvSpPr>
            <a:spLocks noGrp="1"/>
          </p:cNvSpPr>
          <p:nvPr>
            <p:ph sz="quarter" idx="1"/>
          </p:nvPr>
        </p:nvSpPr>
        <p:spPr>
          <a:xfrm>
            <a:off x="612648" y="1600200"/>
            <a:ext cx="8264652" cy="2024386"/>
          </a:xfrm>
        </p:spPr>
        <p:txBody>
          <a:bodyPr>
            <a:normAutofit fontScale="77500" lnSpcReduction="20000"/>
          </a:bodyPr>
          <a:lstStyle/>
          <a:p>
            <a:r>
              <a:rPr lang="en-IN" dirty="0"/>
              <a:t>High-quality audio </a:t>
            </a:r>
            <a:r>
              <a:rPr lang="en-IN" dirty="0" smtClean="0"/>
              <a:t>capture</a:t>
            </a:r>
          </a:p>
          <a:p>
            <a:r>
              <a:rPr lang="en-IN" dirty="0" smtClean="0"/>
              <a:t>Audio input from + and – 50 degree in front of sensor</a:t>
            </a:r>
          </a:p>
          <a:p>
            <a:r>
              <a:rPr lang="en-IN" dirty="0" smtClean="0"/>
              <a:t>The array can be pointed at 10 degree increment with in the range </a:t>
            </a:r>
          </a:p>
          <a:p>
            <a:r>
              <a:rPr lang="en-IN" dirty="0"/>
              <a:t>Identification of the direction of audio </a:t>
            </a:r>
            <a:r>
              <a:rPr lang="en-IN" dirty="0" smtClean="0"/>
              <a:t>sources</a:t>
            </a:r>
            <a:endParaRPr lang="en-IN" dirty="0"/>
          </a:p>
          <a:p>
            <a:r>
              <a:rPr lang="en-IN" dirty="0" smtClean="0"/>
              <a:t>Raw </a:t>
            </a:r>
            <a:r>
              <a:rPr lang="en-IN" dirty="0"/>
              <a:t>voice data </a:t>
            </a:r>
            <a:r>
              <a:rPr lang="en-IN" dirty="0" smtClean="0"/>
              <a:t>access </a:t>
            </a:r>
            <a:endParaRPr lang="en-IN" dirty="0"/>
          </a:p>
        </p:txBody>
      </p:sp>
      <p:pic>
        <p:nvPicPr>
          <p:cNvPr id="2056" name="Picture 8" descr="http://www.emeraldinsight.com/content_images/fig/361009030300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624586"/>
            <a:ext cx="2878434" cy="256666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fivedots.coe.psu.ac.th/~ad/kinect/ch15/beamformi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230" y="3352800"/>
            <a:ext cx="2523969" cy="3399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4232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Audio stream </a:t>
            </a: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43</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437775"/>
            <a:ext cx="8050318" cy="2972425"/>
          </a:xfrm>
          <a:prstGeom prst="rect">
            <a:avLst/>
          </a:prstGeom>
        </p:spPr>
      </p:pic>
    </p:spTree>
    <p:extLst>
      <p:ext uri="{BB962C8B-B14F-4D97-AF65-F5344CB8AC3E}">
        <p14:creationId xmlns:p14="http://schemas.microsoft.com/office/powerpoint/2010/main" val="11584877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2648" y="152400"/>
            <a:ext cx="8153400" cy="990600"/>
          </a:xfrm>
        </p:spPr>
        <p:txBody>
          <a:bodyPr>
            <a:normAutofit/>
          </a:bodyPr>
          <a:lstStyle/>
          <a:p>
            <a:r>
              <a:rPr lang="en-IN" sz="5400" dirty="0" smtClean="0"/>
              <a:t>runtime implements</a:t>
            </a:r>
            <a:endParaRPr lang="en-IN" sz="5400"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44</a:t>
            </a:fld>
            <a:endParaRPr lang="en-US"/>
          </a:p>
        </p:txBody>
      </p:sp>
      <p:sp>
        <p:nvSpPr>
          <p:cNvPr id="6" name="Content Placeholder 5"/>
          <p:cNvSpPr>
            <a:spLocks noGrp="1"/>
          </p:cNvSpPr>
          <p:nvPr>
            <p:ph sz="quarter" idx="1"/>
          </p:nvPr>
        </p:nvSpPr>
        <p:spPr/>
        <p:txBody>
          <a:bodyPr>
            <a:normAutofit/>
          </a:bodyPr>
          <a:lstStyle/>
          <a:p>
            <a:pPr marL="0" indent="0">
              <a:buNone/>
            </a:pPr>
            <a:r>
              <a:rPr lang="en-IN" dirty="0"/>
              <a:t>In addition to the hardware capabilities, the Kinect software runtime implements:</a:t>
            </a:r>
            <a:endParaRPr lang="en-IN" dirty="0" smtClean="0"/>
          </a:p>
          <a:p>
            <a:r>
              <a:rPr lang="en-IN" dirty="0" smtClean="0"/>
              <a:t>Skeleton Tracking</a:t>
            </a:r>
          </a:p>
          <a:p>
            <a:r>
              <a:rPr lang="en-IN" dirty="0" smtClean="0"/>
              <a:t>Speech Recognition - Integration </a:t>
            </a:r>
            <a:r>
              <a:rPr lang="en-IN" dirty="0"/>
              <a:t>with the Microsoft Speech </a:t>
            </a:r>
            <a:r>
              <a:rPr lang="en-IN" dirty="0" smtClean="0"/>
              <a:t>APIs.</a:t>
            </a:r>
          </a:p>
          <a:p>
            <a:pPr marL="0" indent="0">
              <a:buNone/>
            </a:pPr>
            <a:endParaRPr lang="en-IN" dirty="0"/>
          </a:p>
        </p:txBody>
      </p:sp>
    </p:spTree>
    <p:extLst>
      <p:ext uri="{BB962C8B-B14F-4D97-AF65-F5344CB8AC3E}">
        <p14:creationId xmlns:p14="http://schemas.microsoft.com/office/powerpoint/2010/main" val="11936399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smtClean="0"/>
              <a:t>Skeleton tracking</a:t>
            </a:r>
            <a:endParaRPr lang="en-IN"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45</a:t>
            </a:fld>
            <a:endParaRPr lang="en-US"/>
          </a:p>
        </p:txBody>
      </p:sp>
      <p:pic>
        <p:nvPicPr>
          <p:cNvPr id="2050" name="Picture 2" descr="http://i.msdn.microsoft.com/dynimg/IC58444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61012"/>
            <a:ext cx="2895600" cy="46635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sdn.microsoft.com/jj159883.holmquest_fig02(en-us,MSDN.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263" y="1752600"/>
            <a:ext cx="4989633"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3176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2648" y="152400"/>
            <a:ext cx="8153400" cy="990600"/>
          </a:xfrm>
        </p:spPr>
        <p:txBody>
          <a:bodyPr>
            <a:normAutofit fontScale="90000"/>
          </a:bodyPr>
          <a:lstStyle/>
          <a:p>
            <a:r>
              <a:rPr lang="en-IN" sz="5400" dirty="0" smtClean="0"/>
              <a:t>Skeleton </a:t>
            </a:r>
            <a:r>
              <a:rPr lang="en-IN" sz="5400" dirty="0" smtClean="0"/>
              <a:t>tracking APPS</a:t>
            </a:r>
            <a:endParaRPr lang="en-IN" sz="5400"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46</a:t>
            </a:fld>
            <a:endParaRPr lang="en-US"/>
          </a:p>
        </p:txBody>
      </p:sp>
      <p:sp>
        <p:nvSpPr>
          <p:cNvPr id="6" name="Content Placeholder 5"/>
          <p:cNvSpPr>
            <a:spLocks noGrp="1"/>
          </p:cNvSpPr>
          <p:nvPr>
            <p:ph sz="quarter" idx="1"/>
          </p:nvPr>
        </p:nvSpPr>
        <p:spPr/>
        <p:txBody>
          <a:bodyPr>
            <a:normAutofit/>
          </a:bodyPr>
          <a:lstStyle/>
          <a:p>
            <a:r>
              <a:rPr lang="en-IN" dirty="0"/>
              <a:t>Source: Kinect for Windows Developer Toolkit v1.8</a:t>
            </a:r>
          </a:p>
          <a:p>
            <a:pPr lvl="1"/>
            <a:r>
              <a:rPr lang="en-IN" dirty="0">
                <a:hlinkClick r:id="rId2"/>
              </a:rPr>
              <a:t>http://www.microsoft.com/en-in/download/details.aspx?id=40276</a:t>
            </a:r>
            <a:endParaRPr lang="en-IN" dirty="0"/>
          </a:p>
          <a:p>
            <a:r>
              <a:rPr lang="en-IN" dirty="0"/>
              <a:t>App Examples:</a:t>
            </a:r>
          </a:p>
          <a:p>
            <a:pPr lvl="1"/>
            <a:r>
              <a:rPr lang="en-IN" dirty="0" smtClean="0"/>
              <a:t>Skeleton </a:t>
            </a:r>
            <a:r>
              <a:rPr lang="en-IN" dirty="0"/>
              <a:t>Basics - </a:t>
            </a:r>
            <a:r>
              <a:rPr lang="en-IN" dirty="0" smtClean="0"/>
              <a:t>D2D</a:t>
            </a:r>
          </a:p>
          <a:p>
            <a:pPr lvl="1"/>
            <a:r>
              <a:rPr lang="en-IN" dirty="0"/>
              <a:t>Kinect Explorer - D2D</a:t>
            </a:r>
          </a:p>
          <a:p>
            <a:pPr lvl="1"/>
            <a:r>
              <a:rPr lang="en-IN" dirty="0"/>
              <a:t>Kinect Explorer - WPF</a:t>
            </a:r>
            <a:endParaRPr lang="en-IN" dirty="0" smtClean="0"/>
          </a:p>
          <a:p>
            <a:pPr marL="0" indent="0">
              <a:buNone/>
            </a:pPr>
            <a:endParaRPr lang="en-IN" dirty="0"/>
          </a:p>
        </p:txBody>
      </p:sp>
    </p:spTree>
    <p:extLst>
      <p:ext uri="{BB962C8B-B14F-4D97-AF65-F5344CB8AC3E}">
        <p14:creationId xmlns:p14="http://schemas.microsoft.com/office/powerpoint/2010/main" val="17966193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Skeleton tracking</a:t>
            </a: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47</a:t>
            </a:fld>
            <a:endParaRPr lang="en-US"/>
          </a:p>
        </p:txBody>
      </p:sp>
      <p:sp>
        <p:nvSpPr>
          <p:cNvPr id="4" name="Content Placeholder 3"/>
          <p:cNvSpPr>
            <a:spLocks noGrp="1"/>
          </p:cNvSpPr>
          <p:nvPr>
            <p:ph sz="quarter" idx="1"/>
          </p:nvPr>
        </p:nvSpPr>
        <p:spPr/>
        <p:txBody>
          <a:bodyPr/>
          <a:lstStyle/>
          <a:p>
            <a:r>
              <a:rPr lang="en-IN" dirty="0" smtClean="0"/>
              <a:t>Tracking </a:t>
            </a:r>
            <a:r>
              <a:rPr lang="en-IN" dirty="0"/>
              <a:t>Modes (Seated/Default)</a:t>
            </a:r>
          </a:p>
          <a:p>
            <a:r>
              <a:rPr lang="en-IN" dirty="0"/>
              <a:t>Tracking Skeletons in Near Depth Range</a:t>
            </a:r>
          </a:p>
          <a:p>
            <a:r>
              <a:rPr lang="en-IN" dirty="0"/>
              <a:t>Joint Orientation</a:t>
            </a:r>
          </a:p>
          <a:p>
            <a:r>
              <a:rPr lang="en-IN" dirty="0"/>
              <a:t>Joint Filtering</a:t>
            </a:r>
          </a:p>
          <a:p>
            <a:r>
              <a:rPr lang="en-IN" dirty="0" smtClean="0"/>
              <a:t>Skeleton </a:t>
            </a:r>
            <a:r>
              <a:rPr lang="en-IN" dirty="0"/>
              <a:t>Tracking With Multiple Kinect Sensors</a:t>
            </a:r>
          </a:p>
          <a:p>
            <a:endParaRPr lang="en-IN" dirty="0"/>
          </a:p>
        </p:txBody>
      </p:sp>
    </p:spTree>
    <p:extLst>
      <p:ext uri="{BB962C8B-B14F-4D97-AF65-F5344CB8AC3E}">
        <p14:creationId xmlns:p14="http://schemas.microsoft.com/office/powerpoint/2010/main" val="23207071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2648" y="152400"/>
            <a:ext cx="8153400" cy="990600"/>
          </a:xfrm>
        </p:spPr>
        <p:txBody>
          <a:bodyPr>
            <a:normAutofit fontScale="90000"/>
          </a:bodyPr>
          <a:lstStyle/>
          <a:p>
            <a:r>
              <a:rPr lang="en-IN" sz="5400" dirty="0" smtClean="0"/>
              <a:t>Speech </a:t>
            </a:r>
            <a:r>
              <a:rPr lang="en-IN" sz="5400" dirty="0" smtClean="0"/>
              <a:t>Recognition APPS</a:t>
            </a:r>
            <a:endParaRPr lang="en-IN" sz="5400"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48</a:t>
            </a:fld>
            <a:endParaRPr lang="en-US"/>
          </a:p>
        </p:txBody>
      </p:sp>
      <p:sp>
        <p:nvSpPr>
          <p:cNvPr id="6" name="Content Placeholder 5"/>
          <p:cNvSpPr>
            <a:spLocks noGrp="1"/>
          </p:cNvSpPr>
          <p:nvPr>
            <p:ph sz="quarter" idx="1"/>
          </p:nvPr>
        </p:nvSpPr>
        <p:spPr/>
        <p:txBody>
          <a:bodyPr>
            <a:normAutofit/>
          </a:bodyPr>
          <a:lstStyle/>
          <a:p>
            <a:r>
              <a:rPr lang="en-IN" dirty="0"/>
              <a:t>Source: Kinect for Windows Developer Toolkit v1.8</a:t>
            </a:r>
          </a:p>
          <a:p>
            <a:pPr lvl="1"/>
            <a:r>
              <a:rPr lang="en-IN" dirty="0">
                <a:hlinkClick r:id="rId2"/>
              </a:rPr>
              <a:t>http://www.microsoft.com/en-in/download/details.aspx?id=40276</a:t>
            </a:r>
            <a:endParaRPr lang="en-IN" dirty="0"/>
          </a:p>
          <a:p>
            <a:r>
              <a:rPr lang="en-IN" dirty="0"/>
              <a:t>App Examples:</a:t>
            </a:r>
          </a:p>
          <a:p>
            <a:pPr lvl="1"/>
            <a:r>
              <a:rPr lang="en-IN" dirty="0" smtClean="0"/>
              <a:t>Speech </a:t>
            </a:r>
            <a:r>
              <a:rPr lang="en-IN" dirty="0" smtClean="0"/>
              <a:t>Recognition - Integration </a:t>
            </a:r>
            <a:r>
              <a:rPr lang="en-IN" dirty="0"/>
              <a:t>with the Microsoft Speech </a:t>
            </a:r>
            <a:r>
              <a:rPr lang="en-IN" dirty="0" smtClean="0"/>
              <a:t>APIs.</a:t>
            </a:r>
          </a:p>
          <a:p>
            <a:pPr lvl="2"/>
            <a:r>
              <a:rPr lang="en-IN" dirty="0"/>
              <a:t>Speech Basics - </a:t>
            </a:r>
            <a:r>
              <a:rPr lang="en-IN" dirty="0" smtClean="0"/>
              <a:t>D2D</a:t>
            </a:r>
          </a:p>
          <a:p>
            <a:pPr lvl="2"/>
            <a:r>
              <a:rPr lang="en-IN" dirty="0"/>
              <a:t>Tic-Tac-Toe - WPF</a:t>
            </a:r>
          </a:p>
          <a:p>
            <a:pPr marL="0" indent="0">
              <a:buNone/>
            </a:pPr>
            <a:endParaRPr lang="en-IN" dirty="0"/>
          </a:p>
        </p:txBody>
      </p:sp>
    </p:spTree>
    <p:extLst>
      <p:ext uri="{BB962C8B-B14F-4D97-AF65-F5344CB8AC3E}">
        <p14:creationId xmlns:p14="http://schemas.microsoft.com/office/powerpoint/2010/main" val="28481934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Speech Recognition</a:t>
            </a: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49</a:t>
            </a:fld>
            <a:endParaRPr lang="en-US"/>
          </a:p>
        </p:txBody>
      </p:sp>
      <p:sp>
        <p:nvSpPr>
          <p:cNvPr id="4" name="Content Placeholder 3"/>
          <p:cNvSpPr>
            <a:spLocks noGrp="1"/>
          </p:cNvSpPr>
          <p:nvPr>
            <p:ph sz="quarter" idx="1"/>
          </p:nvPr>
        </p:nvSpPr>
        <p:spPr/>
        <p:txBody>
          <a:bodyPr/>
          <a:lstStyle/>
          <a:p>
            <a:r>
              <a:rPr lang="en-IN" dirty="0"/>
              <a:t>M</a:t>
            </a:r>
            <a:r>
              <a:rPr lang="en-IN" dirty="0" smtClean="0"/>
              <a:t>icrophone </a:t>
            </a:r>
            <a:r>
              <a:rPr lang="en-IN" dirty="0"/>
              <a:t>array is an excellent input device for speech </a:t>
            </a:r>
            <a:r>
              <a:rPr lang="en-IN" dirty="0" smtClean="0"/>
              <a:t>recognition.</a:t>
            </a:r>
          </a:p>
          <a:p>
            <a:r>
              <a:rPr lang="en-IN" dirty="0" smtClean="0"/>
              <a:t>Applications can use </a:t>
            </a:r>
            <a:r>
              <a:rPr lang="en-IN" dirty="0" err="1" smtClean="0"/>
              <a:t>Microsoft.Speech</a:t>
            </a:r>
            <a:r>
              <a:rPr lang="en-IN" dirty="0" smtClean="0"/>
              <a:t> API for</a:t>
            </a:r>
            <a:r>
              <a:rPr lang="en-IN" dirty="0"/>
              <a:t> latest acoustical </a:t>
            </a:r>
            <a:r>
              <a:rPr lang="en-IN" dirty="0" smtClean="0"/>
              <a:t>algorithms.</a:t>
            </a:r>
          </a:p>
          <a:p>
            <a:r>
              <a:rPr lang="en-IN" dirty="0"/>
              <a:t>Acoustic models have been created to allow speech recognition in several locales in addition to the default locale of en-US. </a:t>
            </a:r>
          </a:p>
        </p:txBody>
      </p:sp>
    </p:spTree>
    <p:extLst>
      <p:ext uri="{BB962C8B-B14F-4D97-AF65-F5344CB8AC3E}">
        <p14:creationId xmlns:p14="http://schemas.microsoft.com/office/powerpoint/2010/main" val="13709152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xtremelabs.com/wp-content/uploads/2013/07/futureUIUX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2846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000" dirty="0" smtClean="0"/>
              <a:t>Additional libraries &amp; API</a:t>
            </a:r>
            <a:r>
              <a:rPr lang="en-IN" sz="4000" cap="none" dirty="0" smtClean="0"/>
              <a:t>s</a:t>
            </a:r>
            <a:endParaRPr lang="en-IN" sz="4000"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50</a:t>
            </a:fld>
            <a:endParaRPr lang="en-US"/>
          </a:p>
        </p:txBody>
      </p:sp>
      <p:sp>
        <p:nvSpPr>
          <p:cNvPr id="4" name="Content Placeholder 3"/>
          <p:cNvSpPr>
            <a:spLocks noGrp="1"/>
          </p:cNvSpPr>
          <p:nvPr>
            <p:ph sz="quarter" idx="1"/>
          </p:nvPr>
        </p:nvSpPr>
        <p:spPr/>
        <p:txBody>
          <a:bodyPr>
            <a:normAutofit/>
          </a:bodyPr>
          <a:lstStyle/>
          <a:p>
            <a:r>
              <a:rPr lang="en-IN" dirty="0"/>
              <a:t>Face </a:t>
            </a:r>
            <a:r>
              <a:rPr lang="en-IN" dirty="0" smtClean="0"/>
              <a:t>Tracking</a:t>
            </a:r>
          </a:p>
          <a:p>
            <a:r>
              <a:rPr lang="en-IN" dirty="0" smtClean="0"/>
              <a:t>Kinect Fusion</a:t>
            </a:r>
            <a:endParaRPr lang="en-IN" dirty="0"/>
          </a:p>
          <a:p>
            <a:r>
              <a:rPr lang="en-IN" dirty="0" smtClean="0"/>
              <a:t>Kinect Interaction</a:t>
            </a:r>
            <a:endParaRPr lang="en-IN" dirty="0" smtClean="0"/>
          </a:p>
        </p:txBody>
      </p:sp>
    </p:spTree>
    <p:extLst>
      <p:ext uri="{BB962C8B-B14F-4D97-AF65-F5344CB8AC3E}">
        <p14:creationId xmlns:p14="http://schemas.microsoft.com/office/powerpoint/2010/main" val="38822628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000" dirty="0" smtClean="0"/>
              <a:t>Face Tracking Apps</a:t>
            </a:r>
            <a:endParaRPr lang="en-IN" sz="4000"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51</a:t>
            </a:fld>
            <a:endParaRPr lang="en-US"/>
          </a:p>
        </p:txBody>
      </p:sp>
      <p:sp>
        <p:nvSpPr>
          <p:cNvPr id="4" name="Content Placeholder 3"/>
          <p:cNvSpPr>
            <a:spLocks noGrp="1"/>
          </p:cNvSpPr>
          <p:nvPr>
            <p:ph sz="quarter" idx="1"/>
          </p:nvPr>
        </p:nvSpPr>
        <p:spPr/>
        <p:txBody>
          <a:bodyPr>
            <a:normAutofit/>
          </a:bodyPr>
          <a:lstStyle/>
          <a:p>
            <a:r>
              <a:rPr lang="en-IN" dirty="0"/>
              <a:t>Source: Kinect for Windows Developer Toolkit v1.8</a:t>
            </a:r>
          </a:p>
          <a:p>
            <a:pPr lvl="1"/>
            <a:r>
              <a:rPr lang="en-IN" dirty="0">
                <a:hlinkClick r:id="rId2"/>
              </a:rPr>
              <a:t>http://www.microsoft.com/en-in/download/details.aspx?id=40276</a:t>
            </a:r>
            <a:endParaRPr lang="en-IN" dirty="0"/>
          </a:p>
          <a:p>
            <a:r>
              <a:rPr lang="en-IN" dirty="0"/>
              <a:t>App Examples:</a:t>
            </a:r>
          </a:p>
          <a:p>
            <a:pPr lvl="1"/>
            <a:r>
              <a:rPr lang="en-IN" dirty="0" smtClean="0"/>
              <a:t>Face </a:t>
            </a:r>
            <a:r>
              <a:rPr lang="en-IN" dirty="0"/>
              <a:t>Tracking 3D - WPF</a:t>
            </a:r>
          </a:p>
          <a:p>
            <a:pPr lvl="1"/>
            <a:r>
              <a:rPr lang="en-IN" dirty="0"/>
              <a:t>Face Tracking Basics - WPF</a:t>
            </a:r>
          </a:p>
          <a:p>
            <a:pPr lvl="1"/>
            <a:r>
              <a:rPr lang="en-IN" dirty="0"/>
              <a:t>Face Tracking </a:t>
            </a:r>
            <a:r>
              <a:rPr lang="en-IN" dirty="0" smtClean="0"/>
              <a:t>Visualization</a:t>
            </a:r>
            <a:endParaRPr lang="en-IN" dirty="0"/>
          </a:p>
        </p:txBody>
      </p:sp>
    </p:spTree>
    <p:extLst>
      <p:ext uri="{BB962C8B-B14F-4D97-AF65-F5344CB8AC3E}">
        <p14:creationId xmlns:p14="http://schemas.microsoft.com/office/powerpoint/2010/main" val="26506699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Face tracking</a:t>
            </a:r>
            <a:endParaRPr lang="en-IN"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52</a:t>
            </a:fld>
            <a:endParaRPr lang="en-US"/>
          </a:p>
        </p:txBody>
      </p:sp>
      <p:pic>
        <p:nvPicPr>
          <p:cNvPr id="1026" name="Picture 2" descr="JJ130970.k4w_face_camera_space(en-us,IEB.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169" y="3048000"/>
            <a:ext cx="4550063" cy="26670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a:xfrm>
            <a:off x="1600200" y="6275882"/>
            <a:ext cx="5421083" cy="365125"/>
          </a:xfrm>
        </p:spPr>
        <p:txBody>
          <a:bodyPr/>
          <a:lstStyle/>
          <a:p>
            <a:r>
              <a:rPr lang="en-US" dirty="0" smtClean="0"/>
              <a:t>Source: http://msdn.microsoft.com/en-us/library/jj130970.aspx</a:t>
            </a:r>
            <a:endParaRPr lang="en-US" dirty="0"/>
          </a:p>
        </p:txBody>
      </p:sp>
      <p:sp>
        <p:nvSpPr>
          <p:cNvPr id="8" name="Content Placeholder 3"/>
          <p:cNvSpPr>
            <a:spLocks noGrp="1"/>
          </p:cNvSpPr>
          <p:nvPr>
            <p:ph sz="quarter" idx="1"/>
          </p:nvPr>
        </p:nvSpPr>
        <p:spPr>
          <a:xfrm>
            <a:off x="612648" y="1600200"/>
            <a:ext cx="8264652" cy="4495800"/>
          </a:xfrm>
        </p:spPr>
        <p:txBody>
          <a:bodyPr>
            <a:noAutofit/>
          </a:bodyPr>
          <a:lstStyle/>
          <a:p>
            <a:pPr marL="0" indent="0">
              <a:buNone/>
            </a:pPr>
            <a:r>
              <a:rPr lang="en-IN" sz="2400" b="1" dirty="0"/>
              <a:t>Input </a:t>
            </a:r>
            <a:r>
              <a:rPr lang="en-IN" sz="2400" b="1" dirty="0" smtClean="0"/>
              <a:t>Images</a:t>
            </a:r>
          </a:p>
          <a:p>
            <a:pPr marL="0" indent="0">
              <a:buNone/>
            </a:pPr>
            <a:r>
              <a:rPr lang="en-IN" sz="2400" dirty="0" smtClean="0"/>
              <a:t>The </a:t>
            </a:r>
            <a:r>
              <a:rPr lang="en-IN" sz="2400" dirty="0"/>
              <a:t>Face Tracking SDK accepts Kinect color and depth images as input. The tracking quality may be affected by the image quality of these input frames </a:t>
            </a:r>
            <a:endParaRPr lang="en-IN" sz="2400" dirty="0" smtClean="0"/>
          </a:p>
          <a:p>
            <a:pPr marL="0" indent="0">
              <a:buNone/>
            </a:pPr>
            <a:endParaRPr lang="en-IN" sz="2400" dirty="0" smtClean="0"/>
          </a:p>
          <a:p>
            <a:pPr marL="0" indent="0">
              <a:buNone/>
            </a:pPr>
            <a:r>
              <a:rPr lang="en-IN" sz="2400" b="1" dirty="0" smtClean="0"/>
              <a:t>Face </a:t>
            </a:r>
            <a:r>
              <a:rPr lang="en-IN" sz="2400" b="1" dirty="0"/>
              <a:t>Tracking </a:t>
            </a:r>
            <a:r>
              <a:rPr lang="en-IN" sz="2400" b="1" dirty="0" smtClean="0"/>
              <a:t>Outputs</a:t>
            </a:r>
          </a:p>
          <a:p>
            <a:r>
              <a:rPr lang="en-IN" sz="2400" dirty="0" smtClean="0"/>
              <a:t>Tracking status</a:t>
            </a:r>
          </a:p>
          <a:p>
            <a:r>
              <a:rPr lang="en-IN" sz="2400" dirty="0"/>
              <a:t>2D </a:t>
            </a:r>
            <a:r>
              <a:rPr lang="en-IN" sz="2400" dirty="0" smtClean="0"/>
              <a:t>points</a:t>
            </a:r>
          </a:p>
          <a:p>
            <a:r>
              <a:rPr lang="en-IN" sz="2400" dirty="0" smtClean="0"/>
              <a:t>3D </a:t>
            </a:r>
            <a:r>
              <a:rPr lang="en-IN" sz="2400" dirty="0"/>
              <a:t>head pose</a:t>
            </a:r>
          </a:p>
          <a:p>
            <a:r>
              <a:rPr lang="en-IN" sz="2400" dirty="0" smtClean="0"/>
              <a:t>Action Units (</a:t>
            </a:r>
            <a:r>
              <a:rPr lang="en-IN" sz="2400" dirty="0" err="1" smtClean="0"/>
              <a:t>Aus</a:t>
            </a:r>
            <a:r>
              <a:rPr lang="en-IN" sz="2400" dirty="0" smtClean="0"/>
              <a:t>)</a:t>
            </a:r>
            <a:endParaRPr lang="en-IN" sz="2400" dirty="0"/>
          </a:p>
        </p:txBody>
      </p:sp>
    </p:spTree>
    <p:extLst>
      <p:ext uri="{BB962C8B-B14F-4D97-AF65-F5344CB8AC3E}">
        <p14:creationId xmlns:p14="http://schemas.microsoft.com/office/powerpoint/2010/main" val="250895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Face tracking</a:t>
            </a:r>
            <a:endParaRPr lang="en-IN"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53</a:t>
            </a:fld>
            <a:endParaRPr lang="en-US"/>
          </a:p>
        </p:txBody>
      </p:sp>
      <p:sp>
        <p:nvSpPr>
          <p:cNvPr id="5" name="Footer Placeholder 4"/>
          <p:cNvSpPr>
            <a:spLocks noGrp="1"/>
          </p:cNvSpPr>
          <p:nvPr>
            <p:ph type="ftr" sz="quarter" idx="11"/>
          </p:nvPr>
        </p:nvSpPr>
        <p:spPr>
          <a:xfrm>
            <a:off x="1600200" y="6275882"/>
            <a:ext cx="5421083" cy="365125"/>
          </a:xfrm>
        </p:spPr>
        <p:txBody>
          <a:bodyPr/>
          <a:lstStyle/>
          <a:p>
            <a:r>
              <a:rPr lang="en-US" dirty="0" smtClean="0"/>
              <a:t>Source: http://msdn.microsoft.com/en-us/library/jj130970.aspx</a:t>
            </a:r>
            <a:endParaRPr lang="en-US" dirty="0"/>
          </a:p>
        </p:txBody>
      </p:sp>
      <p:sp>
        <p:nvSpPr>
          <p:cNvPr id="8" name="Content Placeholder 3"/>
          <p:cNvSpPr>
            <a:spLocks noGrp="1"/>
          </p:cNvSpPr>
          <p:nvPr>
            <p:ph sz="quarter" idx="1"/>
          </p:nvPr>
        </p:nvSpPr>
        <p:spPr>
          <a:xfrm>
            <a:off x="612648" y="1600200"/>
            <a:ext cx="8264652" cy="2024386"/>
          </a:xfrm>
        </p:spPr>
        <p:txBody>
          <a:bodyPr>
            <a:normAutofit/>
          </a:bodyPr>
          <a:lstStyle/>
          <a:p>
            <a:r>
              <a:rPr lang="en-IN" dirty="0" smtClean="0"/>
              <a:t>2D points</a:t>
            </a:r>
            <a:endParaRPr lang="en-IN" dirty="0"/>
          </a:p>
        </p:txBody>
      </p:sp>
      <p:pic>
        <p:nvPicPr>
          <p:cNvPr id="3074" name="Picture 2" descr="JJ130970.k4w_face_tracked_points(en-us,IEB.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09800"/>
            <a:ext cx="4057650" cy="3609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9223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Face tracking</a:t>
            </a:r>
            <a:endParaRPr lang="en-IN"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54</a:t>
            </a:fld>
            <a:endParaRPr lang="en-US"/>
          </a:p>
        </p:txBody>
      </p:sp>
      <p:sp>
        <p:nvSpPr>
          <p:cNvPr id="5" name="Footer Placeholder 4"/>
          <p:cNvSpPr>
            <a:spLocks noGrp="1"/>
          </p:cNvSpPr>
          <p:nvPr>
            <p:ph type="ftr" sz="quarter" idx="11"/>
          </p:nvPr>
        </p:nvSpPr>
        <p:spPr>
          <a:xfrm>
            <a:off x="1600200" y="6275882"/>
            <a:ext cx="5421083" cy="365125"/>
          </a:xfrm>
        </p:spPr>
        <p:txBody>
          <a:bodyPr/>
          <a:lstStyle/>
          <a:p>
            <a:r>
              <a:rPr lang="en-US" dirty="0" smtClean="0"/>
              <a:t>Source: http://msdn.microsoft.com/en-us/library/jj130970.aspx</a:t>
            </a:r>
            <a:endParaRPr lang="en-US" dirty="0"/>
          </a:p>
        </p:txBody>
      </p:sp>
      <p:sp>
        <p:nvSpPr>
          <p:cNvPr id="8" name="Content Placeholder 3"/>
          <p:cNvSpPr>
            <a:spLocks noGrp="1"/>
          </p:cNvSpPr>
          <p:nvPr>
            <p:ph sz="quarter" idx="1"/>
          </p:nvPr>
        </p:nvSpPr>
        <p:spPr>
          <a:xfrm>
            <a:off x="612648" y="1600200"/>
            <a:ext cx="8264652" cy="2024386"/>
          </a:xfrm>
        </p:spPr>
        <p:txBody>
          <a:bodyPr>
            <a:normAutofit/>
          </a:bodyPr>
          <a:lstStyle/>
          <a:p>
            <a:r>
              <a:rPr lang="en-IN" dirty="0"/>
              <a:t>3D head pose</a:t>
            </a:r>
          </a:p>
        </p:txBody>
      </p:sp>
      <p:pic>
        <p:nvPicPr>
          <p:cNvPr id="4098" name="Picture 2" descr="JJ130970.k4w_face_head_pose_angles(en-us,IEB.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251612"/>
            <a:ext cx="5867400" cy="3999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6571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Face tracking</a:t>
            </a:r>
            <a:endParaRPr lang="en-IN"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55</a:t>
            </a:fld>
            <a:endParaRPr lang="en-US"/>
          </a:p>
        </p:txBody>
      </p:sp>
      <p:sp>
        <p:nvSpPr>
          <p:cNvPr id="5" name="Footer Placeholder 4"/>
          <p:cNvSpPr>
            <a:spLocks noGrp="1"/>
          </p:cNvSpPr>
          <p:nvPr>
            <p:ph type="ftr" sz="quarter" idx="11"/>
          </p:nvPr>
        </p:nvSpPr>
        <p:spPr>
          <a:xfrm>
            <a:off x="1600200" y="6275882"/>
            <a:ext cx="5421083" cy="365125"/>
          </a:xfrm>
        </p:spPr>
        <p:txBody>
          <a:bodyPr/>
          <a:lstStyle/>
          <a:p>
            <a:r>
              <a:rPr lang="en-US" dirty="0" smtClean="0"/>
              <a:t>Source: http://msdn.microsoft.com/en-us/library/jj130970.aspx</a:t>
            </a:r>
            <a:endParaRPr lang="en-US" dirty="0"/>
          </a:p>
        </p:txBody>
      </p:sp>
      <p:sp>
        <p:nvSpPr>
          <p:cNvPr id="8" name="Content Placeholder 3"/>
          <p:cNvSpPr>
            <a:spLocks noGrp="1"/>
          </p:cNvSpPr>
          <p:nvPr>
            <p:ph sz="quarter" idx="1"/>
          </p:nvPr>
        </p:nvSpPr>
        <p:spPr>
          <a:xfrm>
            <a:off x="612648" y="1600200"/>
            <a:ext cx="8264652" cy="2024386"/>
          </a:xfrm>
        </p:spPr>
        <p:txBody>
          <a:bodyPr>
            <a:normAutofit/>
          </a:bodyPr>
          <a:lstStyle/>
          <a:p>
            <a:r>
              <a:rPr lang="en-IN" dirty="0" smtClean="0"/>
              <a:t>AUs</a:t>
            </a:r>
            <a:endParaRPr lang="en-IN" dirty="0"/>
          </a:p>
        </p:txBody>
      </p:sp>
      <p:pic>
        <p:nvPicPr>
          <p:cNvPr id="5124" name="Picture 4" descr="JJ130970.k4w_face_upper_lip_raiser(en-us,IEB.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347913"/>
            <a:ext cx="205740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JJ130970.k4w_face_jaw_lowerer(en-us,IEB.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1225" y="4676774"/>
            <a:ext cx="2057400" cy="134302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JJ130970.k4w_face_lip_stretcher(en-us,IEB.1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2575" y="4676774"/>
            <a:ext cx="2105025" cy="14192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334000" y="1992868"/>
            <a:ext cx="4572000" cy="369332"/>
          </a:xfrm>
          <a:prstGeom prst="rect">
            <a:avLst/>
          </a:prstGeom>
        </p:spPr>
        <p:txBody>
          <a:bodyPr>
            <a:spAutoFit/>
          </a:bodyPr>
          <a:lstStyle/>
          <a:p>
            <a:r>
              <a:rPr lang="en-IN" dirty="0"/>
              <a:t>AU0 – Upper Lip </a:t>
            </a:r>
            <a:r>
              <a:rPr lang="en-IN" dirty="0" smtClean="0"/>
              <a:t>Raiser</a:t>
            </a:r>
            <a:endParaRPr lang="en-IN" dirty="0"/>
          </a:p>
        </p:txBody>
      </p:sp>
      <p:sp>
        <p:nvSpPr>
          <p:cNvPr id="7" name="Rectangle 6"/>
          <p:cNvSpPr/>
          <p:nvPr/>
        </p:nvSpPr>
        <p:spPr>
          <a:xfrm>
            <a:off x="1752600" y="4267200"/>
            <a:ext cx="2971800" cy="369332"/>
          </a:xfrm>
          <a:prstGeom prst="rect">
            <a:avLst/>
          </a:prstGeom>
        </p:spPr>
        <p:txBody>
          <a:bodyPr wrap="square">
            <a:spAutoFit/>
          </a:bodyPr>
          <a:lstStyle/>
          <a:p>
            <a:pPr algn="ctr"/>
            <a:r>
              <a:rPr lang="en-IN" dirty="0"/>
              <a:t>AU1 – Jaw </a:t>
            </a:r>
            <a:r>
              <a:rPr lang="en-IN" dirty="0" err="1" smtClean="0"/>
              <a:t>Lowerer</a:t>
            </a:r>
            <a:endParaRPr lang="en-IN" dirty="0"/>
          </a:p>
        </p:txBody>
      </p:sp>
      <p:sp>
        <p:nvSpPr>
          <p:cNvPr id="9" name="Rectangle 8"/>
          <p:cNvSpPr/>
          <p:nvPr/>
        </p:nvSpPr>
        <p:spPr>
          <a:xfrm>
            <a:off x="5410200" y="4307442"/>
            <a:ext cx="1980799" cy="369332"/>
          </a:xfrm>
          <a:prstGeom prst="rect">
            <a:avLst/>
          </a:prstGeom>
        </p:spPr>
        <p:txBody>
          <a:bodyPr wrap="none">
            <a:spAutoFit/>
          </a:bodyPr>
          <a:lstStyle/>
          <a:p>
            <a:r>
              <a:rPr lang="en-IN" dirty="0"/>
              <a:t>AU2 – Lip Stretcher</a:t>
            </a:r>
          </a:p>
        </p:txBody>
      </p:sp>
      <p:pic>
        <p:nvPicPr>
          <p:cNvPr id="5130" name="Picture 10" descr="JJ130970.k4w_face_brow_lowerer(en-us,IEB.1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650" y="2528887"/>
            <a:ext cx="2114550" cy="145732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156241" y="2164239"/>
            <a:ext cx="2072042" cy="369332"/>
          </a:xfrm>
          <a:prstGeom prst="rect">
            <a:avLst/>
          </a:prstGeom>
        </p:spPr>
        <p:txBody>
          <a:bodyPr wrap="none">
            <a:spAutoFit/>
          </a:bodyPr>
          <a:lstStyle/>
          <a:p>
            <a:r>
              <a:rPr lang="en-IN" dirty="0"/>
              <a:t>AU3 – Brow </a:t>
            </a:r>
            <a:r>
              <a:rPr lang="en-IN" dirty="0" err="1" smtClean="0"/>
              <a:t>Lowerer</a:t>
            </a:r>
            <a:endParaRPr lang="en-IN" dirty="0"/>
          </a:p>
        </p:txBody>
      </p:sp>
    </p:spTree>
    <p:extLst>
      <p:ext uri="{BB962C8B-B14F-4D97-AF65-F5344CB8AC3E}">
        <p14:creationId xmlns:p14="http://schemas.microsoft.com/office/powerpoint/2010/main" val="37347704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000" dirty="0" smtClean="0"/>
              <a:t>Kinect Fusion Apps</a:t>
            </a:r>
            <a:endParaRPr lang="en-IN" sz="4000"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56</a:t>
            </a:fld>
            <a:endParaRPr lang="en-US"/>
          </a:p>
        </p:txBody>
      </p:sp>
      <p:sp>
        <p:nvSpPr>
          <p:cNvPr id="4" name="Content Placeholder 3"/>
          <p:cNvSpPr>
            <a:spLocks noGrp="1"/>
          </p:cNvSpPr>
          <p:nvPr>
            <p:ph sz="quarter" idx="1"/>
          </p:nvPr>
        </p:nvSpPr>
        <p:spPr/>
        <p:txBody>
          <a:bodyPr>
            <a:normAutofit/>
          </a:bodyPr>
          <a:lstStyle/>
          <a:p>
            <a:r>
              <a:rPr lang="en-IN" dirty="0"/>
              <a:t>Source: Kinect for Windows Developer Toolkit v1.8</a:t>
            </a:r>
          </a:p>
          <a:p>
            <a:pPr lvl="1"/>
            <a:r>
              <a:rPr lang="en-IN" dirty="0">
                <a:hlinkClick r:id="rId2"/>
              </a:rPr>
              <a:t>http://www.microsoft.com/en-in/download/details.aspx?id=40276</a:t>
            </a:r>
            <a:endParaRPr lang="en-IN" dirty="0"/>
          </a:p>
          <a:p>
            <a:r>
              <a:rPr lang="en-IN" dirty="0"/>
              <a:t>App Examples:</a:t>
            </a:r>
          </a:p>
          <a:p>
            <a:pPr lvl="1"/>
            <a:r>
              <a:rPr lang="en-IN" dirty="0" smtClean="0"/>
              <a:t>Kinect </a:t>
            </a:r>
            <a:r>
              <a:rPr lang="en-IN" dirty="0"/>
              <a:t>Fusion Basics - D2D</a:t>
            </a:r>
          </a:p>
          <a:p>
            <a:pPr lvl="1"/>
            <a:r>
              <a:rPr lang="en-IN" dirty="0"/>
              <a:t>Kinect Fusion </a:t>
            </a:r>
            <a:r>
              <a:rPr lang="en-IN" dirty="0" err="1"/>
              <a:t>Color</a:t>
            </a:r>
            <a:r>
              <a:rPr lang="en-IN" dirty="0"/>
              <a:t> Basics - D2D</a:t>
            </a:r>
          </a:p>
          <a:p>
            <a:pPr lvl="1"/>
            <a:r>
              <a:rPr lang="en-IN" dirty="0"/>
              <a:t>Kinect Fusion Explorer - </a:t>
            </a:r>
            <a:r>
              <a:rPr lang="en-IN" dirty="0" smtClean="0"/>
              <a:t>D2D</a:t>
            </a:r>
            <a:endParaRPr lang="en-IN" dirty="0"/>
          </a:p>
        </p:txBody>
      </p:sp>
    </p:spTree>
    <p:extLst>
      <p:ext uri="{BB962C8B-B14F-4D97-AF65-F5344CB8AC3E}">
        <p14:creationId xmlns:p14="http://schemas.microsoft.com/office/powerpoint/2010/main" val="5338330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a:t>Kinect </a:t>
            </a:r>
            <a:r>
              <a:rPr lang="en-IN" dirty="0" smtClean="0"/>
              <a:t>Fusion</a:t>
            </a:r>
            <a:endParaRPr lang="en-IN"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57</a:t>
            </a:fld>
            <a:endParaRPr lang="en-US"/>
          </a:p>
        </p:txBody>
      </p:sp>
      <p:sp>
        <p:nvSpPr>
          <p:cNvPr id="4" name="Content Placeholder 3"/>
          <p:cNvSpPr>
            <a:spLocks noGrp="1"/>
          </p:cNvSpPr>
          <p:nvPr>
            <p:ph sz="quarter" idx="1"/>
          </p:nvPr>
        </p:nvSpPr>
        <p:spPr/>
        <p:txBody>
          <a:bodyPr/>
          <a:lstStyle/>
          <a:p>
            <a:r>
              <a:rPr lang="en-IN" dirty="0" smtClean="0"/>
              <a:t>Take depth images </a:t>
            </a:r>
            <a:r>
              <a:rPr lang="en-IN" dirty="0"/>
              <a:t>from the Kinect camera with lots of missing </a:t>
            </a:r>
            <a:r>
              <a:rPr lang="en-IN" dirty="0" smtClean="0"/>
              <a:t>data</a:t>
            </a:r>
          </a:p>
          <a:p>
            <a:r>
              <a:rPr lang="en-IN" dirty="0" smtClean="0"/>
              <a:t>Within </a:t>
            </a:r>
            <a:r>
              <a:rPr lang="en-IN" dirty="0"/>
              <a:t>a few seconds producing a realistic smooth 3D reconstruction of a static scene by moving the Kinect sensor around. </a:t>
            </a:r>
            <a:endParaRPr lang="en-IN" dirty="0" smtClean="0"/>
          </a:p>
          <a:p>
            <a:r>
              <a:rPr lang="en-IN" dirty="0" smtClean="0"/>
              <a:t>From </a:t>
            </a:r>
            <a:r>
              <a:rPr lang="en-IN" dirty="0"/>
              <a:t>this, a point cloud or a 3D mesh can be produced.</a:t>
            </a:r>
          </a:p>
        </p:txBody>
      </p:sp>
    </p:spTree>
    <p:extLst>
      <p:ext uri="{BB962C8B-B14F-4D97-AF65-F5344CB8AC3E}">
        <p14:creationId xmlns:p14="http://schemas.microsoft.com/office/powerpoint/2010/main" val="28416155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Kinect Fusion</a:t>
            </a: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58</a:t>
            </a:fld>
            <a:endParaRPr lang="en-US"/>
          </a:p>
        </p:txBody>
      </p:sp>
      <p:sp>
        <p:nvSpPr>
          <p:cNvPr id="5" name="AutoShape 2" descr="Dn188670.k4w_fusion_pipeline(en-us,IEB.10).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0" name="Content Placeholder 9"/>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90600" y="1765935"/>
            <a:ext cx="7216776" cy="4330065"/>
          </a:xfrm>
        </p:spPr>
      </p:pic>
    </p:spTree>
    <p:extLst>
      <p:ext uri="{BB962C8B-B14F-4D97-AF65-F5344CB8AC3E}">
        <p14:creationId xmlns:p14="http://schemas.microsoft.com/office/powerpoint/2010/main" val="2925009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000" dirty="0"/>
              <a:t>Kinect </a:t>
            </a:r>
            <a:r>
              <a:rPr lang="en-IN" sz="4000" dirty="0" smtClean="0"/>
              <a:t>Interaction Apps</a:t>
            </a:r>
            <a:endParaRPr lang="en-IN" sz="4000"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59</a:t>
            </a:fld>
            <a:endParaRPr lang="en-US"/>
          </a:p>
        </p:txBody>
      </p:sp>
      <p:sp>
        <p:nvSpPr>
          <p:cNvPr id="4" name="Content Placeholder 3"/>
          <p:cNvSpPr>
            <a:spLocks noGrp="1"/>
          </p:cNvSpPr>
          <p:nvPr>
            <p:ph sz="quarter" idx="1"/>
          </p:nvPr>
        </p:nvSpPr>
        <p:spPr/>
        <p:txBody>
          <a:bodyPr>
            <a:normAutofit/>
          </a:bodyPr>
          <a:lstStyle/>
          <a:p>
            <a:r>
              <a:rPr lang="en-IN" dirty="0"/>
              <a:t>Source: Kinect for Windows Developer Toolkit v1.8</a:t>
            </a:r>
          </a:p>
          <a:p>
            <a:pPr lvl="1"/>
            <a:r>
              <a:rPr lang="en-IN" dirty="0">
                <a:hlinkClick r:id="rId2"/>
              </a:rPr>
              <a:t>http://www.microsoft.com/en-in/download/details.aspx?id=40276</a:t>
            </a:r>
            <a:endParaRPr lang="en-IN" dirty="0"/>
          </a:p>
          <a:p>
            <a:r>
              <a:rPr lang="en-IN" dirty="0"/>
              <a:t>App Examples:</a:t>
            </a:r>
          </a:p>
          <a:p>
            <a:pPr lvl="1"/>
            <a:r>
              <a:rPr lang="en-IN" dirty="0" smtClean="0"/>
              <a:t>Interaction </a:t>
            </a:r>
            <a:r>
              <a:rPr lang="en-IN" dirty="0"/>
              <a:t>Gallery - </a:t>
            </a:r>
            <a:r>
              <a:rPr lang="en-IN" dirty="0" smtClean="0"/>
              <a:t>WPF</a:t>
            </a:r>
          </a:p>
        </p:txBody>
      </p:sp>
    </p:spTree>
    <p:extLst>
      <p:ext uri="{BB962C8B-B14F-4D97-AF65-F5344CB8AC3E}">
        <p14:creationId xmlns:p14="http://schemas.microsoft.com/office/powerpoint/2010/main" val="14491380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19200"/>
            <a:ext cx="9144000" cy="4154984"/>
          </a:xfrm>
          <a:prstGeom prst="rect">
            <a:avLst/>
          </a:prstGeom>
        </p:spPr>
        <p:txBody>
          <a:bodyPr wrap="square">
            <a:spAutoFit/>
          </a:bodyPr>
          <a:lstStyle/>
          <a:p>
            <a:pPr algn="ctr"/>
            <a:r>
              <a:rPr lang="en-IN" sz="3200" b="1" i="1" dirty="0">
                <a:solidFill>
                  <a:prstClr val="white"/>
                </a:solidFill>
              </a:rPr>
              <a:t>Natural User </a:t>
            </a:r>
            <a:r>
              <a:rPr lang="en-IN" sz="3200" b="1" i="1" dirty="0" smtClean="0">
                <a:solidFill>
                  <a:prstClr val="white"/>
                </a:solidFill>
              </a:rPr>
              <a:t>Interface</a:t>
            </a:r>
          </a:p>
          <a:p>
            <a:pPr algn="ctr"/>
            <a:r>
              <a:rPr lang="en-IN" sz="3200" i="1" dirty="0" smtClean="0">
                <a:solidFill>
                  <a:prstClr val="white"/>
                </a:solidFill>
              </a:rPr>
              <a:t>Revolutionary </a:t>
            </a:r>
            <a:r>
              <a:rPr lang="en-IN" sz="3200" i="1" dirty="0">
                <a:solidFill>
                  <a:prstClr val="white"/>
                </a:solidFill>
              </a:rPr>
              <a:t>change in </a:t>
            </a:r>
            <a:r>
              <a:rPr lang="en-IN" sz="3200" i="1" dirty="0" smtClean="0">
                <a:solidFill>
                  <a:prstClr val="white"/>
                </a:solidFill>
              </a:rPr>
              <a:t>Human-Computer interaction</a:t>
            </a:r>
          </a:p>
          <a:p>
            <a:pPr algn="ctr"/>
            <a:endParaRPr lang="en-IN" sz="3200" i="1" dirty="0" smtClean="0">
              <a:solidFill>
                <a:prstClr val="white"/>
              </a:solidFill>
            </a:endParaRPr>
          </a:p>
          <a:p>
            <a:pPr algn="ctr"/>
            <a:r>
              <a:rPr lang="en-IN" sz="2800" b="1" dirty="0" smtClean="0">
                <a:solidFill>
                  <a:prstClr val="white"/>
                </a:solidFill>
              </a:rPr>
              <a:t>Interpret </a:t>
            </a:r>
            <a:r>
              <a:rPr lang="en-IN" sz="2800" b="1" dirty="0">
                <a:solidFill>
                  <a:prstClr val="white"/>
                </a:solidFill>
              </a:rPr>
              <a:t>natural human </a:t>
            </a:r>
            <a:r>
              <a:rPr lang="en-IN" sz="2800" b="1" dirty="0" smtClean="0">
                <a:solidFill>
                  <a:prstClr val="white"/>
                </a:solidFill>
              </a:rPr>
              <a:t>communication</a:t>
            </a:r>
          </a:p>
          <a:p>
            <a:pPr algn="ctr"/>
            <a:endParaRPr lang="en-IN" sz="2800" b="1" dirty="0" smtClean="0">
              <a:solidFill>
                <a:prstClr val="white"/>
              </a:solidFill>
            </a:endParaRPr>
          </a:p>
          <a:p>
            <a:pPr algn="ctr"/>
            <a:r>
              <a:rPr lang="en-IN" sz="2800" i="1" dirty="0" smtClean="0">
                <a:solidFill>
                  <a:prstClr val="white"/>
                </a:solidFill>
              </a:rPr>
              <a:t>Computers </a:t>
            </a:r>
            <a:r>
              <a:rPr lang="en-IN" sz="2800" i="1" dirty="0">
                <a:solidFill>
                  <a:prstClr val="white"/>
                </a:solidFill>
              </a:rPr>
              <a:t>communicate more like </a:t>
            </a:r>
            <a:r>
              <a:rPr lang="en-IN" sz="2800" i="1" dirty="0" smtClean="0">
                <a:solidFill>
                  <a:prstClr val="white"/>
                </a:solidFill>
              </a:rPr>
              <a:t>people</a:t>
            </a:r>
          </a:p>
          <a:p>
            <a:pPr algn="ctr"/>
            <a:endParaRPr lang="en-IN" sz="2800" i="1" dirty="0" smtClean="0">
              <a:solidFill>
                <a:prstClr val="white"/>
              </a:solidFill>
            </a:endParaRPr>
          </a:p>
          <a:p>
            <a:pPr algn="ctr"/>
            <a:r>
              <a:rPr lang="en-IN" sz="2800" i="1" dirty="0" smtClean="0">
                <a:solidFill>
                  <a:prstClr val="white"/>
                </a:solidFill>
              </a:rPr>
              <a:t>The </a:t>
            </a:r>
            <a:r>
              <a:rPr lang="en-IN" sz="2800" i="1" dirty="0">
                <a:solidFill>
                  <a:prstClr val="white"/>
                </a:solidFill>
              </a:rPr>
              <a:t>user interface becomes </a:t>
            </a:r>
            <a:r>
              <a:rPr lang="en-IN" sz="2800" i="1" dirty="0" smtClean="0">
                <a:solidFill>
                  <a:prstClr val="white"/>
                </a:solidFill>
              </a:rPr>
              <a:t>invisible</a:t>
            </a:r>
          </a:p>
          <a:p>
            <a:pPr algn="ctr"/>
            <a:r>
              <a:rPr lang="en-IN" sz="2800" i="1" dirty="0" smtClean="0">
                <a:solidFill>
                  <a:prstClr val="white"/>
                </a:solidFill>
              </a:rPr>
              <a:t>or </a:t>
            </a:r>
            <a:r>
              <a:rPr lang="en-IN" sz="2800" i="1" dirty="0">
                <a:solidFill>
                  <a:prstClr val="white"/>
                </a:solidFill>
              </a:rPr>
              <a:t>looks and feels so real that it is no longer iconic</a:t>
            </a:r>
            <a:endParaRPr lang="en-IN" sz="2800" dirty="0">
              <a:solidFill>
                <a:prstClr val="white"/>
              </a:solidFill>
            </a:endParaRPr>
          </a:p>
        </p:txBody>
      </p:sp>
    </p:spTree>
    <p:extLst>
      <p:ext uri="{BB962C8B-B14F-4D97-AF65-F5344CB8AC3E}">
        <p14:creationId xmlns:p14="http://schemas.microsoft.com/office/powerpoint/2010/main" val="40898182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Kinect Interaction</a:t>
            </a:r>
            <a:endParaRPr lang="en-IN"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60</a:t>
            </a:fld>
            <a:endParaRPr lang="en-US"/>
          </a:p>
        </p:txBody>
      </p:sp>
      <p:sp>
        <p:nvSpPr>
          <p:cNvPr id="4" name="Content Placeholder 3"/>
          <p:cNvSpPr>
            <a:spLocks noGrp="1"/>
          </p:cNvSpPr>
          <p:nvPr>
            <p:ph sz="quarter" idx="1"/>
          </p:nvPr>
        </p:nvSpPr>
        <p:spPr/>
        <p:txBody>
          <a:bodyPr/>
          <a:lstStyle/>
          <a:p>
            <a:pPr marL="0" indent="0">
              <a:buNone/>
            </a:pPr>
            <a:r>
              <a:rPr lang="en-IN" dirty="0" smtClean="0"/>
              <a:t>Kinect Interaction </a:t>
            </a:r>
            <a:r>
              <a:rPr lang="en-IN" dirty="0" smtClean="0"/>
              <a:t>provides:</a:t>
            </a:r>
            <a:endParaRPr lang="en-IN" dirty="0"/>
          </a:p>
          <a:p>
            <a:r>
              <a:rPr lang="en-IN" dirty="0"/>
              <a:t>Identification of up to 2 users and identification and tracking of their primary interaction hand.</a:t>
            </a:r>
          </a:p>
          <a:p>
            <a:r>
              <a:rPr lang="en-IN" dirty="0"/>
              <a:t>Detection services for user's hand location and state.</a:t>
            </a:r>
          </a:p>
          <a:p>
            <a:r>
              <a:rPr lang="en-IN" dirty="0"/>
              <a:t>Grip and grip release detection.</a:t>
            </a:r>
          </a:p>
          <a:p>
            <a:r>
              <a:rPr lang="en-IN" dirty="0" smtClean="0"/>
              <a:t>Press and scroll </a:t>
            </a:r>
            <a:r>
              <a:rPr lang="en-IN" dirty="0"/>
              <a:t>detection.</a:t>
            </a:r>
          </a:p>
          <a:p>
            <a:r>
              <a:rPr lang="en-IN" dirty="0"/>
              <a:t>Information on the control targeted by the user</a:t>
            </a:r>
            <a:r>
              <a:rPr lang="en-IN" dirty="0" smtClean="0"/>
              <a:t>.</a:t>
            </a:r>
            <a:endParaRPr lang="en-IN" dirty="0"/>
          </a:p>
        </p:txBody>
      </p:sp>
    </p:spTree>
    <p:extLst>
      <p:ext uri="{BB962C8B-B14F-4D97-AF65-F5344CB8AC3E}">
        <p14:creationId xmlns:p14="http://schemas.microsoft.com/office/powerpoint/2010/main" val="12961966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IN" dirty="0"/>
          </a:p>
        </p:txBody>
      </p:sp>
      <p:sp>
        <p:nvSpPr>
          <p:cNvPr id="5" name="Title 4"/>
          <p:cNvSpPr>
            <a:spLocks noGrp="1"/>
          </p:cNvSpPr>
          <p:nvPr>
            <p:ph type="title"/>
          </p:nvPr>
        </p:nvSpPr>
        <p:spPr/>
        <p:txBody>
          <a:bodyPr>
            <a:normAutofit/>
          </a:bodyPr>
          <a:lstStyle/>
          <a:p>
            <a:r>
              <a:rPr lang="en-IN" dirty="0" smtClean="0"/>
              <a:t>Third Party Libraries</a:t>
            </a:r>
            <a:endParaRPr lang="en-IN" dirty="0"/>
          </a:p>
        </p:txBody>
      </p:sp>
      <p:sp>
        <p:nvSpPr>
          <p:cNvPr id="3" name="Slide Number Placeholder 2"/>
          <p:cNvSpPr>
            <a:spLocks noGrp="1"/>
          </p:cNvSpPr>
          <p:nvPr>
            <p:ph type="sldNum" sz="quarter" idx="11"/>
          </p:nvPr>
        </p:nvSpPr>
        <p:spPr/>
        <p:txBody>
          <a:bodyPr>
            <a:normAutofit/>
          </a:bodyPr>
          <a:lstStyle/>
          <a:p>
            <a:fld id="{B6F15528-21DE-4FAA-801E-634DDDAF4B2B}" type="slidenum">
              <a:rPr lang="en-US" smtClean="0"/>
              <a:pPr/>
              <a:t>61</a:t>
            </a:fld>
            <a:endParaRPr lang="en-US"/>
          </a:p>
        </p:txBody>
      </p:sp>
    </p:spTree>
    <p:extLst>
      <p:ext uri="{BB962C8B-B14F-4D97-AF65-F5344CB8AC3E}">
        <p14:creationId xmlns:p14="http://schemas.microsoft.com/office/powerpoint/2010/main" val="2857810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a:t>Third Party Libraries</a:t>
            </a:r>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62</a:t>
            </a:fld>
            <a:endParaRPr lang="en-US"/>
          </a:p>
        </p:txBody>
      </p:sp>
      <p:sp>
        <p:nvSpPr>
          <p:cNvPr id="6" name="Content Placeholder 5"/>
          <p:cNvSpPr>
            <a:spLocks noGrp="1"/>
          </p:cNvSpPr>
          <p:nvPr>
            <p:ph sz="quarter" idx="1"/>
          </p:nvPr>
        </p:nvSpPr>
        <p:spPr/>
        <p:txBody>
          <a:bodyPr/>
          <a:lstStyle/>
          <a:p>
            <a:r>
              <a:rPr lang="en-IN" sz="3200" dirty="0"/>
              <a:t>Matlab </a:t>
            </a:r>
            <a:endParaRPr lang="en-IN" sz="3200" dirty="0" smtClean="0"/>
          </a:p>
          <a:p>
            <a:r>
              <a:rPr lang="en-IN" sz="3200" dirty="0" smtClean="0"/>
              <a:t>OpenCV</a:t>
            </a:r>
            <a:endParaRPr lang="en-IN" sz="3200" dirty="0"/>
          </a:p>
          <a:p>
            <a:r>
              <a:rPr lang="en-IN" sz="3200" dirty="0"/>
              <a:t>PCL (Point Cloud Library)</a:t>
            </a:r>
          </a:p>
          <a:p>
            <a:r>
              <a:rPr lang="en" sz="3200" dirty="0" smtClean="0"/>
              <a:t>BoofCV </a:t>
            </a:r>
            <a:r>
              <a:rPr lang="en" sz="3200" dirty="0"/>
              <a:t>Library</a:t>
            </a:r>
            <a:endParaRPr lang="en-IN" sz="3200" dirty="0"/>
          </a:p>
          <a:p>
            <a:r>
              <a:rPr lang="en-IN" sz="3200" dirty="0" smtClean="0"/>
              <a:t>ROS</a:t>
            </a:r>
            <a:endParaRPr lang="en-IN" sz="3200" dirty="0"/>
          </a:p>
          <a:p>
            <a:endParaRPr lang="en-IN" dirty="0"/>
          </a:p>
        </p:txBody>
      </p:sp>
    </p:spTree>
    <p:extLst>
      <p:ext uri="{BB962C8B-B14F-4D97-AF65-F5344CB8AC3E}">
        <p14:creationId xmlns:p14="http://schemas.microsoft.com/office/powerpoint/2010/main" val="68369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Matlab &amp; O</a:t>
            </a:r>
            <a:r>
              <a:rPr lang="en-IN" cap="none" dirty="0" smtClean="0"/>
              <a:t>pen</a:t>
            </a:r>
            <a:r>
              <a:rPr lang="en-IN" dirty="0" smtClean="0"/>
              <a:t>CV</a:t>
            </a:r>
            <a:endParaRPr lang="en-IN"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63</a:t>
            </a:fld>
            <a:endParaRPr lang="en-US"/>
          </a:p>
        </p:txBody>
      </p:sp>
      <p:sp>
        <p:nvSpPr>
          <p:cNvPr id="4" name="Content Placeholder 3"/>
          <p:cNvSpPr>
            <a:spLocks noGrp="1"/>
          </p:cNvSpPr>
          <p:nvPr>
            <p:ph sz="quarter" idx="1"/>
          </p:nvPr>
        </p:nvSpPr>
        <p:spPr/>
        <p:txBody>
          <a:bodyPr/>
          <a:lstStyle/>
          <a:p>
            <a:r>
              <a:rPr lang="en-IN" dirty="0" smtClean="0"/>
              <a:t>Matlab is a high-level </a:t>
            </a:r>
            <a:r>
              <a:rPr lang="en-IN" dirty="0"/>
              <a:t>language and interactive environment for numerical computation, visualization, and programming</a:t>
            </a:r>
            <a:r>
              <a:rPr lang="en-IN" dirty="0" smtClean="0"/>
              <a:t>.</a:t>
            </a:r>
          </a:p>
          <a:p>
            <a:r>
              <a:rPr lang="en-IN" dirty="0"/>
              <a:t>Open Source Computer Vision (OpenCV) is a library of programming functions for real-time computer vision.</a:t>
            </a:r>
            <a:endParaRPr lang="en-IN" dirty="0" smtClean="0"/>
          </a:p>
          <a:p>
            <a:r>
              <a:rPr lang="en-IN" dirty="0" smtClean="0"/>
              <a:t>MATLAB and OpenCV </a:t>
            </a:r>
            <a:r>
              <a:rPr lang="en-IN" dirty="0"/>
              <a:t>functions </a:t>
            </a:r>
            <a:r>
              <a:rPr lang="en-IN" dirty="0" smtClean="0"/>
              <a:t>perform </a:t>
            </a:r>
            <a:r>
              <a:rPr lang="en-IN" dirty="0"/>
              <a:t>numerical computation and visualization </a:t>
            </a:r>
            <a:r>
              <a:rPr lang="en-IN" dirty="0" smtClean="0"/>
              <a:t>on </a:t>
            </a:r>
            <a:r>
              <a:rPr lang="en-IN" dirty="0"/>
              <a:t>video and depth data from </a:t>
            </a:r>
            <a:r>
              <a:rPr lang="en-IN" dirty="0" smtClean="0"/>
              <a:t>sensor</a:t>
            </a:r>
            <a:r>
              <a:rPr lang="en-IN" dirty="0"/>
              <a:t>.</a:t>
            </a:r>
          </a:p>
        </p:txBody>
      </p:sp>
      <p:sp>
        <p:nvSpPr>
          <p:cNvPr id="5" name="TextBox 4"/>
          <p:cNvSpPr txBox="1"/>
          <p:nvPr/>
        </p:nvSpPr>
        <p:spPr>
          <a:xfrm>
            <a:off x="1295400" y="5962471"/>
            <a:ext cx="6636774" cy="1200329"/>
          </a:xfrm>
          <a:prstGeom prst="rect">
            <a:avLst/>
          </a:prstGeom>
          <a:noFill/>
        </p:spPr>
        <p:txBody>
          <a:bodyPr wrap="square" rtlCol="0">
            <a:spAutoFit/>
          </a:bodyPr>
          <a:lstStyle/>
          <a:p>
            <a:r>
              <a:rPr lang="en-IN" b="1" dirty="0" smtClean="0"/>
              <a:t>Source</a:t>
            </a:r>
            <a:r>
              <a:rPr lang="en-IN" dirty="0" smtClean="0"/>
              <a:t>: </a:t>
            </a:r>
          </a:p>
          <a:p>
            <a:r>
              <a:rPr lang="en-IN" dirty="0" err="1" smtClean="0"/>
              <a:t>Maltlab</a:t>
            </a:r>
            <a:r>
              <a:rPr lang="en-IN" dirty="0" smtClean="0"/>
              <a:t> </a:t>
            </a:r>
            <a:r>
              <a:rPr lang="en-IN" dirty="0"/>
              <a:t>– </a:t>
            </a:r>
            <a:r>
              <a:rPr lang="en-IN" dirty="0">
                <a:hlinkClick r:id="rId3"/>
              </a:rPr>
              <a:t>http://msdn.microsoft.com/en-us/library/dn188693.aspx</a:t>
            </a:r>
            <a:endParaRPr lang="en-IN" dirty="0"/>
          </a:p>
          <a:p>
            <a:r>
              <a:rPr lang="en-IN" dirty="0" err="1"/>
              <a:t>OpenCV</a:t>
            </a:r>
            <a:r>
              <a:rPr lang="en-IN" dirty="0"/>
              <a:t> </a:t>
            </a:r>
            <a:r>
              <a:rPr lang="en-IN" dirty="0" smtClean="0"/>
              <a:t>– </a:t>
            </a:r>
            <a:r>
              <a:rPr lang="en-IN" dirty="0" smtClean="0">
                <a:hlinkClick r:id="rId4"/>
              </a:rPr>
              <a:t>http</a:t>
            </a:r>
            <a:r>
              <a:rPr lang="en-IN" dirty="0">
                <a:hlinkClick r:id="rId4"/>
              </a:rPr>
              <a:t>://</a:t>
            </a:r>
            <a:r>
              <a:rPr lang="en-IN" dirty="0" smtClean="0">
                <a:hlinkClick r:id="rId4"/>
              </a:rPr>
              <a:t>msdn.microsoft.com/en-us/library/dn188694.aspx</a:t>
            </a:r>
            <a:r>
              <a:rPr lang="en-IN" dirty="0" smtClean="0"/>
              <a:t> </a:t>
            </a:r>
            <a:endParaRPr lang="en-IN" dirty="0"/>
          </a:p>
          <a:p>
            <a:endParaRPr lang="en-IN" dirty="0"/>
          </a:p>
        </p:txBody>
      </p:sp>
    </p:spTree>
    <p:extLst>
      <p:ext uri="{BB962C8B-B14F-4D97-AF65-F5344CB8AC3E}">
        <p14:creationId xmlns:p14="http://schemas.microsoft.com/office/powerpoint/2010/main" val="12429453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a:t>PCL (Point Cloud Library</a:t>
            </a:r>
            <a:r>
              <a:rPr lang="en-IN" dirty="0" smtClean="0"/>
              <a:t>)</a:t>
            </a:r>
            <a:endParaRPr lang="en-IN"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64</a:t>
            </a:fld>
            <a:endParaRPr lang="en-US"/>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612775" y="2554427"/>
            <a:ext cx="8153400" cy="2587345"/>
          </a:xfrm>
        </p:spPr>
      </p:pic>
      <p:sp>
        <p:nvSpPr>
          <p:cNvPr id="6" name="TextBox 5"/>
          <p:cNvSpPr txBox="1"/>
          <p:nvPr/>
        </p:nvSpPr>
        <p:spPr>
          <a:xfrm>
            <a:off x="2209800" y="6440269"/>
            <a:ext cx="5105400" cy="646331"/>
          </a:xfrm>
          <a:prstGeom prst="rect">
            <a:avLst/>
          </a:prstGeom>
          <a:noFill/>
        </p:spPr>
        <p:txBody>
          <a:bodyPr wrap="square" rtlCol="0">
            <a:spAutoFit/>
          </a:bodyPr>
          <a:lstStyle/>
          <a:p>
            <a:r>
              <a:rPr lang="en-IN" b="1" dirty="0" smtClean="0"/>
              <a:t>Source</a:t>
            </a:r>
            <a:r>
              <a:rPr lang="en-IN" dirty="0" smtClean="0"/>
              <a:t>: PCL – </a:t>
            </a:r>
            <a:r>
              <a:rPr lang="en-IN" dirty="0">
                <a:hlinkClick r:id="rId4"/>
              </a:rPr>
              <a:t>http://pointclouds.org/documentation</a:t>
            </a:r>
            <a:r>
              <a:rPr lang="en-IN" dirty="0" smtClean="0">
                <a:hlinkClick r:id="rId4"/>
              </a:rPr>
              <a:t>/</a:t>
            </a:r>
            <a:endParaRPr lang="en-IN" dirty="0"/>
          </a:p>
          <a:p>
            <a:endParaRPr lang="en-IN" dirty="0"/>
          </a:p>
        </p:txBody>
      </p:sp>
    </p:spTree>
    <p:extLst>
      <p:ext uri="{BB962C8B-B14F-4D97-AF65-F5344CB8AC3E}">
        <p14:creationId xmlns:p14="http://schemas.microsoft.com/office/powerpoint/2010/main" val="38268557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err="1" smtClean="0"/>
              <a:t>Ros</a:t>
            </a:r>
            <a:r>
              <a:rPr lang="en-IN" dirty="0" smtClean="0"/>
              <a:t> (</a:t>
            </a:r>
            <a:r>
              <a:rPr lang="en-IN" dirty="0"/>
              <a:t>Robot Operating </a:t>
            </a:r>
            <a:r>
              <a:rPr lang="en-IN" dirty="0" smtClean="0"/>
              <a:t>System</a:t>
            </a:r>
            <a:r>
              <a:rPr lang="en-IN" dirty="0"/>
              <a:t>)</a:t>
            </a: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65</a:t>
            </a:fld>
            <a:endParaRPr lang="en-US"/>
          </a:p>
        </p:txBody>
      </p:sp>
      <p:sp>
        <p:nvSpPr>
          <p:cNvPr id="4" name="Content Placeholder 3"/>
          <p:cNvSpPr>
            <a:spLocks noGrp="1"/>
          </p:cNvSpPr>
          <p:nvPr>
            <p:ph sz="quarter" idx="1"/>
          </p:nvPr>
        </p:nvSpPr>
        <p:spPr/>
        <p:txBody>
          <a:bodyPr>
            <a:normAutofit/>
          </a:bodyPr>
          <a:lstStyle/>
          <a:p>
            <a:r>
              <a:rPr lang="en-IN" dirty="0"/>
              <a:t>Provides libraries and tools to help software developers create robot applications. </a:t>
            </a:r>
          </a:p>
          <a:p>
            <a:r>
              <a:rPr lang="en-IN" dirty="0"/>
              <a:t>Provides hardware abstraction, device drivers, libraries, visualizers, message-passing, package management, and more. </a:t>
            </a:r>
          </a:p>
          <a:p>
            <a:r>
              <a:rPr lang="en-IN" dirty="0"/>
              <a:t>P</a:t>
            </a:r>
            <a:r>
              <a:rPr lang="en-IN" dirty="0" smtClean="0"/>
              <a:t>rovides </a:t>
            </a:r>
            <a:r>
              <a:rPr lang="en-IN" dirty="0"/>
              <a:t>additional RGB-D processing </a:t>
            </a:r>
            <a:r>
              <a:rPr lang="en-IN" dirty="0" smtClean="0"/>
              <a:t>capabilities.</a:t>
            </a:r>
          </a:p>
          <a:p>
            <a:endParaRPr lang="en-IN" dirty="0"/>
          </a:p>
        </p:txBody>
      </p:sp>
      <p:sp>
        <p:nvSpPr>
          <p:cNvPr id="5" name="TextBox 4"/>
          <p:cNvSpPr txBox="1"/>
          <p:nvPr/>
        </p:nvSpPr>
        <p:spPr>
          <a:xfrm>
            <a:off x="2209800" y="6440269"/>
            <a:ext cx="5105400" cy="646331"/>
          </a:xfrm>
          <a:prstGeom prst="rect">
            <a:avLst/>
          </a:prstGeom>
          <a:noFill/>
        </p:spPr>
        <p:txBody>
          <a:bodyPr wrap="square" rtlCol="0">
            <a:spAutoFit/>
          </a:bodyPr>
          <a:lstStyle/>
          <a:p>
            <a:r>
              <a:rPr lang="en-IN" b="1" dirty="0" smtClean="0"/>
              <a:t>Source</a:t>
            </a:r>
            <a:r>
              <a:rPr lang="en-IN" dirty="0" smtClean="0"/>
              <a:t>: ROS – </a:t>
            </a:r>
            <a:r>
              <a:rPr lang="en-IN" dirty="0">
                <a:hlinkClick r:id="rId3"/>
              </a:rPr>
              <a:t>http://</a:t>
            </a:r>
            <a:r>
              <a:rPr lang="en-IN" dirty="0" smtClean="0">
                <a:hlinkClick r:id="rId3"/>
              </a:rPr>
              <a:t>wiki.ros.org/openni_camera</a:t>
            </a:r>
            <a:endParaRPr lang="en-IN" dirty="0"/>
          </a:p>
          <a:p>
            <a:endParaRPr lang="en-IN" dirty="0"/>
          </a:p>
        </p:txBody>
      </p:sp>
    </p:spTree>
    <p:extLst>
      <p:ext uri="{BB962C8B-B14F-4D97-AF65-F5344CB8AC3E}">
        <p14:creationId xmlns:p14="http://schemas.microsoft.com/office/powerpoint/2010/main" val="33441909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153400" cy="990600"/>
          </a:xfrm>
        </p:spPr>
        <p:txBody>
          <a:bodyPr/>
          <a:lstStyle/>
          <a:p>
            <a:r>
              <a:rPr lang="en-IN" dirty="0" err="1" smtClean="0"/>
              <a:t>B</a:t>
            </a:r>
            <a:r>
              <a:rPr lang="en-IN" cap="none" dirty="0" err="1" smtClean="0"/>
              <a:t>oofCV</a:t>
            </a:r>
            <a:endParaRPr lang="en-IN" dirty="0"/>
          </a:p>
        </p:txBody>
      </p:sp>
      <p:sp>
        <p:nvSpPr>
          <p:cNvPr id="3" name="Slide Number Placeholder 2"/>
          <p:cNvSpPr>
            <a:spLocks noGrp="1"/>
          </p:cNvSpPr>
          <p:nvPr>
            <p:ph type="sldNum" sz="quarter" idx="16"/>
          </p:nvPr>
        </p:nvSpPr>
        <p:spPr/>
        <p:txBody>
          <a:bodyPr>
            <a:normAutofit fontScale="85000" lnSpcReduction="20000"/>
          </a:bodyPr>
          <a:lstStyle/>
          <a:p>
            <a:fld id="{B6F15528-21DE-4FAA-801E-634DDDAF4B2B}" type="slidenum">
              <a:rPr lang="en-US" smtClean="0"/>
              <a:pPr/>
              <a:t>66</a:t>
            </a:fld>
            <a:endParaRPr lang="en-US"/>
          </a:p>
        </p:txBody>
      </p:sp>
      <p:pic>
        <p:nvPicPr>
          <p:cNvPr id="4100" name="Picture 4" descr="File:Kinect depth bask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505200"/>
            <a:ext cx="32004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boofcv.org/images/thumb/0/03/Kinect_point_cloud_basket.jpg/320px-Kinect_point_cloud_bask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505200"/>
            <a:ext cx="3200398" cy="24003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66800" y="5943600"/>
            <a:ext cx="3352800" cy="369332"/>
          </a:xfrm>
          <a:prstGeom prst="rect">
            <a:avLst/>
          </a:prstGeom>
        </p:spPr>
        <p:txBody>
          <a:bodyPr wrap="square">
            <a:spAutoFit/>
          </a:bodyPr>
          <a:lstStyle/>
          <a:p>
            <a:r>
              <a:rPr lang="en-IN" dirty="0" smtClean="0"/>
              <a:t>Depth image from Kinect sensor</a:t>
            </a:r>
            <a:endParaRPr lang="en-IN" dirty="0"/>
          </a:p>
        </p:txBody>
      </p:sp>
      <p:sp>
        <p:nvSpPr>
          <p:cNvPr id="12" name="Rectangle 11"/>
          <p:cNvSpPr/>
          <p:nvPr/>
        </p:nvSpPr>
        <p:spPr>
          <a:xfrm>
            <a:off x="4800602" y="5943600"/>
            <a:ext cx="3352798" cy="646331"/>
          </a:xfrm>
          <a:prstGeom prst="rect">
            <a:avLst/>
          </a:prstGeom>
        </p:spPr>
        <p:txBody>
          <a:bodyPr wrap="square">
            <a:spAutoFit/>
          </a:bodyPr>
          <a:lstStyle/>
          <a:p>
            <a:pPr algn="ctr"/>
            <a:r>
              <a:rPr lang="en-IN" dirty="0"/>
              <a:t>3D point cloud created from RGB </a:t>
            </a:r>
            <a:r>
              <a:rPr lang="en-IN" dirty="0" smtClean="0"/>
              <a:t>&amp; depth </a:t>
            </a:r>
            <a:r>
              <a:rPr lang="en-IN" dirty="0"/>
              <a:t>images</a:t>
            </a:r>
          </a:p>
        </p:txBody>
      </p:sp>
      <p:sp>
        <p:nvSpPr>
          <p:cNvPr id="16" name="Content Placeholder 3"/>
          <p:cNvSpPr>
            <a:spLocks noGrp="1"/>
          </p:cNvSpPr>
          <p:nvPr>
            <p:ph sz="quarter" idx="1"/>
          </p:nvPr>
        </p:nvSpPr>
        <p:spPr>
          <a:xfrm>
            <a:off x="612648" y="1447800"/>
            <a:ext cx="8153400" cy="4495800"/>
          </a:xfrm>
        </p:spPr>
        <p:txBody>
          <a:bodyPr>
            <a:normAutofit/>
          </a:bodyPr>
          <a:lstStyle/>
          <a:p>
            <a:r>
              <a:rPr lang="en-IN" sz="2000" dirty="0" smtClean="0"/>
              <a:t>Binary </a:t>
            </a:r>
            <a:r>
              <a:rPr lang="en-IN" sz="2000" dirty="0"/>
              <a:t>Image processing</a:t>
            </a:r>
          </a:p>
          <a:p>
            <a:r>
              <a:rPr lang="en-IN" sz="2000" dirty="0"/>
              <a:t>Image registration and model fitting</a:t>
            </a:r>
          </a:p>
          <a:p>
            <a:r>
              <a:rPr lang="en-IN" sz="2000" dirty="0"/>
              <a:t>Interest point detection</a:t>
            </a:r>
          </a:p>
          <a:p>
            <a:r>
              <a:rPr lang="en-IN" sz="2000" dirty="0"/>
              <a:t>Camera </a:t>
            </a:r>
            <a:r>
              <a:rPr lang="en-IN" sz="2000" dirty="0" smtClean="0"/>
              <a:t>calibration</a:t>
            </a:r>
          </a:p>
          <a:p>
            <a:r>
              <a:rPr lang="en-IN" sz="2000" dirty="0"/>
              <a:t>Provides </a:t>
            </a:r>
            <a:r>
              <a:rPr lang="en-IN" sz="2000" dirty="0" smtClean="0"/>
              <a:t>RGB-D </a:t>
            </a:r>
            <a:r>
              <a:rPr lang="en-IN" sz="2000" dirty="0"/>
              <a:t>processing capabilities.</a:t>
            </a:r>
          </a:p>
          <a:p>
            <a:endParaRPr lang="en-IN" sz="2000" dirty="0"/>
          </a:p>
          <a:p>
            <a:endParaRPr lang="en-IN" sz="2000" dirty="0"/>
          </a:p>
        </p:txBody>
      </p:sp>
      <p:sp>
        <p:nvSpPr>
          <p:cNvPr id="10" name="TextBox 9"/>
          <p:cNvSpPr txBox="1"/>
          <p:nvPr/>
        </p:nvSpPr>
        <p:spPr>
          <a:xfrm>
            <a:off x="1447800" y="6440269"/>
            <a:ext cx="6629398" cy="646331"/>
          </a:xfrm>
          <a:prstGeom prst="rect">
            <a:avLst/>
          </a:prstGeom>
          <a:noFill/>
        </p:spPr>
        <p:txBody>
          <a:bodyPr wrap="square" rtlCol="0">
            <a:spAutoFit/>
          </a:bodyPr>
          <a:lstStyle/>
          <a:p>
            <a:r>
              <a:rPr lang="en-IN" b="1" dirty="0" smtClean="0"/>
              <a:t>Source</a:t>
            </a:r>
            <a:r>
              <a:rPr lang="en-IN" dirty="0" smtClean="0"/>
              <a:t>: </a:t>
            </a:r>
            <a:r>
              <a:rPr lang="en-IN" dirty="0" err="1" smtClean="0"/>
              <a:t>BoofCV</a:t>
            </a:r>
            <a:r>
              <a:rPr lang="en-IN" dirty="0" smtClean="0"/>
              <a:t> – </a:t>
            </a:r>
            <a:r>
              <a:rPr lang="en-IN" dirty="0">
                <a:hlinkClick r:id="rId5"/>
              </a:rPr>
              <a:t>http://boofcv.org/index.php?title=Tutorial_Kinect</a:t>
            </a:r>
            <a:endParaRPr lang="en-IN" dirty="0"/>
          </a:p>
          <a:p>
            <a:endParaRPr lang="en-IN" dirty="0"/>
          </a:p>
        </p:txBody>
      </p:sp>
    </p:spTree>
    <p:extLst>
      <p:ext uri="{BB962C8B-B14F-4D97-AF65-F5344CB8AC3E}">
        <p14:creationId xmlns:p14="http://schemas.microsoft.com/office/powerpoint/2010/main" val="13901751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IN"/>
          </a:p>
        </p:txBody>
      </p:sp>
      <p:sp>
        <p:nvSpPr>
          <p:cNvPr id="3" name="Title 2"/>
          <p:cNvSpPr>
            <a:spLocks noGrp="1"/>
          </p:cNvSpPr>
          <p:nvPr>
            <p:ph type="title"/>
          </p:nvPr>
        </p:nvSpPr>
        <p:spPr/>
        <p:txBody>
          <a:bodyPr/>
          <a:lstStyle/>
          <a:p>
            <a:r>
              <a:rPr lang="en-IN" dirty="0" smtClean="0"/>
              <a:t>Applications</a:t>
            </a:r>
            <a:endParaRPr lang="en-IN" dirty="0"/>
          </a:p>
        </p:txBody>
      </p:sp>
      <p:sp>
        <p:nvSpPr>
          <p:cNvPr id="4" name="Slide Number Placeholder 3"/>
          <p:cNvSpPr>
            <a:spLocks noGrp="1"/>
          </p:cNvSpPr>
          <p:nvPr>
            <p:ph type="sldNum" sz="quarter" idx="11"/>
          </p:nvPr>
        </p:nvSpPr>
        <p:spPr/>
        <p:txBody>
          <a:bodyPr/>
          <a:lstStyle/>
          <a:p>
            <a:fld id="{B6F15528-21DE-4FAA-801E-634DDDAF4B2B}" type="slidenum">
              <a:rPr lang="en-US" smtClean="0"/>
              <a:pPr/>
              <a:t>67</a:t>
            </a:fld>
            <a:endParaRPr lang="en-US"/>
          </a:p>
        </p:txBody>
      </p:sp>
    </p:spTree>
    <p:extLst>
      <p:ext uri="{BB962C8B-B14F-4D97-AF65-F5344CB8AC3E}">
        <p14:creationId xmlns:p14="http://schemas.microsoft.com/office/powerpoint/2010/main" val="36092427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smtClean="0"/>
              <a:t>Kinect Applications</a:t>
            </a:r>
            <a:endParaRPr lang="en-IN"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68</a:t>
            </a:fld>
            <a:endParaRPr lang="en-US"/>
          </a:p>
        </p:txBody>
      </p:sp>
      <p:sp>
        <p:nvSpPr>
          <p:cNvPr id="6" name="Content Placeholder 5"/>
          <p:cNvSpPr>
            <a:spLocks noGrp="1"/>
          </p:cNvSpPr>
          <p:nvPr>
            <p:ph sz="quarter" idx="1"/>
          </p:nvPr>
        </p:nvSpPr>
        <p:spPr/>
        <p:txBody>
          <a:bodyPr/>
          <a:lstStyle/>
          <a:p>
            <a:r>
              <a:rPr lang="en-IN" dirty="0" smtClean="0"/>
              <a:t>Gesture Recognition</a:t>
            </a:r>
          </a:p>
          <a:p>
            <a:r>
              <a:rPr lang="en-IN" dirty="0" smtClean="0"/>
              <a:t>Gait Detection</a:t>
            </a:r>
          </a:p>
          <a:p>
            <a:r>
              <a:rPr lang="en-IN" dirty="0" smtClean="0"/>
              <a:t>Activity Recognition</a:t>
            </a:r>
            <a:endParaRPr lang="en-IN" dirty="0"/>
          </a:p>
        </p:txBody>
      </p:sp>
    </p:spTree>
    <p:extLst>
      <p:ext uri="{BB962C8B-B14F-4D97-AF65-F5344CB8AC3E}">
        <p14:creationId xmlns:p14="http://schemas.microsoft.com/office/powerpoint/2010/main" val="844357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a:t>Gesture </a:t>
            </a:r>
            <a:r>
              <a:rPr lang="en-IN" dirty="0" smtClean="0"/>
              <a:t>Recognition</a:t>
            </a:r>
            <a:endParaRPr lang="en-IN"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69</a:t>
            </a:fld>
            <a:endParaRPr lang="en-US"/>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2593972616"/>
              </p:ext>
            </p:extLst>
          </p:nvPr>
        </p:nvGraphicFramePr>
        <p:xfrm>
          <a:off x="609601" y="1676400"/>
          <a:ext cx="8153399" cy="4759234"/>
        </p:xfrm>
        <a:graphic>
          <a:graphicData uri="http://schemas.openxmlformats.org/drawingml/2006/table">
            <a:tbl>
              <a:tblPr firstRow="1" bandRow="1">
                <a:tableStyleId>{5C22544A-7EE6-4342-B048-85BDC9FD1C3A}</a:tableStyleId>
              </a:tblPr>
              <a:tblGrid>
                <a:gridCol w="1295399"/>
                <a:gridCol w="1828801"/>
                <a:gridCol w="3809999"/>
                <a:gridCol w="1219200"/>
              </a:tblGrid>
              <a:tr h="457200">
                <a:tc>
                  <a:txBody>
                    <a:bodyPr/>
                    <a:lstStyle/>
                    <a:p>
                      <a:r>
                        <a:rPr kumimoji="0" lang="en-IN" sz="1800" b="0" i="0" u="none" strike="noStrike" kern="1200" baseline="0" dirty="0" smtClean="0">
                          <a:solidFill>
                            <a:schemeClr val="lt1"/>
                          </a:solidFill>
                          <a:latin typeface="+mn-lt"/>
                          <a:ea typeface="+mn-ea"/>
                          <a:cs typeface="+mn-cs"/>
                        </a:rPr>
                        <a:t>Body Parts</a:t>
                      </a:r>
                      <a:endParaRPr lang="en-IN" dirty="0"/>
                    </a:p>
                  </a:txBody>
                  <a:tcPr/>
                </a:tc>
                <a:tc>
                  <a:txBody>
                    <a:bodyPr/>
                    <a:lstStyle/>
                    <a:p>
                      <a:r>
                        <a:rPr kumimoji="0" lang="en-IN" sz="1800" b="0" i="0" u="none" strike="noStrike" kern="1200" baseline="0" dirty="0" smtClean="0">
                          <a:solidFill>
                            <a:schemeClr val="lt1"/>
                          </a:solidFill>
                          <a:latin typeface="+mn-lt"/>
                          <a:ea typeface="+mn-ea"/>
                          <a:cs typeface="+mn-cs"/>
                        </a:rPr>
                        <a:t>Gestures</a:t>
                      </a:r>
                      <a:endParaRPr lang="en-IN" dirty="0"/>
                    </a:p>
                  </a:txBody>
                  <a:tcPr/>
                </a:tc>
                <a:tc>
                  <a:txBody>
                    <a:bodyPr/>
                    <a:lstStyle/>
                    <a:p>
                      <a:r>
                        <a:rPr lang="en-IN" dirty="0" smtClean="0"/>
                        <a:t>Applications</a:t>
                      </a:r>
                      <a:endParaRPr lang="en-IN" dirty="0"/>
                    </a:p>
                  </a:txBody>
                  <a:tcPr/>
                </a:tc>
                <a:tc>
                  <a:txBody>
                    <a:bodyPr/>
                    <a:lstStyle/>
                    <a:p>
                      <a:r>
                        <a:rPr lang="en-IN" dirty="0" smtClean="0"/>
                        <a:t>References</a:t>
                      </a:r>
                      <a:endParaRPr lang="en-IN" dirty="0"/>
                    </a:p>
                  </a:txBody>
                  <a:tcPr/>
                </a:tc>
              </a:tr>
              <a:tr h="561975">
                <a:tc>
                  <a:txBody>
                    <a:bodyPr/>
                    <a:lstStyle/>
                    <a:p>
                      <a:r>
                        <a:rPr kumimoji="0" lang="en-IN" sz="1800" b="0" i="0" u="none" strike="noStrike" kern="1200" baseline="0" dirty="0" smtClean="0">
                          <a:solidFill>
                            <a:schemeClr val="dk1"/>
                          </a:solidFill>
                          <a:latin typeface="+mn-lt"/>
                          <a:ea typeface="+mn-ea"/>
                          <a:cs typeface="+mn-cs"/>
                        </a:rPr>
                        <a:t>Fingers</a:t>
                      </a:r>
                      <a:endParaRPr lang="en-IN" dirty="0"/>
                    </a:p>
                  </a:txBody>
                  <a:tcPr/>
                </a:tc>
                <a:tc>
                  <a:txBody>
                    <a:bodyPr/>
                    <a:lstStyle/>
                    <a:p>
                      <a:r>
                        <a:rPr kumimoji="0" lang="en-IN" sz="1800" b="0" i="0" u="none" strike="noStrike" kern="1200" baseline="0" dirty="0" smtClean="0">
                          <a:solidFill>
                            <a:schemeClr val="dk1"/>
                          </a:solidFill>
                          <a:latin typeface="+mn-lt"/>
                          <a:ea typeface="+mn-ea"/>
                          <a:cs typeface="+mn-cs"/>
                        </a:rPr>
                        <a:t>9 hand Gestures for number 1to 9 </a:t>
                      </a:r>
                      <a:endParaRPr lang="en-IN" dirty="0"/>
                    </a:p>
                  </a:txBody>
                  <a:tcPr/>
                </a:tc>
                <a:tc>
                  <a:txBody>
                    <a:bodyPr/>
                    <a:lstStyle/>
                    <a:p>
                      <a:r>
                        <a:rPr kumimoji="0" lang="en-IN" sz="1800" b="0" i="0" u="none" strike="noStrike" kern="1200" baseline="0" dirty="0" smtClean="0">
                          <a:solidFill>
                            <a:schemeClr val="dk1"/>
                          </a:solidFill>
                          <a:latin typeface="+mn-lt"/>
                          <a:ea typeface="+mn-ea"/>
                          <a:cs typeface="+mn-cs"/>
                        </a:rPr>
                        <a:t>Sudoku game</a:t>
                      </a:r>
                      <a:endParaRPr lang="en-IN" dirty="0"/>
                    </a:p>
                  </a:txBody>
                  <a:tcPr/>
                </a:tc>
                <a:tc>
                  <a:txBody>
                    <a:bodyPr/>
                    <a:lstStyle/>
                    <a:p>
                      <a:r>
                        <a:rPr kumimoji="0" lang="en-IN" sz="1800" b="0" i="0" u="none" strike="noStrike" kern="1200" baseline="0" dirty="0" err="1" smtClean="0">
                          <a:solidFill>
                            <a:schemeClr val="dk1"/>
                          </a:solidFill>
                          <a:latin typeface="+mn-lt"/>
                          <a:ea typeface="+mn-ea"/>
                          <a:cs typeface="+mn-cs"/>
                        </a:rPr>
                        <a:t>Ren</a:t>
                      </a:r>
                      <a:r>
                        <a:rPr kumimoji="0" lang="en-IN" sz="1800" b="0" i="0" u="none" strike="noStrike" kern="1200" baseline="0" dirty="0" smtClean="0">
                          <a:solidFill>
                            <a:schemeClr val="dk1"/>
                          </a:solidFill>
                          <a:latin typeface="+mn-lt"/>
                          <a:ea typeface="+mn-ea"/>
                          <a:cs typeface="+mn-cs"/>
                        </a:rPr>
                        <a:t> et al.</a:t>
                      </a:r>
                    </a:p>
                    <a:p>
                      <a:r>
                        <a:rPr kumimoji="0" lang="en-IN" sz="1800" b="0" i="0" u="none" strike="noStrike" kern="1200" baseline="0" dirty="0" smtClean="0">
                          <a:solidFill>
                            <a:schemeClr val="dk1"/>
                          </a:solidFill>
                          <a:latin typeface="+mn-lt"/>
                          <a:ea typeface="+mn-ea"/>
                          <a:cs typeface="+mn-cs"/>
                        </a:rPr>
                        <a:t>2011</a:t>
                      </a:r>
                      <a:endParaRPr lang="en-IN" dirty="0"/>
                    </a:p>
                  </a:txBody>
                  <a:tcPr/>
                </a:tc>
              </a:tr>
              <a:tr h="1043668">
                <a:tc>
                  <a:txBody>
                    <a:bodyPr/>
                    <a:lstStyle/>
                    <a:p>
                      <a:r>
                        <a:rPr kumimoji="0" lang="en-IN" sz="1800" b="0" i="0" u="none" strike="noStrike" kern="1200" baseline="0" dirty="0" smtClean="0">
                          <a:solidFill>
                            <a:schemeClr val="dk1"/>
                          </a:solidFill>
                          <a:latin typeface="+mn-lt"/>
                          <a:ea typeface="+mn-ea"/>
                          <a:cs typeface="+mn-cs"/>
                        </a:rPr>
                        <a:t>Hand, Fingers</a:t>
                      </a:r>
                    </a:p>
                  </a:txBody>
                  <a:tcPr/>
                </a:tc>
                <a:tc>
                  <a:txBody>
                    <a:bodyPr/>
                    <a:lstStyle/>
                    <a:p>
                      <a:r>
                        <a:rPr kumimoji="0" lang="en-IN" sz="1800" b="0" i="0" u="none" strike="noStrike" kern="1200" baseline="0" dirty="0" smtClean="0">
                          <a:solidFill>
                            <a:schemeClr val="dk1"/>
                          </a:solidFill>
                          <a:latin typeface="+mn-lt"/>
                          <a:ea typeface="+mn-ea"/>
                          <a:cs typeface="+mn-cs"/>
                        </a:rPr>
                        <a:t>Pointing gestures: pointing at objects or locations of interest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baseline="0" dirty="0" smtClean="0">
                          <a:solidFill>
                            <a:schemeClr val="dk1"/>
                          </a:solidFill>
                          <a:latin typeface="+mn-lt"/>
                          <a:ea typeface="+mn-ea"/>
                          <a:cs typeface="+mn-cs"/>
                        </a:rPr>
                        <a:t>Real-time hand gesture interaction with the robot. Pointing gestures  translated into goals for the robot.</a:t>
                      </a:r>
                      <a:endParaRPr lang="en-IN" dirty="0"/>
                    </a:p>
                  </a:txBody>
                  <a:tcPr/>
                </a:tc>
                <a:tc>
                  <a:txBody>
                    <a:bodyPr/>
                    <a:lstStyle/>
                    <a:p>
                      <a:r>
                        <a:rPr kumimoji="0" lang="en-IN" sz="1800" b="0" i="0" u="none" strike="noStrike" kern="1200" baseline="0" dirty="0" smtClean="0">
                          <a:solidFill>
                            <a:schemeClr val="dk1"/>
                          </a:solidFill>
                          <a:latin typeface="+mn-lt"/>
                          <a:ea typeface="+mn-ea"/>
                          <a:cs typeface="+mn-cs"/>
                        </a:rPr>
                        <a:t>Bergh et al. 2011</a:t>
                      </a:r>
                      <a:endParaRPr lang="en-IN" dirty="0"/>
                    </a:p>
                  </a:txBody>
                  <a:tcPr/>
                </a:tc>
              </a:tr>
              <a:tr h="802821">
                <a:tc>
                  <a:txBody>
                    <a:bodyPr/>
                    <a:lstStyle/>
                    <a:p>
                      <a:r>
                        <a:rPr kumimoji="0" lang="en-IN" sz="1800" b="0" i="0" u="none" strike="noStrike" kern="1200" baseline="0" dirty="0" smtClean="0">
                          <a:solidFill>
                            <a:schemeClr val="dk1"/>
                          </a:solidFill>
                          <a:latin typeface="+mn-lt"/>
                          <a:ea typeface="+mn-ea"/>
                          <a:cs typeface="+mn-cs"/>
                        </a:rPr>
                        <a:t>Arms</a:t>
                      </a:r>
                      <a:endParaRPr lang="en-IN" dirty="0"/>
                    </a:p>
                  </a:txBody>
                  <a:tcPr/>
                </a:tc>
                <a:tc>
                  <a:txBody>
                    <a:bodyPr/>
                    <a:lstStyle/>
                    <a:p>
                      <a:r>
                        <a:rPr kumimoji="0" lang="en-IN" sz="1800" b="0" i="0" u="none" strike="noStrike" kern="1200" baseline="0" dirty="0" smtClean="0">
                          <a:solidFill>
                            <a:schemeClr val="dk1"/>
                          </a:solidFill>
                          <a:latin typeface="+mn-lt"/>
                          <a:ea typeface="+mn-ea"/>
                          <a:cs typeface="+mn-cs"/>
                        </a:rPr>
                        <a:t>Lifting both arms to the front, to the side and upwards</a:t>
                      </a:r>
                      <a:endParaRPr lang="en-IN" dirty="0"/>
                    </a:p>
                  </a:txBody>
                  <a:tcPr/>
                </a:tc>
                <a:tc>
                  <a:txBody>
                    <a:bodyPr/>
                    <a:lstStyle/>
                    <a:p>
                      <a:r>
                        <a:rPr kumimoji="0" lang="en-IN" sz="1800" b="0" i="0" u="none" strike="noStrike" kern="1200" baseline="0" dirty="0" smtClean="0">
                          <a:solidFill>
                            <a:schemeClr val="dk1"/>
                          </a:solidFill>
                          <a:latin typeface="+mn-lt"/>
                          <a:ea typeface="+mn-ea"/>
                          <a:cs typeface="+mn-cs"/>
                        </a:rPr>
                        <a:t>Physical rehabilitation</a:t>
                      </a:r>
                      <a:endParaRPr lang="en-IN" dirty="0"/>
                    </a:p>
                  </a:txBody>
                  <a:tcPr/>
                </a:tc>
                <a:tc>
                  <a:txBody>
                    <a:bodyPr/>
                    <a:lstStyle/>
                    <a:p>
                      <a:r>
                        <a:rPr kumimoji="0" lang="en-IN" sz="1800" b="0" i="0" u="none" strike="noStrike" kern="1200" baseline="0" dirty="0" smtClean="0">
                          <a:solidFill>
                            <a:schemeClr val="dk1"/>
                          </a:solidFill>
                          <a:latin typeface="+mn-lt"/>
                          <a:ea typeface="+mn-ea"/>
                          <a:cs typeface="+mn-cs"/>
                        </a:rPr>
                        <a:t>Chang</a:t>
                      </a:r>
                    </a:p>
                    <a:p>
                      <a:r>
                        <a:rPr kumimoji="0" lang="en-IN" sz="1800" b="0" i="0" u="none" strike="noStrike" kern="1200" baseline="0" dirty="0" smtClean="0">
                          <a:solidFill>
                            <a:schemeClr val="dk1"/>
                          </a:solidFill>
                          <a:latin typeface="+mn-lt"/>
                          <a:ea typeface="+mn-ea"/>
                          <a:cs typeface="+mn-cs"/>
                        </a:rPr>
                        <a:t>2011</a:t>
                      </a:r>
                      <a:endParaRPr lang="en-IN" dirty="0"/>
                    </a:p>
                  </a:txBody>
                  <a:tcPr/>
                </a:tc>
              </a:tr>
              <a:tr h="1284514">
                <a:tc>
                  <a:txBody>
                    <a:bodyPr/>
                    <a:lstStyle/>
                    <a:p>
                      <a:r>
                        <a:rPr kumimoji="0" lang="en-IN" sz="1800" b="0" i="0" u="none" strike="noStrike" kern="1200" baseline="0" dirty="0" smtClean="0">
                          <a:solidFill>
                            <a:schemeClr val="dk1"/>
                          </a:solidFill>
                          <a:latin typeface="+mn-lt"/>
                          <a:ea typeface="+mn-ea"/>
                          <a:cs typeface="+mn-cs"/>
                        </a:rPr>
                        <a:t>Hand</a:t>
                      </a:r>
                      <a:endParaRPr lang="en-IN" dirty="0"/>
                    </a:p>
                  </a:txBody>
                  <a:tcPr/>
                </a:tc>
                <a:tc>
                  <a:txBody>
                    <a:bodyPr/>
                    <a:lstStyle/>
                    <a:p>
                      <a:r>
                        <a:rPr kumimoji="0" lang="en-IN" sz="1800" b="0" i="0" u="none" strike="noStrike" kern="1200" baseline="0" dirty="0" smtClean="0">
                          <a:solidFill>
                            <a:schemeClr val="dk1"/>
                          </a:solidFill>
                          <a:latin typeface="+mn-lt"/>
                          <a:ea typeface="+mn-ea"/>
                          <a:cs typeface="+mn-cs"/>
                        </a:rPr>
                        <a:t>10 hand Gestures for number 1 to 10</a:t>
                      </a:r>
                      <a:endParaRPr lang="en-IN" dirty="0"/>
                    </a:p>
                  </a:txBody>
                  <a:tcPr/>
                </a:tc>
                <a:tc>
                  <a:txBody>
                    <a:bodyPr/>
                    <a:lstStyle/>
                    <a:p>
                      <a:r>
                        <a:rPr kumimoji="0" lang="en-IN" sz="1800" b="0" i="0" u="none" strike="noStrike" kern="1200" baseline="0" dirty="0" smtClean="0">
                          <a:solidFill>
                            <a:schemeClr val="dk1"/>
                          </a:solidFill>
                          <a:latin typeface="+mn-lt"/>
                          <a:ea typeface="+mn-ea"/>
                          <a:cs typeface="+mn-cs"/>
                        </a:rPr>
                        <a:t>HCI system. Experimental datasets in-</a:t>
                      </a:r>
                      <a:r>
                        <a:rPr kumimoji="0" lang="en-IN" sz="1800" b="0" i="0" u="none" strike="noStrike" kern="1200" baseline="0" dirty="0" err="1" smtClean="0">
                          <a:solidFill>
                            <a:schemeClr val="dk1"/>
                          </a:solidFill>
                          <a:latin typeface="+mn-lt"/>
                          <a:ea typeface="+mn-ea"/>
                          <a:cs typeface="+mn-cs"/>
                        </a:rPr>
                        <a:t>clude</a:t>
                      </a:r>
                      <a:r>
                        <a:rPr kumimoji="0" lang="en-IN" sz="1800" b="0" i="0" u="none" strike="noStrike" kern="1200" baseline="0" dirty="0" smtClean="0">
                          <a:solidFill>
                            <a:schemeClr val="dk1"/>
                          </a:solidFill>
                          <a:latin typeface="+mn-lt"/>
                          <a:ea typeface="+mn-ea"/>
                          <a:cs typeface="+mn-cs"/>
                        </a:rPr>
                        <a:t> hand signed digits gestures but</a:t>
                      </a:r>
                    </a:p>
                    <a:p>
                      <a:r>
                        <a:rPr kumimoji="0" lang="en-IN" sz="1800" b="0" i="0" u="none" strike="noStrike" kern="1200" baseline="0" dirty="0" smtClean="0">
                          <a:solidFill>
                            <a:schemeClr val="dk1"/>
                          </a:solidFill>
                          <a:latin typeface="+mn-lt"/>
                          <a:ea typeface="+mn-ea"/>
                          <a:cs typeface="+mn-cs"/>
                        </a:rPr>
                        <a:t>framework can be generalized to recognize a wider range of gestures.</a:t>
                      </a:r>
                      <a:endParaRPr lang="en-IN" dirty="0"/>
                    </a:p>
                  </a:txBody>
                  <a:tcPr/>
                </a:tc>
                <a:tc>
                  <a:txBody>
                    <a:bodyPr/>
                    <a:lstStyle/>
                    <a:p>
                      <a:r>
                        <a:rPr kumimoji="0" lang="en-IN" sz="1800" b="0" i="0" u="none" strike="noStrike" kern="1200" baseline="0" dirty="0" err="1" smtClean="0">
                          <a:solidFill>
                            <a:schemeClr val="dk1"/>
                          </a:solidFill>
                          <a:latin typeface="+mn-lt"/>
                          <a:ea typeface="+mn-ea"/>
                          <a:cs typeface="+mn-cs"/>
                        </a:rPr>
                        <a:t>Doliotis</a:t>
                      </a:r>
                      <a:endParaRPr kumimoji="0" lang="en-IN" sz="1800" b="0" i="0" u="none" strike="noStrike" kern="1200" baseline="0" dirty="0" smtClean="0">
                        <a:solidFill>
                          <a:schemeClr val="dk1"/>
                        </a:solidFill>
                        <a:latin typeface="+mn-lt"/>
                        <a:ea typeface="+mn-ea"/>
                        <a:cs typeface="+mn-cs"/>
                      </a:endParaRPr>
                    </a:p>
                    <a:p>
                      <a:r>
                        <a:rPr kumimoji="0" lang="en-IN" sz="1800" b="0" i="0" u="none" strike="noStrike" kern="1200" baseline="0" dirty="0" smtClean="0">
                          <a:solidFill>
                            <a:schemeClr val="dk1"/>
                          </a:solidFill>
                          <a:latin typeface="+mn-lt"/>
                          <a:ea typeface="+mn-ea"/>
                          <a:cs typeface="+mn-cs"/>
                        </a:rPr>
                        <a:t>2011</a:t>
                      </a:r>
                      <a:endParaRPr lang="en-IN" dirty="0"/>
                    </a:p>
                  </a:txBody>
                  <a:tcPr/>
                </a:tc>
              </a:tr>
            </a:tbl>
          </a:graphicData>
        </a:graphic>
      </p:graphicFrame>
    </p:spTree>
    <p:extLst>
      <p:ext uri="{BB962C8B-B14F-4D97-AF65-F5344CB8AC3E}">
        <p14:creationId xmlns:p14="http://schemas.microsoft.com/office/powerpoint/2010/main" val="6906252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N" i="1" dirty="0"/>
              <a:t>Three Layer NUI Model </a:t>
            </a:r>
            <a:endParaRPr lang="en-IN"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52600"/>
            <a:ext cx="9144000" cy="3810000"/>
          </a:xfrm>
        </p:spPr>
      </p:pic>
      <p:sp>
        <p:nvSpPr>
          <p:cNvPr id="4" name="Footer Placeholder 2"/>
          <p:cNvSpPr>
            <a:spLocks noGrp="1"/>
          </p:cNvSpPr>
          <p:nvPr>
            <p:ph type="ftr" sz="quarter" idx="11"/>
          </p:nvPr>
        </p:nvSpPr>
        <p:spPr>
          <a:xfrm>
            <a:off x="2640596" y="6476999"/>
            <a:ext cx="5507719" cy="274320"/>
          </a:xfrm>
        </p:spPr>
        <p:txBody>
          <a:bodyPr/>
          <a:lstStyle/>
          <a:p>
            <a:r>
              <a:rPr lang="en-GB" dirty="0" smtClean="0">
                <a:solidFill>
                  <a:prstClr val="white">
                    <a:tint val="95000"/>
                  </a:prstClr>
                </a:solidFill>
              </a:rPr>
              <a:t>Source: http://sites.amd.com/us/Documents/AMD_TFE2011_032SW.pdf</a:t>
            </a:r>
            <a:endParaRPr lang="en-GB" dirty="0">
              <a:solidFill>
                <a:prstClr val="white">
                  <a:tint val="95000"/>
                </a:prstClr>
              </a:solidFill>
            </a:endParaRPr>
          </a:p>
        </p:txBody>
      </p:sp>
    </p:spTree>
    <p:extLst>
      <p:ext uri="{BB962C8B-B14F-4D97-AF65-F5344CB8AC3E}">
        <p14:creationId xmlns:p14="http://schemas.microsoft.com/office/powerpoint/2010/main" val="270681322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a:t>Gesture </a:t>
            </a:r>
            <a:r>
              <a:rPr lang="en-IN" dirty="0" smtClean="0"/>
              <a:t>Recognition</a:t>
            </a:r>
            <a:endParaRPr lang="en-IN"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70</a:t>
            </a:fld>
            <a:endParaRPr lang="en-US"/>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1917442883"/>
              </p:ext>
            </p:extLst>
          </p:nvPr>
        </p:nvGraphicFramePr>
        <p:xfrm>
          <a:off x="609601" y="1783080"/>
          <a:ext cx="8153399" cy="4160520"/>
        </p:xfrm>
        <a:graphic>
          <a:graphicData uri="http://schemas.openxmlformats.org/drawingml/2006/table">
            <a:tbl>
              <a:tblPr firstRow="1" bandRow="1">
                <a:tableStyleId>{5C22544A-7EE6-4342-B048-85BDC9FD1C3A}</a:tableStyleId>
              </a:tblPr>
              <a:tblGrid>
                <a:gridCol w="1295399"/>
                <a:gridCol w="2819400"/>
                <a:gridCol w="2819400"/>
                <a:gridCol w="1219200"/>
              </a:tblGrid>
              <a:tr h="457200">
                <a:tc>
                  <a:txBody>
                    <a:bodyPr/>
                    <a:lstStyle/>
                    <a:p>
                      <a:r>
                        <a:rPr kumimoji="0" lang="en-IN" sz="1800" b="0" i="0" u="none" strike="noStrike" kern="1200" baseline="0" dirty="0" smtClean="0">
                          <a:solidFill>
                            <a:schemeClr val="lt1"/>
                          </a:solidFill>
                          <a:latin typeface="+mn-lt"/>
                          <a:ea typeface="+mn-ea"/>
                          <a:cs typeface="+mn-cs"/>
                        </a:rPr>
                        <a:t>Body Parts</a:t>
                      </a:r>
                      <a:endParaRPr lang="en-IN" dirty="0"/>
                    </a:p>
                  </a:txBody>
                  <a:tcPr/>
                </a:tc>
                <a:tc>
                  <a:txBody>
                    <a:bodyPr/>
                    <a:lstStyle/>
                    <a:p>
                      <a:r>
                        <a:rPr kumimoji="0" lang="en-IN" sz="1800" b="0" i="0" u="none" strike="noStrike" kern="1200" baseline="0" dirty="0" smtClean="0">
                          <a:solidFill>
                            <a:schemeClr val="lt1"/>
                          </a:solidFill>
                          <a:latin typeface="+mn-lt"/>
                          <a:ea typeface="+mn-ea"/>
                          <a:cs typeface="+mn-cs"/>
                        </a:rPr>
                        <a:t>Gestures</a:t>
                      </a:r>
                      <a:endParaRPr lang="en-IN" dirty="0"/>
                    </a:p>
                  </a:txBody>
                  <a:tcPr/>
                </a:tc>
                <a:tc>
                  <a:txBody>
                    <a:bodyPr/>
                    <a:lstStyle/>
                    <a:p>
                      <a:r>
                        <a:rPr lang="en-IN" dirty="0" smtClean="0"/>
                        <a:t>Applications</a:t>
                      </a:r>
                      <a:endParaRPr lang="en-IN" dirty="0"/>
                    </a:p>
                  </a:txBody>
                  <a:tcPr/>
                </a:tc>
                <a:tc>
                  <a:txBody>
                    <a:bodyPr/>
                    <a:lstStyle/>
                    <a:p>
                      <a:r>
                        <a:rPr lang="en-IN" dirty="0" smtClean="0"/>
                        <a:t>References</a:t>
                      </a:r>
                      <a:endParaRPr lang="en-IN" dirty="0"/>
                    </a:p>
                  </a:txBody>
                  <a:tcPr/>
                </a:tc>
              </a:tr>
              <a:tr h="561975">
                <a:tc>
                  <a:txBody>
                    <a:bodyPr/>
                    <a:lstStyle/>
                    <a:p>
                      <a:r>
                        <a:rPr kumimoji="0" lang="en-IN" sz="1800" b="0" i="0" u="none" strike="noStrike" kern="1200" baseline="0" dirty="0" smtClean="0">
                          <a:solidFill>
                            <a:schemeClr val="dk1"/>
                          </a:solidFill>
                          <a:latin typeface="+mn-lt"/>
                          <a:ea typeface="+mn-ea"/>
                          <a:cs typeface="+mn-cs"/>
                        </a:rPr>
                        <a:t>Hand and</a:t>
                      </a:r>
                    </a:p>
                    <a:p>
                      <a:r>
                        <a:rPr kumimoji="0" lang="en-IN" sz="1800" b="0" i="0" u="none" strike="noStrike" kern="1200" baseline="0" dirty="0" smtClean="0">
                          <a:solidFill>
                            <a:schemeClr val="dk1"/>
                          </a:solidFill>
                          <a:latin typeface="+mn-lt"/>
                          <a:ea typeface="+mn-ea"/>
                          <a:cs typeface="+mn-cs"/>
                        </a:rPr>
                        <a:t>Head</a:t>
                      </a:r>
                      <a:endParaRPr lang="en-IN" dirty="0"/>
                    </a:p>
                  </a:txBody>
                  <a:tcPr/>
                </a:tc>
                <a:tc>
                  <a:txBody>
                    <a:bodyPr/>
                    <a:lstStyle/>
                    <a:p>
                      <a:r>
                        <a:rPr kumimoji="0" lang="en-IN" sz="1800" b="0" i="0" u="none" strike="noStrike" kern="1200" baseline="0" dirty="0" smtClean="0">
                          <a:solidFill>
                            <a:schemeClr val="dk1"/>
                          </a:solidFill>
                          <a:latin typeface="+mn-lt"/>
                          <a:ea typeface="+mn-ea"/>
                          <a:cs typeface="+mn-cs"/>
                        </a:rPr>
                        <a:t>Clap, Call, Greet, Yes, No, Wave, Clasp, Rest</a:t>
                      </a:r>
                      <a:endParaRPr lang="en-IN" dirty="0"/>
                    </a:p>
                  </a:txBody>
                  <a:tcPr/>
                </a:tc>
                <a:tc>
                  <a:txBody>
                    <a:bodyPr/>
                    <a:lstStyle/>
                    <a:p>
                      <a:r>
                        <a:rPr kumimoji="0" lang="en-IN" sz="1800" b="0" i="0" u="none" strike="noStrike" kern="1200" baseline="0" dirty="0" smtClean="0">
                          <a:solidFill>
                            <a:schemeClr val="dk1"/>
                          </a:solidFill>
                          <a:latin typeface="+mn-lt"/>
                          <a:ea typeface="+mn-ea"/>
                          <a:cs typeface="+mn-cs"/>
                        </a:rPr>
                        <a:t>HCI applications. Not build for any </a:t>
                      </a:r>
                      <a:r>
                        <a:rPr kumimoji="0" lang="en-IN" sz="1800" b="0" i="0" u="none" strike="noStrike" kern="1200" baseline="0" dirty="0" err="1" smtClean="0">
                          <a:solidFill>
                            <a:schemeClr val="dk1"/>
                          </a:solidFill>
                          <a:latin typeface="+mn-lt"/>
                          <a:ea typeface="+mn-ea"/>
                          <a:cs typeface="+mn-cs"/>
                        </a:rPr>
                        <a:t>specic</a:t>
                      </a:r>
                      <a:r>
                        <a:rPr kumimoji="0" lang="en-IN" sz="1800" b="0" i="0" u="none" strike="noStrike" kern="1200" baseline="0" dirty="0" smtClean="0">
                          <a:solidFill>
                            <a:schemeClr val="dk1"/>
                          </a:solidFill>
                          <a:latin typeface="+mn-lt"/>
                          <a:ea typeface="+mn-ea"/>
                          <a:cs typeface="+mn-cs"/>
                        </a:rPr>
                        <a:t> application</a:t>
                      </a:r>
                      <a:endParaRPr lang="en-IN" dirty="0"/>
                    </a:p>
                  </a:txBody>
                  <a:tcPr/>
                </a:tc>
                <a:tc>
                  <a:txBody>
                    <a:bodyPr/>
                    <a:lstStyle/>
                    <a:p>
                      <a:r>
                        <a:rPr kumimoji="0" lang="en-IN" sz="1800" b="0" i="0" u="none" strike="noStrike" kern="1200" baseline="0" dirty="0" err="1" smtClean="0">
                          <a:solidFill>
                            <a:schemeClr val="dk1"/>
                          </a:solidFill>
                          <a:latin typeface="+mn-lt"/>
                          <a:ea typeface="+mn-ea"/>
                          <a:cs typeface="+mn-cs"/>
                        </a:rPr>
                        <a:t>Biswas</a:t>
                      </a:r>
                      <a:endParaRPr kumimoji="0" lang="en-IN" sz="1800" b="0" i="0" u="none" strike="noStrike" kern="1200" baseline="0" dirty="0" smtClean="0">
                        <a:solidFill>
                          <a:schemeClr val="dk1"/>
                        </a:solidFill>
                        <a:latin typeface="+mn-lt"/>
                        <a:ea typeface="+mn-ea"/>
                        <a:cs typeface="+mn-cs"/>
                      </a:endParaRPr>
                    </a:p>
                    <a:p>
                      <a:r>
                        <a:rPr kumimoji="0" lang="en-IN" sz="1800" b="0" i="0" u="none" strike="noStrike" kern="1200" baseline="0" dirty="0" smtClean="0">
                          <a:solidFill>
                            <a:schemeClr val="dk1"/>
                          </a:solidFill>
                          <a:latin typeface="+mn-lt"/>
                          <a:ea typeface="+mn-ea"/>
                          <a:cs typeface="+mn-cs"/>
                        </a:rPr>
                        <a:t>2011</a:t>
                      </a:r>
                      <a:endParaRPr lang="en-IN" dirty="0"/>
                    </a:p>
                  </a:txBody>
                  <a:tcPr/>
                </a:tc>
              </a:tr>
              <a:tr h="685800">
                <a:tc>
                  <a:txBody>
                    <a:bodyPr/>
                    <a:lstStyle/>
                    <a:p>
                      <a:r>
                        <a:rPr kumimoji="0" lang="en-IN" sz="1800" b="0" i="0" u="none" strike="noStrike" kern="1200" baseline="0" dirty="0" smtClean="0">
                          <a:solidFill>
                            <a:schemeClr val="dk1"/>
                          </a:solidFill>
                          <a:latin typeface="+mn-lt"/>
                          <a:ea typeface="+mn-ea"/>
                          <a:cs typeface="+mn-cs"/>
                        </a:rPr>
                        <a:t>Single</a:t>
                      </a:r>
                    </a:p>
                    <a:p>
                      <a:r>
                        <a:rPr kumimoji="0" lang="en-IN" sz="1800" b="0" i="0" u="none" strike="noStrike" kern="1200" baseline="0" dirty="0" smtClean="0">
                          <a:solidFill>
                            <a:schemeClr val="dk1"/>
                          </a:solidFill>
                          <a:latin typeface="+mn-lt"/>
                          <a:ea typeface="+mn-ea"/>
                          <a:cs typeface="+mn-cs"/>
                        </a:rPr>
                        <a:t>Hand</a:t>
                      </a:r>
                    </a:p>
                  </a:txBody>
                  <a:tcPr/>
                </a:tc>
                <a:tc>
                  <a:txBody>
                    <a:bodyPr/>
                    <a:lstStyle/>
                    <a:p>
                      <a:r>
                        <a:rPr kumimoji="0" lang="en-IN" sz="1800" b="0" i="0" u="none" strike="noStrike" kern="1200" baseline="0" dirty="0" smtClean="0">
                          <a:solidFill>
                            <a:schemeClr val="dk1"/>
                          </a:solidFill>
                          <a:latin typeface="+mn-lt"/>
                          <a:ea typeface="+mn-ea"/>
                          <a:cs typeface="+mn-cs"/>
                        </a:rPr>
                        <a:t>Grasp and Drop</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baseline="0" dirty="0" smtClean="0">
                          <a:solidFill>
                            <a:schemeClr val="dk1"/>
                          </a:solidFill>
                          <a:latin typeface="+mn-lt"/>
                          <a:ea typeface="+mn-ea"/>
                          <a:cs typeface="+mn-cs"/>
                        </a:rPr>
                        <a:t>Various HCI applications</a:t>
                      </a:r>
                      <a:endParaRPr lang="en-IN" dirty="0"/>
                    </a:p>
                  </a:txBody>
                  <a:tcPr/>
                </a:tc>
                <a:tc>
                  <a:txBody>
                    <a:bodyPr/>
                    <a:lstStyle/>
                    <a:p>
                      <a:r>
                        <a:rPr kumimoji="0" lang="en-IN" sz="1800" b="0" i="0" u="none" strike="noStrike" kern="1200" baseline="0" dirty="0" smtClean="0">
                          <a:solidFill>
                            <a:schemeClr val="dk1"/>
                          </a:solidFill>
                          <a:latin typeface="+mn-lt"/>
                          <a:ea typeface="+mn-ea"/>
                          <a:cs typeface="+mn-cs"/>
                        </a:rPr>
                        <a:t>Tang 2012</a:t>
                      </a:r>
                      <a:endParaRPr lang="en-IN" dirty="0"/>
                    </a:p>
                  </a:txBody>
                  <a:tcPr/>
                </a:tc>
              </a:tr>
              <a:tr h="802821">
                <a:tc>
                  <a:txBody>
                    <a:bodyPr/>
                    <a:lstStyle/>
                    <a:p>
                      <a:r>
                        <a:rPr kumimoji="0" lang="en-IN" sz="1800" b="0" i="0" u="none" strike="noStrike" kern="1200" baseline="0" dirty="0" smtClean="0">
                          <a:solidFill>
                            <a:schemeClr val="dk1"/>
                          </a:solidFill>
                          <a:latin typeface="+mn-lt"/>
                          <a:ea typeface="+mn-ea"/>
                          <a:cs typeface="+mn-cs"/>
                        </a:rPr>
                        <a:t>Right hand</a:t>
                      </a:r>
                    </a:p>
                    <a:p>
                      <a:r>
                        <a:rPr kumimoji="0" lang="en-IN" sz="1800" b="0" i="0" u="none" strike="noStrike" kern="1200" baseline="0" dirty="0" smtClean="0">
                          <a:solidFill>
                            <a:schemeClr val="dk1"/>
                          </a:solidFill>
                          <a:latin typeface="+mn-lt"/>
                          <a:ea typeface="+mn-ea"/>
                          <a:cs typeface="+mn-cs"/>
                        </a:rPr>
                        <a:t>(default),</a:t>
                      </a:r>
                    </a:p>
                    <a:p>
                      <a:r>
                        <a:rPr kumimoji="0" lang="en-IN" sz="1800" b="0" i="0" u="none" strike="noStrike" kern="1200" baseline="0" dirty="0" smtClean="0">
                          <a:solidFill>
                            <a:schemeClr val="dk1"/>
                          </a:solidFill>
                          <a:latin typeface="+mn-lt"/>
                          <a:ea typeface="+mn-ea"/>
                          <a:cs typeface="+mn-cs"/>
                        </a:rPr>
                        <a:t>Left hand,</a:t>
                      </a:r>
                    </a:p>
                    <a:p>
                      <a:r>
                        <a:rPr kumimoji="0" lang="en-IN" sz="1800" b="0" i="0" u="none" strike="noStrike" kern="1200" baseline="0" dirty="0" smtClean="0">
                          <a:solidFill>
                            <a:schemeClr val="dk1"/>
                          </a:solidFill>
                          <a:latin typeface="+mn-lt"/>
                          <a:ea typeface="+mn-ea"/>
                          <a:cs typeface="+mn-cs"/>
                        </a:rPr>
                        <a:t>Head, Foot</a:t>
                      </a:r>
                    </a:p>
                    <a:p>
                      <a:r>
                        <a:rPr kumimoji="0" lang="en-IN" sz="1800" b="0" i="0" u="none" strike="noStrike" kern="1200" baseline="0" dirty="0" smtClean="0">
                          <a:solidFill>
                            <a:schemeClr val="dk1"/>
                          </a:solidFill>
                          <a:latin typeface="+mn-lt"/>
                          <a:ea typeface="+mn-ea"/>
                          <a:cs typeface="+mn-cs"/>
                        </a:rPr>
                        <a:t>or Knee</a:t>
                      </a:r>
                      <a:endParaRPr lang="en-IN" dirty="0"/>
                    </a:p>
                  </a:txBody>
                  <a:tcPr/>
                </a:tc>
                <a:tc>
                  <a:txBody>
                    <a:bodyPr/>
                    <a:lstStyle/>
                    <a:p>
                      <a:r>
                        <a:rPr kumimoji="0" lang="en-IN" sz="1800" b="0" i="0" u="none" strike="noStrike" kern="1200" baseline="0" dirty="0" smtClean="0">
                          <a:solidFill>
                            <a:schemeClr val="dk1"/>
                          </a:solidFill>
                          <a:latin typeface="+mn-lt"/>
                          <a:ea typeface="+mn-ea"/>
                          <a:cs typeface="+mn-cs"/>
                        </a:rPr>
                        <a:t>Push, Hover</a:t>
                      </a:r>
                      <a:endParaRPr lang="en-IN" dirty="0"/>
                    </a:p>
                  </a:txBody>
                  <a:tcPr/>
                </a:tc>
                <a:tc>
                  <a:txBody>
                    <a:bodyPr/>
                    <a:lstStyle/>
                    <a:p>
                      <a:r>
                        <a:rPr kumimoji="0" lang="en-IN" sz="1800" b="0" i="0" u="none" strike="noStrike" kern="1200" baseline="0" dirty="0" smtClean="0">
                          <a:solidFill>
                            <a:schemeClr val="dk1"/>
                          </a:solidFill>
                          <a:latin typeface="+mn-lt"/>
                          <a:ea typeface="+mn-ea"/>
                          <a:cs typeface="+mn-cs"/>
                        </a:rPr>
                        <a:t>View and select recipes for cooking in Kitchen when hands are messy</a:t>
                      </a:r>
                      <a:endParaRPr lang="en-IN" dirty="0"/>
                    </a:p>
                  </a:txBody>
                  <a:tcPr/>
                </a:tc>
                <a:tc>
                  <a:txBody>
                    <a:bodyPr/>
                    <a:lstStyle/>
                    <a:p>
                      <a:r>
                        <a:rPr kumimoji="0" lang="en-IN" sz="1800" b="0" i="0" u="none" strike="noStrike" kern="1200" baseline="0" dirty="0" err="1" smtClean="0">
                          <a:solidFill>
                            <a:schemeClr val="dk1"/>
                          </a:solidFill>
                          <a:latin typeface="+mn-lt"/>
                          <a:ea typeface="+mn-ea"/>
                          <a:cs typeface="+mn-cs"/>
                        </a:rPr>
                        <a:t>Panger</a:t>
                      </a:r>
                      <a:r>
                        <a:rPr kumimoji="0" lang="en-IN" sz="1800" b="0" i="0" u="none" strike="noStrike" kern="1200" baseline="0" dirty="0" smtClean="0">
                          <a:solidFill>
                            <a:schemeClr val="dk1"/>
                          </a:solidFill>
                          <a:latin typeface="+mn-lt"/>
                          <a:ea typeface="+mn-ea"/>
                          <a:cs typeface="+mn-cs"/>
                        </a:rPr>
                        <a:t> 2012</a:t>
                      </a:r>
                      <a:endParaRPr lang="en-IN" dirty="0"/>
                    </a:p>
                  </a:txBody>
                  <a:tcPr/>
                </a:tc>
              </a:tr>
              <a:tr h="802821">
                <a:tc>
                  <a:txBody>
                    <a:bodyPr/>
                    <a:lstStyle/>
                    <a:p>
                      <a:r>
                        <a:rPr kumimoji="0" lang="en-IN" sz="1800" b="0" i="0" u="none" strike="noStrike" kern="1200" baseline="0" dirty="0" smtClean="0">
                          <a:solidFill>
                            <a:schemeClr val="dk1"/>
                          </a:solidFill>
                          <a:latin typeface="+mn-lt"/>
                          <a:ea typeface="+mn-ea"/>
                          <a:cs typeface="+mn-cs"/>
                        </a:rPr>
                        <a:t>Hand,</a:t>
                      </a:r>
                    </a:p>
                    <a:p>
                      <a:r>
                        <a:rPr kumimoji="0" lang="en-IN" sz="1800" b="0" i="0" u="none" strike="noStrike" kern="1200" baseline="0" dirty="0" smtClean="0">
                          <a:solidFill>
                            <a:schemeClr val="dk1"/>
                          </a:solidFill>
                          <a:latin typeface="+mn-lt"/>
                          <a:ea typeface="+mn-ea"/>
                          <a:cs typeface="+mn-cs"/>
                        </a:rPr>
                        <a:t>Arms</a:t>
                      </a:r>
                      <a:endParaRPr lang="en-IN" dirty="0"/>
                    </a:p>
                  </a:txBody>
                  <a:tcPr/>
                </a:tc>
                <a:tc>
                  <a:txBody>
                    <a:bodyPr/>
                    <a:lstStyle/>
                    <a:p>
                      <a:r>
                        <a:rPr kumimoji="0" lang="en-IN" sz="1800" b="0" i="0" u="none" strike="noStrike" kern="1200" baseline="0" dirty="0" smtClean="0">
                          <a:solidFill>
                            <a:schemeClr val="dk1"/>
                          </a:solidFill>
                          <a:latin typeface="+mn-lt"/>
                          <a:ea typeface="+mn-ea"/>
                          <a:cs typeface="+mn-cs"/>
                        </a:rPr>
                        <a:t>Right / Left-arm swing, Right / Left-arm push, Right / Left-arm back, Zoom-in/out</a:t>
                      </a:r>
                      <a:endParaRPr lang="en-IN" dirty="0"/>
                    </a:p>
                  </a:txBody>
                  <a:tcPr/>
                </a:tc>
                <a:tc>
                  <a:txBody>
                    <a:bodyPr/>
                    <a:lstStyle/>
                    <a:p>
                      <a:r>
                        <a:rPr kumimoji="0" lang="en-IN" sz="1800" b="0" i="0" u="none" strike="noStrike" kern="1200" baseline="0" dirty="0" smtClean="0">
                          <a:solidFill>
                            <a:schemeClr val="dk1"/>
                          </a:solidFill>
                          <a:latin typeface="+mn-lt"/>
                          <a:ea typeface="+mn-ea"/>
                          <a:cs typeface="+mn-cs"/>
                        </a:rPr>
                        <a:t>Various HCI applications. Not build for any specific application</a:t>
                      </a:r>
                      <a:endParaRPr lang="en-IN" dirty="0"/>
                    </a:p>
                  </a:txBody>
                  <a:tcPr/>
                </a:tc>
                <a:tc>
                  <a:txBody>
                    <a:bodyPr/>
                    <a:lstStyle/>
                    <a:p>
                      <a:r>
                        <a:rPr kumimoji="0" lang="en-IN" sz="1800" b="0" i="0" u="none" strike="noStrike" kern="1200" baseline="0" dirty="0" smtClean="0">
                          <a:solidFill>
                            <a:schemeClr val="dk1"/>
                          </a:solidFill>
                          <a:latin typeface="+mn-lt"/>
                          <a:ea typeface="+mn-ea"/>
                          <a:cs typeface="+mn-cs"/>
                        </a:rPr>
                        <a:t>Lai</a:t>
                      </a:r>
                    </a:p>
                    <a:p>
                      <a:r>
                        <a:rPr kumimoji="0" lang="en-IN" sz="1800" b="0" i="0" u="none" strike="noStrike" kern="1200" baseline="0" dirty="0" smtClean="0">
                          <a:solidFill>
                            <a:schemeClr val="dk1"/>
                          </a:solidFill>
                          <a:latin typeface="+mn-lt"/>
                          <a:ea typeface="+mn-ea"/>
                          <a:cs typeface="+mn-cs"/>
                        </a:rPr>
                        <a:t>2012</a:t>
                      </a:r>
                      <a:endParaRPr lang="en-IN" dirty="0"/>
                    </a:p>
                  </a:txBody>
                  <a:tcPr/>
                </a:tc>
              </a:tr>
            </a:tbl>
          </a:graphicData>
        </a:graphic>
      </p:graphicFrame>
    </p:spTree>
    <p:extLst>
      <p:ext uri="{BB962C8B-B14F-4D97-AF65-F5344CB8AC3E}">
        <p14:creationId xmlns:p14="http://schemas.microsoft.com/office/powerpoint/2010/main" val="133618819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78251"/>
            <a:ext cx="3124200" cy="2026897"/>
          </a:xfrm>
          <a:prstGeom prst="rect">
            <a:avLst/>
          </a:prstGeom>
        </p:spPr>
      </p:pic>
      <p:sp>
        <p:nvSpPr>
          <p:cNvPr id="46" name="Content Placeholder 2"/>
          <p:cNvSpPr txBox="1">
            <a:spLocks/>
          </p:cNvSpPr>
          <p:nvPr/>
        </p:nvSpPr>
        <p:spPr>
          <a:xfrm>
            <a:off x="1290276" y="3717290"/>
            <a:ext cx="2296797" cy="473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lvl="0" indent="0">
              <a:buNone/>
            </a:pPr>
            <a:r>
              <a:rPr lang="en-US" sz="1600" dirty="0" smtClean="0">
                <a:solidFill>
                  <a:schemeClr val="tx1"/>
                </a:solidFill>
                <a:latin typeface="Baskerville Old Face" pitchFamily="18" charset="0"/>
              </a:rPr>
              <a:t>Left and right swipe</a:t>
            </a:r>
            <a:endParaRPr lang="en-US" sz="1600" dirty="0">
              <a:solidFill>
                <a:schemeClr val="tx1"/>
              </a:solidFill>
              <a:latin typeface="Baskerville Old Face" pitchFamily="18" charset="0"/>
            </a:endParaRPr>
          </a:p>
          <a:p>
            <a:pPr marL="0" indent="0">
              <a:spcAft>
                <a:spcPts val="1200"/>
              </a:spcAft>
              <a:buNone/>
            </a:pPr>
            <a:endParaRPr lang="en-US" sz="2000" dirty="0" smtClean="0">
              <a:solidFill>
                <a:schemeClr val="tx1"/>
              </a:solidFill>
            </a:endParaRPr>
          </a:p>
          <a:p>
            <a:pPr marL="0" indent="0">
              <a:spcAft>
                <a:spcPts val="1200"/>
              </a:spcAft>
              <a:buFont typeface="Arial" pitchFamily="34" charset="0"/>
              <a:buNone/>
            </a:pPr>
            <a:endParaRPr lang="en-US" sz="2000" dirty="0" smtClean="0">
              <a:solidFill>
                <a:schemeClr val="tx1"/>
              </a:solidFill>
            </a:endParaRPr>
          </a:p>
          <a:p>
            <a:pPr marL="0" indent="0">
              <a:spcAft>
                <a:spcPts val="1200"/>
              </a:spcAft>
              <a:buFont typeface="Arial" pitchFamily="34" charset="0"/>
              <a:buNone/>
            </a:pPr>
            <a:endParaRPr lang="en-US" sz="2000" dirty="0" smtClean="0">
              <a:solidFill>
                <a:schemeClr val="tx1"/>
              </a:solidFill>
            </a:endParaRPr>
          </a:p>
          <a:p>
            <a:pPr marL="0" indent="0">
              <a:buFont typeface="Arial" pitchFamily="34" charset="0"/>
              <a:buNone/>
            </a:pPr>
            <a:endParaRPr lang="en-US" dirty="0"/>
          </a:p>
        </p:txBody>
      </p:sp>
      <p:sp>
        <p:nvSpPr>
          <p:cNvPr id="47" name="Rectangle 46"/>
          <p:cNvSpPr/>
          <p:nvPr/>
        </p:nvSpPr>
        <p:spPr>
          <a:xfrm>
            <a:off x="685800" y="3581400"/>
            <a:ext cx="5105400" cy="433452"/>
          </a:xfrm>
          <a:prstGeom prst="rect">
            <a:avLst/>
          </a:prstGeom>
        </p:spPr>
        <p:txBody>
          <a:bodyPr wrap="square">
            <a:spAutoFit/>
          </a:bodyPr>
          <a:lstStyle/>
          <a:p>
            <a:pPr>
              <a:spcAft>
                <a:spcPts val="500"/>
              </a:spcAft>
            </a:pPr>
            <a:r>
              <a:rPr lang="en-US" sz="900" dirty="0" smtClean="0"/>
              <a:t>Image source : </a:t>
            </a:r>
            <a:r>
              <a:rPr lang="en-US" sz="900" dirty="0"/>
              <a:t>Kinect for Windows Human Interface Guidelines v1.5</a:t>
            </a:r>
          </a:p>
          <a:p>
            <a:pPr lvl="0">
              <a:spcAft>
                <a:spcPts val="500"/>
              </a:spcAft>
            </a:pPr>
            <a:endParaRPr lang="en-US" sz="900" dirty="0"/>
          </a:p>
        </p:txBody>
      </p:sp>
      <p:sp>
        <p:nvSpPr>
          <p:cNvPr id="48" name="Oval 47"/>
          <p:cNvSpPr/>
          <p:nvPr/>
        </p:nvSpPr>
        <p:spPr>
          <a:xfrm>
            <a:off x="5305281" y="1872602"/>
            <a:ext cx="462915" cy="49720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9" name="Rectangle 48"/>
          <p:cNvSpPr/>
          <p:nvPr/>
        </p:nvSpPr>
        <p:spPr>
          <a:xfrm>
            <a:off x="5305281" y="2370442"/>
            <a:ext cx="462915" cy="671195"/>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50" name="Straight Connector 49"/>
          <p:cNvCxnSpPr/>
          <p:nvPr/>
        </p:nvCxnSpPr>
        <p:spPr>
          <a:xfrm>
            <a:off x="5766291" y="2377428"/>
            <a:ext cx="121285" cy="5594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758036" y="3042272"/>
            <a:ext cx="0" cy="4857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306551" y="3041637"/>
            <a:ext cx="0" cy="4857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7292196" y="1921962"/>
            <a:ext cx="462915" cy="49720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5" name="Rectangle 54"/>
          <p:cNvSpPr/>
          <p:nvPr/>
        </p:nvSpPr>
        <p:spPr>
          <a:xfrm>
            <a:off x="7292196" y="2419802"/>
            <a:ext cx="462915" cy="671195"/>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56" name="Straight Connector 55"/>
          <p:cNvCxnSpPr/>
          <p:nvPr/>
        </p:nvCxnSpPr>
        <p:spPr>
          <a:xfrm flipV="1">
            <a:off x="7753206" y="2121204"/>
            <a:ext cx="121285" cy="3055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744951" y="3091632"/>
            <a:ext cx="0" cy="4357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293466" y="3090997"/>
            <a:ext cx="0" cy="4087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Content Placeholder 2"/>
          <p:cNvSpPr txBox="1">
            <a:spLocks/>
          </p:cNvSpPr>
          <p:nvPr/>
        </p:nvSpPr>
        <p:spPr>
          <a:xfrm>
            <a:off x="6841980" y="3564890"/>
            <a:ext cx="1826260" cy="473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lvl="0" indent="0">
              <a:buNone/>
            </a:pPr>
            <a:r>
              <a:rPr lang="en-US" sz="1600" dirty="0" smtClean="0">
                <a:solidFill>
                  <a:schemeClr val="tx1"/>
                </a:solidFill>
                <a:latin typeface="Baskerville Old Face" pitchFamily="18" charset="0"/>
              </a:rPr>
              <a:t>End presentation</a:t>
            </a:r>
            <a:endParaRPr lang="en-US" sz="1600" dirty="0">
              <a:solidFill>
                <a:schemeClr val="tx1"/>
              </a:solidFill>
              <a:latin typeface="Baskerville Old Face" pitchFamily="18" charset="0"/>
            </a:endParaRPr>
          </a:p>
          <a:p>
            <a:pPr marL="0" indent="0">
              <a:spcAft>
                <a:spcPts val="1200"/>
              </a:spcAft>
              <a:buNone/>
            </a:pPr>
            <a:endParaRPr lang="en-US" sz="2000" dirty="0" smtClean="0">
              <a:solidFill>
                <a:schemeClr val="tx1"/>
              </a:solidFill>
            </a:endParaRPr>
          </a:p>
          <a:p>
            <a:pPr marL="0" indent="0">
              <a:spcAft>
                <a:spcPts val="1200"/>
              </a:spcAft>
              <a:buFont typeface="Arial" pitchFamily="34" charset="0"/>
              <a:buNone/>
            </a:pPr>
            <a:endParaRPr lang="en-US" sz="2000" dirty="0" smtClean="0">
              <a:solidFill>
                <a:schemeClr val="tx1"/>
              </a:solidFill>
            </a:endParaRPr>
          </a:p>
          <a:p>
            <a:pPr marL="0" indent="0">
              <a:spcAft>
                <a:spcPts val="1200"/>
              </a:spcAft>
              <a:buFont typeface="Arial" pitchFamily="34" charset="0"/>
              <a:buNone/>
            </a:pPr>
            <a:endParaRPr lang="en-US" sz="2000" dirty="0" smtClean="0">
              <a:solidFill>
                <a:schemeClr val="tx1"/>
              </a:solidFill>
            </a:endParaRPr>
          </a:p>
          <a:p>
            <a:pPr marL="0" indent="0">
              <a:buFont typeface="Arial" pitchFamily="34" charset="0"/>
              <a:buNone/>
            </a:pPr>
            <a:endParaRPr lang="en-US" dirty="0"/>
          </a:p>
        </p:txBody>
      </p:sp>
      <p:sp>
        <p:nvSpPr>
          <p:cNvPr id="61" name="Content Placeholder 2"/>
          <p:cNvSpPr txBox="1">
            <a:spLocks/>
          </p:cNvSpPr>
          <p:nvPr/>
        </p:nvSpPr>
        <p:spPr>
          <a:xfrm>
            <a:off x="4681708" y="3564890"/>
            <a:ext cx="2296797" cy="473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lvl="0" indent="0">
              <a:buNone/>
            </a:pPr>
            <a:r>
              <a:rPr lang="en-US" sz="1600" dirty="0" smtClean="0">
                <a:solidFill>
                  <a:schemeClr val="tx1"/>
                </a:solidFill>
                <a:latin typeface="Baskerville Old Face" pitchFamily="18" charset="0"/>
              </a:rPr>
              <a:t>Start presentation</a:t>
            </a:r>
            <a:endParaRPr lang="en-US" sz="1600" dirty="0">
              <a:solidFill>
                <a:schemeClr val="tx1"/>
              </a:solidFill>
              <a:latin typeface="Baskerville Old Face" pitchFamily="18" charset="0"/>
            </a:endParaRPr>
          </a:p>
          <a:p>
            <a:pPr marL="0" indent="0">
              <a:spcAft>
                <a:spcPts val="1200"/>
              </a:spcAft>
              <a:buNone/>
            </a:pPr>
            <a:endParaRPr lang="en-US" sz="2000" dirty="0" smtClean="0">
              <a:solidFill>
                <a:schemeClr val="tx1"/>
              </a:solidFill>
            </a:endParaRPr>
          </a:p>
          <a:p>
            <a:pPr marL="0" indent="0">
              <a:spcAft>
                <a:spcPts val="1200"/>
              </a:spcAft>
              <a:buFont typeface="Arial" pitchFamily="34" charset="0"/>
              <a:buNone/>
            </a:pPr>
            <a:endParaRPr lang="en-US" sz="2000" dirty="0" smtClean="0">
              <a:solidFill>
                <a:schemeClr val="tx1"/>
              </a:solidFill>
            </a:endParaRPr>
          </a:p>
          <a:p>
            <a:pPr marL="0" indent="0">
              <a:spcAft>
                <a:spcPts val="1200"/>
              </a:spcAft>
              <a:buFont typeface="Arial" pitchFamily="34" charset="0"/>
              <a:buNone/>
            </a:pPr>
            <a:endParaRPr lang="en-US" sz="2000" dirty="0" smtClean="0">
              <a:solidFill>
                <a:schemeClr val="tx1"/>
              </a:solidFill>
            </a:endParaRPr>
          </a:p>
          <a:p>
            <a:pPr marL="0" indent="0">
              <a:buFont typeface="Arial" pitchFamily="34" charset="0"/>
              <a:buNone/>
            </a:pPr>
            <a:endParaRPr lang="en-US" dirty="0"/>
          </a:p>
        </p:txBody>
      </p:sp>
      <p:sp>
        <p:nvSpPr>
          <p:cNvPr id="65" name="Oval 64"/>
          <p:cNvSpPr/>
          <p:nvPr/>
        </p:nvSpPr>
        <p:spPr>
          <a:xfrm>
            <a:off x="3727798" y="4136641"/>
            <a:ext cx="462915" cy="49720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6" name="Rectangle 65"/>
          <p:cNvSpPr/>
          <p:nvPr/>
        </p:nvSpPr>
        <p:spPr>
          <a:xfrm>
            <a:off x="3727798" y="4634481"/>
            <a:ext cx="462915" cy="671195"/>
          </a:xfrm>
          <a:prstGeom prst="rect">
            <a:avLst/>
          </a:prstGeom>
          <a:ln>
            <a:solidFill>
              <a:schemeClr val="tx1"/>
            </a:solidFill>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67" name="Straight Connector 66"/>
          <p:cNvCxnSpPr/>
          <p:nvPr/>
        </p:nvCxnSpPr>
        <p:spPr>
          <a:xfrm>
            <a:off x="4188808" y="4641467"/>
            <a:ext cx="131445" cy="5594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3104225" y="4644007"/>
            <a:ext cx="621668" cy="5569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180553" y="5306311"/>
            <a:ext cx="0" cy="4857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729068" y="5305676"/>
            <a:ext cx="0" cy="4857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Content Placeholder 2"/>
          <p:cNvSpPr txBox="1">
            <a:spLocks/>
          </p:cNvSpPr>
          <p:nvPr/>
        </p:nvSpPr>
        <p:spPr>
          <a:xfrm>
            <a:off x="3304995" y="5828929"/>
            <a:ext cx="1471933" cy="47371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lvl="0" indent="0">
              <a:buNone/>
            </a:pPr>
            <a:r>
              <a:rPr lang="en-US" sz="1600" dirty="0" smtClean="0">
                <a:solidFill>
                  <a:schemeClr val="tx1"/>
                </a:solidFill>
                <a:latin typeface="Baskerville Old Face" pitchFamily="18" charset="0"/>
              </a:rPr>
              <a:t>Push gesture</a:t>
            </a:r>
            <a:endParaRPr lang="en-US" sz="1600" dirty="0">
              <a:solidFill>
                <a:schemeClr val="tx1"/>
              </a:solidFill>
              <a:latin typeface="Baskerville Old Face" pitchFamily="18" charset="0"/>
            </a:endParaRPr>
          </a:p>
          <a:p>
            <a:pPr marL="0" indent="0">
              <a:spcAft>
                <a:spcPts val="1200"/>
              </a:spcAft>
              <a:buNone/>
            </a:pPr>
            <a:endParaRPr lang="en-US" sz="2000" dirty="0" smtClean="0">
              <a:solidFill>
                <a:schemeClr val="tx1"/>
              </a:solidFill>
            </a:endParaRPr>
          </a:p>
          <a:p>
            <a:pPr marL="0" indent="0">
              <a:spcAft>
                <a:spcPts val="1200"/>
              </a:spcAft>
              <a:buFont typeface="Arial" pitchFamily="34" charset="0"/>
              <a:buNone/>
            </a:pPr>
            <a:endParaRPr lang="en-US" sz="2000" dirty="0" smtClean="0">
              <a:solidFill>
                <a:schemeClr val="tx1"/>
              </a:solidFill>
            </a:endParaRPr>
          </a:p>
          <a:p>
            <a:pPr marL="0" indent="0">
              <a:spcAft>
                <a:spcPts val="1200"/>
              </a:spcAft>
              <a:buFont typeface="Arial" pitchFamily="34" charset="0"/>
              <a:buNone/>
            </a:pPr>
            <a:endParaRPr lang="en-US" sz="2000" dirty="0" smtClean="0">
              <a:solidFill>
                <a:schemeClr val="tx1"/>
              </a:solidFill>
            </a:endParaRPr>
          </a:p>
          <a:p>
            <a:pPr marL="0" indent="0">
              <a:buFont typeface="Arial" pitchFamily="34" charset="0"/>
              <a:buNone/>
            </a:pPr>
            <a:endParaRPr lang="en-US" dirty="0"/>
          </a:p>
        </p:txBody>
      </p:sp>
      <p:pic>
        <p:nvPicPr>
          <p:cNvPr id="77" name="Picture 7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667" y="4494183"/>
            <a:ext cx="1367155" cy="1031815"/>
          </a:xfrm>
          <a:prstGeom prst="rect">
            <a:avLst/>
          </a:prstGeom>
        </p:spPr>
      </p:pic>
      <p:sp>
        <p:nvSpPr>
          <p:cNvPr id="78" name="Content Placeholder 2"/>
          <p:cNvSpPr txBox="1">
            <a:spLocks/>
          </p:cNvSpPr>
          <p:nvPr/>
        </p:nvSpPr>
        <p:spPr>
          <a:xfrm>
            <a:off x="868392" y="5828929"/>
            <a:ext cx="1761491" cy="5240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lvl="0" indent="0">
              <a:buNone/>
            </a:pPr>
            <a:r>
              <a:rPr lang="en-US" sz="1600" dirty="0" smtClean="0">
                <a:solidFill>
                  <a:schemeClr val="tx1"/>
                </a:solidFill>
                <a:latin typeface="Baskerville Old Face" pitchFamily="18" charset="0"/>
              </a:rPr>
              <a:t>Circling gesture</a:t>
            </a:r>
            <a:endParaRPr lang="en-US" sz="1600" dirty="0">
              <a:solidFill>
                <a:schemeClr val="tx1"/>
              </a:solidFill>
              <a:latin typeface="Baskerville Old Face" pitchFamily="18" charset="0"/>
            </a:endParaRPr>
          </a:p>
          <a:p>
            <a:pPr marL="0" indent="0">
              <a:spcAft>
                <a:spcPts val="1200"/>
              </a:spcAft>
              <a:buNone/>
            </a:pPr>
            <a:endParaRPr lang="en-US" sz="2000" dirty="0" smtClean="0">
              <a:solidFill>
                <a:schemeClr val="tx1"/>
              </a:solidFill>
            </a:endParaRPr>
          </a:p>
          <a:p>
            <a:pPr marL="0" indent="0">
              <a:spcAft>
                <a:spcPts val="1200"/>
              </a:spcAft>
              <a:buFont typeface="Arial" pitchFamily="34" charset="0"/>
              <a:buNone/>
            </a:pPr>
            <a:endParaRPr lang="en-US" sz="2000" dirty="0" smtClean="0">
              <a:solidFill>
                <a:schemeClr val="tx1"/>
              </a:solidFill>
            </a:endParaRPr>
          </a:p>
          <a:p>
            <a:pPr marL="0" indent="0">
              <a:spcAft>
                <a:spcPts val="1200"/>
              </a:spcAft>
              <a:buFont typeface="Arial" pitchFamily="34" charset="0"/>
              <a:buNone/>
            </a:pPr>
            <a:endParaRPr lang="en-US" sz="2000" dirty="0" smtClean="0">
              <a:solidFill>
                <a:schemeClr val="tx1"/>
              </a:solidFill>
            </a:endParaRPr>
          </a:p>
          <a:p>
            <a:pPr marL="0" indent="0">
              <a:buFont typeface="Arial" pitchFamily="34" charset="0"/>
              <a:buNone/>
            </a:pPr>
            <a:endParaRPr lang="en-US" dirty="0"/>
          </a:p>
        </p:txBody>
      </p:sp>
      <p:pic>
        <p:nvPicPr>
          <p:cNvPr id="79" name="Picture 7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9971" y="3962400"/>
            <a:ext cx="1920335" cy="2349586"/>
          </a:xfrm>
          <a:prstGeom prst="rect">
            <a:avLst/>
          </a:prstGeom>
        </p:spPr>
      </p:pic>
      <p:sp>
        <p:nvSpPr>
          <p:cNvPr id="80" name="Content Placeholder 2"/>
          <p:cNvSpPr txBox="1">
            <a:spLocks/>
          </p:cNvSpPr>
          <p:nvPr/>
        </p:nvSpPr>
        <p:spPr>
          <a:xfrm>
            <a:off x="6841980" y="4207984"/>
            <a:ext cx="2296797" cy="838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lvl="0" indent="0">
              <a:buNone/>
            </a:pPr>
            <a:r>
              <a:rPr lang="en-US" sz="1600" dirty="0" smtClean="0">
                <a:solidFill>
                  <a:schemeClr val="tx1"/>
                </a:solidFill>
                <a:latin typeface="Baskerville Old Face" pitchFamily="18" charset="0"/>
              </a:rPr>
              <a:t>Hand as a </a:t>
            </a:r>
          </a:p>
          <a:p>
            <a:pPr marL="0" lvl="0" indent="0">
              <a:buNone/>
            </a:pPr>
            <a:r>
              <a:rPr lang="en-US" sz="1600" dirty="0">
                <a:solidFill>
                  <a:schemeClr val="tx1"/>
                </a:solidFill>
                <a:latin typeface="Baskerville Old Face" pitchFamily="18" charset="0"/>
              </a:rPr>
              <a:t>m</a:t>
            </a:r>
            <a:r>
              <a:rPr lang="en-US" sz="1600" dirty="0" smtClean="0">
                <a:solidFill>
                  <a:schemeClr val="tx1"/>
                </a:solidFill>
                <a:latin typeface="Baskerville Old Face" pitchFamily="18" charset="0"/>
              </a:rPr>
              <a:t>arker</a:t>
            </a:r>
            <a:endParaRPr lang="en-US" sz="1600" dirty="0">
              <a:solidFill>
                <a:schemeClr val="tx1"/>
              </a:solidFill>
              <a:latin typeface="Baskerville Old Face" pitchFamily="18" charset="0"/>
            </a:endParaRPr>
          </a:p>
          <a:p>
            <a:pPr marL="0" indent="0">
              <a:spcAft>
                <a:spcPts val="1200"/>
              </a:spcAft>
              <a:buNone/>
            </a:pPr>
            <a:endParaRPr lang="en-US" sz="2000" dirty="0" smtClean="0">
              <a:solidFill>
                <a:schemeClr val="tx1"/>
              </a:solidFill>
            </a:endParaRPr>
          </a:p>
          <a:p>
            <a:pPr marL="0" indent="0">
              <a:spcAft>
                <a:spcPts val="1200"/>
              </a:spcAft>
              <a:buFont typeface="Arial" pitchFamily="34" charset="0"/>
              <a:buNone/>
            </a:pPr>
            <a:endParaRPr lang="en-US" sz="2000" dirty="0" smtClean="0">
              <a:solidFill>
                <a:schemeClr val="tx1"/>
              </a:solidFill>
            </a:endParaRPr>
          </a:p>
          <a:p>
            <a:pPr marL="0" indent="0">
              <a:spcAft>
                <a:spcPts val="1200"/>
              </a:spcAft>
              <a:buFont typeface="Arial" pitchFamily="34" charset="0"/>
              <a:buNone/>
            </a:pPr>
            <a:endParaRPr lang="en-US" sz="2000" dirty="0" smtClean="0">
              <a:solidFill>
                <a:schemeClr val="tx1"/>
              </a:solidFill>
            </a:endParaRPr>
          </a:p>
          <a:p>
            <a:pPr marL="0" indent="0">
              <a:buFont typeface="Arial" pitchFamily="34" charset="0"/>
              <a:buNone/>
            </a:pPr>
            <a:endParaRPr lang="en-US" dirty="0"/>
          </a:p>
        </p:txBody>
      </p:sp>
      <p:sp>
        <p:nvSpPr>
          <p:cNvPr id="81" name="Rectangle 80"/>
          <p:cNvSpPr/>
          <p:nvPr/>
        </p:nvSpPr>
        <p:spPr>
          <a:xfrm>
            <a:off x="5290824" y="6272148"/>
            <a:ext cx="5105400" cy="433452"/>
          </a:xfrm>
          <a:prstGeom prst="rect">
            <a:avLst/>
          </a:prstGeom>
        </p:spPr>
        <p:txBody>
          <a:bodyPr wrap="square">
            <a:spAutoFit/>
          </a:bodyPr>
          <a:lstStyle/>
          <a:p>
            <a:pPr>
              <a:spcAft>
                <a:spcPts val="500"/>
              </a:spcAft>
            </a:pPr>
            <a:r>
              <a:rPr lang="en-US" sz="900" dirty="0" smtClean="0"/>
              <a:t>Image source : </a:t>
            </a:r>
            <a:r>
              <a:rPr lang="en-US" sz="900" dirty="0"/>
              <a:t>Kinect for Windows Human Interface Guidelines v1.5</a:t>
            </a:r>
          </a:p>
          <a:p>
            <a:pPr lvl="0">
              <a:spcAft>
                <a:spcPts val="500"/>
              </a:spcAft>
            </a:pPr>
            <a:endParaRPr lang="en-US" sz="900" dirty="0"/>
          </a:p>
        </p:txBody>
      </p:sp>
      <p:pic>
        <p:nvPicPr>
          <p:cNvPr id="82" name="Picture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4501" y="3814601"/>
            <a:ext cx="223999" cy="223999"/>
          </a:xfrm>
          <a:prstGeom prst="rect">
            <a:avLst/>
          </a:prstGeom>
        </p:spPr>
      </p:pic>
      <p:pic>
        <p:nvPicPr>
          <p:cNvPr id="85" name="Picture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0138" y="3632626"/>
            <a:ext cx="223999" cy="223999"/>
          </a:xfrm>
          <a:prstGeom prst="rect">
            <a:avLst/>
          </a:prstGeom>
        </p:spPr>
      </p:pic>
      <p:pic>
        <p:nvPicPr>
          <p:cNvPr id="86" name="Picture 8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7799" y="3608708"/>
            <a:ext cx="223999" cy="223999"/>
          </a:xfrm>
          <a:prstGeom prst="rect">
            <a:avLst/>
          </a:prstGeom>
        </p:spPr>
      </p:pic>
      <p:cxnSp>
        <p:nvCxnSpPr>
          <p:cNvPr id="87" name="Straight Connector 86"/>
          <p:cNvCxnSpPr/>
          <p:nvPr/>
        </p:nvCxnSpPr>
        <p:spPr>
          <a:xfrm>
            <a:off x="5111927" y="2144000"/>
            <a:ext cx="178897" cy="2587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5111928" y="1651452"/>
            <a:ext cx="69994" cy="4925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7117275" y="2170564"/>
            <a:ext cx="178897" cy="2587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7117276" y="1678016"/>
            <a:ext cx="69994" cy="4925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7792305" y="1676242"/>
            <a:ext cx="91992" cy="4429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normAutofit fontScale="85000" lnSpcReduction="20000"/>
          </a:bodyPr>
          <a:lstStyle/>
          <a:p>
            <a:fld id="{0776834F-16E1-4D8D-81C9-F6F94DFD2546}" type="slidenum">
              <a:rPr lang="en-US" smtClean="0"/>
              <a:t>71</a:t>
            </a:fld>
            <a:endParaRPr lang="en-US"/>
          </a:p>
        </p:txBody>
      </p:sp>
      <p:sp>
        <p:nvSpPr>
          <p:cNvPr id="40" name="Title 1"/>
          <p:cNvSpPr txBox="1">
            <a:spLocks/>
          </p:cNvSpPr>
          <p:nvPr/>
        </p:nvSpPr>
        <p:spPr>
          <a:xfrm>
            <a:off x="381000" y="228600"/>
            <a:ext cx="8229600" cy="11430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ct val="100000"/>
              </a:lnSpc>
            </a:pPr>
            <a:r>
              <a:rPr 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mj-lt"/>
              </a:rPr>
              <a:t>POWERPOINT</a:t>
            </a:r>
            <a:r>
              <a:rPr lang="en-US" sz="3200" b="1" dirty="0" smtClean="0"/>
              <a:t> </a:t>
            </a:r>
            <a:r>
              <a:rPr 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mj-lt"/>
              </a:rPr>
              <a:t>PRESENTATION</a:t>
            </a:r>
            <a:r>
              <a:rPr lang="en-US" sz="3200" b="1" dirty="0" smtClean="0"/>
              <a:t>   </a:t>
            </a:r>
            <a:r>
              <a:rPr 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mj-lt"/>
              </a:rPr>
              <a:t>CONTROL from hand gesture</a:t>
            </a:r>
            <a:endPar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mj-lt"/>
            </a:endParaRPr>
          </a:p>
        </p:txBody>
      </p:sp>
    </p:spTree>
    <p:extLst>
      <p:ext uri="{BB962C8B-B14F-4D97-AF65-F5344CB8AC3E}">
        <p14:creationId xmlns:p14="http://schemas.microsoft.com/office/powerpoint/2010/main" val="24687254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81000" y="0"/>
            <a:ext cx="8229600" cy="11430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lnSpc>
                <a:spcPct val="100000"/>
              </a:lnSpc>
            </a:pPr>
            <a:r>
              <a:rPr 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mj-lt"/>
              </a:rPr>
              <a:t>Gesture path</a:t>
            </a:r>
            <a:endPar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mj-lt"/>
            </a:endParaRPr>
          </a:p>
        </p:txBody>
      </p:sp>
      <p:sp>
        <p:nvSpPr>
          <p:cNvPr id="12" name="Content Placeholder 2"/>
          <p:cNvSpPr txBox="1">
            <a:spLocks/>
          </p:cNvSpPr>
          <p:nvPr>
            <p:custDataLst>
              <p:tags r:id="rId1"/>
            </p:custDataLst>
          </p:nvPr>
        </p:nvSpPr>
        <p:spPr>
          <a:xfrm>
            <a:off x="862642" y="1515374"/>
            <a:ext cx="7910264"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R</a:t>
            </a:r>
            <a:r>
              <a:rPr lang="en-US" sz="2400" dirty="0" smtClean="0"/>
              <a:t>ight swipe gesture paths</a:t>
            </a:r>
            <a:endParaRPr lang="en-US" sz="2400" dirty="0"/>
          </a:p>
          <a:p>
            <a:endParaRPr lang="en-US" dirty="0" smtClean="0"/>
          </a:p>
          <a:p>
            <a:pPr marL="0" indent="0">
              <a:buNone/>
            </a:pPr>
            <a:endParaRPr lang="en-US" sz="2800" dirty="0" smtClean="0"/>
          </a:p>
          <a:p>
            <a:pPr marL="457200" lvl="1" indent="0">
              <a:buNone/>
            </a:pPr>
            <a:endParaRPr lang="en-US" sz="2800" dirty="0" smtClean="0"/>
          </a:p>
          <a:p>
            <a:pPr marL="457200" lvl="1" indent="0">
              <a:buNone/>
            </a:pPr>
            <a:endParaRPr lang="en-US" sz="2800" dirty="0" smtClean="0"/>
          </a:p>
        </p:txBody>
      </p:sp>
      <p:graphicFrame>
        <p:nvGraphicFramePr>
          <p:cNvPr id="13" name="Chart 12"/>
          <p:cNvGraphicFramePr>
            <a:graphicFrameLocks/>
          </p:cNvGraphicFramePr>
          <p:nvPr>
            <p:extLst>
              <p:ext uri="{D42A27DB-BD31-4B8C-83A1-F6EECF244321}">
                <p14:modId xmlns:p14="http://schemas.microsoft.com/office/powerpoint/2010/main" val="3486294614"/>
              </p:ext>
            </p:extLst>
          </p:nvPr>
        </p:nvGraphicFramePr>
        <p:xfrm>
          <a:off x="862642" y="1905000"/>
          <a:ext cx="3729980" cy="21650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ext uri="{D42A27DB-BD31-4B8C-83A1-F6EECF244321}">
                <p14:modId xmlns:p14="http://schemas.microsoft.com/office/powerpoint/2010/main" val="2726471340"/>
              </p:ext>
            </p:extLst>
          </p:nvPr>
        </p:nvGraphicFramePr>
        <p:xfrm>
          <a:off x="4956482" y="2057400"/>
          <a:ext cx="3816424" cy="20162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ext uri="{D42A27DB-BD31-4B8C-83A1-F6EECF244321}">
                <p14:modId xmlns:p14="http://schemas.microsoft.com/office/powerpoint/2010/main" val="1498103395"/>
              </p:ext>
            </p:extLst>
          </p:nvPr>
        </p:nvGraphicFramePr>
        <p:xfrm>
          <a:off x="862642" y="4419600"/>
          <a:ext cx="3693705" cy="201622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p:cNvGraphicFramePr>
            <a:graphicFrameLocks/>
          </p:cNvGraphicFramePr>
          <p:nvPr>
            <p:extLst>
              <p:ext uri="{D42A27DB-BD31-4B8C-83A1-F6EECF244321}">
                <p14:modId xmlns:p14="http://schemas.microsoft.com/office/powerpoint/2010/main" val="2923680347"/>
              </p:ext>
            </p:extLst>
          </p:nvPr>
        </p:nvGraphicFramePr>
        <p:xfrm>
          <a:off x="5038822" y="4419600"/>
          <a:ext cx="3744416" cy="2177510"/>
        </p:xfrm>
        <a:graphic>
          <a:graphicData uri="http://schemas.openxmlformats.org/drawingml/2006/chart">
            <c:chart xmlns:c="http://schemas.openxmlformats.org/drawingml/2006/chart" xmlns:r="http://schemas.openxmlformats.org/officeDocument/2006/relationships" r:id="rId6"/>
          </a:graphicData>
        </a:graphic>
      </p:graphicFrame>
      <p:sp>
        <p:nvSpPr>
          <p:cNvPr id="2" name="Slide Number Placeholder 1"/>
          <p:cNvSpPr>
            <a:spLocks noGrp="1"/>
          </p:cNvSpPr>
          <p:nvPr>
            <p:ph type="sldNum" sz="quarter" idx="12"/>
          </p:nvPr>
        </p:nvSpPr>
        <p:spPr/>
        <p:txBody>
          <a:bodyPr>
            <a:normAutofit fontScale="85000" lnSpcReduction="20000"/>
          </a:bodyPr>
          <a:lstStyle/>
          <a:p>
            <a:fld id="{0776834F-16E1-4D8D-81C9-F6F94DFD2546}" type="slidenum">
              <a:rPr lang="en-US" smtClean="0"/>
              <a:t>72</a:t>
            </a:fld>
            <a:endParaRPr lang="en-US"/>
          </a:p>
        </p:txBody>
      </p:sp>
    </p:spTree>
    <p:extLst>
      <p:ext uri="{BB962C8B-B14F-4D97-AF65-F5344CB8AC3E}">
        <p14:creationId xmlns:p14="http://schemas.microsoft.com/office/powerpoint/2010/main" val="3859122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94054" y="1905000"/>
            <a:ext cx="3497939" cy="2369586"/>
          </a:xfrm>
          <a:prstGeom prst="rect">
            <a:avLst/>
          </a:prstGeom>
        </p:spPr>
      </p:pic>
      <p:sp>
        <p:nvSpPr>
          <p:cNvPr id="8" name="Content Placeholder 2"/>
          <p:cNvSpPr txBox="1">
            <a:spLocks/>
          </p:cNvSpPr>
          <p:nvPr/>
        </p:nvSpPr>
        <p:spPr>
          <a:xfrm>
            <a:off x="609600" y="1752600"/>
            <a:ext cx="8229600" cy="4525963"/>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spcAft>
                <a:spcPts val="1200"/>
              </a:spcAft>
            </a:pPr>
            <a:r>
              <a:rPr lang="en-US" sz="2600" dirty="0" smtClean="0">
                <a:solidFill>
                  <a:schemeClr val="tx1"/>
                </a:solidFill>
                <a:latin typeface="+mn-lt"/>
              </a:rPr>
              <a:t>Consider an example : Take a left swipe path</a:t>
            </a:r>
          </a:p>
          <a:p>
            <a:pPr>
              <a:spcAft>
                <a:spcPts val="1200"/>
              </a:spcAft>
            </a:pPr>
            <a:endParaRPr lang="en-US" sz="2000" dirty="0" smtClean="0">
              <a:solidFill>
                <a:schemeClr val="tx1"/>
              </a:solidFill>
              <a:latin typeface="Baskerville Old Face" pitchFamily="18" charset="0"/>
            </a:endParaRPr>
          </a:p>
          <a:p>
            <a:pPr>
              <a:spcAft>
                <a:spcPts val="1200"/>
              </a:spcAft>
            </a:pPr>
            <a:endParaRPr lang="en-US" sz="2000" dirty="0">
              <a:solidFill>
                <a:schemeClr val="tx1"/>
              </a:solidFill>
              <a:latin typeface="Baskerville Old Face" pitchFamily="18" charset="0"/>
            </a:endParaRPr>
          </a:p>
          <a:p>
            <a:pPr>
              <a:spcAft>
                <a:spcPts val="1200"/>
              </a:spcAft>
            </a:pPr>
            <a:endParaRPr lang="en-US" sz="2000" dirty="0" smtClean="0">
              <a:solidFill>
                <a:schemeClr val="tx1"/>
              </a:solidFill>
              <a:latin typeface="Baskerville Old Face" pitchFamily="18" charset="0"/>
            </a:endParaRPr>
          </a:p>
          <a:p>
            <a:pPr marL="0" indent="0">
              <a:spcAft>
                <a:spcPts val="1200"/>
              </a:spcAft>
              <a:buNone/>
            </a:pPr>
            <a:endParaRPr lang="en-US" sz="2000" dirty="0" smtClean="0">
              <a:solidFill>
                <a:schemeClr val="tx1"/>
              </a:solidFill>
              <a:latin typeface="Baskerville Old Face" pitchFamily="18" charset="0"/>
            </a:endParaRPr>
          </a:p>
          <a:p>
            <a:pPr>
              <a:spcAft>
                <a:spcPts val="1200"/>
              </a:spcAft>
            </a:pPr>
            <a:endParaRPr lang="en-US" sz="2600" dirty="0" smtClean="0">
              <a:solidFill>
                <a:schemeClr val="tx1"/>
              </a:solidFill>
              <a:latin typeface="+mn-lt"/>
            </a:endParaRPr>
          </a:p>
          <a:p>
            <a:pPr>
              <a:spcAft>
                <a:spcPts val="1200"/>
              </a:spcAft>
            </a:pPr>
            <a:endParaRPr lang="en-US" sz="2600" dirty="0">
              <a:solidFill>
                <a:schemeClr val="tx1"/>
              </a:solidFill>
              <a:latin typeface="+mn-lt"/>
            </a:endParaRPr>
          </a:p>
          <a:p>
            <a:pPr>
              <a:spcAft>
                <a:spcPts val="1200"/>
              </a:spcAft>
            </a:pPr>
            <a:r>
              <a:rPr lang="en-US" sz="2600" dirty="0" smtClean="0">
                <a:solidFill>
                  <a:schemeClr val="tx1"/>
                </a:solidFill>
                <a:latin typeface="+mn-lt"/>
              </a:rPr>
              <a:t>The sequence of angles will be of the form [180,170,182, … ,170,180,185]</a:t>
            </a:r>
          </a:p>
          <a:p>
            <a:pPr>
              <a:spcAft>
                <a:spcPts val="1200"/>
              </a:spcAft>
            </a:pPr>
            <a:r>
              <a:rPr lang="en-US" sz="2600" dirty="0" smtClean="0">
                <a:solidFill>
                  <a:schemeClr val="tx1"/>
                </a:solidFill>
                <a:latin typeface="+mn-lt"/>
              </a:rPr>
              <a:t>The corresponding quantized feature vector is [9,9,9, … , 9,9,9]</a:t>
            </a:r>
          </a:p>
          <a:p>
            <a:pPr>
              <a:spcAft>
                <a:spcPts val="1200"/>
              </a:spcAft>
            </a:pPr>
            <a:endParaRPr lang="en-US" sz="1000" dirty="0" smtClean="0">
              <a:solidFill>
                <a:schemeClr val="tx1"/>
              </a:solidFill>
              <a:latin typeface="+mn-lt"/>
            </a:endParaRPr>
          </a:p>
          <a:p>
            <a:pPr>
              <a:spcAft>
                <a:spcPts val="1200"/>
              </a:spcAft>
            </a:pPr>
            <a:r>
              <a:rPr lang="en-US" sz="2600" b="1" dirty="0">
                <a:solidFill>
                  <a:schemeClr val="tx1"/>
                </a:solidFill>
                <a:latin typeface="+mn-lt"/>
              </a:rPr>
              <a:t>How does it distinguish left swipe from right swipe</a:t>
            </a:r>
            <a:r>
              <a:rPr lang="en-US" sz="2600" b="1" dirty="0" smtClean="0">
                <a:solidFill>
                  <a:schemeClr val="tx1"/>
                </a:solidFill>
                <a:latin typeface="+mn-lt"/>
              </a:rPr>
              <a:t>?      </a:t>
            </a:r>
            <a:r>
              <a:rPr lang="en-US" sz="2600" dirty="0" smtClean="0">
                <a:solidFill>
                  <a:schemeClr val="tx1"/>
                </a:solidFill>
                <a:latin typeface="+mn-lt"/>
              </a:rPr>
              <a:t>Very straightforward!</a:t>
            </a:r>
            <a:endParaRPr lang="en-US" sz="2600" dirty="0">
              <a:solidFill>
                <a:schemeClr val="tx1"/>
              </a:solidFill>
              <a:latin typeface="+mn-lt"/>
            </a:endParaRPr>
          </a:p>
          <a:p>
            <a:pPr>
              <a:spcAft>
                <a:spcPts val="1200"/>
              </a:spcAft>
            </a:pPr>
            <a:endParaRPr lang="en-US" sz="2600" dirty="0" smtClean="0">
              <a:solidFill>
                <a:schemeClr val="tx1"/>
              </a:solidFill>
              <a:latin typeface="+mn-lt"/>
            </a:endParaRPr>
          </a:p>
          <a:p>
            <a:pPr>
              <a:spcAft>
                <a:spcPts val="1200"/>
              </a:spcAft>
            </a:pPr>
            <a:endParaRPr lang="en-US" sz="2000" dirty="0">
              <a:solidFill>
                <a:schemeClr val="tx1"/>
              </a:solidFill>
              <a:latin typeface="Baskerville Old Face" pitchFamily="18" charset="0"/>
            </a:endParaRPr>
          </a:p>
          <a:p>
            <a:pPr>
              <a:spcAft>
                <a:spcPts val="1200"/>
              </a:spcAft>
            </a:pPr>
            <a:endParaRPr lang="en-US" sz="2000" dirty="0" smtClean="0">
              <a:solidFill>
                <a:schemeClr val="tx1"/>
              </a:solidFill>
              <a:latin typeface="Baskerville Old Face" pitchFamily="18" charset="0"/>
            </a:endParaRPr>
          </a:p>
          <a:p>
            <a:pPr>
              <a:spcAft>
                <a:spcPts val="1200"/>
              </a:spcAft>
            </a:pPr>
            <a:endParaRPr lang="en-US" sz="2000" dirty="0" smtClean="0">
              <a:solidFill>
                <a:schemeClr val="tx1"/>
              </a:solidFill>
              <a:latin typeface="Baskerville Old Face" pitchFamily="18" charset="0"/>
            </a:endParaRPr>
          </a:p>
          <a:p>
            <a:pPr>
              <a:spcAft>
                <a:spcPts val="1200"/>
              </a:spcAft>
            </a:pPr>
            <a:endParaRPr lang="en-US" sz="2000" dirty="0" smtClean="0">
              <a:solidFill>
                <a:schemeClr val="tx1"/>
              </a:solidFill>
              <a:latin typeface="Baskerville Old Face" pitchFamily="18" charset="0"/>
            </a:endParaRPr>
          </a:p>
          <a:p>
            <a:pPr>
              <a:spcAft>
                <a:spcPts val="1200"/>
              </a:spcAft>
            </a:pPr>
            <a:endParaRPr lang="en-US" sz="2000" b="1" dirty="0" smtClean="0">
              <a:solidFill>
                <a:schemeClr val="tx1"/>
              </a:solidFill>
              <a:latin typeface="Baskerville Old Face" pitchFamily="18" charset="0"/>
            </a:endParaRP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r>
              <a:rPr lang="en-US" sz="4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mj-lt"/>
              </a:rPr>
              <a:t>MODELING</a:t>
            </a:r>
            <a:r>
              <a:rPr lang="en-US" sz="3600" dirty="0" smtClean="0"/>
              <a:t> </a:t>
            </a:r>
            <a:r>
              <a:rPr lang="en-US"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mj-lt"/>
              </a:rPr>
              <a:t>GESTURES</a:t>
            </a:r>
          </a:p>
        </p:txBody>
      </p:sp>
      <p:graphicFrame>
        <p:nvGraphicFramePr>
          <p:cNvPr id="11" name="Chart 10"/>
          <p:cNvGraphicFramePr>
            <a:graphicFrameLocks/>
          </p:cNvGraphicFramePr>
          <p:nvPr>
            <p:extLst>
              <p:ext uri="{D42A27DB-BD31-4B8C-83A1-F6EECF244321}">
                <p14:modId xmlns:p14="http://schemas.microsoft.com/office/powerpoint/2010/main" val="3987520590"/>
              </p:ext>
            </p:extLst>
          </p:nvPr>
        </p:nvGraphicFramePr>
        <p:xfrm>
          <a:off x="1143000" y="2432634"/>
          <a:ext cx="3352800" cy="1600200"/>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Arrow Connector 2"/>
          <p:cNvCxnSpPr/>
          <p:nvPr/>
        </p:nvCxnSpPr>
        <p:spPr>
          <a:xfrm flipH="1">
            <a:off x="2590800" y="3429000"/>
            <a:ext cx="838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normAutofit fontScale="85000" lnSpcReduction="20000"/>
          </a:bodyPr>
          <a:lstStyle/>
          <a:p>
            <a:fld id="{0776834F-16E1-4D8D-81C9-F6F94DFD2546}" type="slidenum">
              <a:rPr lang="en-US" smtClean="0"/>
              <a:t>73</a:t>
            </a:fld>
            <a:endParaRPr lang="en-US"/>
          </a:p>
        </p:txBody>
      </p:sp>
    </p:spTree>
    <p:extLst>
      <p:ext uri="{BB962C8B-B14F-4D97-AF65-F5344CB8AC3E}">
        <p14:creationId xmlns:p14="http://schemas.microsoft.com/office/powerpoint/2010/main" val="388562136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316589" y="4435653"/>
            <a:ext cx="1390989" cy="898347"/>
          </a:xfrm>
          <a:prstGeom prst="rect">
            <a:avLst/>
          </a:prstGeom>
        </p:spPr>
      </p:pic>
      <p:sp>
        <p:nvSpPr>
          <p:cNvPr id="5" name="Title 1"/>
          <p:cNvSpPr txBox="1">
            <a:spLocks/>
          </p:cNvSpPr>
          <p:nvPr/>
        </p:nvSpPr>
        <p:spPr>
          <a:xfrm>
            <a:off x="457200" y="0"/>
            <a:ext cx="8229600" cy="11430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r>
              <a:rPr lang="en-US" sz="4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mj-lt"/>
              </a:rPr>
              <a:t>MACHINE</a:t>
            </a:r>
            <a:r>
              <a:rPr lang="en-US" sz="3600" dirty="0" smtClean="0"/>
              <a:t> </a:t>
            </a:r>
            <a:r>
              <a:rPr lang="en-US"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mj-lt"/>
              </a:rPr>
              <a:t>LEARNING</a:t>
            </a:r>
          </a:p>
        </p:txBody>
      </p:sp>
      <p:sp>
        <p:nvSpPr>
          <p:cNvPr id="8" name="Content Placeholder 2"/>
          <p:cNvSpPr txBox="1">
            <a:spLocks/>
          </p:cNvSpPr>
          <p:nvPr/>
        </p:nvSpPr>
        <p:spPr>
          <a:xfrm>
            <a:off x="840802" y="1755257"/>
            <a:ext cx="82296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spcAft>
                <a:spcPts val="1200"/>
              </a:spcAft>
            </a:pPr>
            <a:endParaRPr lang="en-US" dirty="0">
              <a:solidFill>
                <a:schemeClr val="tx1"/>
              </a:solidFill>
              <a:latin typeface="+mn-lt"/>
            </a:endParaRPr>
          </a:p>
          <a:p>
            <a:pPr>
              <a:spcAft>
                <a:spcPts val="1200"/>
              </a:spcAft>
            </a:pPr>
            <a:endParaRPr lang="en-US" dirty="0" smtClean="0">
              <a:solidFill>
                <a:schemeClr val="tx1"/>
              </a:solidFill>
              <a:latin typeface="+mn-lt"/>
            </a:endParaRPr>
          </a:p>
          <a:p>
            <a:pPr>
              <a:spcAft>
                <a:spcPts val="1200"/>
              </a:spcAft>
            </a:pPr>
            <a:endParaRPr lang="en-US" dirty="0">
              <a:solidFill>
                <a:schemeClr val="tx1"/>
              </a:solidFill>
              <a:latin typeface="+mn-lt"/>
            </a:endParaRPr>
          </a:p>
          <a:p>
            <a:pPr>
              <a:spcAft>
                <a:spcPts val="1200"/>
              </a:spcAft>
            </a:pPr>
            <a:endParaRPr lang="en-US" dirty="0" smtClean="0">
              <a:solidFill>
                <a:schemeClr val="tx1"/>
              </a:solidFill>
              <a:latin typeface="+mn-lt"/>
            </a:endParaRPr>
          </a:p>
          <a:p>
            <a:pPr>
              <a:spcAft>
                <a:spcPts val="1200"/>
              </a:spcAft>
            </a:pPr>
            <a:endParaRPr lang="en-US" dirty="0">
              <a:solidFill>
                <a:schemeClr val="tx1"/>
              </a:solidFill>
              <a:latin typeface="+mn-lt"/>
            </a:endParaRPr>
          </a:p>
          <a:p>
            <a:pPr>
              <a:spcAft>
                <a:spcPts val="1200"/>
              </a:spcAft>
            </a:pPr>
            <a:endParaRPr lang="en-US" dirty="0" smtClean="0">
              <a:solidFill>
                <a:schemeClr val="tx1"/>
              </a:solidFill>
              <a:latin typeface="+mn-lt"/>
            </a:endParaRPr>
          </a:p>
          <a:p>
            <a:pPr>
              <a:spcAft>
                <a:spcPts val="1200"/>
              </a:spcAft>
            </a:pPr>
            <a:r>
              <a:rPr lang="en-US" dirty="0" smtClean="0">
                <a:solidFill>
                  <a:schemeClr val="tx1"/>
                </a:solidFill>
                <a:latin typeface="+mn-lt"/>
              </a:rPr>
              <a:t>Returns </a:t>
            </a:r>
            <a:r>
              <a:rPr lang="en-US" b="1" dirty="0" smtClean="0">
                <a:solidFill>
                  <a:schemeClr val="tx1"/>
                </a:solidFill>
                <a:latin typeface="+mn-lt"/>
              </a:rPr>
              <a:t>likelihoods</a:t>
            </a:r>
            <a:r>
              <a:rPr lang="en-US" dirty="0" smtClean="0">
                <a:solidFill>
                  <a:schemeClr val="tx1"/>
                </a:solidFill>
                <a:latin typeface="+mn-lt"/>
              </a:rPr>
              <a:t> which are then converted to probabilities by normalization, followed by </a:t>
            </a:r>
            <a:r>
              <a:rPr lang="en-US" b="1" dirty="0" err="1" smtClean="0">
                <a:solidFill>
                  <a:schemeClr val="tx1"/>
                </a:solidFill>
                <a:latin typeface="+mn-lt"/>
              </a:rPr>
              <a:t>thresholding</a:t>
            </a:r>
            <a:r>
              <a:rPr lang="en-US" dirty="0" smtClean="0">
                <a:solidFill>
                  <a:schemeClr val="tx1"/>
                </a:solidFill>
                <a:latin typeface="+mn-lt"/>
              </a:rPr>
              <a:t> (empirical) to classify gestures </a:t>
            </a:r>
          </a:p>
        </p:txBody>
      </p:sp>
      <p:sp>
        <p:nvSpPr>
          <p:cNvPr id="4" name="Oval 3"/>
          <p:cNvSpPr/>
          <p:nvPr/>
        </p:nvSpPr>
        <p:spPr>
          <a:xfrm rot="20048026">
            <a:off x="1933116" y="2157378"/>
            <a:ext cx="1330871" cy="783834"/>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HMM model for left swipe</a:t>
            </a:r>
            <a:endParaRPr lang="en-IN" sz="1050" dirty="0"/>
          </a:p>
        </p:txBody>
      </p:sp>
      <p:sp>
        <p:nvSpPr>
          <p:cNvPr id="6" name="Oval 5"/>
          <p:cNvSpPr/>
          <p:nvPr/>
        </p:nvSpPr>
        <p:spPr>
          <a:xfrm>
            <a:off x="3604057" y="1680267"/>
            <a:ext cx="1196543" cy="789594"/>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HMM model for right swipe</a:t>
            </a:r>
            <a:endParaRPr lang="en-IN" sz="1000" dirty="0"/>
          </a:p>
        </p:txBody>
      </p:sp>
      <p:sp>
        <p:nvSpPr>
          <p:cNvPr id="7" name="Oval 6"/>
          <p:cNvSpPr/>
          <p:nvPr/>
        </p:nvSpPr>
        <p:spPr>
          <a:xfrm rot="2170299">
            <a:off x="5756933" y="1891628"/>
            <a:ext cx="1153590" cy="830157"/>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HMM model for push</a:t>
            </a:r>
            <a:endParaRPr lang="en-IN" sz="1000" dirty="0"/>
          </a:p>
        </p:txBody>
      </p:sp>
      <p:sp>
        <p:nvSpPr>
          <p:cNvPr id="9" name="Oval 8"/>
          <p:cNvSpPr/>
          <p:nvPr/>
        </p:nvSpPr>
        <p:spPr>
          <a:xfrm>
            <a:off x="5115693" y="2030706"/>
            <a:ext cx="72008"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Oval 9"/>
          <p:cNvSpPr/>
          <p:nvPr/>
        </p:nvSpPr>
        <p:spPr>
          <a:xfrm>
            <a:off x="5382182" y="2092233"/>
            <a:ext cx="72008"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val 10"/>
          <p:cNvSpPr/>
          <p:nvPr/>
        </p:nvSpPr>
        <p:spPr>
          <a:xfrm>
            <a:off x="5547741" y="2254158"/>
            <a:ext cx="72008"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2" name="Straight Arrow Connector 11"/>
          <p:cNvCxnSpPr/>
          <p:nvPr/>
        </p:nvCxnSpPr>
        <p:spPr>
          <a:xfrm flipH="1" flipV="1">
            <a:off x="2772939" y="3239594"/>
            <a:ext cx="1368152" cy="151422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141091" y="2477321"/>
            <a:ext cx="122473" cy="22765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141091" y="2398174"/>
            <a:ext cx="1241091" cy="235564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141091" y="3269310"/>
            <a:ext cx="2282713" cy="148451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065631" y="4774267"/>
            <a:ext cx="1656184" cy="307777"/>
          </a:xfrm>
          <a:prstGeom prst="rect">
            <a:avLst/>
          </a:prstGeom>
          <a:noFill/>
        </p:spPr>
        <p:txBody>
          <a:bodyPr wrap="square" rtlCol="0">
            <a:spAutoFit/>
          </a:bodyPr>
          <a:lstStyle/>
          <a:p>
            <a:r>
              <a:rPr lang="en-US" sz="1400" dirty="0" smtClean="0">
                <a:latin typeface="Baskerville Old Face" pitchFamily="18" charset="0"/>
              </a:rPr>
              <a:t>Real time gesture</a:t>
            </a:r>
            <a:endParaRPr lang="en-IN" sz="1400" dirty="0">
              <a:latin typeface="Baskerville Old Face" pitchFamily="18" charset="0"/>
            </a:endParaRPr>
          </a:p>
        </p:txBody>
      </p:sp>
      <p:cxnSp>
        <p:nvCxnSpPr>
          <p:cNvPr id="18" name="Straight Arrow Connector 17"/>
          <p:cNvCxnSpPr/>
          <p:nvPr/>
        </p:nvCxnSpPr>
        <p:spPr>
          <a:xfrm>
            <a:off x="2988392" y="3672589"/>
            <a:ext cx="657544" cy="7688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069083" y="3025629"/>
            <a:ext cx="40912" cy="8884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4465527" y="3192259"/>
            <a:ext cx="423910" cy="8044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4807234" y="3710462"/>
            <a:ext cx="702009" cy="5165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955602" y="3710462"/>
            <a:ext cx="534541" cy="307777"/>
          </a:xfrm>
          <a:prstGeom prst="rect">
            <a:avLst/>
          </a:prstGeom>
          <a:noFill/>
        </p:spPr>
        <p:txBody>
          <a:bodyPr wrap="square" rtlCol="0">
            <a:spAutoFit/>
          </a:bodyPr>
          <a:lstStyle/>
          <a:p>
            <a:r>
              <a:rPr lang="en-US" sz="1400" dirty="0" smtClean="0"/>
              <a:t>L1</a:t>
            </a:r>
            <a:endParaRPr lang="en-IN" sz="1400" dirty="0"/>
          </a:p>
        </p:txBody>
      </p:sp>
      <p:sp>
        <p:nvSpPr>
          <p:cNvPr id="23" name="TextBox 22"/>
          <p:cNvSpPr txBox="1"/>
          <p:nvPr/>
        </p:nvSpPr>
        <p:spPr>
          <a:xfrm>
            <a:off x="4364308" y="3310373"/>
            <a:ext cx="534541" cy="307777"/>
          </a:xfrm>
          <a:prstGeom prst="rect">
            <a:avLst/>
          </a:prstGeom>
          <a:noFill/>
        </p:spPr>
        <p:txBody>
          <a:bodyPr wrap="square" rtlCol="0">
            <a:spAutoFit/>
          </a:bodyPr>
          <a:lstStyle/>
          <a:p>
            <a:r>
              <a:rPr lang="en-US" sz="1400" dirty="0" smtClean="0"/>
              <a:t>L2</a:t>
            </a:r>
            <a:endParaRPr lang="en-IN" sz="1400" dirty="0"/>
          </a:p>
        </p:txBody>
      </p:sp>
      <p:sp>
        <p:nvSpPr>
          <p:cNvPr id="24" name="TextBox 23"/>
          <p:cNvSpPr txBox="1"/>
          <p:nvPr/>
        </p:nvSpPr>
        <p:spPr>
          <a:xfrm>
            <a:off x="3728626" y="3394822"/>
            <a:ext cx="534541" cy="307777"/>
          </a:xfrm>
          <a:prstGeom prst="rect">
            <a:avLst/>
          </a:prstGeom>
          <a:noFill/>
        </p:spPr>
        <p:txBody>
          <a:bodyPr wrap="square" rtlCol="0">
            <a:spAutoFit/>
          </a:bodyPr>
          <a:lstStyle/>
          <a:p>
            <a:r>
              <a:rPr lang="en-US" sz="1400" dirty="0" smtClean="0"/>
              <a:t>L3</a:t>
            </a:r>
            <a:endParaRPr lang="en-IN" sz="1400" dirty="0"/>
          </a:p>
        </p:txBody>
      </p:sp>
      <p:sp>
        <p:nvSpPr>
          <p:cNvPr id="25" name="TextBox 24"/>
          <p:cNvSpPr txBox="1"/>
          <p:nvPr/>
        </p:nvSpPr>
        <p:spPr>
          <a:xfrm>
            <a:off x="2995132" y="4018239"/>
            <a:ext cx="534541" cy="307777"/>
          </a:xfrm>
          <a:prstGeom prst="rect">
            <a:avLst/>
          </a:prstGeom>
          <a:noFill/>
        </p:spPr>
        <p:txBody>
          <a:bodyPr wrap="square" rtlCol="0">
            <a:spAutoFit/>
          </a:bodyPr>
          <a:lstStyle/>
          <a:p>
            <a:r>
              <a:rPr lang="en-US" sz="1400" dirty="0" smtClean="0"/>
              <a:t>L4</a:t>
            </a:r>
            <a:endParaRPr lang="en-IN" sz="1400" dirty="0"/>
          </a:p>
        </p:txBody>
      </p:sp>
      <p:sp>
        <p:nvSpPr>
          <p:cNvPr id="2" name="Slide Number Placeholder 1"/>
          <p:cNvSpPr>
            <a:spLocks noGrp="1"/>
          </p:cNvSpPr>
          <p:nvPr>
            <p:ph type="sldNum" sz="quarter" idx="12"/>
          </p:nvPr>
        </p:nvSpPr>
        <p:spPr/>
        <p:txBody>
          <a:bodyPr>
            <a:normAutofit fontScale="85000" lnSpcReduction="20000"/>
          </a:bodyPr>
          <a:lstStyle/>
          <a:p>
            <a:fld id="{0776834F-16E1-4D8D-81C9-F6F94DFD2546}" type="slidenum">
              <a:rPr lang="en-US" smtClean="0"/>
              <a:t>74</a:t>
            </a:fld>
            <a:endParaRPr lang="en-US"/>
          </a:p>
        </p:txBody>
      </p:sp>
    </p:spTree>
    <p:extLst>
      <p:ext uri="{BB962C8B-B14F-4D97-AF65-F5344CB8AC3E}">
        <p14:creationId xmlns:p14="http://schemas.microsoft.com/office/powerpoint/2010/main" val="12012373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1905000"/>
            <a:ext cx="8229600" cy="4648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spcAft>
                <a:spcPts val="1200"/>
              </a:spcAft>
            </a:pPr>
            <a:r>
              <a:rPr lang="en-US" sz="2000" dirty="0" smtClean="0">
                <a:solidFill>
                  <a:schemeClr val="tx1"/>
                </a:solidFill>
                <a:latin typeface="+mn-lt"/>
              </a:rPr>
              <a:t>Here are the results obtained by the implementation</a:t>
            </a:r>
          </a:p>
          <a:p>
            <a:pPr>
              <a:spcAft>
                <a:spcPts val="1200"/>
              </a:spcAft>
            </a:pPr>
            <a:endParaRPr lang="en-US" sz="2000" dirty="0">
              <a:solidFill>
                <a:schemeClr val="tx1"/>
              </a:solidFill>
              <a:latin typeface="+mn-lt"/>
            </a:endParaRPr>
          </a:p>
          <a:p>
            <a:pPr>
              <a:spcAft>
                <a:spcPts val="1200"/>
              </a:spcAft>
            </a:pPr>
            <a:endParaRPr lang="en-US" sz="2000" dirty="0" smtClean="0">
              <a:solidFill>
                <a:schemeClr val="tx1"/>
              </a:solidFill>
              <a:latin typeface="+mn-lt"/>
            </a:endParaRPr>
          </a:p>
          <a:p>
            <a:pPr marL="0" indent="0">
              <a:spcAft>
                <a:spcPts val="1200"/>
              </a:spcAft>
              <a:buNone/>
            </a:pPr>
            <a:endParaRPr lang="en-US" sz="2000" dirty="0" smtClean="0">
              <a:solidFill>
                <a:schemeClr val="tx1"/>
              </a:solidFill>
              <a:latin typeface="+mn-lt"/>
            </a:endParaRPr>
          </a:p>
          <a:p>
            <a:pPr>
              <a:spcAft>
                <a:spcPts val="1200"/>
              </a:spcAft>
            </a:pPr>
            <a:r>
              <a:rPr lang="en-US" sz="2000" b="1" dirty="0" smtClean="0">
                <a:solidFill>
                  <a:srgbClr val="00B050"/>
                </a:solidFill>
                <a:latin typeface="+mn-lt"/>
              </a:rPr>
              <a:t>Precision = 97.23 %</a:t>
            </a:r>
          </a:p>
          <a:p>
            <a:pPr>
              <a:spcAft>
                <a:spcPts val="1200"/>
              </a:spcAft>
            </a:pPr>
            <a:r>
              <a:rPr lang="en-US" sz="2000" dirty="0" smtClean="0">
                <a:solidFill>
                  <a:schemeClr val="tx1"/>
                </a:solidFill>
                <a:latin typeface="+mn-lt"/>
              </a:rPr>
              <a:t>Recall = 93.66 %</a:t>
            </a:r>
          </a:p>
          <a:p>
            <a:pPr>
              <a:spcAft>
                <a:spcPts val="1200"/>
              </a:spcAft>
            </a:pPr>
            <a:r>
              <a:rPr lang="en-US" sz="2000" dirty="0" smtClean="0">
                <a:solidFill>
                  <a:schemeClr val="tx1"/>
                </a:solidFill>
                <a:latin typeface="+mn-lt"/>
              </a:rPr>
              <a:t>F-measure = 95.41 %</a:t>
            </a:r>
          </a:p>
          <a:p>
            <a:pPr>
              <a:spcAft>
                <a:spcPts val="1200"/>
              </a:spcAft>
            </a:pPr>
            <a:r>
              <a:rPr lang="en-US" sz="2000" b="1" dirty="0" smtClean="0">
                <a:solidFill>
                  <a:srgbClr val="00B050"/>
                </a:solidFill>
                <a:latin typeface="+mn-lt"/>
              </a:rPr>
              <a:t>Accuracy = 95.5 % </a:t>
            </a: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l"/>
            <a:r>
              <a:rPr lang="en-US"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latin typeface="+mj-lt"/>
              </a:rPr>
              <a:t>RESULTS</a:t>
            </a:r>
          </a:p>
        </p:txBody>
      </p:sp>
      <p:sp>
        <p:nvSpPr>
          <p:cNvPr id="8" name="Content Placeholder 2"/>
          <p:cNvSpPr txBox="1">
            <a:spLocks/>
          </p:cNvSpPr>
          <p:nvPr/>
        </p:nvSpPr>
        <p:spPr>
          <a:xfrm>
            <a:off x="609600" y="17526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spcAft>
                <a:spcPts val="1200"/>
              </a:spcAft>
            </a:pPr>
            <a:endParaRPr lang="en-US" sz="2000" dirty="0" smtClean="0">
              <a:solidFill>
                <a:schemeClr val="tx1"/>
              </a:solidFill>
              <a:latin typeface="Baskerville Old Face"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244600900"/>
              </p:ext>
            </p:extLst>
          </p:nvPr>
        </p:nvGraphicFramePr>
        <p:xfrm>
          <a:off x="1066800" y="2484413"/>
          <a:ext cx="7010400" cy="1551296"/>
        </p:xfrm>
        <a:graphic>
          <a:graphicData uri="http://schemas.openxmlformats.org/drawingml/2006/table">
            <a:tbl>
              <a:tblPr firstRow="1" bandRow="1">
                <a:tableStyleId>{5C22544A-7EE6-4342-B048-85BDC9FD1C3A}</a:tableStyleId>
              </a:tblPr>
              <a:tblGrid>
                <a:gridCol w="2336800"/>
                <a:gridCol w="2336800"/>
                <a:gridCol w="2336800"/>
              </a:tblGrid>
              <a:tr h="382902">
                <a:tc>
                  <a:txBody>
                    <a:bodyPr/>
                    <a:lstStyle/>
                    <a:p>
                      <a:endParaRPr lang="en-IN" dirty="0">
                        <a:latin typeface="+mn-lt"/>
                      </a:endParaRPr>
                    </a:p>
                  </a:txBody>
                  <a:tcPr/>
                </a:tc>
                <a:tc>
                  <a:txBody>
                    <a:bodyPr/>
                    <a:lstStyle/>
                    <a:p>
                      <a:r>
                        <a:rPr lang="en-US" dirty="0" smtClean="0">
                          <a:latin typeface="+mn-lt"/>
                        </a:rPr>
                        <a:t>Correct</a:t>
                      </a:r>
                      <a:r>
                        <a:rPr lang="en-US" baseline="0" dirty="0" smtClean="0">
                          <a:latin typeface="+mn-lt"/>
                        </a:rPr>
                        <a:t> Gesture</a:t>
                      </a:r>
                      <a:endParaRPr lang="en-IN" dirty="0">
                        <a:latin typeface="+mn-lt"/>
                      </a:endParaRPr>
                    </a:p>
                  </a:txBody>
                  <a:tcPr/>
                </a:tc>
                <a:tc>
                  <a:txBody>
                    <a:bodyPr/>
                    <a:lstStyle/>
                    <a:p>
                      <a:r>
                        <a:rPr lang="en-US" dirty="0" smtClean="0">
                          <a:latin typeface="+mn-lt"/>
                        </a:rPr>
                        <a:t>Incorrect</a:t>
                      </a:r>
                      <a:r>
                        <a:rPr lang="en-US" baseline="0" dirty="0" smtClean="0">
                          <a:latin typeface="+mn-lt"/>
                        </a:rPr>
                        <a:t> gesture</a:t>
                      </a:r>
                      <a:endParaRPr lang="en-IN" dirty="0">
                        <a:latin typeface="+mn-lt"/>
                      </a:endParaRPr>
                    </a:p>
                  </a:txBody>
                  <a:tcPr/>
                </a:tc>
              </a:tr>
              <a:tr h="584197">
                <a:tc>
                  <a:txBody>
                    <a:bodyPr/>
                    <a:lstStyle/>
                    <a:p>
                      <a:r>
                        <a:rPr lang="en-US" dirty="0" smtClean="0">
                          <a:latin typeface="+mn-lt"/>
                        </a:rPr>
                        <a:t>Correctly</a:t>
                      </a:r>
                      <a:r>
                        <a:rPr lang="en-US" baseline="0" dirty="0" smtClean="0">
                          <a:latin typeface="+mn-lt"/>
                        </a:rPr>
                        <a:t> classified</a:t>
                      </a:r>
                      <a:endParaRPr lang="en-IN" dirty="0">
                        <a:latin typeface="+mn-lt"/>
                      </a:endParaRPr>
                    </a:p>
                  </a:txBody>
                  <a:tcPr/>
                </a:tc>
                <a:tc>
                  <a:txBody>
                    <a:bodyPr/>
                    <a:lstStyle/>
                    <a:p>
                      <a:pPr algn="ctr"/>
                      <a:r>
                        <a:rPr lang="en-US" dirty="0" smtClean="0">
                          <a:latin typeface="+mn-lt"/>
                        </a:rPr>
                        <a:t>281</a:t>
                      </a:r>
                      <a:endParaRPr lang="en-IN" dirty="0">
                        <a:latin typeface="+mn-lt"/>
                      </a:endParaRPr>
                    </a:p>
                  </a:txBody>
                  <a:tcPr/>
                </a:tc>
                <a:tc>
                  <a:txBody>
                    <a:bodyPr/>
                    <a:lstStyle/>
                    <a:p>
                      <a:pPr algn="ctr"/>
                      <a:r>
                        <a:rPr lang="en-US" dirty="0" smtClean="0">
                          <a:latin typeface="+mn-lt"/>
                        </a:rPr>
                        <a:t>8</a:t>
                      </a:r>
                      <a:endParaRPr lang="en-IN" dirty="0">
                        <a:latin typeface="+mn-lt"/>
                      </a:endParaRPr>
                    </a:p>
                  </a:txBody>
                  <a:tcPr/>
                </a:tc>
              </a:tr>
              <a:tr h="584197">
                <a:tc>
                  <a:txBody>
                    <a:bodyPr/>
                    <a:lstStyle/>
                    <a:p>
                      <a:r>
                        <a:rPr lang="en-US" dirty="0" smtClean="0">
                          <a:latin typeface="+mn-lt"/>
                        </a:rPr>
                        <a:t>Wrongly</a:t>
                      </a:r>
                      <a:r>
                        <a:rPr lang="en-US" baseline="0" dirty="0" smtClean="0">
                          <a:latin typeface="+mn-lt"/>
                        </a:rPr>
                        <a:t> classified</a:t>
                      </a:r>
                      <a:endParaRPr lang="en-IN" dirty="0">
                        <a:latin typeface="+mn-lt"/>
                      </a:endParaRPr>
                    </a:p>
                  </a:txBody>
                  <a:tcPr/>
                </a:tc>
                <a:tc>
                  <a:txBody>
                    <a:bodyPr/>
                    <a:lstStyle/>
                    <a:p>
                      <a:pPr algn="ctr"/>
                      <a:r>
                        <a:rPr lang="en-US" dirty="0" smtClean="0">
                          <a:latin typeface="+mn-lt"/>
                        </a:rPr>
                        <a:t>19</a:t>
                      </a:r>
                      <a:endParaRPr lang="en-IN" dirty="0">
                        <a:latin typeface="+mn-lt"/>
                      </a:endParaRPr>
                    </a:p>
                  </a:txBody>
                  <a:tcPr/>
                </a:tc>
                <a:tc>
                  <a:txBody>
                    <a:bodyPr/>
                    <a:lstStyle/>
                    <a:p>
                      <a:pPr algn="ctr"/>
                      <a:r>
                        <a:rPr lang="en-US" dirty="0" smtClean="0">
                          <a:latin typeface="+mn-lt"/>
                        </a:rPr>
                        <a:t>292</a:t>
                      </a:r>
                      <a:endParaRPr lang="en-IN" dirty="0">
                        <a:latin typeface="+mn-lt"/>
                      </a:endParaRPr>
                    </a:p>
                  </a:txBody>
                  <a:tcPr/>
                </a:tc>
              </a:tr>
            </a:tbl>
          </a:graphicData>
        </a:graphic>
      </p:graphicFrame>
      <p:sp>
        <p:nvSpPr>
          <p:cNvPr id="3" name="Slide Number Placeholder 2"/>
          <p:cNvSpPr>
            <a:spLocks noGrp="1"/>
          </p:cNvSpPr>
          <p:nvPr>
            <p:ph type="sldNum" sz="quarter" idx="12"/>
          </p:nvPr>
        </p:nvSpPr>
        <p:spPr/>
        <p:txBody>
          <a:bodyPr>
            <a:normAutofit fontScale="85000" lnSpcReduction="20000"/>
          </a:bodyPr>
          <a:lstStyle/>
          <a:p>
            <a:fld id="{0776834F-16E1-4D8D-81C9-F6F94DFD2546}" type="slidenum">
              <a:rPr lang="en-US" smtClean="0"/>
              <a:t>75</a:t>
            </a:fld>
            <a:endParaRPr lang="en-US"/>
          </a:p>
        </p:txBody>
      </p:sp>
    </p:spTree>
    <p:extLst>
      <p:ext uri="{BB962C8B-B14F-4D97-AF65-F5344CB8AC3E}">
        <p14:creationId xmlns:p14="http://schemas.microsoft.com/office/powerpoint/2010/main" val="15254847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7159752" cy="990600"/>
          </a:xfrm>
        </p:spPr>
        <p:txBody>
          <a:bodyPr>
            <a:noAutofit/>
          </a:bodyPr>
          <a:lstStyle/>
          <a:p>
            <a:r>
              <a:rPr lang="en-IN" sz="2800" dirty="0"/>
              <a:t>Human Gait Recognition Using Depth Camera</a:t>
            </a:r>
            <a:r>
              <a:rPr lang="en-IN" sz="2800" dirty="0" smtClean="0"/>
              <a:t>: A </a:t>
            </a:r>
            <a:r>
              <a:rPr lang="en-IN" sz="2800" dirty="0"/>
              <a:t>Covariance Based Approach</a:t>
            </a: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76</a:t>
            </a:fld>
            <a:endParaRPr lang="en-US"/>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295400" y="2514600"/>
            <a:ext cx="6278447" cy="2255189"/>
          </a:xfrm>
        </p:spPr>
      </p:pic>
      <p:sp>
        <p:nvSpPr>
          <p:cNvPr id="6" name="TextBox 5"/>
          <p:cNvSpPr txBox="1"/>
          <p:nvPr/>
        </p:nvSpPr>
        <p:spPr>
          <a:xfrm>
            <a:off x="1295400" y="6400800"/>
            <a:ext cx="6629400" cy="646331"/>
          </a:xfrm>
          <a:prstGeom prst="rect">
            <a:avLst/>
          </a:prstGeom>
          <a:noFill/>
        </p:spPr>
        <p:txBody>
          <a:bodyPr wrap="square" rtlCol="0">
            <a:spAutoFit/>
          </a:bodyPr>
          <a:lstStyle/>
          <a:p>
            <a:r>
              <a:rPr lang="en-IN" b="1" dirty="0" smtClean="0"/>
              <a:t>Source</a:t>
            </a:r>
            <a:r>
              <a:rPr lang="en-IN" dirty="0" smtClean="0"/>
              <a:t>: </a:t>
            </a:r>
            <a:r>
              <a:rPr lang="en-IN" dirty="0">
                <a:hlinkClick r:id="rId4"/>
              </a:rPr>
              <a:t>http://www.serc.iisc.ernet.in/~venky/Papers/Kinect_gait.pdf</a:t>
            </a:r>
            <a:endParaRPr lang="en-IN" dirty="0"/>
          </a:p>
          <a:p>
            <a:endParaRPr lang="en-IN" dirty="0"/>
          </a:p>
        </p:txBody>
      </p:sp>
    </p:spTree>
    <p:extLst>
      <p:ext uri="{BB962C8B-B14F-4D97-AF65-F5344CB8AC3E}">
        <p14:creationId xmlns:p14="http://schemas.microsoft.com/office/powerpoint/2010/main" val="131131039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7235952" cy="990600"/>
          </a:xfrm>
        </p:spPr>
        <p:txBody>
          <a:bodyPr>
            <a:noAutofit/>
          </a:bodyPr>
          <a:lstStyle/>
          <a:p>
            <a:r>
              <a:rPr lang="en-IN" sz="2800" dirty="0"/>
              <a:t>Human Gait Recognition Using Depth Camera: A Covariance Based </a:t>
            </a:r>
            <a:r>
              <a:rPr lang="en-IN" sz="2800" dirty="0" smtClean="0"/>
              <a:t>Approach</a:t>
            </a:r>
            <a:endParaRPr lang="en-IN" sz="2800"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77</a:t>
            </a:fld>
            <a:endParaRPr lang="en-US"/>
          </a:p>
        </p:txBody>
      </p:sp>
      <p:pic>
        <p:nvPicPr>
          <p:cNvPr id="5" name="Content Placeholder 4"/>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600200" y="1824033"/>
            <a:ext cx="6019800" cy="3965986"/>
          </a:xfrm>
        </p:spPr>
      </p:pic>
      <p:sp>
        <p:nvSpPr>
          <p:cNvPr id="6" name="TextBox 5"/>
          <p:cNvSpPr txBox="1"/>
          <p:nvPr/>
        </p:nvSpPr>
        <p:spPr>
          <a:xfrm>
            <a:off x="2330697" y="1600200"/>
            <a:ext cx="4222503" cy="369332"/>
          </a:xfrm>
          <a:prstGeom prst="rect">
            <a:avLst/>
          </a:prstGeom>
          <a:noFill/>
        </p:spPr>
        <p:txBody>
          <a:bodyPr wrap="none" rtlCol="0">
            <a:spAutoFit/>
          </a:bodyPr>
          <a:lstStyle/>
          <a:p>
            <a:r>
              <a:rPr lang="en-IN" dirty="0" smtClean="0"/>
              <a:t>(a) Fixed Camera (b) Freely moving camera</a:t>
            </a:r>
            <a:endParaRPr lang="en-IN" dirty="0"/>
          </a:p>
        </p:txBody>
      </p:sp>
      <p:sp>
        <p:nvSpPr>
          <p:cNvPr id="7" name="Rectangle 6"/>
          <p:cNvSpPr/>
          <p:nvPr/>
        </p:nvSpPr>
        <p:spPr>
          <a:xfrm>
            <a:off x="2438400" y="5797680"/>
            <a:ext cx="4572000" cy="369332"/>
          </a:xfrm>
          <a:prstGeom prst="rect">
            <a:avLst/>
          </a:prstGeom>
        </p:spPr>
        <p:txBody>
          <a:bodyPr>
            <a:spAutoFit/>
          </a:bodyPr>
          <a:lstStyle/>
          <a:p>
            <a:pPr algn="ctr"/>
            <a:r>
              <a:rPr lang="en-IN" dirty="0" smtClean="0"/>
              <a:t>Recognition Rate – 97%</a:t>
            </a:r>
            <a:endParaRPr lang="en-IN" dirty="0"/>
          </a:p>
        </p:txBody>
      </p:sp>
    </p:spTree>
    <p:extLst>
      <p:ext uri="{BB962C8B-B14F-4D97-AF65-F5344CB8AC3E}">
        <p14:creationId xmlns:p14="http://schemas.microsoft.com/office/powerpoint/2010/main" val="308338332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7235952" cy="990600"/>
          </a:xfrm>
        </p:spPr>
        <p:txBody>
          <a:bodyPr>
            <a:noAutofit/>
          </a:bodyPr>
          <a:lstStyle/>
          <a:p>
            <a:r>
              <a:rPr lang="en-IN" sz="2400" dirty="0"/>
              <a:t>Team Activity Analysis and Recognition Based on Kinect Depth Map </a:t>
            </a:r>
            <a:r>
              <a:rPr lang="en-IN" sz="2400" dirty="0" smtClean="0"/>
              <a:t> and </a:t>
            </a:r>
            <a:r>
              <a:rPr lang="en-IN" sz="2400" dirty="0"/>
              <a:t>Optical Imagery </a:t>
            </a:r>
            <a:r>
              <a:rPr lang="en-IN" sz="2400" dirty="0" smtClean="0"/>
              <a:t>Techniques</a:t>
            </a:r>
            <a:endParaRPr lang="en-IN" sz="2400"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78</a:t>
            </a:fld>
            <a:endParaRPr lang="en-US"/>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066800" y="1981200"/>
            <a:ext cx="7178443" cy="3810000"/>
          </a:xfrm>
        </p:spPr>
      </p:pic>
      <p:sp>
        <p:nvSpPr>
          <p:cNvPr id="6" name="TextBox 5"/>
          <p:cNvSpPr txBox="1"/>
          <p:nvPr/>
        </p:nvSpPr>
        <p:spPr>
          <a:xfrm>
            <a:off x="685800" y="6400800"/>
            <a:ext cx="8001000" cy="369332"/>
          </a:xfrm>
          <a:prstGeom prst="rect">
            <a:avLst/>
          </a:prstGeom>
          <a:noFill/>
        </p:spPr>
        <p:txBody>
          <a:bodyPr wrap="square" rtlCol="0">
            <a:spAutoFit/>
          </a:bodyPr>
          <a:lstStyle/>
          <a:p>
            <a:r>
              <a:rPr lang="en-IN" b="1" dirty="0" smtClean="0"/>
              <a:t>Source</a:t>
            </a:r>
            <a:r>
              <a:rPr lang="en-IN" dirty="0" smtClean="0"/>
              <a:t>: </a:t>
            </a:r>
            <a:r>
              <a:rPr lang="en-IN" dirty="0">
                <a:hlinkClick r:id="rId4"/>
              </a:rPr>
              <a:t>http://</a:t>
            </a:r>
            <a:r>
              <a:rPr lang="en-IN" dirty="0" smtClean="0">
                <a:hlinkClick r:id="rId4"/>
              </a:rPr>
              <a:t>www.tnstate.edu/itmrl/documents/Team%20Activity%20Analysis.pdf</a:t>
            </a:r>
            <a:endParaRPr lang="en-IN" dirty="0"/>
          </a:p>
        </p:txBody>
      </p:sp>
    </p:spTree>
    <p:extLst>
      <p:ext uri="{BB962C8B-B14F-4D97-AF65-F5344CB8AC3E}">
        <p14:creationId xmlns:p14="http://schemas.microsoft.com/office/powerpoint/2010/main" val="170573796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IN"/>
          </a:p>
        </p:txBody>
      </p:sp>
      <p:sp>
        <p:nvSpPr>
          <p:cNvPr id="3" name="Title 2"/>
          <p:cNvSpPr>
            <a:spLocks noGrp="1"/>
          </p:cNvSpPr>
          <p:nvPr>
            <p:ph type="title"/>
          </p:nvPr>
        </p:nvSpPr>
        <p:spPr/>
        <p:txBody>
          <a:bodyPr>
            <a:normAutofit/>
          </a:bodyPr>
          <a:lstStyle/>
          <a:p>
            <a:r>
              <a:rPr lang="en-IN" dirty="0" smtClean="0"/>
              <a:t>Windows SDK vis-à-vis </a:t>
            </a:r>
            <a:r>
              <a:rPr lang="en-IN" dirty="0" err="1" smtClean="0"/>
              <a:t>OpenNI</a:t>
            </a:r>
            <a:endParaRPr lang="en-IN" dirty="0"/>
          </a:p>
        </p:txBody>
      </p:sp>
      <p:sp>
        <p:nvSpPr>
          <p:cNvPr id="4" name="Slide Number Placeholder 3"/>
          <p:cNvSpPr>
            <a:spLocks noGrp="1"/>
          </p:cNvSpPr>
          <p:nvPr>
            <p:ph type="sldNum" sz="quarter" idx="11"/>
          </p:nvPr>
        </p:nvSpPr>
        <p:spPr/>
        <p:txBody>
          <a:bodyPr/>
          <a:lstStyle/>
          <a:p>
            <a:fld id="{B6F15528-21DE-4FAA-801E-634DDDAF4B2B}" type="slidenum">
              <a:rPr lang="en-US" smtClean="0"/>
              <a:pPr/>
              <a:t>79</a:t>
            </a:fld>
            <a:endParaRPr lang="en-US"/>
          </a:p>
        </p:txBody>
      </p:sp>
    </p:spTree>
    <p:extLst>
      <p:ext uri="{BB962C8B-B14F-4D97-AF65-F5344CB8AC3E}">
        <p14:creationId xmlns:p14="http://schemas.microsoft.com/office/powerpoint/2010/main" val="36234059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5448"/>
            <a:ext cx="8991600" cy="1252728"/>
          </a:xfrm>
        </p:spPr>
        <p:txBody>
          <a:bodyPr>
            <a:noAutofit/>
          </a:bodyPr>
          <a:lstStyle/>
          <a:p>
            <a:r>
              <a:rPr lang="en-IN" sz="3600" dirty="0"/>
              <a:t>Layer 1: HCI – </a:t>
            </a:r>
            <a:r>
              <a:rPr lang="en-IN" sz="3600" dirty="0" smtClean="0"/>
              <a:t/>
            </a:r>
            <a:br>
              <a:rPr lang="en-IN" sz="3600" dirty="0" smtClean="0"/>
            </a:br>
            <a:r>
              <a:rPr lang="en-IN" sz="3600" dirty="0" smtClean="0"/>
              <a:t>Devices </a:t>
            </a:r>
            <a:r>
              <a:rPr lang="en-IN" sz="3600" dirty="0"/>
              <a:t>and </a:t>
            </a:r>
            <a:r>
              <a:rPr lang="en-IN" sz="3600" dirty="0" smtClean="0"/>
              <a:t>Software </a:t>
            </a:r>
            <a:br>
              <a:rPr lang="en-IN" sz="3600" dirty="0" smtClean="0"/>
            </a:br>
            <a:r>
              <a:rPr lang="en-IN" sz="3600" i="1" dirty="0" smtClean="0"/>
              <a:t>Detect </a:t>
            </a:r>
            <a:r>
              <a:rPr lang="en-IN" sz="3600" i="1" dirty="0"/>
              <a:t>and process human </a:t>
            </a:r>
            <a:r>
              <a:rPr lang="en-IN" sz="3600" i="1" dirty="0" err="1"/>
              <a:t>behavior</a:t>
            </a:r>
            <a:r>
              <a:rPr lang="en-IN" sz="3600" i="1" dirty="0"/>
              <a:t> </a:t>
            </a:r>
            <a:endParaRPr lang="en-IN" sz="3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752600"/>
            <a:ext cx="9144000" cy="4114800"/>
          </a:xfrm>
        </p:spPr>
      </p:pic>
      <p:sp>
        <p:nvSpPr>
          <p:cNvPr id="5" name="Footer Placeholder 2"/>
          <p:cNvSpPr>
            <a:spLocks noGrp="1"/>
          </p:cNvSpPr>
          <p:nvPr>
            <p:ph type="ftr" sz="quarter" idx="11"/>
          </p:nvPr>
        </p:nvSpPr>
        <p:spPr>
          <a:xfrm>
            <a:off x="2640596" y="6476999"/>
            <a:ext cx="5507719" cy="274320"/>
          </a:xfrm>
        </p:spPr>
        <p:txBody>
          <a:bodyPr/>
          <a:lstStyle/>
          <a:p>
            <a:r>
              <a:rPr lang="en-GB" dirty="0" smtClean="0">
                <a:solidFill>
                  <a:prstClr val="white">
                    <a:tint val="95000"/>
                  </a:prstClr>
                </a:solidFill>
              </a:rPr>
              <a:t>Source: http://sites.amd.com/us/Documents/AMD_TFE2011_032SW.pdf</a:t>
            </a:r>
            <a:endParaRPr lang="en-GB" dirty="0">
              <a:solidFill>
                <a:prstClr val="white">
                  <a:tint val="95000"/>
                </a:prstClr>
              </a:solidFill>
            </a:endParaRPr>
          </a:p>
        </p:txBody>
      </p:sp>
    </p:spTree>
    <p:extLst>
      <p:ext uri="{BB962C8B-B14F-4D97-AF65-F5344CB8AC3E}">
        <p14:creationId xmlns:p14="http://schemas.microsoft.com/office/powerpoint/2010/main" val="346342229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smtClean="0"/>
              <a:t>Kinect SDK </a:t>
            </a:r>
            <a:r>
              <a:rPr lang="en-IN" dirty="0" smtClean="0"/>
              <a:t>vis-à-vis </a:t>
            </a:r>
            <a:r>
              <a:rPr lang="en-IN" dirty="0" err="1" smtClean="0"/>
              <a:t>O</a:t>
            </a:r>
            <a:r>
              <a:rPr lang="en-IN" cap="none" dirty="0" err="1" smtClean="0"/>
              <a:t>pen</a:t>
            </a:r>
            <a:r>
              <a:rPr lang="en-IN" dirty="0" err="1" smtClean="0"/>
              <a:t>NI</a:t>
            </a:r>
            <a:endParaRPr lang="en-IN"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80</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177257451"/>
              </p:ext>
            </p:extLst>
          </p:nvPr>
        </p:nvGraphicFramePr>
        <p:xfrm>
          <a:off x="1034822" y="1828800"/>
          <a:ext cx="6966178" cy="2031319"/>
        </p:xfrm>
        <a:graphic>
          <a:graphicData uri="http://schemas.openxmlformats.org/drawingml/2006/table">
            <a:tbl>
              <a:tblPr firstRow="1" bandRow="1"/>
              <a:tblGrid>
                <a:gridCol w="1468964"/>
                <a:gridCol w="982790"/>
                <a:gridCol w="1011555"/>
                <a:gridCol w="2033905"/>
                <a:gridCol w="1468964"/>
              </a:tblGrid>
              <a:tr h="476839">
                <a:tc>
                  <a:txBody>
                    <a:bodyPr/>
                    <a:lstStyle/>
                    <a:p>
                      <a:pPr algn="ctr"/>
                      <a:r>
                        <a:rPr lang="en-IN" sz="1800" b="1" i="0" u="none" strike="noStrike" cap="none" baseline="0" dirty="0" smtClean="0">
                          <a:solidFill>
                            <a:schemeClr val="tx1"/>
                          </a:solidFill>
                          <a:latin typeface="+mn-lt"/>
                          <a:ea typeface="+mn-ea"/>
                          <a:cs typeface="+mn-cs"/>
                          <a:sym typeface="Arial"/>
                          <a:rtl val="0"/>
                        </a:rPr>
                        <a:t>Library</a:t>
                      </a:r>
                      <a:endParaRPr lang="en-IN" sz="1800" b="1" dirty="0"/>
                    </a:p>
                  </a:txBody>
                  <a:tcPr>
                    <a:solidFill>
                      <a:schemeClr val="bg1">
                        <a:lumMod val="75000"/>
                      </a:schemeClr>
                    </a:solidFill>
                  </a:tcPr>
                </a:tc>
                <a:tc>
                  <a:txBody>
                    <a:bodyPr/>
                    <a:lstStyle/>
                    <a:p>
                      <a:pPr algn="ctr"/>
                      <a:r>
                        <a:rPr lang="en-IN" sz="1800" b="1" i="0" u="none" strike="noStrike" cap="none" baseline="0" dirty="0" smtClean="0">
                          <a:solidFill>
                            <a:schemeClr val="tx1"/>
                          </a:solidFill>
                          <a:latin typeface="+mn-lt"/>
                          <a:ea typeface="+mn-ea"/>
                          <a:cs typeface="+mn-cs"/>
                          <a:sym typeface="Arial"/>
                          <a:rtl val="0"/>
                        </a:rPr>
                        <a:t>Capture</a:t>
                      </a:r>
                      <a:endParaRPr lang="en-IN" sz="1800" b="1" dirty="0"/>
                    </a:p>
                  </a:txBody>
                  <a:tcPr>
                    <a:solidFill>
                      <a:schemeClr val="bg1">
                        <a:lumMod val="75000"/>
                      </a:schemeClr>
                    </a:solidFill>
                  </a:tcPr>
                </a:tc>
                <a:tc>
                  <a:txBody>
                    <a:bodyPr/>
                    <a:lstStyle/>
                    <a:p>
                      <a:pPr algn="ctr"/>
                      <a:r>
                        <a:rPr lang="en-IN" sz="1800" b="1" i="0" u="none" strike="noStrike" cap="none" baseline="0" dirty="0" smtClean="0">
                          <a:solidFill>
                            <a:schemeClr val="tx1"/>
                          </a:solidFill>
                          <a:latin typeface="+mn-lt"/>
                          <a:ea typeface="+mn-ea"/>
                          <a:cs typeface="+mn-cs"/>
                          <a:sym typeface="Arial"/>
                          <a:rtl val="0"/>
                        </a:rPr>
                        <a:t>Process </a:t>
                      </a:r>
                      <a:endParaRPr lang="en-IN" sz="1800" b="1" dirty="0"/>
                    </a:p>
                  </a:txBody>
                  <a:tcPr>
                    <a:solidFill>
                      <a:schemeClr val="bg1">
                        <a:lumMod val="75000"/>
                      </a:schemeClr>
                    </a:solidFill>
                  </a:tcPr>
                </a:tc>
                <a:tc>
                  <a:txBody>
                    <a:bodyPr/>
                    <a:lstStyle/>
                    <a:p>
                      <a:pPr algn="ctr"/>
                      <a:r>
                        <a:rPr lang="en-IN" sz="1800" b="1" i="0" u="none" strike="noStrike" cap="none" baseline="0" dirty="0" smtClean="0">
                          <a:solidFill>
                            <a:schemeClr val="tx1"/>
                          </a:solidFill>
                          <a:latin typeface="+mn-lt"/>
                          <a:ea typeface="+mn-ea"/>
                          <a:cs typeface="+mn-cs"/>
                          <a:sym typeface="Arial"/>
                          <a:rtl val="0"/>
                        </a:rPr>
                        <a:t>Sensor </a:t>
                      </a:r>
                      <a:endParaRPr lang="en-IN" sz="1800" b="1" dirty="0"/>
                    </a:p>
                  </a:txBody>
                  <a:tcPr>
                    <a:solidFill>
                      <a:schemeClr val="bg1">
                        <a:lumMod val="75000"/>
                      </a:schemeClr>
                    </a:solidFill>
                  </a:tcPr>
                </a:tc>
                <a:tc>
                  <a:txBody>
                    <a:bodyPr/>
                    <a:lstStyle/>
                    <a:p>
                      <a:pPr algn="ctr"/>
                      <a:r>
                        <a:rPr lang="en-IN" sz="1800" b="1" i="0" u="none" strike="noStrike" cap="none" baseline="0" dirty="0" smtClean="0">
                          <a:solidFill>
                            <a:schemeClr val="tx1"/>
                          </a:solidFill>
                          <a:latin typeface="+mn-lt"/>
                          <a:ea typeface="+mn-ea"/>
                          <a:cs typeface="+mn-cs"/>
                          <a:sym typeface="Arial"/>
                          <a:rtl val="0"/>
                        </a:rPr>
                        <a:t>Platform</a:t>
                      </a:r>
                      <a:endParaRPr lang="en-IN" sz="1800" b="1" dirty="0"/>
                    </a:p>
                  </a:txBody>
                  <a:tcPr>
                    <a:solidFill>
                      <a:schemeClr val="bg1">
                        <a:lumMod val="75000"/>
                      </a:schemeClr>
                    </a:solidFill>
                  </a:tcPr>
                </a:tc>
              </a:tr>
              <a:tr h="527865">
                <a:tc>
                  <a:txBody>
                    <a:bodyPr/>
                    <a:lstStyle/>
                    <a:p>
                      <a:r>
                        <a:rPr lang="en-IN" sz="1800" b="0" i="0" u="none" strike="noStrike" cap="none" baseline="0" dirty="0" err="1" smtClean="0">
                          <a:solidFill>
                            <a:schemeClr val="tx1"/>
                          </a:solidFill>
                          <a:latin typeface="+mn-lt"/>
                          <a:ea typeface="+mn-ea"/>
                          <a:cs typeface="+mn-cs"/>
                          <a:sym typeface="Arial"/>
                          <a:rtl val="0"/>
                        </a:rPr>
                        <a:t>OpenNI</a:t>
                      </a:r>
                      <a:r>
                        <a:rPr lang="en-IN" sz="1800" b="0" i="0" u="none" strike="noStrike" cap="none" baseline="0" dirty="0" smtClean="0">
                          <a:solidFill>
                            <a:schemeClr val="tx1"/>
                          </a:solidFill>
                          <a:latin typeface="+mn-lt"/>
                          <a:ea typeface="+mn-ea"/>
                          <a:cs typeface="+mn-cs"/>
                          <a:sym typeface="Arial"/>
                          <a:rtl val="0"/>
                        </a:rPr>
                        <a:t> </a:t>
                      </a:r>
                      <a:endParaRPr lang="en-IN" sz="1800" dirty="0"/>
                    </a:p>
                  </a:txBody>
                  <a:tcPr/>
                </a:tc>
                <a:tc>
                  <a:txBody>
                    <a:bodyPr/>
                    <a:lstStyle/>
                    <a:p>
                      <a:r>
                        <a:rPr lang="en-IN" sz="1800" b="0" i="0" u="none" strike="noStrike" cap="none" baseline="0" dirty="0" smtClean="0">
                          <a:solidFill>
                            <a:schemeClr val="tx1"/>
                          </a:solidFill>
                          <a:latin typeface="+mn-lt"/>
                          <a:ea typeface="+mn-ea"/>
                          <a:cs typeface="+mn-cs"/>
                          <a:sym typeface="Arial"/>
                          <a:rtl val="0"/>
                        </a:rPr>
                        <a:t>Yes </a:t>
                      </a:r>
                      <a:endParaRPr lang="en-IN" sz="1800" dirty="0"/>
                    </a:p>
                  </a:txBody>
                  <a:tcPr/>
                </a:tc>
                <a:tc>
                  <a:txBody>
                    <a:bodyPr/>
                    <a:lstStyle/>
                    <a:p>
                      <a:r>
                        <a:rPr lang="en-IN" sz="1800" b="0" i="0" u="none" strike="noStrike" cap="none" baseline="0" dirty="0" smtClean="0">
                          <a:solidFill>
                            <a:schemeClr val="tx1"/>
                          </a:solidFill>
                          <a:latin typeface="+mn-lt"/>
                          <a:ea typeface="+mn-ea"/>
                          <a:cs typeface="+mn-cs"/>
                          <a:sym typeface="Arial"/>
                          <a:rtl val="0"/>
                        </a:rPr>
                        <a:t>Yes </a:t>
                      </a:r>
                      <a:endParaRPr lang="en-IN" sz="1800" dirty="0"/>
                    </a:p>
                  </a:txBody>
                  <a:tcPr/>
                </a:tc>
                <a:tc>
                  <a:txBody>
                    <a:bodyPr/>
                    <a:lstStyle/>
                    <a:p>
                      <a:r>
                        <a:rPr lang="en-IN" sz="1800" b="0" i="0" u="none" strike="noStrike" cap="none" baseline="0" dirty="0" err="1" smtClean="0">
                          <a:solidFill>
                            <a:schemeClr val="tx1"/>
                          </a:solidFill>
                          <a:latin typeface="+mn-lt"/>
                          <a:ea typeface="+mn-ea"/>
                          <a:cs typeface="+mn-cs"/>
                          <a:sym typeface="Arial"/>
                          <a:rtl val="0"/>
                        </a:rPr>
                        <a:t>Primesense</a:t>
                      </a:r>
                      <a:r>
                        <a:rPr lang="en-IN" sz="1800" b="0" i="0" u="none" strike="noStrike" cap="none" baseline="0" dirty="0" smtClean="0">
                          <a:solidFill>
                            <a:schemeClr val="tx1"/>
                          </a:solidFill>
                          <a:latin typeface="+mn-lt"/>
                          <a:ea typeface="+mn-ea"/>
                          <a:cs typeface="+mn-cs"/>
                          <a:sym typeface="Arial"/>
                          <a:rtl val="0"/>
                        </a:rPr>
                        <a:t> </a:t>
                      </a:r>
                      <a:r>
                        <a:rPr lang="en-IN" sz="1800" b="0" i="0" u="none" strike="noStrike" cap="none" baseline="0" dirty="0" smtClean="0">
                          <a:solidFill>
                            <a:schemeClr val="tx1"/>
                          </a:solidFill>
                          <a:latin typeface="+mn-lt"/>
                          <a:ea typeface="+mn-ea"/>
                          <a:cs typeface="+mn-cs"/>
                          <a:sym typeface="Arial"/>
                          <a:rtl val="0"/>
                        </a:rPr>
                        <a:t>Sensors </a:t>
                      </a:r>
                      <a:endParaRPr lang="en-IN"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smtClean="0">
                          <a:solidFill>
                            <a:schemeClr val="tx1"/>
                          </a:solidFill>
                          <a:latin typeface="+mn-lt"/>
                          <a:ea typeface="+mn-ea"/>
                          <a:cs typeface="+mn-cs"/>
                          <a:sym typeface="Arial"/>
                          <a:rtl val="0"/>
                        </a:rPr>
                        <a:t>Windows</a:t>
                      </a:r>
                      <a:r>
                        <a:rPr lang="en-IN" sz="1800" b="0" i="0" u="none" strike="noStrike" cap="none" baseline="0" dirty="0" smtClean="0">
                          <a:solidFill>
                            <a:schemeClr val="tx1"/>
                          </a:solidFill>
                          <a:latin typeface="+mn-lt"/>
                          <a:ea typeface="+mn-ea"/>
                          <a:cs typeface="+mn-cs"/>
                          <a:sym typeface="Arial"/>
                          <a:rtl val="0"/>
                        </a:rPr>
                        <a:t>/ </a:t>
                      </a:r>
                      <a:r>
                        <a:rPr lang="en-IN" sz="1800" b="0" i="0" u="none" strike="noStrike" cap="none" baseline="0" dirty="0" err="1" smtClean="0">
                          <a:solidFill>
                            <a:schemeClr val="tx1"/>
                          </a:solidFill>
                          <a:latin typeface="+mn-lt"/>
                          <a:ea typeface="+mn-ea"/>
                          <a:cs typeface="+mn-cs"/>
                          <a:sym typeface="Arial"/>
                          <a:rtl val="0"/>
                        </a:rPr>
                        <a:t>MacOS</a:t>
                      </a:r>
                      <a:r>
                        <a:rPr lang="en-IN" sz="1800" b="0" i="0" u="none" strike="noStrike" cap="none" baseline="0" dirty="0" smtClean="0">
                          <a:solidFill>
                            <a:schemeClr val="tx1"/>
                          </a:solidFill>
                          <a:latin typeface="+mn-lt"/>
                          <a:ea typeface="+mn-ea"/>
                          <a:cs typeface="+mn-cs"/>
                          <a:sym typeface="Arial"/>
                          <a:rtl val="0"/>
                        </a:rPr>
                        <a:t>/ Linux</a:t>
                      </a:r>
                      <a:endParaRPr lang="en-IN" sz="1800" b="0" i="0" u="none" strike="noStrike" cap="none" baseline="0" dirty="0" smtClean="0">
                        <a:solidFill>
                          <a:schemeClr val="tx1"/>
                        </a:solidFill>
                        <a:latin typeface="+mn-lt"/>
                        <a:ea typeface="+mn-ea"/>
                        <a:cs typeface="+mn-cs"/>
                        <a:sym typeface="Arial"/>
                        <a:rtl val="0"/>
                      </a:endParaRPr>
                    </a:p>
                  </a:txBody>
                  <a:tcPr/>
                </a:tc>
              </a:tr>
              <a:tr h="609600">
                <a:tc>
                  <a:txBody>
                    <a:bodyPr/>
                    <a:lstStyle/>
                    <a:p>
                      <a:r>
                        <a:rPr lang="en-IN" sz="1800" b="0" i="0" u="none" strike="noStrike" cap="none" baseline="0" dirty="0" smtClean="0">
                          <a:solidFill>
                            <a:schemeClr val="tx1"/>
                          </a:solidFill>
                          <a:latin typeface="+mn-lt"/>
                          <a:ea typeface="+mn-ea"/>
                          <a:cs typeface="+mn-cs"/>
                          <a:sym typeface="Arial"/>
                          <a:rtl val="0"/>
                        </a:rPr>
                        <a:t>Kinect for Windows SDK </a:t>
                      </a:r>
                      <a:endParaRPr lang="en-IN" sz="1800" dirty="0"/>
                    </a:p>
                  </a:txBody>
                  <a:tcPr/>
                </a:tc>
                <a:tc>
                  <a:txBody>
                    <a:bodyPr/>
                    <a:lstStyle/>
                    <a:p>
                      <a:r>
                        <a:rPr lang="en-IN" sz="1800" b="0" i="0" u="none" strike="noStrike" cap="none" baseline="0" dirty="0" smtClean="0">
                          <a:solidFill>
                            <a:schemeClr val="tx1"/>
                          </a:solidFill>
                          <a:latin typeface="+mn-lt"/>
                          <a:ea typeface="+mn-ea"/>
                          <a:cs typeface="+mn-cs"/>
                          <a:sym typeface="Arial"/>
                          <a:rtl val="0"/>
                        </a:rPr>
                        <a:t>Yes</a:t>
                      </a:r>
                      <a:endParaRPr lang="en-IN" sz="1800" dirty="0"/>
                    </a:p>
                  </a:txBody>
                  <a:tcPr/>
                </a:tc>
                <a:tc>
                  <a:txBody>
                    <a:bodyPr/>
                    <a:lstStyle/>
                    <a:p>
                      <a:r>
                        <a:rPr lang="en-IN" sz="1800" b="0" i="0" u="none" strike="noStrike" cap="none" baseline="0" dirty="0" smtClean="0">
                          <a:solidFill>
                            <a:schemeClr val="tx1"/>
                          </a:solidFill>
                          <a:latin typeface="+mn-lt"/>
                          <a:ea typeface="+mn-ea"/>
                          <a:cs typeface="+mn-cs"/>
                          <a:sym typeface="Arial"/>
                          <a:rtl val="0"/>
                        </a:rPr>
                        <a:t>Yes </a:t>
                      </a:r>
                      <a:endParaRPr lang="en-IN" sz="1800" dirty="0"/>
                    </a:p>
                  </a:txBody>
                  <a:tcPr/>
                </a:tc>
                <a:tc>
                  <a:txBody>
                    <a:bodyPr/>
                    <a:lstStyle/>
                    <a:p>
                      <a:r>
                        <a:rPr lang="en-IN" sz="1800" b="0" i="0" u="none" strike="noStrike" cap="none" baseline="0" dirty="0" smtClean="0">
                          <a:solidFill>
                            <a:schemeClr val="tx1"/>
                          </a:solidFill>
                          <a:latin typeface="+mn-lt"/>
                          <a:ea typeface="+mn-ea"/>
                          <a:cs typeface="+mn-cs"/>
                          <a:sym typeface="Arial"/>
                          <a:rtl val="0"/>
                        </a:rPr>
                        <a:t>Kinect </a:t>
                      </a:r>
                      <a:endParaRPr lang="en-IN"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smtClean="0">
                          <a:solidFill>
                            <a:schemeClr val="tx1"/>
                          </a:solidFill>
                          <a:latin typeface="+mn-lt"/>
                          <a:ea typeface="+mn-ea"/>
                          <a:cs typeface="+mn-cs"/>
                          <a:sym typeface="Arial"/>
                          <a:rtl val="0"/>
                        </a:rPr>
                        <a:t>Windows </a:t>
                      </a:r>
                      <a:r>
                        <a:rPr lang="en-IN" sz="1800" b="0" i="0" u="none" strike="noStrike" cap="none" baseline="0" dirty="0" smtClean="0">
                          <a:solidFill>
                            <a:schemeClr val="tx1"/>
                          </a:solidFill>
                          <a:latin typeface="+mn-lt"/>
                          <a:ea typeface="+mn-ea"/>
                          <a:cs typeface="+mn-cs"/>
                          <a:sym typeface="Arial"/>
                          <a:rtl val="0"/>
                        </a:rPr>
                        <a:t>and</a:t>
                      </a:r>
                    </a:p>
                    <a:p>
                      <a:pPr marL="0" marR="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cap="none" baseline="0" dirty="0" smtClean="0">
                          <a:solidFill>
                            <a:schemeClr val="tx1"/>
                          </a:solidFill>
                          <a:latin typeface="+mn-lt"/>
                          <a:ea typeface="+mn-ea"/>
                          <a:cs typeface="+mn-cs"/>
                          <a:sym typeface="Arial"/>
                          <a:rtl val="0"/>
                        </a:rPr>
                        <a:t>VM</a:t>
                      </a:r>
                      <a:endParaRPr lang="en-IN" sz="1800" dirty="0" smtClean="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123576562"/>
              </p:ext>
            </p:extLst>
          </p:nvPr>
        </p:nvGraphicFramePr>
        <p:xfrm>
          <a:off x="2133600" y="4343400"/>
          <a:ext cx="4928044" cy="1483360"/>
        </p:xfrm>
        <a:graphic>
          <a:graphicData uri="http://schemas.openxmlformats.org/drawingml/2006/table">
            <a:tbl>
              <a:tblPr firstRow="1" bandRow="1"/>
              <a:tblGrid>
                <a:gridCol w="2312797"/>
                <a:gridCol w="1395730"/>
                <a:gridCol w="1219517"/>
              </a:tblGrid>
              <a:tr h="370840">
                <a:tc>
                  <a:txBody>
                    <a:bodyPr/>
                    <a:lstStyle/>
                    <a:p>
                      <a:pPr algn="ctr"/>
                      <a:r>
                        <a:rPr lang="en-IN" sz="1800" b="1" dirty="0" smtClean="0"/>
                        <a:t>Factors</a:t>
                      </a:r>
                      <a:endParaRPr lang="en-IN" sz="1800" b="1" dirty="0"/>
                    </a:p>
                  </a:txBody>
                  <a:tcPr>
                    <a:solidFill>
                      <a:schemeClr val="bg1">
                        <a:lumMod val="75000"/>
                      </a:schemeClr>
                    </a:solidFill>
                  </a:tcPr>
                </a:tc>
                <a:tc>
                  <a:txBody>
                    <a:bodyPr/>
                    <a:lstStyle/>
                    <a:p>
                      <a:pPr algn="ctr"/>
                      <a:r>
                        <a:rPr lang="en-IN" sz="1800" b="1" dirty="0" smtClean="0"/>
                        <a:t>Kinect SDK</a:t>
                      </a:r>
                      <a:endParaRPr lang="en-IN" sz="1800" b="1" dirty="0"/>
                    </a:p>
                  </a:txBody>
                  <a:tcPr>
                    <a:solidFill>
                      <a:schemeClr val="bg1">
                        <a:lumMod val="75000"/>
                      </a:schemeClr>
                    </a:solidFill>
                  </a:tcPr>
                </a:tc>
                <a:tc>
                  <a:txBody>
                    <a:bodyPr/>
                    <a:lstStyle/>
                    <a:p>
                      <a:pPr algn="ctr"/>
                      <a:r>
                        <a:rPr lang="en-IN" sz="1800" b="1" dirty="0" err="1" smtClean="0"/>
                        <a:t>OpenNI</a:t>
                      </a:r>
                      <a:endParaRPr lang="en-IN" sz="1800" b="1" dirty="0"/>
                    </a:p>
                  </a:txBody>
                  <a:tcPr>
                    <a:solidFill>
                      <a:schemeClr val="bg1">
                        <a:lumMod val="75000"/>
                      </a:schemeClr>
                    </a:solidFill>
                  </a:tcPr>
                </a:tc>
              </a:tr>
              <a:tr h="370840">
                <a:tc>
                  <a:txBody>
                    <a:bodyPr/>
                    <a:lstStyle/>
                    <a:p>
                      <a:r>
                        <a:rPr lang="en-IN" sz="1800" dirty="0" smtClean="0"/>
                        <a:t>Depth Range</a:t>
                      </a:r>
                      <a:endParaRPr lang="en-IN" sz="1800" dirty="0"/>
                    </a:p>
                  </a:txBody>
                  <a:tcPr/>
                </a:tc>
                <a:tc>
                  <a:txBody>
                    <a:bodyPr/>
                    <a:lstStyle/>
                    <a:p>
                      <a:pPr algn="r"/>
                      <a:r>
                        <a:rPr lang="en-IN" sz="1800" b="0" i="0" u="none" strike="noStrike" cap="none" baseline="0" dirty="0" smtClean="0">
                          <a:solidFill>
                            <a:schemeClr val="tx1"/>
                          </a:solidFill>
                          <a:latin typeface="+mn-lt"/>
                          <a:ea typeface="+mn-ea"/>
                          <a:cs typeface="+mn-cs"/>
                          <a:sym typeface="Arial"/>
                          <a:rtl val="0"/>
                        </a:rPr>
                        <a:t>0.8m – 4.0m</a:t>
                      </a:r>
                      <a:endParaRPr lang="en-IN" sz="1800" dirty="0"/>
                    </a:p>
                  </a:txBody>
                  <a:tcPr/>
                </a:tc>
                <a:tc>
                  <a:txBody>
                    <a:bodyPr/>
                    <a:lstStyle/>
                    <a:p>
                      <a:pPr algn="r"/>
                      <a:r>
                        <a:rPr lang="en-IN" sz="1800" dirty="0" smtClean="0"/>
                        <a:t>0.5m – 9m</a:t>
                      </a:r>
                      <a:endParaRPr lang="en-IN" sz="1800" dirty="0"/>
                    </a:p>
                  </a:txBody>
                  <a:tcPr/>
                </a:tc>
              </a:tr>
              <a:tr h="370840">
                <a:tc>
                  <a:txBody>
                    <a:bodyPr/>
                    <a:lstStyle/>
                    <a:p>
                      <a:r>
                        <a:rPr lang="en-IN" sz="1800" dirty="0" smtClean="0"/>
                        <a:t>Skeleton</a:t>
                      </a:r>
                      <a:r>
                        <a:rPr lang="en-IN" sz="1800" baseline="0" dirty="0" smtClean="0"/>
                        <a:t> Joints</a:t>
                      </a:r>
                      <a:endParaRPr lang="en-IN" sz="1800" dirty="0"/>
                    </a:p>
                  </a:txBody>
                  <a:tcPr/>
                </a:tc>
                <a:tc>
                  <a:txBody>
                    <a:bodyPr/>
                    <a:lstStyle/>
                    <a:p>
                      <a:pPr algn="r"/>
                      <a:r>
                        <a:rPr lang="en-IN" sz="1800" dirty="0" smtClean="0"/>
                        <a:t>20 joints</a:t>
                      </a:r>
                      <a:endParaRPr lang="en-IN" sz="1800" dirty="0"/>
                    </a:p>
                  </a:txBody>
                  <a:tcPr/>
                </a:tc>
                <a:tc>
                  <a:txBody>
                    <a:bodyPr/>
                    <a:lstStyle/>
                    <a:p>
                      <a:pPr algn="r"/>
                      <a:r>
                        <a:rPr lang="en-IN" sz="1800" dirty="0" smtClean="0"/>
                        <a:t>15 joints</a:t>
                      </a:r>
                      <a:endParaRPr lang="en-IN" sz="1800" dirty="0"/>
                    </a:p>
                  </a:txBody>
                  <a:tcPr/>
                </a:tc>
              </a:tr>
              <a:tr h="370840">
                <a:tc>
                  <a:txBody>
                    <a:bodyPr/>
                    <a:lstStyle/>
                    <a:p>
                      <a:r>
                        <a:rPr lang="en-IN" sz="1800" dirty="0" smtClean="0"/>
                        <a:t>Too near Too far index</a:t>
                      </a:r>
                      <a:endParaRPr lang="en-IN" sz="1800" dirty="0"/>
                    </a:p>
                  </a:txBody>
                  <a:tcPr/>
                </a:tc>
                <a:tc>
                  <a:txBody>
                    <a:bodyPr/>
                    <a:lstStyle/>
                    <a:p>
                      <a:pPr algn="r"/>
                      <a:r>
                        <a:rPr lang="en-IN" sz="1800" dirty="0" smtClean="0"/>
                        <a:t>Yes</a:t>
                      </a:r>
                      <a:endParaRPr lang="en-IN" sz="1800" dirty="0"/>
                    </a:p>
                  </a:txBody>
                  <a:tcPr/>
                </a:tc>
                <a:tc>
                  <a:txBody>
                    <a:bodyPr/>
                    <a:lstStyle/>
                    <a:p>
                      <a:pPr algn="r"/>
                      <a:r>
                        <a:rPr lang="en-IN" sz="1800" dirty="0" smtClean="0"/>
                        <a:t>No</a:t>
                      </a:r>
                      <a:endParaRPr lang="en-IN" sz="1800" dirty="0"/>
                    </a:p>
                  </a:txBody>
                  <a:tcPr/>
                </a:tc>
              </a:tr>
            </a:tbl>
          </a:graphicData>
        </a:graphic>
      </p:graphicFrame>
    </p:spTree>
    <p:extLst>
      <p:ext uri="{BB962C8B-B14F-4D97-AF65-F5344CB8AC3E}">
        <p14:creationId xmlns:p14="http://schemas.microsoft.com/office/powerpoint/2010/main" val="27146932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ormAutofit/>
          </a:bodyPr>
          <a:lstStyle/>
          <a:p>
            <a:r>
              <a:rPr lang="en-IN"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rPr>
              <a:t>Kinect SDK </a:t>
            </a:r>
            <a:r>
              <a:rPr lang="en-IN"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rPr>
              <a:t>vis-à-vis </a:t>
            </a:r>
            <a:r>
              <a:rPr lang="en-IN" dirty="0" err="1"/>
              <a:t>O</a:t>
            </a:r>
            <a:r>
              <a:rPr lang="en-IN" cap="none" dirty="0" err="1"/>
              <a:t>pen</a:t>
            </a:r>
            <a:r>
              <a:rPr lang="en-IN" dirty="0" err="1"/>
              <a:t>NI</a:t>
            </a:r>
            <a:endParaRPr lang="en-IN"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ndParaRPr>
          </a:p>
        </p:txBody>
      </p:sp>
      <p:sp>
        <p:nvSpPr>
          <p:cNvPr id="6" name="Content Placeholder 5"/>
          <p:cNvSpPr>
            <a:spLocks noGrp="1"/>
          </p:cNvSpPr>
          <p:nvPr>
            <p:ph sz="quarter" idx="2"/>
          </p:nvPr>
        </p:nvSpPr>
        <p:spPr/>
        <p:txBody>
          <a:bodyPr/>
          <a:lstStyle/>
          <a:p>
            <a:r>
              <a:rPr lang="en-IN" dirty="0" smtClean="0"/>
              <a:t>Skeleton Tracking</a:t>
            </a:r>
          </a:p>
          <a:p>
            <a:r>
              <a:rPr lang="en-IN" dirty="0" err="1" smtClean="0"/>
              <a:t>KinectInteraction</a:t>
            </a:r>
            <a:endParaRPr lang="en-IN" dirty="0" smtClean="0"/>
          </a:p>
          <a:p>
            <a:r>
              <a:rPr lang="en-IN" dirty="0" smtClean="0"/>
              <a:t>Kinect Fusion</a:t>
            </a:r>
          </a:p>
          <a:p>
            <a:r>
              <a:rPr lang="en-IN" dirty="0" smtClean="0"/>
              <a:t>Face Tracking</a:t>
            </a:r>
            <a:endParaRPr lang="en-IN" dirty="0"/>
          </a:p>
          <a:p>
            <a:endParaRPr lang="en-IN" dirty="0"/>
          </a:p>
        </p:txBody>
      </p:sp>
      <p:sp>
        <p:nvSpPr>
          <p:cNvPr id="8" name="Content Placeholder 7"/>
          <p:cNvSpPr>
            <a:spLocks noGrp="1"/>
          </p:cNvSpPr>
          <p:nvPr>
            <p:ph sz="quarter" idx="4"/>
          </p:nvPr>
        </p:nvSpPr>
        <p:spPr/>
        <p:txBody>
          <a:bodyPr/>
          <a:lstStyle/>
          <a:p>
            <a:r>
              <a:rPr lang="en-IN" cap="all" dirty="0" smtClean="0"/>
              <a:t>NITE</a:t>
            </a:r>
          </a:p>
          <a:p>
            <a:r>
              <a:rPr lang="en-IN" dirty="0"/>
              <a:t>3D </a:t>
            </a:r>
            <a:r>
              <a:rPr lang="en-IN" dirty="0" smtClean="0"/>
              <a:t>Hand</a:t>
            </a:r>
          </a:p>
          <a:p>
            <a:r>
              <a:rPr lang="en-IN" cap="all" dirty="0" smtClean="0"/>
              <a:t>KSCAN3D</a:t>
            </a:r>
          </a:p>
          <a:p>
            <a:r>
              <a:rPr lang="en-IN" cap="all" dirty="0" smtClean="0"/>
              <a:t>3-D FACE</a:t>
            </a:r>
            <a:endParaRPr lang="en-IN" dirty="0"/>
          </a:p>
        </p:txBody>
      </p:sp>
      <p:sp>
        <p:nvSpPr>
          <p:cNvPr id="3" name="Slide Number Placeholder 2"/>
          <p:cNvSpPr>
            <a:spLocks noGrp="1"/>
          </p:cNvSpPr>
          <p:nvPr>
            <p:ph type="sldNum" sz="quarter" idx="16"/>
          </p:nvPr>
        </p:nvSpPr>
        <p:spPr/>
        <p:txBody>
          <a:bodyPr>
            <a:normAutofit fontScale="85000" lnSpcReduction="20000"/>
          </a:bodyPr>
          <a:lstStyle/>
          <a:p>
            <a:fld id="{B6F15528-21DE-4FAA-801E-634DDDAF4B2B}" type="slidenum">
              <a:rPr lang="en-US" smtClean="0"/>
              <a:pPr/>
              <a:t>81</a:t>
            </a:fld>
            <a:endParaRPr lang="en-US"/>
          </a:p>
        </p:txBody>
      </p:sp>
      <p:sp>
        <p:nvSpPr>
          <p:cNvPr id="5" name="Text Placeholder 4"/>
          <p:cNvSpPr>
            <a:spLocks noGrp="1"/>
          </p:cNvSpPr>
          <p:nvPr>
            <p:ph type="body" sz="quarter" idx="1"/>
          </p:nvPr>
        </p:nvSpPr>
        <p:spPr/>
        <p:txBody>
          <a:bodyPr/>
          <a:lstStyle/>
          <a:p>
            <a:r>
              <a:rPr lang="en-IN" dirty="0"/>
              <a:t>Additional </a:t>
            </a:r>
            <a:r>
              <a:rPr lang="en-IN" dirty="0" smtClean="0"/>
              <a:t>libraries and APIs</a:t>
            </a:r>
            <a:endParaRPr lang="en-IN" dirty="0"/>
          </a:p>
        </p:txBody>
      </p:sp>
      <p:sp>
        <p:nvSpPr>
          <p:cNvPr id="7" name="Text Placeholder 6"/>
          <p:cNvSpPr>
            <a:spLocks noGrp="1"/>
          </p:cNvSpPr>
          <p:nvPr>
            <p:ph type="body" sz="quarter" idx="3"/>
          </p:nvPr>
        </p:nvSpPr>
        <p:spPr/>
        <p:txBody>
          <a:bodyPr/>
          <a:lstStyle/>
          <a:p>
            <a:r>
              <a:rPr lang="en-IN" dirty="0" err="1" smtClean="0"/>
              <a:t>OpenNI</a:t>
            </a:r>
            <a:r>
              <a:rPr lang="en-IN" dirty="0" smtClean="0"/>
              <a:t> Middleware</a:t>
            </a:r>
            <a:endParaRPr lang="en-IN" dirty="0"/>
          </a:p>
        </p:txBody>
      </p:sp>
      <p:sp>
        <p:nvSpPr>
          <p:cNvPr id="9" name="TextBox 8"/>
          <p:cNvSpPr txBox="1"/>
          <p:nvPr/>
        </p:nvSpPr>
        <p:spPr>
          <a:xfrm>
            <a:off x="1295400" y="5257800"/>
            <a:ext cx="6553200" cy="1477328"/>
          </a:xfrm>
          <a:prstGeom prst="rect">
            <a:avLst/>
          </a:prstGeom>
          <a:noFill/>
        </p:spPr>
        <p:txBody>
          <a:bodyPr wrap="square" rtlCol="0">
            <a:spAutoFit/>
          </a:bodyPr>
          <a:lstStyle/>
          <a:p>
            <a:r>
              <a:rPr lang="en-IN" b="1" dirty="0" smtClean="0"/>
              <a:t>Source</a:t>
            </a:r>
            <a:r>
              <a:rPr lang="en-IN" dirty="0" smtClean="0"/>
              <a:t>: </a:t>
            </a:r>
          </a:p>
          <a:p>
            <a:r>
              <a:rPr lang="en-IN" dirty="0" smtClean="0"/>
              <a:t>NITE – </a:t>
            </a:r>
            <a:r>
              <a:rPr lang="en-IN" dirty="0" smtClean="0">
                <a:hlinkClick r:id="rId3"/>
              </a:rPr>
              <a:t>http</a:t>
            </a:r>
            <a:r>
              <a:rPr lang="en-IN" dirty="0">
                <a:hlinkClick r:id="rId3"/>
              </a:rPr>
              <a:t>://www.openni.org/files/nite/</a:t>
            </a:r>
            <a:endParaRPr lang="en-IN" dirty="0"/>
          </a:p>
          <a:p>
            <a:r>
              <a:rPr lang="en-IN" dirty="0"/>
              <a:t>3D Hand </a:t>
            </a:r>
            <a:r>
              <a:rPr lang="en-IN" dirty="0" smtClean="0"/>
              <a:t>– </a:t>
            </a:r>
            <a:r>
              <a:rPr lang="en-IN" dirty="0" smtClean="0">
                <a:hlinkClick r:id="rId4"/>
              </a:rPr>
              <a:t>http</a:t>
            </a:r>
            <a:r>
              <a:rPr lang="en-IN" dirty="0">
                <a:hlinkClick r:id="rId4"/>
              </a:rPr>
              <a:t>://www.openni.org/files/3d-hand-tracking-library/</a:t>
            </a:r>
            <a:endParaRPr lang="en-IN" dirty="0"/>
          </a:p>
          <a:p>
            <a:r>
              <a:rPr lang="en-IN" dirty="0"/>
              <a:t>3D face </a:t>
            </a:r>
            <a:r>
              <a:rPr lang="en-IN" dirty="0" smtClean="0"/>
              <a:t>– </a:t>
            </a:r>
            <a:r>
              <a:rPr lang="en-IN" dirty="0" smtClean="0">
                <a:hlinkClick r:id="rId5"/>
              </a:rPr>
              <a:t>http</a:t>
            </a:r>
            <a:r>
              <a:rPr lang="en-IN" dirty="0">
                <a:hlinkClick r:id="rId5"/>
              </a:rPr>
              <a:t>://www.openni.org/files/3-d-face-modeling/</a:t>
            </a:r>
            <a:endParaRPr lang="en-IN" dirty="0"/>
          </a:p>
          <a:p>
            <a:r>
              <a:rPr lang="en-IN" dirty="0"/>
              <a:t>KSCAN3D </a:t>
            </a:r>
            <a:r>
              <a:rPr lang="en-IN" dirty="0" smtClean="0"/>
              <a:t>– </a:t>
            </a:r>
            <a:r>
              <a:rPr lang="en-IN" dirty="0" smtClean="0">
                <a:hlinkClick r:id="rId6"/>
              </a:rPr>
              <a:t>http</a:t>
            </a:r>
            <a:r>
              <a:rPr lang="en-IN" dirty="0">
                <a:hlinkClick r:id="rId6"/>
              </a:rPr>
              <a:t>://www.openni.org/files/kscan3d-2/</a:t>
            </a:r>
            <a:endParaRPr lang="en-IN" dirty="0"/>
          </a:p>
        </p:txBody>
      </p:sp>
    </p:spTree>
    <p:extLst>
      <p:ext uri="{BB962C8B-B14F-4D97-AF65-F5344CB8AC3E}">
        <p14:creationId xmlns:p14="http://schemas.microsoft.com/office/powerpoint/2010/main" val="409147084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IN" dirty="0" smtClean="0"/>
              <a:t>Application in </a:t>
            </a:r>
            <a:r>
              <a:rPr lang="en-IN" dirty="0" err="1" smtClean="0"/>
              <a:t>o</a:t>
            </a:r>
            <a:r>
              <a:rPr lang="en-IN" cap="none" dirty="0" err="1" smtClean="0"/>
              <a:t>pen</a:t>
            </a:r>
            <a:r>
              <a:rPr lang="en-IN" dirty="0" err="1" smtClean="0"/>
              <a:t>ni</a:t>
            </a:r>
            <a:endParaRPr lang="en-IN" dirty="0"/>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82</a:t>
            </a:fld>
            <a:endParaRPr lang="en-US"/>
          </a:p>
        </p:txBody>
      </p:sp>
      <p:sp>
        <p:nvSpPr>
          <p:cNvPr id="9" name="Content Placeholder 8"/>
          <p:cNvSpPr>
            <a:spLocks noGrp="1"/>
          </p:cNvSpPr>
          <p:nvPr>
            <p:ph sz="quarter" idx="1"/>
          </p:nvPr>
        </p:nvSpPr>
        <p:spPr/>
        <p:txBody>
          <a:bodyPr>
            <a:normAutofit/>
          </a:bodyPr>
          <a:lstStyle/>
          <a:p>
            <a:pPr marL="0" indent="0">
              <a:buNone/>
            </a:pPr>
            <a:r>
              <a:rPr lang="en-IN" sz="2400" b="1" dirty="0"/>
              <a:t>Evaluating a Dancer’s Performance using </a:t>
            </a:r>
            <a:r>
              <a:rPr lang="en-IN" sz="2400" b="1" dirty="0" smtClean="0"/>
              <a:t>Kinect-based Skeleton Tracking</a:t>
            </a:r>
          </a:p>
          <a:p>
            <a:r>
              <a:rPr lang="en-IN" sz="2400" b="1" dirty="0"/>
              <a:t>Joint </a:t>
            </a:r>
            <a:r>
              <a:rPr lang="en-IN" sz="2400" b="1" dirty="0" smtClean="0"/>
              <a:t>Positions</a:t>
            </a:r>
          </a:p>
          <a:p>
            <a:r>
              <a:rPr lang="en-IN" sz="2400" b="1" dirty="0"/>
              <a:t>Joint </a:t>
            </a:r>
            <a:r>
              <a:rPr lang="en-IN" sz="2400" b="1" dirty="0" smtClean="0"/>
              <a:t>Velocity</a:t>
            </a:r>
          </a:p>
          <a:p>
            <a:r>
              <a:rPr lang="en-IN" sz="2400" b="1" dirty="0"/>
              <a:t>3D Flow Error</a:t>
            </a:r>
            <a:endParaRPr lang="en-IN" sz="2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599" y="3957234"/>
            <a:ext cx="3240381" cy="2443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957234"/>
            <a:ext cx="3240381" cy="2443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828800" y="6488668"/>
            <a:ext cx="5715000" cy="369332"/>
          </a:xfrm>
          <a:prstGeom prst="rect">
            <a:avLst/>
          </a:prstGeom>
          <a:noFill/>
        </p:spPr>
        <p:txBody>
          <a:bodyPr wrap="square" rtlCol="0">
            <a:spAutoFit/>
          </a:bodyPr>
          <a:lstStyle/>
          <a:p>
            <a:r>
              <a:rPr lang="en-IN" b="1" dirty="0" smtClean="0"/>
              <a:t>Source</a:t>
            </a:r>
            <a:r>
              <a:rPr lang="en-IN" dirty="0" smtClean="0"/>
              <a:t>: </a:t>
            </a:r>
            <a:r>
              <a:rPr lang="en-IN" dirty="0">
                <a:hlinkClick r:id="rId5"/>
              </a:rPr>
              <a:t>http://</a:t>
            </a:r>
            <a:r>
              <a:rPr lang="en-IN" dirty="0" smtClean="0">
                <a:hlinkClick r:id="rId5"/>
              </a:rPr>
              <a:t>doras.dcu.ie/16574/1/ACMGC_Doras.pdf</a:t>
            </a:r>
            <a:endParaRPr lang="en-IN" dirty="0"/>
          </a:p>
        </p:txBody>
      </p:sp>
    </p:spTree>
    <p:extLst>
      <p:ext uri="{BB962C8B-B14F-4D97-AF65-F5344CB8AC3E}">
        <p14:creationId xmlns:p14="http://schemas.microsoft.com/office/powerpoint/2010/main" val="60914531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a:xfrm>
            <a:off x="609600" y="2438400"/>
            <a:ext cx="3886200" cy="3962400"/>
          </a:xfrm>
        </p:spPr>
        <p:txBody>
          <a:bodyPr>
            <a:normAutofit fontScale="70000" lnSpcReduction="20000"/>
          </a:bodyPr>
          <a:lstStyle/>
          <a:p>
            <a:r>
              <a:rPr lang="en-IN" dirty="0" smtClean="0"/>
              <a:t>Better </a:t>
            </a:r>
            <a:r>
              <a:rPr lang="en-IN" dirty="0"/>
              <a:t>skeleton representation </a:t>
            </a:r>
            <a:endParaRPr lang="en-IN" dirty="0"/>
          </a:p>
          <a:p>
            <a:r>
              <a:rPr lang="en-IN" dirty="0" smtClean="0"/>
              <a:t>20 </a:t>
            </a:r>
            <a:r>
              <a:rPr lang="en-IN" dirty="0"/>
              <a:t>joints </a:t>
            </a:r>
            <a:r>
              <a:rPr lang="en-IN" dirty="0" smtClean="0"/>
              <a:t>skeleton</a:t>
            </a:r>
          </a:p>
          <a:p>
            <a:r>
              <a:rPr lang="en-IN" dirty="0" smtClean="0"/>
              <a:t>Joints </a:t>
            </a:r>
            <a:r>
              <a:rPr lang="en-IN" dirty="0"/>
              <a:t>are </a:t>
            </a:r>
            <a:r>
              <a:rPr lang="en-IN" dirty="0" smtClean="0"/>
              <a:t>mobile</a:t>
            </a:r>
          </a:p>
          <a:p>
            <a:endParaRPr lang="en-IN" dirty="0"/>
          </a:p>
          <a:p>
            <a:endParaRPr lang="en-IN" sz="4000" dirty="0"/>
          </a:p>
          <a:p>
            <a:r>
              <a:rPr lang="en-IN" dirty="0" smtClean="0"/>
              <a:t>Higher </a:t>
            </a:r>
            <a:r>
              <a:rPr lang="en-IN" dirty="0"/>
              <a:t>frame rate </a:t>
            </a:r>
            <a:r>
              <a:rPr lang="en-IN" dirty="0" smtClean="0"/>
              <a:t>– better </a:t>
            </a:r>
            <a:r>
              <a:rPr lang="en-IN" dirty="0"/>
              <a:t>for tracking </a:t>
            </a:r>
            <a:r>
              <a:rPr lang="en-IN" dirty="0" smtClean="0"/>
              <a:t>actions </a:t>
            </a:r>
            <a:r>
              <a:rPr lang="en-IN" dirty="0" smtClean="0"/>
              <a:t>involving rapid </a:t>
            </a:r>
            <a:r>
              <a:rPr lang="en-IN" dirty="0"/>
              <a:t>pose </a:t>
            </a:r>
            <a:r>
              <a:rPr lang="en-IN" dirty="0" smtClean="0"/>
              <a:t>changes</a:t>
            </a:r>
            <a:endParaRPr lang="en-IN" dirty="0"/>
          </a:p>
          <a:p>
            <a:r>
              <a:rPr lang="en-IN" dirty="0" smtClean="0"/>
              <a:t>Significantly </a:t>
            </a:r>
            <a:r>
              <a:rPr lang="en-IN" dirty="0"/>
              <a:t>better skeletal tracking </a:t>
            </a:r>
            <a:r>
              <a:rPr lang="en-IN" dirty="0" smtClean="0"/>
              <a:t>algorithm (</a:t>
            </a:r>
            <a:r>
              <a:rPr lang="en-IN" dirty="0"/>
              <a:t>by </a:t>
            </a:r>
            <a:r>
              <a:rPr lang="en-IN" dirty="0" err="1"/>
              <a:t>Shotton</a:t>
            </a:r>
            <a:r>
              <a:rPr lang="en-IN" dirty="0" smtClean="0"/>
              <a:t>, 2013). Robust </a:t>
            </a:r>
            <a:r>
              <a:rPr lang="en-IN" dirty="0"/>
              <a:t>and fast tracking </a:t>
            </a:r>
            <a:r>
              <a:rPr lang="en-IN" dirty="0" smtClean="0"/>
              <a:t>even </a:t>
            </a:r>
            <a:r>
              <a:rPr lang="en-IN" dirty="0"/>
              <a:t>in </a:t>
            </a:r>
            <a:r>
              <a:rPr lang="en-IN" dirty="0" smtClean="0"/>
              <a:t>complex body </a:t>
            </a:r>
            <a:r>
              <a:rPr lang="en-IN" dirty="0" smtClean="0"/>
              <a:t>poses</a:t>
            </a:r>
            <a:endParaRPr lang="en-IN" dirty="0"/>
          </a:p>
        </p:txBody>
      </p:sp>
      <p:sp>
        <p:nvSpPr>
          <p:cNvPr id="7" name="Content Placeholder 6"/>
          <p:cNvSpPr>
            <a:spLocks noGrp="1"/>
          </p:cNvSpPr>
          <p:nvPr>
            <p:ph sz="quarter" idx="4"/>
          </p:nvPr>
        </p:nvSpPr>
        <p:spPr>
          <a:xfrm>
            <a:off x="4800600" y="2362200"/>
            <a:ext cx="3886200" cy="3962400"/>
          </a:xfrm>
        </p:spPr>
        <p:txBody>
          <a:bodyPr>
            <a:noAutofit/>
          </a:bodyPr>
          <a:lstStyle/>
          <a:p>
            <a:r>
              <a:rPr lang="en-IN" sz="2000" dirty="0" smtClean="0"/>
              <a:t>Simpler skeleton </a:t>
            </a:r>
            <a:r>
              <a:rPr lang="en-IN" sz="2000" dirty="0"/>
              <a:t>representation </a:t>
            </a:r>
            <a:endParaRPr lang="en-IN" sz="2000" dirty="0" smtClean="0"/>
          </a:p>
          <a:p>
            <a:r>
              <a:rPr lang="en-IN" sz="2000" dirty="0" smtClean="0"/>
              <a:t>15 </a:t>
            </a:r>
            <a:r>
              <a:rPr lang="en-IN" sz="2000" dirty="0"/>
              <a:t>joints </a:t>
            </a:r>
            <a:r>
              <a:rPr lang="en-IN" sz="2000" dirty="0" smtClean="0"/>
              <a:t>skeleton</a:t>
            </a:r>
          </a:p>
          <a:p>
            <a:r>
              <a:rPr lang="en-IN" sz="2000" dirty="0" smtClean="0"/>
              <a:t>Fixed </a:t>
            </a:r>
            <a:r>
              <a:rPr lang="en-IN" sz="2000" dirty="0"/>
              <a:t>basic frame of [shoulder left: shoulder right: </a:t>
            </a:r>
            <a:r>
              <a:rPr lang="en-IN" sz="2000" dirty="0" smtClean="0"/>
              <a:t>hip</a:t>
            </a:r>
            <a:r>
              <a:rPr lang="en-IN" sz="2000" dirty="0"/>
              <a:t>] triangle and [</a:t>
            </a:r>
            <a:r>
              <a:rPr lang="en-IN" sz="2000" dirty="0" err="1"/>
              <a:t>head:shoulder</a:t>
            </a:r>
            <a:r>
              <a:rPr lang="en-IN" sz="2000" dirty="0"/>
              <a:t>] </a:t>
            </a:r>
            <a:r>
              <a:rPr lang="en-IN" sz="2000" dirty="0" smtClean="0"/>
              <a:t>vector</a:t>
            </a:r>
          </a:p>
          <a:p>
            <a:r>
              <a:rPr lang="en-IN" sz="2000" dirty="0" smtClean="0"/>
              <a:t>Lower frame </a:t>
            </a:r>
            <a:r>
              <a:rPr lang="en-IN" sz="2000" dirty="0"/>
              <a:t>rate </a:t>
            </a:r>
            <a:r>
              <a:rPr lang="en-IN" sz="2000" dirty="0" smtClean="0"/>
              <a:t>– slower tracking of actions</a:t>
            </a:r>
            <a:endParaRPr lang="en-IN" sz="200" dirty="0" smtClean="0"/>
          </a:p>
          <a:p>
            <a:r>
              <a:rPr lang="en-IN" sz="2000" dirty="0" smtClean="0"/>
              <a:t>Weak skeletal tracking.</a:t>
            </a:r>
            <a:endParaRPr lang="en-IN" sz="2000" dirty="0"/>
          </a:p>
        </p:txBody>
      </p:sp>
      <p:sp>
        <p:nvSpPr>
          <p:cNvPr id="3" name="Slide Number Placeholder 2"/>
          <p:cNvSpPr>
            <a:spLocks noGrp="1"/>
          </p:cNvSpPr>
          <p:nvPr>
            <p:ph type="sldNum" sz="quarter" idx="16"/>
          </p:nvPr>
        </p:nvSpPr>
        <p:spPr/>
        <p:txBody>
          <a:bodyPr>
            <a:normAutofit fontScale="85000" lnSpcReduction="20000"/>
          </a:bodyPr>
          <a:lstStyle/>
          <a:p>
            <a:fld id="{B6F15528-21DE-4FAA-801E-634DDDAF4B2B}" type="slidenum">
              <a:rPr lang="en-US" smtClean="0"/>
              <a:pPr/>
              <a:t>83</a:t>
            </a:fld>
            <a:endParaRPr lang="en-US"/>
          </a:p>
        </p:txBody>
      </p:sp>
      <p:sp>
        <p:nvSpPr>
          <p:cNvPr id="5" name="Text Placeholder 4"/>
          <p:cNvSpPr>
            <a:spLocks noGrp="1"/>
          </p:cNvSpPr>
          <p:nvPr>
            <p:ph type="body" sz="quarter" idx="1"/>
          </p:nvPr>
        </p:nvSpPr>
        <p:spPr/>
        <p:txBody>
          <a:bodyPr/>
          <a:lstStyle/>
          <a:p>
            <a:r>
              <a:rPr lang="en-IN" dirty="0" smtClean="0"/>
              <a:t>Kinect SDK</a:t>
            </a:r>
            <a:endParaRPr lang="en-IN" dirty="0"/>
          </a:p>
        </p:txBody>
      </p:sp>
      <p:sp>
        <p:nvSpPr>
          <p:cNvPr id="6" name="Text Placeholder 5"/>
          <p:cNvSpPr>
            <a:spLocks noGrp="1"/>
          </p:cNvSpPr>
          <p:nvPr>
            <p:ph type="body" sz="quarter" idx="3"/>
          </p:nvPr>
        </p:nvSpPr>
        <p:spPr/>
        <p:txBody>
          <a:bodyPr/>
          <a:lstStyle/>
          <a:p>
            <a:r>
              <a:rPr lang="en-IN" dirty="0" err="1" smtClean="0"/>
              <a:t>OpenNi</a:t>
            </a:r>
            <a:endParaRPr lang="en-IN" dirty="0"/>
          </a:p>
        </p:txBody>
      </p:sp>
      <p:sp>
        <p:nvSpPr>
          <p:cNvPr id="2" name="Title 1"/>
          <p:cNvSpPr>
            <a:spLocks noGrp="1"/>
          </p:cNvSpPr>
          <p:nvPr>
            <p:ph type="title"/>
          </p:nvPr>
        </p:nvSpPr>
        <p:spPr/>
        <p:txBody>
          <a:bodyPr/>
          <a:lstStyle/>
          <a:p>
            <a:r>
              <a:rPr lang="en-IN" dirty="0"/>
              <a:t>Kinect SDK vis-à-vis </a:t>
            </a:r>
            <a:r>
              <a:rPr lang="en-IN" dirty="0" err="1"/>
              <a:t>O</a:t>
            </a:r>
            <a:r>
              <a:rPr lang="en-IN" cap="none" dirty="0" err="1"/>
              <a:t>pen</a:t>
            </a:r>
            <a:r>
              <a:rPr lang="en-IN" dirty="0" err="1"/>
              <a:t>NI</a:t>
            </a:r>
            <a:endParaRPr lang="en-IN" dirty="0"/>
          </a:p>
        </p:txBody>
      </p:sp>
    </p:spTree>
    <p:extLst>
      <p:ext uri="{BB962C8B-B14F-4D97-AF65-F5344CB8AC3E}">
        <p14:creationId xmlns:p14="http://schemas.microsoft.com/office/powerpoint/2010/main" val="270016765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ctrTitle"/>
          </p:nvPr>
        </p:nvSpPr>
        <p:spPr>
          <a:xfrm>
            <a:off x="762000" y="2057400"/>
            <a:ext cx="8763000" cy="1828800"/>
          </a:xfrm>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IN" sz="48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rPr>
              <a:t>How </a:t>
            </a:r>
            <a:r>
              <a:rPr lang="en-IN" sz="48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rPr>
              <a:t>does </a:t>
            </a:r>
            <a:r>
              <a:rPr lang="en-IN" sz="4800" b="1"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rPr>
              <a:t>kinect</a:t>
            </a:r>
            <a:r>
              <a:rPr lang="en-IN" sz="48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rPr>
              <a:t> works</a:t>
            </a:r>
          </a:p>
        </p:txBody>
      </p:sp>
      <p:sp>
        <p:nvSpPr>
          <p:cNvPr id="8" name="Slide Number Placeholder 7"/>
          <p:cNvSpPr>
            <a:spLocks noGrp="1"/>
          </p:cNvSpPr>
          <p:nvPr>
            <p:ph type="sldNum" sz="quarter" idx="12"/>
          </p:nvPr>
        </p:nvSpPr>
        <p:spPr/>
        <p:txBody>
          <a:bodyPr/>
          <a:lstStyle/>
          <a:p>
            <a:fld id="{B6F15528-21DE-4FAA-801E-634DDDAF4B2B}" type="slidenum">
              <a:rPr lang="en-US" smtClean="0"/>
              <a:pPr/>
              <a:t>84</a:t>
            </a:fld>
            <a:endParaRPr lang="en-US"/>
          </a:p>
        </p:txBody>
      </p:sp>
    </p:spTree>
    <p:extLst>
      <p:ext uri="{BB962C8B-B14F-4D97-AF65-F5344CB8AC3E}">
        <p14:creationId xmlns:p14="http://schemas.microsoft.com/office/powerpoint/2010/main" val="261267082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endParaRPr lang="en-IN"/>
          </a:p>
        </p:txBody>
      </p:sp>
      <p:sp>
        <p:nvSpPr>
          <p:cNvPr id="5" name="Title 4"/>
          <p:cNvSpPr>
            <a:spLocks noGrp="1"/>
          </p:cNvSpPr>
          <p:nvPr>
            <p:ph type="title"/>
          </p:nvPr>
        </p:nvSpPr>
        <p:spPr/>
        <p:txBody>
          <a:bodyPr/>
          <a:lstStyle/>
          <a:p>
            <a:r>
              <a:rPr lang="en-IN" dirty="0" smtClean="0"/>
              <a:t>Depth Sensing</a:t>
            </a:r>
            <a:endParaRPr lang="en-IN" dirty="0"/>
          </a:p>
        </p:txBody>
      </p:sp>
      <p:sp>
        <p:nvSpPr>
          <p:cNvPr id="3" name="Slide Number Placeholder 2"/>
          <p:cNvSpPr>
            <a:spLocks noGrp="1"/>
          </p:cNvSpPr>
          <p:nvPr>
            <p:ph type="sldNum" sz="quarter" idx="11"/>
          </p:nvPr>
        </p:nvSpPr>
        <p:spPr/>
        <p:txBody>
          <a:bodyPr>
            <a:normAutofit/>
          </a:bodyPr>
          <a:lstStyle/>
          <a:p>
            <a:fld id="{B6F15528-21DE-4FAA-801E-634DDDAF4B2B}" type="slidenum">
              <a:rPr lang="en-US" smtClean="0"/>
              <a:pPr/>
              <a:t>85</a:t>
            </a:fld>
            <a:endParaRPr lang="en-US"/>
          </a:p>
        </p:txBody>
      </p:sp>
    </p:spTree>
    <p:extLst>
      <p:ext uri="{BB962C8B-B14F-4D97-AF65-F5344CB8AC3E}">
        <p14:creationId xmlns:p14="http://schemas.microsoft.com/office/powerpoint/2010/main" val="43212971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rPr>
              <a:t>How pattern looks like?</a:t>
            </a:r>
            <a:endPar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ndParaRPr>
          </a:p>
        </p:txBody>
      </p:sp>
      <p:sp>
        <p:nvSpPr>
          <p:cNvPr id="7" name="Footer Placeholder 4"/>
          <p:cNvSpPr>
            <a:spLocks noGrp="1"/>
          </p:cNvSpPr>
          <p:nvPr>
            <p:ph type="ftr" sz="quarter" idx="11"/>
          </p:nvPr>
        </p:nvSpPr>
        <p:spPr>
          <a:xfrm>
            <a:off x="2438400" y="6416675"/>
            <a:ext cx="4648200" cy="365125"/>
          </a:xfrm>
        </p:spPr>
        <p:txBody>
          <a:bodyPr/>
          <a:lstStyle/>
          <a:p>
            <a:pPr algn="ctr"/>
            <a:r>
              <a:rPr lang="en-US" sz="1800" b="1" dirty="0">
                <a:solidFill>
                  <a:schemeClr val="tx1"/>
                </a:solidFill>
              </a:rPr>
              <a:t>Source</a:t>
            </a:r>
            <a:r>
              <a:rPr lang="en-US" sz="1800" dirty="0" smtClean="0"/>
              <a:t>: </a:t>
            </a:r>
            <a:r>
              <a:rPr lang="en-IN" sz="1800" dirty="0">
                <a:solidFill>
                  <a:schemeClr val="tx1">
                    <a:lumMod val="50000"/>
                    <a:lumOff val="50000"/>
                  </a:schemeClr>
                </a:solidFill>
                <a:hlinkClick r:id="rId2"/>
              </a:rPr>
              <a:t>http://www.futurepicture.org/?p=97</a:t>
            </a:r>
            <a:endParaRPr lang="en-US" sz="1800" dirty="0">
              <a:solidFill>
                <a:schemeClr val="tx1">
                  <a:lumMod val="50000"/>
                  <a:lumOff val="50000"/>
                </a:schemeClr>
              </a:solidFill>
            </a:endParaRPr>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86</a:t>
            </a:fld>
            <a:endParaRPr lang="en-US" dirty="0"/>
          </a:p>
        </p:txBody>
      </p:sp>
      <p:pic>
        <p:nvPicPr>
          <p:cNvPr id="5" name="Content Placeholder 4"/>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612648" y="1600200"/>
            <a:ext cx="8153400" cy="4495800"/>
          </a:xfrm>
        </p:spPr>
      </p:pic>
    </p:spTree>
    <p:extLst>
      <p:ext uri="{BB962C8B-B14F-4D97-AF65-F5344CB8AC3E}">
        <p14:creationId xmlns:p14="http://schemas.microsoft.com/office/powerpoint/2010/main" val="331122508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l" rtl="0">
              <a:spcBef>
                <a:spcPct val="0"/>
              </a:spcBef>
            </a:pPr>
            <a:r>
              <a:rPr lang="en-US" sz="4400" b="1" kern="120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latin typeface="+mj-lt"/>
                <a:ea typeface="+mj-ea"/>
                <a:cs typeface="+mj-cs"/>
              </a:rPr>
              <a:t>Depth sensing</a:t>
            </a:r>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87</a:t>
            </a:fld>
            <a:endParaRPr lang="en-US"/>
          </a:p>
        </p:txBody>
      </p:sp>
      <p:sp>
        <p:nvSpPr>
          <p:cNvPr id="3" name="Content Placeholder 2"/>
          <p:cNvSpPr>
            <a:spLocks noGrp="1"/>
          </p:cNvSpPr>
          <p:nvPr>
            <p:ph sz="quarter" idx="1"/>
          </p:nvPr>
        </p:nvSpPr>
        <p:spPr>
          <a:xfrm>
            <a:off x="612648" y="1600200"/>
            <a:ext cx="3883152" cy="4495800"/>
          </a:xfrm>
        </p:spPr>
        <p:txBody>
          <a:bodyPr>
            <a:noAutofit/>
          </a:bodyPr>
          <a:lstStyle/>
          <a:p>
            <a:pPr>
              <a:buFont typeface="Wingdings" pitchFamily="2" charset="2"/>
              <a:buChar char="q"/>
            </a:pPr>
            <a:r>
              <a:rPr lang="en-US" sz="2400" dirty="0" smtClean="0">
                <a:solidFill>
                  <a:schemeClr val="tx2">
                    <a:lumMod val="75000"/>
                  </a:schemeClr>
                </a:solidFill>
              </a:rPr>
              <a:t>The IR emitter projects an irregular pattern of IR dots of varying intensities.</a:t>
            </a:r>
          </a:p>
          <a:p>
            <a:pPr>
              <a:buFont typeface="Wingdings" pitchFamily="2" charset="2"/>
              <a:buChar char="q"/>
            </a:pPr>
            <a:r>
              <a:rPr lang="en-US" sz="2400" dirty="0" smtClean="0">
                <a:solidFill>
                  <a:schemeClr val="tx2">
                    <a:lumMod val="75000"/>
                  </a:schemeClr>
                </a:solidFill>
              </a:rPr>
              <a:t>The IR camera reconstructs a depth image by recognizing the distortion in this pattern.</a:t>
            </a:r>
          </a:p>
          <a:p>
            <a:pPr>
              <a:buFont typeface="Wingdings" pitchFamily="2" charset="2"/>
              <a:buChar char="q"/>
            </a:pPr>
            <a:r>
              <a:rPr lang="en-US" sz="2400" dirty="0" smtClean="0">
                <a:solidFill>
                  <a:schemeClr val="tx2">
                    <a:lumMod val="75000"/>
                  </a:schemeClr>
                </a:solidFill>
              </a:rPr>
              <a:t>Kinect works on stereo matching algorithm. It captures stereo with only one IR camera.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1880945"/>
            <a:ext cx="4437521" cy="3986455"/>
          </a:xfrm>
          <a:prstGeom prst="rect">
            <a:avLst/>
          </a:prstGeom>
        </p:spPr>
      </p:pic>
    </p:spTree>
    <p:extLst>
      <p:ext uri="{BB962C8B-B14F-4D97-AF65-F5344CB8AC3E}">
        <p14:creationId xmlns:p14="http://schemas.microsoft.com/office/powerpoint/2010/main" val="123526391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dirty="0"/>
              <a:t>Depth sensing</a:t>
            </a:r>
          </a:p>
        </p:txBody>
      </p:sp>
      <p:sp>
        <p:nvSpPr>
          <p:cNvPr id="7" name="Footer Placeholder 6"/>
          <p:cNvSpPr>
            <a:spLocks noGrp="1"/>
          </p:cNvSpPr>
          <p:nvPr>
            <p:ph type="ftr" sz="quarter" idx="11"/>
          </p:nvPr>
        </p:nvSpPr>
        <p:spPr>
          <a:xfrm>
            <a:off x="1447800" y="6340475"/>
            <a:ext cx="6705600" cy="365125"/>
          </a:xfrm>
        </p:spPr>
        <p:txBody>
          <a:bodyPr/>
          <a:lstStyle/>
          <a:p>
            <a:pPr algn="ctr"/>
            <a:r>
              <a:rPr lang="en-US" sz="1800" b="1" dirty="0" smtClean="0">
                <a:solidFill>
                  <a:schemeClr val="tx1"/>
                </a:solidFill>
              </a:rPr>
              <a:t>Source</a:t>
            </a:r>
            <a:r>
              <a:rPr lang="en-US" sz="1800" dirty="0" smtClean="0"/>
              <a:t>: </a:t>
            </a:r>
            <a:r>
              <a:rPr lang="en-US" sz="1800" dirty="0" smtClean="0">
                <a:hlinkClick r:id="rId2"/>
              </a:rPr>
              <a:t>http://users.dickinson.edu/~</a:t>
            </a:r>
            <a:r>
              <a:rPr lang="en-US" sz="1800" dirty="0" smtClean="0">
                <a:hlinkClick r:id="rId2"/>
              </a:rPr>
              <a:t>jmac/selected-talks/kinect.pdf</a:t>
            </a:r>
            <a:r>
              <a:rPr lang="en-US" sz="1800" dirty="0" smtClean="0"/>
              <a:t> </a:t>
            </a:r>
            <a:endParaRPr lang="en-US" sz="1800" dirty="0"/>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88</a:t>
            </a:fld>
            <a:endParaRPr lang="en-US"/>
          </a:p>
        </p:txBody>
      </p:sp>
      <p:sp>
        <p:nvSpPr>
          <p:cNvPr id="3" name="Content Placeholder 2"/>
          <p:cNvSpPr>
            <a:spLocks noGrp="1"/>
          </p:cNvSpPr>
          <p:nvPr>
            <p:ph sz="quarter" idx="1"/>
          </p:nvPr>
        </p:nvSpPr>
        <p:spPr/>
        <p:txBody>
          <a:bodyPr>
            <a:normAutofit/>
          </a:bodyPr>
          <a:lstStyle/>
          <a:p>
            <a:pPr algn="just">
              <a:buFont typeface="Wingdings" pitchFamily="2" charset="2"/>
              <a:buChar char="q"/>
            </a:pPr>
            <a:r>
              <a:rPr lang="en-US" sz="2800" dirty="0" smtClean="0">
                <a:solidFill>
                  <a:schemeClr val="tx2">
                    <a:lumMod val="75000"/>
                  </a:schemeClr>
                </a:solidFill>
              </a:rPr>
              <a:t>Project Speckle pattern onto the scene </a:t>
            </a:r>
          </a:p>
          <a:p>
            <a:pPr algn="just">
              <a:buFont typeface="Wingdings" pitchFamily="2" charset="2"/>
              <a:buChar char="q"/>
            </a:pPr>
            <a:r>
              <a:rPr lang="en-US" sz="2800" dirty="0" smtClean="0">
                <a:solidFill>
                  <a:schemeClr val="tx2">
                    <a:lumMod val="75000"/>
                  </a:schemeClr>
                </a:solidFill>
              </a:rPr>
              <a:t>Infer depth from the deformation of the Speckle pattern</a:t>
            </a:r>
          </a:p>
        </p:txBody>
      </p:sp>
      <p:pic>
        <p:nvPicPr>
          <p:cNvPr id="48130" name="Picture 2"/>
          <p:cNvPicPr>
            <a:picLocks noChangeAspect="1" noChangeArrowheads="1"/>
          </p:cNvPicPr>
          <p:nvPr/>
        </p:nvPicPr>
        <p:blipFill>
          <a:blip r:embed="rId3" cstate="print"/>
          <a:srcRect/>
          <a:stretch>
            <a:fillRect/>
          </a:stretch>
        </p:blipFill>
        <p:spPr bwMode="auto">
          <a:xfrm>
            <a:off x="609600" y="3657600"/>
            <a:ext cx="8001000" cy="1457325"/>
          </a:xfrm>
          <a:prstGeom prst="rect">
            <a:avLst/>
          </a:prstGeom>
          <a:noFill/>
          <a:ln w="9525">
            <a:noFill/>
            <a:miter lim="800000"/>
            <a:headEnd/>
            <a:tailEnd/>
          </a:ln>
          <a:effectLst/>
        </p:spPr>
      </p:pic>
    </p:spTree>
    <p:extLst>
      <p:ext uri="{BB962C8B-B14F-4D97-AF65-F5344CB8AC3E}">
        <p14:creationId xmlns:p14="http://schemas.microsoft.com/office/powerpoint/2010/main" val="236770269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IN"/>
          </a:p>
        </p:txBody>
      </p:sp>
      <p:sp>
        <p:nvSpPr>
          <p:cNvPr id="5" name="Title 4"/>
          <p:cNvSpPr>
            <a:spLocks noGrp="1"/>
          </p:cNvSpPr>
          <p:nvPr>
            <p:ph type="title"/>
          </p:nvPr>
        </p:nvSpPr>
        <p:spPr/>
        <p:txBody>
          <a:bodyPr/>
          <a:lstStyle/>
          <a:p>
            <a:r>
              <a:rPr lang="en-IN" dirty="0" smtClean="0"/>
              <a:t>Skeleton Tracking</a:t>
            </a:r>
            <a:endParaRPr lang="en-IN" dirty="0"/>
          </a:p>
        </p:txBody>
      </p:sp>
      <p:sp>
        <p:nvSpPr>
          <p:cNvPr id="3" name="Slide Number Placeholder 2"/>
          <p:cNvSpPr>
            <a:spLocks noGrp="1"/>
          </p:cNvSpPr>
          <p:nvPr>
            <p:ph type="sldNum" sz="quarter" idx="11"/>
          </p:nvPr>
        </p:nvSpPr>
        <p:spPr/>
        <p:txBody>
          <a:bodyPr>
            <a:normAutofit/>
          </a:bodyPr>
          <a:lstStyle/>
          <a:p>
            <a:fld id="{B6F15528-21DE-4FAA-801E-634DDDAF4B2B}" type="slidenum">
              <a:rPr lang="en-US" smtClean="0"/>
              <a:pPr/>
              <a:t>89</a:t>
            </a:fld>
            <a:endParaRPr lang="en-US"/>
          </a:p>
        </p:txBody>
      </p:sp>
    </p:spTree>
    <p:extLst>
      <p:ext uri="{BB962C8B-B14F-4D97-AF65-F5344CB8AC3E}">
        <p14:creationId xmlns:p14="http://schemas.microsoft.com/office/powerpoint/2010/main" val="326248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47472"/>
            <a:ext cx="8991600" cy="1252728"/>
          </a:xfrm>
        </p:spPr>
        <p:txBody>
          <a:bodyPr>
            <a:noAutofit/>
          </a:bodyPr>
          <a:lstStyle/>
          <a:p>
            <a:r>
              <a:rPr lang="en-IN" sz="3600" dirty="0"/>
              <a:t>Layer 2: NUI </a:t>
            </a:r>
            <a:r>
              <a:rPr lang="en-IN" sz="3600" dirty="0" smtClean="0"/>
              <a:t>– </a:t>
            </a:r>
            <a:br>
              <a:rPr lang="en-IN" sz="3600" dirty="0" smtClean="0"/>
            </a:br>
            <a:r>
              <a:rPr lang="en-IN" sz="3600" dirty="0" smtClean="0"/>
              <a:t>Middleware </a:t>
            </a:r>
            <a:r>
              <a:rPr lang="en-IN" sz="3600" dirty="0"/>
              <a:t>and Application </a:t>
            </a:r>
            <a:r>
              <a:rPr lang="en-IN" sz="3600" dirty="0" smtClean="0"/>
              <a:t>Framework </a:t>
            </a:r>
            <a:r>
              <a:rPr lang="en-IN" sz="3600" i="1" dirty="0" smtClean="0"/>
              <a:t>Translate </a:t>
            </a:r>
            <a:r>
              <a:rPr lang="en-IN" sz="3600" i="1" dirty="0"/>
              <a:t>human </a:t>
            </a:r>
            <a:r>
              <a:rPr lang="en-IN" sz="3600" i="1" dirty="0" err="1" smtClean="0"/>
              <a:t>behavior</a:t>
            </a:r>
            <a:r>
              <a:rPr lang="en-IN" sz="3600" i="1" dirty="0" smtClean="0"/>
              <a:t> </a:t>
            </a:r>
            <a:r>
              <a:rPr lang="en-IN" sz="3600" i="1" dirty="0"/>
              <a:t>into action</a:t>
            </a:r>
            <a:endParaRPr lang="en-IN" sz="36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52600"/>
            <a:ext cx="9115812" cy="4343400"/>
          </a:xfrm>
        </p:spPr>
      </p:pic>
      <p:pic>
        <p:nvPicPr>
          <p:cNvPr id="4098" name="Picture 2" descr="http://mybrandman.files.wordpress.com/2011/06/tobiiglass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5295899"/>
            <a:ext cx="1204548" cy="647701"/>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2"/>
          <p:cNvSpPr>
            <a:spLocks noGrp="1"/>
          </p:cNvSpPr>
          <p:nvPr>
            <p:ph type="ftr" sz="quarter" idx="11"/>
          </p:nvPr>
        </p:nvSpPr>
        <p:spPr>
          <a:xfrm>
            <a:off x="2640596" y="6476999"/>
            <a:ext cx="5507719" cy="274320"/>
          </a:xfrm>
        </p:spPr>
        <p:txBody>
          <a:bodyPr/>
          <a:lstStyle/>
          <a:p>
            <a:r>
              <a:rPr lang="en-GB" dirty="0" smtClean="0">
                <a:solidFill>
                  <a:prstClr val="white">
                    <a:tint val="95000"/>
                  </a:prstClr>
                </a:solidFill>
              </a:rPr>
              <a:t>Source: http://sites.amd.com/us/Documents/AMD_TFE2011_032SW.pdf</a:t>
            </a:r>
            <a:endParaRPr lang="en-GB" dirty="0">
              <a:solidFill>
                <a:prstClr val="white">
                  <a:tint val="95000"/>
                </a:prstClr>
              </a:solidFill>
            </a:endParaRPr>
          </a:p>
        </p:txBody>
      </p:sp>
    </p:spTree>
    <p:extLst>
      <p:ext uri="{BB962C8B-B14F-4D97-AF65-F5344CB8AC3E}">
        <p14:creationId xmlns:p14="http://schemas.microsoft.com/office/powerpoint/2010/main" val="291080929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rPr>
              <a:t>pose estimation pipeline</a:t>
            </a:r>
            <a:endPar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ndParaRPr>
          </a:p>
        </p:txBody>
      </p:sp>
      <p:sp>
        <p:nvSpPr>
          <p:cNvPr id="52" name="Footer Placeholder 51"/>
          <p:cNvSpPr>
            <a:spLocks noGrp="1"/>
          </p:cNvSpPr>
          <p:nvPr>
            <p:ph type="ftr" sz="quarter" idx="11"/>
          </p:nvPr>
        </p:nvSpPr>
        <p:spPr>
          <a:xfrm>
            <a:off x="152400" y="6553200"/>
            <a:ext cx="8915400" cy="228600"/>
          </a:xfrm>
        </p:spPr>
        <p:txBody>
          <a:bodyPr/>
          <a:lstStyle/>
          <a:p>
            <a:pPr algn="ctr"/>
            <a:r>
              <a:rPr lang="en-US" sz="1800" b="1" dirty="0" smtClean="0">
                <a:solidFill>
                  <a:schemeClr val="tx1"/>
                </a:solidFill>
              </a:rPr>
              <a:t>Source</a:t>
            </a:r>
            <a:r>
              <a:rPr lang="en-US" sz="1800" dirty="0" smtClean="0"/>
              <a:t>: </a:t>
            </a:r>
            <a:r>
              <a:rPr lang="en-US" sz="1800" dirty="0" smtClean="0">
                <a:hlinkClick r:id="rId2"/>
              </a:rPr>
              <a:t>http://</a:t>
            </a:r>
            <a:r>
              <a:rPr lang="en-US" sz="1800" dirty="0" smtClean="0">
                <a:hlinkClick r:id="rId2"/>
              </a:rPr>
              <a:t>research.microsoft.com/pubs/145347/Kinect%20Slides%20CVPR2011.pptx</a:t>
            </a:r>
            <a:r>
              <a:rPr lang="en-US" sz="1800" dirty="0" smtClean="0"/>
              <a:t> </a:t>
            </a:r>
            <a:endParaRPr lang="en-US" sz="1800" dirty="0"/>
          </a:p>
        </p:txBody>
      </p:sp>
      <p:sp>
        <p:nvSpPr>
          <p:cNvPr id="51" name="Slide Number Placeholder 50"/>
          <p:cNvSpPr>
            <a:spLocks noGrp="1"/>
          </p:cNvSpPr>
          <p:nvPr>
            <p:ph type="sldNum" sz="quarter" idx="12"/>
          </p:nvPr>
        </p:nvSpPr>
        <p:spPr/>
        <p:txBody>
          <a:bodyPr>
            <a:normAutofit fontScale="85000" lnSpcReduction="20000"/>
          </a:bodyPr>
          <a:lstStyle/>
          <a:p>
            <a:fld id="{B6F15528-21DE-4FAA-801E-634DDDAF4B2B}" type="slidenum">
              <a:rPr lang="en-US" smtClean="0"/>
              <a:pPr/>
              <a:t>90</a:t>
            </a:fld>
            <a:endParaRPr lang="en-US"/>
          </a:p>
        </p:txBody>
      </p:sp>
      <p:grpSp>
        <p:nvGrpSpPr>
          <p:cNvPr id="4" name="Content Placeholder 3"/>
          <p:cNvGrpSpPr>
            <a:grpSpLocks noGrp="1"/>
          </p:cNvGrpSpPr>
          <p:nvPr/>
        </p:nvGrpSpPr>
        <p:grpSpPr>
          <a:xfrm>
            <a:off x="228600" y="1498937"/>
            <a:ext cx="1981200" cy="3210816"/>
            <a:chOff x="-49110" y="692696"/>
            <a:chExt cx="2604886" cy="3965813"/>
          </a:xfrm>
        </p:grpSpPr>
        <p:pic>
          <p:nvPicPr>
            <p:cNvPr id="5"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7969" b="43229" l="43633" r="56109"/>
                      </a14:imgEffect>
                      <a14:imgEffect>
                        <a14:saturation sat="0"/>
                      </a14:imgEffect>
                    </a14:imgLayer>
                  </a14:imgProps>
                </a:ext>
              </a:extLst>
            </a:blip>
            <a:srcRect l="42879" t="15755" r="43546" b="56901"/>
            <a:stretch>
              <a:fillRect/>
            </a:stretch>
          </p:blipFill>
          <p:spPr bwMode="auto">
            <a:xfrm>
              <a:off x="-49110" y="692696"/>
              <a:ext cx="2604886" cy="2604886"/>
            </a:xfrm>
            <a:prstGeom prst="rect">
              <a:avLst/>
            </a:prstGeom>
            <a:noFill/>
            <a:ln w="9525">
              <a:noFill/>
              <a:miter lim="800000"/>
              <a:headEnd/>
              <a:tailEnd/>
            </a:ln>
          </p:spPr>
        </p:pic>
        <p:sp>
          <p:nvSpPr>
            <p:cNvPr id="6" name="TextBox 5"/>
            <p:cNvSpPr txBox="1"/>
            <p:nvPr/>
          </p:nvSpPr>
          <p:spPr>
            <a:xfrm>
              <a:off x="-49110" y="3327992"/>
              <a:ext cx="2421014" cy="1330517"/>
            </a:xfrm>
            <a:prstGeom prst="rect">
              <a:avLst/>
            </a:prstGeom>
            <a:noFill/>
            <a:effectLst>
              <a:glow rad="101600">
                <a:schemeClr val="bg1">
                  <a:alpha val="60000"/>
                </a:schemeClr>
              </a:glow>
            </a:effectLst>
          </p:spPr>
          <p:txBody>
            <a:bodyPr wrap="square" rtlCol="0">
              <a:spAutoFit/>
            </a:bodyPr>
            <a:lstStyle/>
            <a:p>
              <a:pPr marL="342900" indent="-342900" algn="ctr">
                <a:spcBef>
                  <a:spcPct val="20000"/>
                </a:spcBef>
              </a:pPr>
              <a:r>
                <a:rPr lang="en-GB" sz="1600" dirty="0" smtClean="0">
                  <a:solidFill>
                    <a:schemeClr val="tx2">
                      <a:lumMod val="75000"/>
                    </a:schemeClr>
                  </a:solidFill>
                </a:rPr>
                <a:t>       capture depth image &amp;    remove background</a:t>
              </a:r>
              <a:endParaRPr lang="en-GB" sz="1600" dirty="0">
                <a:solidFill>
                  <a:schemeClr val="tx2">
                    <a:lumMod val="75000"/>
                  </a:schemeClr>
                </a:solidFill>
              </a:endParaRPr>
            </a:p>
          </p:txBody>
        </p:sp>
      </p:grpSp>
      <p:grpSp>
        <p:nvGrpSpPr>
          <p:cNvPr id="7" name="Group 6"/>
          <p:cNvGrpSpPr/>
          <p:nvPr/>
        </p:nvGrpSpPr>
        <p:grpSpPr>
          <a:xfrm>
            <a:off x="2069952" y="2133600"/>
            <a:ext cx="2578248" cy="3040797"/>
            <a:chOff x="2399160" y="1985552"/>
            <a:chExt cx="2604888" cy="3677262"/>
          </a:xfrm>
        </p:grpSpPr>
        <p:pic>
          <p:nvPicPr>
            <p:cNvPr id="8" name="Picture 5"/>
            <p:cNvPicPr>
              <a:picLocks noChangeAspect="1" noChangeArrowheads="1"/>
            </p:cNvPicPr>
            <p:nvPr/>
          </p:nvPicPr>
          <p:blipFill>
            <a:blip r:embed="rId5" cstate="print">
              <a:extLst>
                <a:ext uri="{BEBA8EAE-BF5A-486C-A8C5-ECC9F3942E4B}">
                  <a14:imgProps xmlns:a14="http://schemas.microsoft.com/office/drawing/2010/main">
                    <a14:imgLayer r:embed="rId4">
                      <a14:imgEffect>
                        <a14:backgroundRemoval t="51563" b="76563" l="43827" r="55721">
                          <a14:foregroundMark x1="49709" y1="69010" x2="48352" y2="75781"/>
                          <a14:foregroundMark x1="51390" y1="71615" x2="50808" y2="75911"/>
                        </a14:backgroundRemoval>
                      </a14:imgEffect>
                    </a14:imgLayer>
                  </a14:imgProps>
                </a:ext>
              </a:extLst>
            </a:blip>
            <a:srcRect l="43148" t="49089" r="43277" b="23567"/>
            <a:stretch>
              <a:fillRect/>
            </a:stretch>
          </p:blipFill>
          <p:spPr bwMode="auto">
            <a:xfrm>
              <a:off x="2399160" y="1985552"/>
              <a:ext cx="2604888" cy="2604868"/>
            </a:xfrm>
            <a:prstGeom prst="rect">
              <a:avLst/>
            </a:prstGeom>
            <a:noFill/>
            <a:ln w="9525">
              <a:noFill/>
              <a:miter lim="800000"/>
              <a:headEnd/>
              <a:tailEnd/>
            </a:ln>
          </p:spPr>
        </p:pic>
        <p:sp>
          <p:nvSpPr>
            <p:cNvPr id="9" name="TextBox 8"/>
            <p:cNvSpPr txBox="1"/>
            <p:nvPr/>
          </p:nvSpPr>
          <p:spPr>
            <a:xfrm>
              <a:off x="2771415" y="4657882"/>
              <a:ext cx="1454306" cy="1004932"/>
            </a:xfrm>
            <a:prstGeom prst="rect">
              <a:avLst/>
            </a:prstGeom>
            <a:noFill/>
            <a:effectLst>
              <a:glow rad="101600">
                <a:schemeClr val="bg1">
                  <a:alpha val="60000"/>
                </a:schemeClr>
              </a:glow>
            </a:effectLst>
          </p:spPr>
          <p:txBody>
            <a:bodyPr wrap="none" rtlCol="0">
              <a:spAutoFit/>
            </a:bodyPr>
            <a:lstStyle/>
            <a:p>
              <a:pPr marL="342900" indent="-342900" algn="ctr">
                <a:spcBef>
                  <a:spcPct val="20000"/>
                </a:spcBef>
              </a:pPr>
              <a:r>
                <a:rPr lang="en-GB" sz="1600" dirty="0" smtClean="0">
                  <a:solidFill>
                    <a:schemeClr val="tx2">
                      <a:lumMod val="75000"/>
                    </a:schemeClr>
                  </a:solidFill>
                </a:rPr>
                <a:t>      infer</a:t>
              </a:r>
              <a:br>
                <a:rPr lang="en-GB" sz="1600" dirty="0" smtClean="0">
                  <a:solidFill>
                    <a:schemeClr val="tx2">
                      <a:lumMod val="75000"/>
                    </a:schemeClr>
                  </a:solidFill>
                </a:rPr>
              </a:br>
              <a:r>
                <a:rPr lang="en-GB" sz="1600" dirty="0" smtClean="0">
                  <a:solidFill>
                    <a:schemeClr val="tx2">
                      <a:lumMod val="75000"/>
                    </a:schemeClr>
                  </a:solidFill>
                </a:rPr>
                <a:t>body parts</a:t>
              </a:r>
            </a:p>
            <a:p>
              <a:pPr marL="342900" indent="-342900" algn="ctr"/>
              <a:r>
                <a:rPr lang="en-GB" sz="1600" dirty="0" smtClean="0">
                  <a:solidFill>
                    <a:schemeClr val="tx2">
                      <a:lumMod val="75000"/>
                    </a:schemeClr>
                  </a:solidFill>
                </a:rPr>
                <a:t>       per pixel</a:t>
              </a:r>
            </a:p>
          </p:txBody>
        </p:sp>
      </p:grpSp>
      <p:grpSp>
        <p:nvGrpSpPr>
          <p:cNvPr id="10" name="Group 9"/>
          <p:cNvGrpSpPr/>
          <p:nvPr/>
        </p:nvGrpSpPr>
        <p:grpSpPr>
          <a:xfrm>
            <a:off x="4515273" y="2667000"/>
            <a:ext cx="2266528" cy="3515618"/>
            <a:chOff x="5259074" y="2636912"/>
            <a:chExt cx="2604888" cy="3939939"/>
          </a:xfrm>
        </p:grpSpPr>
        <p:pic>
          <p:nvPicPr>
            <p:cNvPr id="11" name="Picture 5"/>
            <p:cNvPicPr>
              <a:picLocks noChangeAspect="1" noChangeArrowheads="1"/>
            </p:cNvPicPr>
            <p:nvPr/>
          </p:nvPicPr>
          <p:blipFill>
            <a:blip r:embed="rId6" cstate="print">
              <a:extLst>
                <a:ext uri="{BEBA8EAE-BF5A-486C-A8C5-ECC9F3942E4B}">
                  <a14:imgProps xmlns:a14="http://schemas.microsoft.com/office/drawing/2010/main">
                    <a14:imgLayer r:embed="rId4">
                      <a14:imgEffect>
                        <a14:backgroundRemoval t="51042" b="76563" l="44021" r="55721"/>
                      </a14:imgEffect>
                      <a14:imgEffect>
                        <a14:artisticBlur/>
                      </a14:imgEffect>
                    </a14:imgLayer>
                  </a14:imgProps>
                </a:ext>
              </a:extLst>
            </a:blip>
            <a:srcRect l="43148" t="49089" r="43277" b="23567"/>
            <a:stretch>
              <a:fillRect/>
            </a:stretch>
          </p:blipFill>
          <p:spPr bwMode="auto">
            <a:xfrm>
              <a:off x="5259074" y="2636912"/>
              <a:ext cx="2604888" cy="2604867"/>
            </a:xfrm>
            <a:prstGeom prst="rect">
              <a:avLst/>
            </a:prstGeom>
            <a:noFill/>
            <a:ln w="9525">
              <a:noFill/>
              <a:miter lim="800000"/>
              <a:headEnd/>
              <a:tailEnd/>
            </a:ln>
          </p:spPr>
        </p:pic>
        <p:sp>
          <p:nvSpPr>
            <p:cNvPr id="12" name="Multiply 11"/>
            <p:cNvSpPr/>
            <p:nvPr/>
          </p:nvSpPr>
          <p:spPr>
            <a:xfrm>
              <a:off x="5292080" y="2962672"/>
              <a:ext cx="250304" cy="250304"/>
            </a:xfrm>
            <a:prstGeom prst="mathMultiply">
              <a:avLst/>
            </a:prstGeom>
            <a:solidFill>
              <a:srgbClr val="F396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Multiply 12"/>
            <p:cNvSpPr/>
            <p:nvPr/>
          </p:nvSpPr>
          <p:spPr>
            <a:xfrm>
              <a:off x="5401816" y="3610744"/>
              <a:ext cx="250304" cy="250304"/>
            </a:xfrm>
            <a:prstGeom prst="mathMultiply">
              <a:avLst/>
            </a:prstGeom>
            <a:solidFill>
              <a:srgbClr val="673D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Multiply 13"/>
            <p:cNvSpPr/>
            <p:nvPr/>
          </p:nvSpPr>
          <p:spPr>
            <a:xfrm>
              <a:off x="5829049" y="3382548"/>
              <a:ext cx="250304" cy="250304"/>
            </a:xfrm>
            <a:prstGeom prst="mathMultiply">
              <a:avLst/>
            </a:prstGeom>
            <a:solidFill>
              <a:srgbClr val="29432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Multiply 14"/>
            <p:cNvSpPr/>
            <p:nvPr/>
          </p:nvSpPr>
          <p:spPr>
            <a:xfrm>
              <a:off x="6241193" y="3267423"/>
              <a:ext cx="250304" cy="250304"/>
            </a:xfrm>
            <a:prstGeom prst="mathMultiply">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Multiply 15"/>
            <p:cNvSpPr/>
            <p:nvPr/>
          </p:nvSpPr>
          <p:spPr>
            <a:xfrm>
              <a:off x="6524901" y="3382548"/>
              <a:ext cx="250304" cy="250304"/>
            </a:xfrm>
            <a:prstGeom prst="mathMultiply">
              <a:avLst/>
            </a:prstGeom>
            <a:solidFill>
              <a:srgbClr val="2B4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Multiply 16"/>
            <p:cNvSpPr/>
            <p:nvPr/>
          </p:nvSpPr>
          <p:spPr>
            <a:xfrm>
              <a:off x="6893885" y="3747276"/>
              <a:ext cx="250304" cy="250304"/>
            </a:xfrm>
            <a:prstGeom prst="mathMultiply">
              <a:avLst/>
            </a:prstGeom>
            <a:solidFill>
              <a:srgbClr val="21216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Multiply 17"/>
            <p:cNvSpPr/>
            <p:nvPr/>
          </p:nvSpPr>
          <p:spPr>
            <a:xfrm>
              <a:off x="7232277" y="3199251"/>
              <a:ext cx="250304" cy="250304"/>
            </a:xfrm>
            <a:prstGeom prst="mathMultiply">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Plus 18"/>
            <p:cNvSpPr/>
            <p:nvPr/>
          </p:nvSpPr>
          <p:spPr>
            <a:xfrm>
              <a:off x="6274597" y="2851183"/>
              <a:ext cx="250304" cy="250304"/>
            </a:xfrm>
            <a:prstGeom prst="mathPlus">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0" name="Plus 19"/>
            <p:cNvSpPr/>
            <p:nvPr/>
          </p:nvSpPr>
          <p:spPr>
            <a:xfrm>
              <a:off x="6228258" y="3706822"/>
              <a:ext cx="250304" cy="250304"/>
            </a:xfrm>
            <a:prstGeom prst="mathPlus">
              <a:avLst/>
            </a:prstGeom>
            <a:solidFill>
              <a:schemeClr val="accent3">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1" name="Plus 20"/>
            <p:cNvSpPr/>
            <p:nvPr/>
          </p:nvSpPr>
          <p:spPr>
            <a:xfrm>
              <a:off x="6258657" y="4318351"/>
              <a:ext cx="250304" cy="250304"/>
            </a:xfrm>
            <a:prstGeom prst="mathPlus">
              <a:avLst/>
            </a:prstGeom>
            <a:solidFill>
              <a:srgbClr val="C0D5D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2" name="Multiply 21"/>
            <p:cNvSpPr/>
            <p:nvPr/>
          </p:nvSpPr>
          <p:spPr>
            <a:xfrm>
              <a:off x="6440204" y="5114943"/>
              <a:ext cx="250304" cy="250304"/>
            </a:xfrm>
            <a:prstGeom prst="mathMultiply">
              <a:avLst/>
            </a:prstGeom>
            <a:solidFill>
              <a:srgbClr val="B6388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3" name="Multiply 22"/>
            <p:cNvSpPr/>
            <p:nvPr/>
          </p:nvSpPr>
          <p:spPr>
            <a:xfrm>
              <a:off x="5954201" y="5114943"/>
              <a:ext cx="250304" cy="250304"/>
            </a:xfrm>
            <a:prstGeom prst="mathMultiply">
              <a:avLst/>
            </a:prstGeom>
            <a:solidFill>
              <a:srgbClr val="652D5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4" name="TextBox 23"/>
            <p:cNvSpPr txBox="1"/>
            <p:nvPr/>
          </p:nvSpPr>
          <p:spPr>
            <a:xfrm>
              <a:off x="5620297" y="5369617"/>
              <a:ext cx="1718211" cy="1207234"/>
            </a:xfrm>
            <a:prstGeom prst="rect">
              <a:avLst/>
            </a:prstGeom>
            <a:noFill/>
            <a:effectLst>
              <a:glow rad="101600">
                <a:schemeClr val="bg1">
                  <a:alpha val="60000"/>
                </a:schemeClr>
              </a:glow>
            </a:effectLst>
          </p:spPr>
          <p:txBody>
            <a:bodyPr wrap="none" rtlCol="0">
              <a:spAutoFit/>
            </a:bodyPr>
            <a:lstStyle/>
            <a:p>
              <a:pPr marL="274320" indent="-342900" algn="ctr"/>
              <a:r>
                <a:rPr lang="en-GB" sz="1600" dirty="0" smtClean="0">
                  <a:solidFill>
                    <a:schemeClr val="tx2">
                      <a:lumMod val="75000"/>
                    </a:schemeClr>
                  </a:solidFill>
                </a:rPr>
                <a:t> cluster pixels to</a:t>
              </a:r>
            </a:p>
            <a:p>
              <a:pPr marL="274320" indent="-342900" algn="ctr"/>
              <a:r>
                <a:rPr lang="en-GB" sz="1600" dirty="0" smtClean="0">
                  <a:solidFill>
                    <a:schemeClr val="tx2">
                      <a:lumMod val="75000"/>
                    </a:schemeClr>
                  </a:solidFill>
                </a:rPr>
                <a:t>     hypothesize</a:t>
              </a:r>
              <a:br>
                <a:rPr lang="en-GB" sz="1600" dirty="0" smtClean="0">
                  <a:solidFill>
                    <a:schemeClr val="tx2">
                      <a:lumMod val="75000"/>
                    </a:schemeClr>
                  </a:solidFill>
                </a:rPr>
              </a:br>
              <a:r>
                <a:rPr lang="en-GB" sz="1600" dirty="0" smtClean="0">
                  <a:solidFill>
                    <a:schemeClr val="tx2">
                      <a:lumMod val="75000"/>
                    </a:schemeClr>
                  </a:solidFill>
                </a:rPr>
                <a:t>body joint</a:t>
              </a:r>
              <a:br>
                <a:rPr lang="en-GB" sz="1600" dirty="0" smtClean="0">
                  <a:solidFill>
                    <a:schemeClr val="tx2">
                      <a:lumMod val="75000"/>
                    </a:schemeClr>
                  </a:solidFill>
                </a:rPr>
              </a:br>
              <a:r>
                <a:rPr lang="en-GB" sz="1600" dirty="0" smtClean="0">
                  <a:solidFill>
                    <a:schemeClr val="tx2">
                      <a:lumMod val="75000"/>
                    </a:schemeClr>
                  </a:solidFill>
                </a:rPr>
                <a:t>positions</a:t>
              </a:r>
              <a:endParaRPr lang="en-GB" sz="1600" dirty="0">
                <a:solidFill>
                  <a:schemeClr val="tx2">
                    <a:lumMod val="75000"/>
                  </a:schemeClr>
                </a:solidFill>
              </a:endParaRPr>
            </a:p>
          </p:txBody>
        </p:sp>
      </p:grpSp>
      <p:grpSp>
        <p:nvGrpSpPr>
          <p:cNvPr id="25" name="Group 83"/>
          <p:cNvGrpSpPr/>
          <p:nvPr/>
        </p:nvGrpSpPr>
        <p:grpSpPr>
          <a:xfrm>
            <a:off x="6820893" y="3581400"/>
            <a:ext cx="1865907" cy="2000959"/>
            <a:chOff x="3241056" y="2861087"/>
            <a:chExt cx="1603906" cy="1507793"/>
          </a:xfrm>
        </p:grpSpPr>
        <p:sp>
          <p:nvSpPr>
            <p:cNvPr id="26" name="Plus 25"/>
            <p:cNvSpPr/>
            <p:nvPr/>
          </p:nvSpPr>
          <p:spPr>
            <a:xfrm>
              <a:off x="3241056" y="2956704"/>
              <a:ext cx="211992" cy="211992"/>
            </a:xfrm>
            <a:prstGeom prst="mathPlus">
              <a:avLst>
                <a:gd name="adj1" fmla="val 12381"/>
              </a:avLst>
            </a:prstGeom>
            <a:solidFill>
              <a:srgbClr val="0404EC"/>
            </a:solidFill>
            <a:ln w="48000" cap="flat" cmpd="thickThin"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27" name="Plus 26"/>
            <p:cNvSpPr/>
            <p:nvPr/>
          </p:nvSpPr>
          <p:spPr>
            <a:xfrm>
              <a:off x="3336672" y="3243556"/>
              <a:ext cx="211993" cy="211992"/>
            </a:xfrm>
            <a:prstGeom prst="mathPlus">
              <a:avLst>
                <a:gd name="adj1" fmla="val 12381"/>
              </a:avLst>
            </a:prstGeom>
            <a:solidFill>
              <a:srgbClr val="0404EC"/>
            </a:solidFill>
            <a:ln w="48000" cap="flat" cmpd="thickThin"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28" name="Plus 27"/>
            <p:cNvSpPr/>
            <p:nvPr/>
          </p:nvSpPr>
          <p:spPr>
            <a:xfrm>
              <a:off x="3621692" y="3242932"/>
              <a:ext cx="211993" cy="211993"/>
            </a:xfrm>
            <a:prstGeom prst="mathPlus">
              <a:avLst>
                <a:gd name="adj1" fmla="val 12381"/>
              </a:avLst>
            </a:prstGeom>
            <a:solidFill>
              <a:srgbClr val="0404EC"/>
            </a:solidFill>
            <a:ln w="48000" cap="flat" cmpd="thickThin"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29" name="Plus 28"/>
            <p:cNvSpPr/>
            <p:nvPr/>
          </p:nvSpPr>
          <p:spPr>
            <a:xfrm>
              <a:off x="3910376" y="2861087"/>
              <a:ext cx="211992" cy="211992"/>
            </a:xfrm>
            <a:prstGeom prst="mathPlus">
              <a:avLst>
                <a:gd name="adj1" fmla="val 12381"/>
              </a:avLst>
            </a:prstGeom>
            <a:solidFill>
              <a:srgbClr val="0404EC"/>
            </a:solidFill>
            <a:ln w="48000" cap="flat" cmpd="thickThin"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30" name="Plus 29"/>
            <p:cNvSpPr/>
            <p:nvPr/>
          </p:nvSpPr>
          <p:spPr>
            <a:xfrm>
              <a:off x="4198424" y="3229780"/>
              <a:ext cx="211993" cy="211993"/>
            </a:xfrm>
            <a:prstGeom prst="mathPlus">
              <a:avLst>
                <a:gd name="adj1" fmla="val 12381"/>
              </a:avLst>
            </a:prstGeom>
            <a:solidFill>
              <a:srgbClr val="0404EC"/>
            </a:solidFill>
            <a:ln w="48000" cap="flat" cmpd="thickThin"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31" name="Plus 30"/>
            <p:cNvSpPr/>
            <p:nvPr/>
          </p:nvSpPr>
          <p:spPr>
            <a:xfrm>
              <a:off x="4429043" y="3414219"/>
              <a:ext cx="211992" cy="211993"/>
            </a:xfrm>
            <a:prstGeom prst="mathPlus">
              <a:avLst>
                <a:gd name="adj1" fmla="val 12381"/>
              </a:avLst>
            </a:prstGeom>
            <a:solidFill>
              <a:srgbClr val="0404EC"/>
            </a:solidFill>
            <a:ln w="48000" cap="flat" cmpd="thickThin"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32" name="Plus 31"/>
            <p:cNvSpPr/>
            <p:nvPr/>
          </p:nvSpPr>
          <p:spPr>
            <a:xfrm>
              <a:off x="4632970" y="3056625"/>
              <a:ext cx="211992" cy="211993"/>
            </a:xfrm>
            <a:prstGeom prst="mathPlus">
              <a:avLst>
                <a:gd name="adj1" fmla="val 12381"/>
              </a:avLst>
            </a:prstGeom>
            <a:solidFill>
              <a:srgbClr val="0404EC"/>
            </a:solidFill>
            <a:ln w="48000" cap="flat" cmpd="thickThin"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33" name="Plus 32"/>
            <p:cNvSpPr/>
            <p:nvPr/>
          </p:nvSpPr>
          <p:spPr>
            <a:xfrm>
              <a:off x="3905650" y="3674373"/>
              <a:ext cx="211993" cy="211993"/>
            </a:xfrm>
            <a:prstGeom prst="mathPlus">
              <a:avLst>
                <a:gd name="adj1" fmla="val 12381"/>
              </a:avLst>
            </a:prstGeom>
            <a:solidFill>
              <a:srgbClr val="0404EC"/>
            </a:solidFill>
            <a:ln w="48000" cap="flat" cmpd="thickThin"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34" name="Plus 33"/>
            <p:cNvSpPr/>
            <p:nvPr/>
          </p:nvSpPr>
          <p:spPr>
            <a:xfrm>
              <a:off x="3661638" y="4134306"/>
              <a:ext cx="211993" cy="211993"/>
            </a:xfrm>
            <a:prstGeom prst="mathPlus">
              <a:avLst>
                <a:gd name="adj1" fmla="val 12381"/>
              </a:avLst>
            </a:prstGeom>
            <a:solidFill>
              <a:srgbClr val="0404EC"/>
            </a:solidFill>
            <a:ln w="48000" cap="flat" cmpd="thickThin"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35" name="Plus 34"/>
            <p:cNvSpPr/>
            <p:nvPr/>
          </p:nvSpPr>
          <p:spPr>
            <a:xfrm>
              <a:off x="4186979" y="4156887"/>
              <a:ext cx="211993" cy="211993"/>
            </a:xfrm>
            <a:prstGeom prst="mathPlus">
              <a:avLst>
                <a:gd name="adj1" fmla="val 12381"/>
              </a:avLst>
            </a:prstGeom>
            <a:solidFill>
              <a:srgbClr val="0404EC"/>
            </a:solidFill>
            <a:ln w="48000" cap="flat" cmpd="thickThin"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36" name="Plus 35"/>
            <p:cNvSpPr/>
            <p:nvPr/>
          </p:nvSpPr>
          <p:spPr>
            <a:xfrm>
              <a:off x="3888104" y="3148964"/>
              <a:ext cx="211993" cy="211993"/>
            </a:xfrm>
            <a:prstGeom prst="mathPlus">
              <a:avLst>
                <a:gd name="adj1" fmla="val 12381"/>
              </a:avLst>
            </a:prstGeom>
            <a:solidFill>
              <a:srgbClr val="0404EC"/>
            </a:solidFill>
            <a:ln w="48000" cap="flat" cmpd="thickThin"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orbel"/>
                <a:ea typeface="+mn-ea"/>
                <a:cs typeface="+mn-cs"/>
              </a:endParaRPr>
            </a:p>
          </p:txBody>
        </p:sp>
        <p:cxnSp>
          <p:nvCxnSpPr>
            <p:cNvPr id="37" name="Straight Connector 36"/>
            <p:cNvCxnSpPr/>
            <p:nvPr/>
          </p:nvCxnSpPr>
          <p:spPr>
            <a:xfrm rot="5400000" flipH="1" flipV="1">
              <a:off x="3980087" y="3107778"/>
              <a:ext cx="55882" cy="15064"/>
            </a:xfrm>
            <a:prstGeom prst="line">
              <a:avLst/>
            </a:prstGeom>
            <a:noFill/>
            <a:ln w="28575" cap="rnd" cmpd="sng" algn="ctr">
              <a:solidFill>
                <a:srgbClr val="C00000"/>
              </a:solidFill>
              <a:prstDash val="solid"/>
            </a:ln>
            <a:effectLst>
              <a:outerShdw blurRad="50800" dist="38100" dir="2700000" algn="tl" rotWithShape="0">
                <a:prstClr val="black">
                  <a:alpha val="40000"/>
                </a:prstClr>
              </a:outerShdw>
            </a:effectLst>
          </p:spPr>
        </p:cxnSp>
        <p:cxnSp>
          <p:nvCxnSpPr>
            <p:cNvPr id="38" name="Straight Connector 37"/>
            <p:cNvCxnSpPr/>
            <p:nvPr/>
          </p:nvCxnSpPr>
          <p:spPr>
            <a:xfrm rot="10800000">
              <a:off x="4111686" y="3268618"/>
              <a:ext cx="123825" cy="21429"/>
            </a:xfrm>
            <a:prstGeom prst="line">
              <a:avLst/>
            </a:prstGeom>
            <a:noFill/>
            <a:ln w="28575" cap="rnd" cmpd="sng" algn="ctr">
              <a:solidFill>
                <a:srgbClr val="C00000"/>
              </a:solidFill>
              <a:prstDash val="solid"/>
            </a:ln>
            <a:effectLst>
              <a:outerShdw blurRad="50800" dist="38100" dir="2700000" algn="tl" rotWithShape="0">
                <a:prstClr val="black">
                  <a:alpha val="40000"/>
                </a:prstClr>
              </a:outerShdw>
            </a:effectLst>
          </p:spPr>
        </p:cxnSp>
        <p:cxnSp>
          <p:nvCxnSpPr>
            <p:cNvPr id="39" name="Straight Connector 38"/>
            <p:cNvCxnSpPr/>
            <p:nvPr/>
          </p:nvCxnSpPr>
          <p:spPr>
            <a:xfrm rot="10800000">
              <a:off x="4368865" y="3393284"/>
              <a:ext cx="118399" cy="60614"/>
            </a:xfrm>
            <a:prstGeom prst="line">
              <a:avLst/>
            </a:prstGeom>
            <a:noFill/>
            <a:ln w="28575" cap="rnd" cmpd="sng" algn="ctr">
              <a:solidFill>
                <a:srgbClr val="C00000"/>
              </a:solidFill>
              <a:prstDash val="solid"/>
            </a:ln>
            <a:effectLst>
              <a:outerShdw blurRad="50800" dist="38100" dir="2700000" algn="tl" rotWithShape="0">
                <a:prstClr val="black">
                  <a:alpha val="40000"/>
                </a:prstClr>
              </a:outerShdw>
            </a:effectLst>
          </p:spPr>
        </p:cxnSp>
        <p:cxnSp>
          <p:nvCxnSpPr>
            <p:cNvPr id="40" name="Straight Connector 39"/>
            <p:cNvCxnSpPr/>
            <p:nvPr/>
          </p:nvCxnSpPr>
          <p:spPr>
            <a:xfrm flipH="1">
              <a:off x="4598950" y="3261153"/>
              <a:ext cx="102503" cy="198599"/>
            </a:xfrm>
            <a:prstGeom prst="line">
              <a:avLst/>
            </a:prstGeom>
            <a:noFill/>
            <a:ln w="28575" cap="rnd" cmpd="sng" algn="ctr">
              <a:solidFill>
                <a:srgbClr val="C00000"/>
              </a:solidFill>
              <a:prstDash val="solid"/>
            </a:ln>
            <a:effectLst>
              <a:outerShdw blurRad="50800" dist="38100" dir="2700000" algn="tl" rotWithShape="0">
                <a:prstClr val="black">
                  <a:alpha val="40000"/>
                </a:prstClr>
              </a:outerShdw>
            </a:effectLst>
          </p:spPr>
        </p:cxnSp>
        <p:cxnSp>
          <p:nvCxnSpPr>
            <p:cNvPr id="41" name="Straight Connector 40"/>
            <p:cNvCxnSpPr/>
            <p:nvPr/>
          </p:nvCxnSpPr>
          <p:spPr>
            <a:xfrm rot="16200000" flipV="1">
              <a:off x="3982642" y="3942160"/>
              <a:ext cx="340518" cy="176211"/>
            </a:xfrm>
            <a:prstGeom prst="line">
              <a:avLst/>
            </a:prstGeom>
            <a:noFill/>
            <a:ln w="28575" cap="rnd" cmpd="sng" algn="ctr">
              <a:solidFill>
                <a:srgbClr val="C00000"/>
              </a:solidFill>
              <a:prstDash val="solid"/>
            </a:ln>
            <a:effectLst>
              <a:outerShdw blurRad="50800" dist="38100" dir="2700000" algn="tl" rotWithShape="0">
                <a:prstClr val="black">
                  <a:alpha val="40000"/>
                </a:prstClr>
              </a:outerShdw>
            </a:effectLst>
          </p:spPr>
        </p:cxnSp>
        <p:cxnSp>
          <p:nvCxnSpPr>
            <p:cNvPr id="42" name="Straight Connector 41"/>
            <p:cNvCxnSpPr/>
            <p:nvPr/>
          </p:nvCxnSpPr>
          <p:spPr>
            <a:xfrm rot="16200000" flipV="1">
              <a:off x="3848100" y="3509961"/>
              <a:ext cx="309561" cy="4767"/>
            </a:xfrm>
            <a:prstGeom prst="line">
              <a:avLst/>
            </a:prstGeom>
            <a:noFill/>
            <a:ln w="28575" cap="rnd" cmpd="sng" algn="ctr">
              <a:solidFill>
                <a:srgbClr val="C00000"/>
              </a:solidFill>
              <a:prstDash val="solid"/>
            </a:ln>
            <a:effectLst>
              <a:outerShdw blurRad="50800" dist="38100" dir="2700000" algn="tl" rotWithShape="0">
                <a:prstClr val="black">
                  <a:alpha val="40000"/>
                </a:prstClr>
              </a:outerShdw>
            </a:effectLst>
          </p:spPr>
        </p:cxnSp>
        <p:cxnSp>
          <p:nvCxnSpPr>
            <p:cNvPr id="43" name="Straight Connector 42"/>
            <p:cNvCxnSpPr/>
            <p:nvPr/>
          </p:nvCxnSpPr>
          <p:spPr>
            <a:xfrm flipV="1">
              <a:off x="3781433" y="3278981"/>
              <a:ext cx="107150" cy="35720"/>
            </a:xfrm>
            <a:prstGeom prst="line">
              <a:avLst/>
            </a:prstGeom>
            <a:noFill/>
            <a:ln w="28575" cap="rnd" cmpd="sng" algn="ctr">
              <a:solidFill>
                <a:srgbClr val="C00000"/>
              </a:solidFill>
              <a:prstDash val="solid"/>
            </a:ln>
            <a:effectLst>
              <a:outerShdw blurRad="50800" dist="38100" dir="2700000" algn="tl" rotWithShape="0">
                <a:prstClr val="black">
                  <a:alpha val="40000"/>
                </a:prstClr>
              </a:outerShdw>
            </a:effectLst>
          </p:spPr>
        </p:cxnSp>
        <p:cxnSp>
          <p:nvCxnSpPr>
            <p:cNvPr id="44" name="Straight Connector 43"/>
            <p:cNvCxnSpPr/>
            <p:nvPr/>
          </p:nvCxnSpPr>
          <p:spPr>
            <a:xfrm flipV="1">
              <a:off x="3569346" y="3348719"/>
              <a:ext cx="47809" cy="3188"/>
            </a:xfrm>
            <a:prstGeom prst="line">
              <a:avLst/>
            </a:prstGeom>
            <a:noFill/>
            <a:ln w="28575" cap="rnd" cmpd="sng" algn="ctr">
              <a:solidFill>
                <a:srgbClr val="C00000"/>
              </a:solidFill>
              <a:prstDash val="solid"/>
            </a:ln>
            <a:effectLst>
              <a:outerShdw blurRad="50800" dist="38100" dir="2700000" algn="tl" rotWithShape="0">
                <a:prstClr val="black">
                  <a:alpha val="40000"/>
                </a:prstClr>
              </a:outerShdw>
            </a:effectLst>
          </p:spPr>
        </p:cxnSp>
        <p:cxnSp>
          <p:nvCxnSpPr>
            <p:cNvPr id="45" name="Straight Connector 44"/>
            <p:cNvCxnSpPr/>
            <p:nvPr/>
          </p:nvCxnSpPr>
          <p:spPr>
            <a:xfrm rot="16200000" flipV="1">
              <a:off x="3365243" y="3195609"/>
              <a:ext cx="92426" cy="9810"/>
            </a:xfrm>
            <a:prstGeom prst="line">
              <a:avLst/>
            </a:prstGeom>
            <a:noFill/>
            <a:ln w="28575" cap="rnd" cmpd="sng" algn="ctr">
              <a:solidFill>
                <a:srgbClr val="C00000"/>
              </a:solidFill>
              <a:prstDash val="solid"/>
            </a:ln>
            <a:effectLst>
              <a:outerShdw blurRad="50800" dist="38100" dir="2700000" algn="tl" rotWithShape="0">
                <a:prstClr val="black">
                  <a:alpha val="40000"/>
                </a:prstClr>
              </a:outerShdw>
            </a:effectLst>
          </p:spPr>
        </p:cxnSp>
        <p:cxnSp>
          <p:nvCxnSpPr>
            <p:cNvPr id="46" name="Straight Connector 45"/>
            <p:cNvCxnSpPr/>
            <p:nvPr/>
          </p:nvCxnSpPr>
          <p:spPr>
            <a:xfrm rot="5400000" flipH="1" flipV="1">
              <a:off x="3725468" y="3949305"/>
              <a:ext cx="326230" cy="142873"/>
            </a:xfrm>
            <a:prstGeom prst="line">
              <a:avLst/>
            </a:prstGeom>
            <a:noFill/>
            <a:ln w="28575" cap="rnd" cmpd="sng" algn="ctr">
              <a:solidFill>
                <a:srgbClr val="C00000"/>
              </a:solidFill>
              <a:prstDash val="solid"/>
            </a:ln>
            <a:effectLst>
              <a:outerShdw blurRad="50800" dist="38100" dir="2700000" algn="tl" rotWithShape="0">
                <a:prstClr val="black">
                  <a:alpha val="40000"/>
                </a:prstClr>
              </a:outerShdw>
            </a:effectLst>
          </p:spPr>
        </p:cxnSp>
      </p:grpSp>
      <p:sp>
        <p:nvSpPr>
          <p:cNvPr id="47" name="Rectangle 46"/>
          <p:cNvSpPr/>
          <p:nvPr/>
        </p:nvSpPr>
        <p:spPr>
          <a:xfrm>
            <a:off x="7162800" y="5486400"/>
            <a:ext cx="2133600" cy="634020"/>
          </a:xfrm>
          <a:prstGeom prst="rect">
            <a:avLst/>
          </a:prstGeom>
        </p:spPr>
        <p:txBody>
          <a:bodyPr wrap="square">
            <a:spAutoFit/>
          </a:bodyPr>
          <a:lstStyle/>
          <a:p>
            <a:pPr marL="342900" indent="-342900">
              <a:spcBef>
                <a:spcPct val="20000"/>
              </a:spcBef>
            </a:pPr>
            <a:r>
              <a:rPr lang="en-GB" sz="1600" dirty="0" smtClean="0">
                <a:solidFill>
                  <a:schemeClr val="tx2">
                    <a:lumMod val="75000"/>
                  </a:schemeClr>
                </a:solidFill>
              </a:rPr>
              <a:t>fit model &amp;</a:t>
            </a:r>
          </a:p>
          <a:p>
            <a:pPr marL="342900" indent="-342900">
              <a:spcBef>
                <a:spcPct val="20000"/>
              </a:spcBef>
            </a:pPr>
            <a:r>
              <a:rPr lang="en-GB" sz="1600" dirty="0" smtClean="0">
                <a:solidFill>
                  <a:schemeClr val="tx2">
                    <a:lumMod val="75000"/>
                  </a:schemeClr>
                </a:solidFill>
              </a:rPr>
              <a:t>track skeleton</a:t>
            </a:r>
          </a:p>
        </p:txBody>
      </p:sp>
      <p:sp>
        <p:nvSpPr>
          <p:cNvPr id="48" name="Right Arrow 47"/>
          <p:cNvSpPr/>
          <p:nvPr/>
        </p:nvSpPr>
        <p:spPr>
          <a:xfrm rot="1340214">
            <a:off x="1820481" y="2644548"/>
            <a:ext cx="367700" cy="429818"/>
          </a:xfrm>
          <a:prstGeom prst="rightArrow">
            <a:avLst/>
          </a:prstGeom>
          <a:solidFill>
            <a:srgbClr val="FFC000"/>
          </a:solidFill>
          <a:ln w="76200" cap="flat" cmpd="thickThin"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1" i="0" u="none" strike="noStrike" kern="0" cap="none" spc="0" normalizeH="0" baseline="0" noProof="0" dirty="0">
              <a:ln>
                <a:noFill/>
              </a:ln>
              <a:solidFill>
                <a:schemeClr val="bg1"/>
              </a:solidFill>
              <a:effectLst/>
              <a:uLnTx/>
              <a:uFillTx/>
              <a:latin typeface="Corbel"/>
              <a:ea typeface="+mn-ea"/>
              <a:cs typeface="+mn-cs"/>
            </a:endParaRPr>
          </a:p>
        </p:txBody>
      </p:sp>
      <p:sp>
        <p:nvSpPr>
          <p:cNvPr id="49" name="Right Arrow 48"/>
          <p:cNvSpPr/>
          <p:nvPr/>
        </p:nvSpPr>
        <p:spPr>
          <a:xfrm rot="1340214">
            <a:off x="4182681" y="3711348"/>
            <a:ext cx="367700" cy="429818"/>
          </a:xfrm>
          <a:prstGeom prst="rightArrow">
            <a:avLst/>
          </a:prstGeom>
          <a:solidFill>
            <a:srgbClr val="FFC000"/>
          </a:solidFill>
          <a:ln w="76200" cap="flat" cmpd="thickThin"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1" i="0" u="none" strike="noStrike" kern="0" cap="none" spc="0" normalizeH="0" baseline="0" noProof="0" dirty="0">
              <a:ln>
                <a:noFill/>
              </a:ln>
              <a:solidFill>
                <a:schemeClr val="bg1"/>
              </a:solidFill>
              <a:effectLst/>
              <a:uLnTx/>
              <a:uFillTx/>
              <a:latin typeface="Corbel"/>
              <a:ea typeface="+mn-ea"/>
              <a:cs typeface="+mn-cs"/>
            </a:endParaRPr>
          </a:p>
        </p:txBody>
      </p:sp>
      <p:sp>
        <p:nvSpPr>
          <p:cNvPr id="50" name="Right Arrow 49"/>
          <p:cNvSpPr/>
          <p:nvPr/>
        </p:nvSpPr>
        <p:spPr>
          <a:xfrm rot="1340214">
            <a:off x="6544882" y="4397147"/>
            <a:ext cx="367700" cy="429818"/>
          </a:xfrm>
          <a:prstGeom prst="rightArrow">
            <a:avLst/>
          </a:prstGeom>
          <a:solidFill>
            <a:srgbClr val="FFC000"/>
          </a:solidFill>
          <a:ln w="76200" cap="flat" cmpd="thickThin"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1" i="0" u="none" strike="noStrike" kern="0" cap="none" spc="0" normalizeH="0" baseline="0" noProof="0" dirty="0">
              <a:ln>
                <a:noFill/>
              </a:ln>
              <a:solidFill>
                <a:schemeClr val="bg1"/>
              </a:solidFill>
              <a:effectLst/>
              <a:uLnTx/>
              <a:uFillTx/>
              <a:latin typeface="Corbel"/>
              <a:ea typeface="+mn-ea"/>
              <a:cs typeface="+mn-cs"/>
            </a:endParaRPr>
          </a:p>
        </p:txBody>
      </p:sp>
    </p:spTree>
    <p:extLst>
      <p:ext uri="{BB962C8B-B14F-4D97-AF65-F5344CB8AC3E}">
        <p14:creationId xmlns:p14="http://schemas.microsoft.com/office/powerpoint/2010/main" val="383279933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Body part </a:t>
            </a:r>
            <a:r>
              <a:rPr lang="en-IN" dirty="0"/>
              <a:t>Inference</a:t>
            </a: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91</a:t>
            </a:fld>
            <a:endParaRPr lang="en-US"/>
          </a:p>
        </p:txBody>
      </p:sp>
      <p:sp>
        <p:nvSpPr>
          <p:cNvPr id="4" name="Content Placeholder 3"/>
          <p:cNvSpPr>
            <a:spLocks noGrp="1"/>
          </p:cNvSpPr>
          <p:nvPr>
            <p:ph sz="quarter" idx="1"/>
          </p:nvPr>
        </p:nvSpPr>
        <p:spPr/>
        <p:txBody>
          <a:bodyPr>
            <a:normAutofit/>
          </a:bodyPr>
          <a:lstStyle/>
          <a:p>
            <a:r>
              <a:rPr lang="en-IN" dirty="0" smtClean="0"/>
              <a:t>Highly </a:t>
            </a:r>
            <a:r>
              <a:rPr lang="en-IN" dirty="0"/>
              <a:t>varied training dataset </a:t>
            </a:r>
            <a:r>
              <a:rPr lang="en-IN" dirty="0" smtClean="0"/>
              <a:t>- </a:t>
            </a:r>
            <a:r>
              <a:rPr lang="en-IN" dirty="0"/>
              <a:t>driving, dancing, kicking, running, navigating menus, </a:t>
            </a:r>
            <a:r>
              <a:rPr lang="en-IN" dirty="0" err="1"/>
              <a:t>etc</a:t>
            </a:r>
            <a:r>
              <a:rPr lang="en-IN" dirty="0"/>
              <a:t> </a:t>
            </a:r>
            <a:r>
              <a:rPr lang="en-IN" dirty="0" smtClean="0"/>
              <a:t>(500k images)</a:t>
            </a:r>
          </a:p>
          <a:p>
            <a:r>
              <a:rPr lang="en-IN" dirty="0" smtClean="0"/>
              <a:t>The </a:t>
            </a:r>
            <a:r>
              <a:rPr lang="en-IN" dirty="0"/>
              <a:t>pairs </a:t>
            </a:r>
            <a:r>
              <a:rPr lang="en-IN" dirty="0" smtClean="0"/>
              <a:t>of depth </a:t>
            </a:r>
            <a:r>
              <a:rPr lang="en-IN" dirty="0"/>
              <a:t>and body part images </a:t>
            </a:r>
            <a:r>
              <a:rPr lang="en-IN" dirty="0" smtClean="0"/>
              <a:t>- </a:t>
            </a:r>
            <a:r>
              <a:rPr lang="en-IN" dirty="0"/>
              <a:t>used </a:t>
            </a:r>
            <a:r>
              <a:rPr lang="en-IN" dirty="0" smtClean="0"/>
              <a:t>for learning </a:t>
            </a:r>
            <a:r>
              <a:rPr lang="en-IN" dirty="0"/>
              <a:t>the </a:t>
            </a:r>
            <a:r>
              <a:rPr lang="en-IN" dirty="0" smtClean="0"/>
              <a:t>classifier.</a:t>
            </a:r>
          </a:p>
          <a:p>
            <a:r>
              <a:rPr lang="en-IN" dirty="0"/>
              <a:t>Randomized decision trees and </a:t>
            </a:r>
            <a:r>
              <a:rPr lang="en-IN" dirty="0" smtClean="0"/>
              <a:t>forests - used to classify each pixel to a body part based on some depth image feature and threshold</a:t>
            </a:r>
          </a:p>
          <a:p>
            <a:pPr marL="0" indent="0">
              <a:buNone/>
            </a:pPr>
            <a:endParaRPr lang="en-IN" dirty="0" smtClean="0"/>
          </a:p>
          <a:p>
            <a:endParaRPr lang="en-IN" dirty="0" smtClean="0"/>
          </a:p>
          <a:p>
            <a:endParaRPr lang="en-IN" dirty="0" smtClean="0"/>
          </a:p>
          <a:p>
            <a:endParaRPr lang="en-IN" dirty="0"/>
          </a:p>
        </p:txBody>
      </p:sp>
    </p:spTree>
    <p:extLst>
      <p:ext uri="{BB962C8B-B14F-4D97-AF65-F5344CB8AC3E}">
        <p14:creationId xmlns:p14="http://schemas.microsoft.com/office/powerpoint/2010/main" val="250041426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Joint</a:t>
            </a:r>
            <a:r>
              <a:rPr lang="en-IN" b="0" dirty="0"/>
              <a:t> </a:t>
            </a:r>
            <a:r>
              <a:rPr lang="en-IN" dirty="0"/>
              <a:t>position</a:t>
            </a:r>
            <a:r>
              <a:rPr lang="en-IN" b="0" dirty="0"/>
              <a:t> </a:t>
            </a:r>
            <a:r>
              <a:rPr lang="en-IN" dirty="0"/>
              <a:t>proposals</a:t>
            </a: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92</a:t>
            </a:fld>
            <a:endParaRPr lang="en-US"/>
          </a:p>
        </p:txBody>
      </p:sp>
      <p:sp>
        <p:nvSpPr>
          <p:cNvPr id="4" name="Content Placeholder 3"/>
          <p:cNvSpPr>
            <a:spLocks noGrp="1"/>
          </p:cNvSpPr>
          <p:nvPr>
            <p:ph sz="quarter" idx="1"/>
          </p:nvPr>
        </p:nvSpPr>
        <p:spPr/>
        <p:txBody>
          <a:bodyPr/>
          <a:lstStyle/>
          <a:p>
            <a:r>
              <a:rPr lang="en-IN" dirty="0" smtClean="0"/>
              <a:t>Find joint point in each body parts - </a:t>
            </a:r>
            <a:r>
              <a:rPr lang="en-IN" dirty="0"/>
              <a:t>local mode-finding approach based on mean </a:t>
            </a:r>
            <a:r>
              <a:rPr lang="en-IN" dirty="0" smtClean="0"/>
              <a:t>shift with a </a:t>
            </a:r>
            <a:r>
              <a:rPr lang="en-IN" dirty="0"/>
              <a:t>weighted Gaussian kernel</a:t>
            </a:r>
            <a:r>
              <a:rPr lang="en-IN" dirty="0" smtClean="0"/>
              <a:t>.</a:t>
            </a:r>
          </a:p>
          <a:p>
            <a:r>
              <a:rPr lang="en-IN" dirty="0" smtClean="0"/>
              <a:t>This process considers </a:t>
            </a:r>
            <a:r>
              <a:rPr lang="en-IN" dirty="0"/>
              <a:t>both the inferred body part probability at </a:t>
            </a:r>
            <a:r>
              <a:rPr lang="en-IN" dirty="0" smtClean="0"/>
              <a:t>the pixel </a:t>
            </a:r>
            <a:r>
              <a:rPr lang="en-IN" dirty="0"/>
              <a:t>and the world surface area of the </a:t>
            </a:r>
            <a:r>
              <a:rPr lang="en-IN" dirty="0" smtClean="0"/>
              <a:t>pixel.</a:t>
            </a:r>
            <a:endParaRPr lang="en-IN" dirty="0"/>
          </a:p>
        </p:txBody>
      </p:sp>
    </p:spTree>
    <p:extLst>
      <p:ext uri="{BB962C8B-B14F-4D97-AF65-F5344CB8AC3E}">
        <p14:creationId xmlns:p14="http://schemas.microsoft.com/office/powerpoint/2010/main" val="116275672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quence 5 16x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1612024" y="1905000"/>
            <a:ext cx="5931775" cy="3276600"/>
          </a:xfrm>
          <a:prstGeom prst="rect">
            <a:avLst/>
          </a:prstGeom>
        </p:spPr>
      </p:pic>
      <p:sp>
        <p:nvSpPr>
          <p:cNvPr id="2" name="Title 1"/>
          <p:cNvSpPr>
            <a:spLocks noGrp="1"/>
          </p:cNvSpPr>
          <p:nvPr>
            <p:ph type="title"/>
          </p:nvPr>
        </p:nvSpPr>
        <p:spPr/>
        <p:txBody>
          <a:bodyPr>
            <a:normAutofit/>
          </a:bodyPr>
          <a:lstStyle/>
          <a:p>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rPr>
              <a:t>Results</a:t>
            </a:r>
            <a:endPar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ndParaRPr>
          </a:p>
        </p:txBody>
      </p:sp>
      <p:sp>
        <p:nvSpPr>
          <p:cNvPr id="13" name="Footer Placeholder 51"/>
          <p:cNvSpPr>
            <a:spLocks noGrp="1"/>
          </p:cNvSpPr>
          <p:nvPr>
            <p:ph type="ftr" sz="quarter" idx="11"/>
          </p:nvPr>
        </p:nvSpPr>
        <p:spPr>
          <a:xfrm>
            <a:off x="152400" y="6477000"/>
            <a:ext cx="8763000" cy="228600"/>
          </a:xfrm>
        </p:spPr>
        <p:txBody>
          <a:bodyPr/>
          <a:lstStyle/>
          <a:p>
            <a:pPr algn="ctr"/>
            <a:r>
              <a:rPr lang="en-US" sz="1800" b="1" dirty="0" smtClean="0">
                <a:solidFill>
                  <a:schemeClr val="tx1"/>
                </a:solidFill>
              </a:rPr>
              <a:t>Source</a:t>
            </a:r>
            <a:r>
              <a:rPr lang="en-US" sz="1800" dirty="0" smtClean="0"/>
              <a:t>: </a:t>
            </a:r>
            <a:r>
              <a:rPr lang="en-US" sz="1800" dirty="0" smtClean="0">
                <a:hlinkClick r:id="rId5"/>
              </a:rPr>
              <a:t>http://</a:t>
            </a:r>
            <a:r>
              <a:rPr lang="en-US" sz="1800" dirty="0" smtClean="0">
                <a:hlinkClick r:id="rId5"/>
              </a:rPr>
              <a:t>research.microsoft.com/pubs/145347/Kinect%20Slides%20CVPR2011.pptx</a:t>
            </a:r>
            <a:r>
              <a:rPr lang="en-US" sz="1800" dirty="0" smtClean="0"/>
              <a:t> </a:t>
            </a:r>
            <a:endParaRPr lang="en-US" sz="1800" dirty="0"/>
          </a:p>
        </p:txBody>
      </p:sp>
      <p:sp>
        <p:nvSpPr>
          <p:cNvPr id="12" name="Slide Number Placeholder 11"/>
          <p:cNvSpPr>
            <a:spLocks noGrp="1"/>
          </p:cNvSpPr>
          <p:nvPr>
            <p:ph type="sldNum" sz="quarter" idx="12"/>
          </p:nvPr>
        </p:nvSpPr>
        <p:spPr/>
        <p:txBody>
          <a:bodyPr>
            <a:normAutofit fontScale="85000" lnSpcReduction="20000"/>
          </a:bodyPr>
          <a:lstStyle/>
          <a:p>
            <a:fld id="{B6F15528-21DE-4FAA-801E-634DDDAF4B2B}" type="slidenum">
              <a:rPr lang="en-US" smtClean="0"/>
              <a:pPr/>
              <a:t>93</a:t>
            </a:fld>
            <a:endParaRPr lang="en-US"/>
          </a:p>
        </p:txBody>
      </p:sp>
      <p:sp>
        <p:nvSpPr>
          <p:cNvPr id="6" name="TextBox 5"/>
          <p:cNvSpPr txBox="1"/>
          <p:nvPr/>
        </p:nvSpPr>
        <p:spPr>
          <a:xfrm>
            <a:off x="2723240" y="1611868"/>
            <a:ext cx="1351652" cy="400110"/>
          </a:xfrm>
          <a:prstGeom prst="rect">
            <a:avLst/>
          </a:prstGeom>
          <a:noFill/>
        </p:spPr>
        <p:txBody>
          <a:bodyPr wrap="none" rtlCol="0">
            <a:spAutoFit/>
          </a:bodyPr>
          <a:lstStyle/>
          <a:p>
            <a:pPr algn="ctr"/>
            <a:r>
              <a:rPr lang="en-US" sz="2000" dirty="0" smtClean="0">
                <a:solidFill>
                  <a:schemeClr val="tx2">
                    <a:lumMod val="75000"/>
                  </a:schemeClr>
                </a:solidFill>
              </a:rPr>
              <a:t>Input Depth</a:t>
            </a:r>
            <a:endParaRPr lang="en-US" sz="2000" dirty="0">
              <a:solidFill>
                <a:schemeClr val="tx2">
                  <a:lumMod val="75000"/>
                </a:schemeClr>
              </a:solidFill>
            </a:endParaRPr>
          </a:p>
        </p:txBody>
      </p:sp>
      <p:sp>
        <p:nvSpPr>
          <p:cNvPr id="7" name="TextBox 6"/>
          <p:cNvSpPr txBox="1"/>
          <p:nvPr/>
        </p:nvSpPr>
        <p:spPr>
          <a:xfrm>
            <a:off x="4578248" y="1611868"/>
            <a:ext cx="2203552" cy="400110"/>
          </a:xfrm>
          <a:prstGeom prst="rect">
            <a:avLst/>
          </a:prstGeom>
          <a:noFill/>
        </p:spPr>
        <p:txBody>
          <a:bodyPr wrap="none" rtlCol="0">
            <a:spAutoFit/>
          </a:bodyPr>
          <a:lstStyle/>
          <a:p>
            <a:pPr algn="ctr"/>
            <a:r>
              <a:rPr lang="en-US" sz="2000" dirty="0" smtClean="0">
                <a:solidFill>
                  <a:schemeClr val="tx2">
                    <a:lumMod val="75000"/>
                  </a:schemeClr>
                </a:solidFill>
              </a:rPr>
              <a:t>Inferred body parts</a:t>
            </a:r>
            <a:endParaRPr lang="en-US" sz="2000" dirty="0">
              <a:solidFill>
                <a:schemeClr val="tx2">
                  <a:lumMod val="75000"/>
                </a:schemeClr>
              </a:solidFill>
            </a:endParaRPr>
          </a:p>
        </p:txBody>
      </p:sp>
      <p:sp>
        <p:nvSpPr>
          <p:cNvPr id="8" name="TextBox 7"/>
          <p:cNvSpPr txBox="1"/>
          <p:nvPr/>
        </p:nvSpPr>
        <p:spPr>
          <a:xfrm>
            <a:off x="1992018" y="5029200"/>
            <a:ext cx="1284582" cy="400110"/>
          </a:xfrm>
          <a:prstGeom prst="rect">
            <a:avLst/>
          </a:prstGeom>
          <a:noFill/>
        </p:spPr>
        <p:txBody>
          <a:bodyPr wrap="none" rtlCol="0">
            <a:spAutoFit/>
          </a:bodyPr>
          <a:lstStyle/>
          <a:p>
            <a:r>
              <a:rPr lang="en-US" sz="2000" dirty="0" smtClean="0">
                <a:solidFill>
                  <a:schemeClr val="tx2">
                    <a:lumMod val="75000"/>
                  </a:schemeClr>
                </a:solidFill>
              </a:rPr>
              <a:t>Front view</a:t>
            </a:r>
            <a:endParaRPr lang="en-US" sz="2000" dirty="0">
              <a:solidFill>
                <a:schemeClr val="tx2">
                  <a:lumMod val="75000"/>
                </a:schemeClr>
              </a:solidFill>
            </a:endParaRPr>
          </a:p>
        </p:txBody>
      </p:sp>
      <p:sp>
        <p:nvSpPr>
          <p:cNvPr id="9" name="TextBox 8"/>
          <p:cNvSpPr txBox="1"/>
          <p:nvPr/>
        </p:nvSpPr>
        <p:spPr>
          <a:xfrm>
            <a:off x="4018781" y="5010090"/>
            <a:ext cx="1162819" cy="400110"/>
          </a:xfrm>
          <a:prstGeom prst="rect">
            <a:avLst/>
          </a:prstGeom>
          <a:noFill/>
        </p:spPr>
        <p:txBody>
          <a:bodyPr wrap="none" rtlCol="0">
            <a:spAutoFit/>
          </a:bodyPr>
          <a:lstStyle/>
          <a:p>
            <a:r>
              <a:rPr lang="en-US" sz="2000" dirty="0" smtClean="0">
                <a:solidFill>
                  <a:schemeClr val="tx2">
                    <a:lumMod val="75000"/>
                  </a:schemeClr>
                </a:solidFill>
              </a:rPr>
              <a:t>Side</a:t>
            </a:r>
            <a:r>
              <a:rPr lang="en-US" dirty="0" smtClean="0"/>
              <a:t> </a:t>
            </a:r>
            <a:r>
              <a:rPr lang="en-US" sz="2000" dirty="0" smtClean="0">
                <a:solidFill>
                  <a:schemeClr val="tx2">
                    <a:lumMod val="75000"/>
                  </a:schemeClr>
                </a:solidFill>
              </a:rPr>
              <a:t>view</a:t>
            </a:r>
            <a:endParaRPr lang="en-US" sz="2000" dirty="0">
              <a:solidFill>
                <a:schemeClr val="tx2">
                  <a:lumMod val="75000"/>
                </a:schemeClr>
              </a:solidFill>
            </a:endParaRPr>
          </a:p>
        </p:txBody>
      </p:sp>
      <p:sp>
        <p:nvSpPr>
          <p:cNvPr id="10" name="TextBox 9"/>
          <p:cNvSpPr txBox="1"/>
          <p:nvPr/>
        </p:nvSpPr>
        <p:spPr>
          <a:xfrm>
            <a:off x="6019800" y="5010090"/>
            <a:ext cx="1098378" cy="400110"/>
          </a:xfrm>
          <a:prstGeom prst="rect">
            <a:avLst/>
          </a:prstGeom>
          <a:noFill/>
        </p:spPr>
        <p:txBody>
          <a:bodyPr wrap="none" rtlCol="0">
            <a:spAutoFit/>
          </a:bodyPr>
          <a:lstStyle/>
          <a:p>
            <a:r>
              <a:rPr lang="en-US" sz="2000" dirty="0" smtClean="0">
                <a:solidFill>
                  <a:schemeClr val="tx2">
                    <a:lumMod val="75000"/>
                  </a:schemeClr>
                </a:solidFill>
              </a:rPr>
              <a:t>Top view</a:t>
            </a:r>
            <a:endParaRPr lang="en-US" sz="2000" dirty="0">
              <a:solidFill>
                <a:schemeClr val="tx2">
                  <a:lumMod val="75000"/>
                </a:schemeClr>
              </a:solidFill>
            </a:endParaRPr>
          </a:p>
        </p:txBody>
      </p:sp>
      <p:sp>
        <p:nvSpPr>
          <p:cNvPr id="11" name="TextBox 10"/>
          <p:cNvSpPr txBox="1"/>
          <p:nvPr/>
        </p:nvSpPr>
        <p:spPr>
          <a:xfrm>
            <a:off x="3200400" y="5410200"/>
            <a:ext cx="2945422" cy="707886"/>
          </a:xfrm>
          <a:prstGeom prst="rect">
            <a:avLst/>
          </a:prstGeom>
          <a:noFill/>
        </p:spPr>
        <p:txBody>
          <a:bodyPr wrap="none" rtlCol="0">
            <a:spAutoFit/>
          </a:bodyPr>
          <a:lstStyle/>
          <a:p>
            <a:pPr algn="ctr"/>
            <a:r>
              <a:rPr lang="en-US" sz="2000" dirty="0" smtClean="0">
                <a:solidFill>
                  <a:schemeClr val="tx2">
                    <a:lumMod val="75000"/>
                  </a:schemeClr>
                </a:solidFill>
              </a:rPr>
              <a:t>Inferred body joint position</a:t>
            </a:r>
          </a:p>
          <a:p>
            <a:pPr algn="ctr"/>
            <a:r>
              <a:rPr lang="en-US" sz="2000" dirty="0" smtClean="0">
                <a:solidFill>
                  <a:schemeClr val="tx2">
                    <a:lumMod val="75000"/>
                  </a:schemeClr>
                </a:solidFill>
              </a:rPr>
              <a:t>No tracking or smoothing</a:t>
            </a:r>
            <a:endParaRPr lang="en-US" sz="2000" dirty="0">
              <a:solidFill>
                <a:schemeClr val="tx2">
                  <a:lumMod val="75000"/>
                </a:schemeClr>
              </a:solidFill>
            </a:endParaRPr>
          </a:p>
        </p:txBody>
      </p:sp>
    </p:spTree>
    <p:extLst>
      <p:ext uri="{BB962C8B-B14F-4D97-AF65-F5344CB8AC3E}">
        <p14:creationId xmlns:p14="http://schemas.microsoft.com/office/powerpoint/2010/main" val="210354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ctrTitle"/>
          </p:nvPr>
        </p:nvSpPr>
        <p:spPr>
          <a:xfrm>
            <a:off x="762000" y="2057400"/>
            <a:ext cx="8763000" cy="1828800"/>
          </a:xfrm>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IN" sz="48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rPr>
              <a:t>Using multiple </a:t>
            </a:r>
            <a:r>
              <a:rPr lang="en-IN" sz="4800" b="1"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rPr>
              <a:t>kinects</a:t>
            </a:r>
            <a:endParaRPr lang="en-IN" sz="48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94</a:t>
            </a:fld>
            <a:endParaRPr lang="en-US"/>
          </a:p>
        </p:txBody>
      </p:sp>
    </p:spTree>
    <p:extLst>
      <p:ext uri="{BB962C8B-B14F-4D97-AF65-F5344CB8AC3E}">
        <p14:creationId xmlns:p14="http://schemas.microsoft.com/office/powerpoint/2010/main" val="65587968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p:txBody>
          <a:bodyPr/>
          <a:lstStyle/>
          <a:p>
            <a:r>
              <a:rPr lang="en-IN" dirty="0" smtClean="0"/>
              <a:t>Multimedia Sensor</a:t>
            </a:r>
          </a:p>
          <a:p>
            <a:r>
              <a:rPr lang="en-IN" dirty="0" smtClean="0"/>
              <a:t>Ease of Use</a:t>
            </a:r>
          </a:p>
          <a:p>
            <a:r>
              <a:rPr lang="en-IN" dirty="0" smtClean="0"/>
              <a:t>Low Cost</a:t>
            </a:r>
          </a:p>
          <a:p>
            <a:r>
              <a:rPr lang="en-IN" dirty="0" smtClean="0"/>
              <a:t>Strong Library Support</a:t>
            </a:r>
            <a:endParaRPr lang="en-IN" dirty="0"/>
          </a:p>
          <a:p>
            <a:endParaRPr lang="en-IN" dirty="0"/>
          </a:p>
        </p:txBody>
      </p:sp>
      <p:sp>
        <p:nvSpPr>
          <p:cNvPr id="5" name="Content Placeholder 4"/>
          <p:cNvSpPr>
            <a:spLocks noGrp="1"/>
          </p:cNvSpPr>
          <p:nvPr>
            <p:ph sz="quarter" idx="4"/>
          </p:nvPr>
        </p:nvSpPr>
        <p:spPr/>
        <p:txBody>
          <a:bodyPr>
            <a:normAutofit fontScale="85000" lnSpcReduction="20000"/>
          </a:bodyPr>
          <a:lstStyle/>
          <a:p>
            <a:r>
              <a:rPr lang="en-IN" dirty="0"/>
              <a:t>2.5D depth data </a:t>
            </a:r>
          </a:p>
          <a:p>
            <a:r>
              <a:rPr lang="en-IN" dirty="0"/>
              <a:t>Limited field of </a:t>
            </a:r>
            <a:r>
              <a:rPr lang="en-IN" dirty="0" smtClean="0"/>
              <a:t>view</a:t>
            </a:r>
          </a:p>
          <a:p>
            <a:pPr lvl="1"/>
            <a:r>
              <a:rPr lang="en-IN" dirty="0" smtClean="0"/>
              <a:t>43o </a:t>
            </a:r>
            <a:r>
              <a:rPr lang="en-IN" dirty="0" err="1" smtClean="0"/>
              <a:t>vert</a:t>
            </a:r>
            <a:r>
              <a:rPr lang="en-IN" dirty="0" smtClean="0"/>
              <a:t>, 57o </a:t>
            </a:r>
            <a:r>
              <a:rPr lang="en-IN" dirty="0" err="1" smtClean="0"/>
              <a:t>horz</a:t>
            </a:r>
            <a:endParaRPr lang="en-IN" dirty="0" smtClean="0"/>
          </a:p>
          <a:p>
            <a:r>
              <a:rPr lang="en-IN" dirty="0" smtClean="0"/>
              <a:t>Limited Range</a:t>
            </a:r>
          </a:p>
          <a:p>
            <a:pPr lvl="1"/>
            <a:r>
              <a:rPr lang="en-IN" dirty="0" smtClean="0"/>
              <a:t>0.8 – 3.5 m</a:t>
            </a:r>
            <a:endParaRPr lang="en-IN" dirty="0"/>
          </a:p>
          <a:p>
            <a:r>
              <a:rPr lang="en-IN" dirty="0" err="1" smtClean="0"/>
              <a:t>Uni</a:t>
            </a:r>
            <a:r>
              <a:rPr lang="en-IN" dirty="0" smtClean="0"/>
              <a:t>-Directional View</a:t>
            </a:r>
          </a:p>
          <a:p>
            <a:r>
              <a:rPr lang="en-IN" dirty="0" smtClean="0"/>
              <a:t>Depth Shadows</a:t>
            </a:r>
          </a:p>
          <a:p>
            <a:r>
              <a:rPr lang="en-IN" dirty="0" smtClean="0"/>
              <a:t>Limited </a:t>
            </a:r>
            <a:r>
              <a:rPr lang="en-IN" dirty="0"/>
              <a:t>resolution </a:t>
            </a:r>
          </a:p>
          <a:p>
            <a:r>
              <a:rPr lang="en-IN" dirty="0"/>
              <a:t>Missing depth values</a:t>
            </a:r>
          </a:p>
          <a:p>
            <a:endParaRPr lang="en-IN" dirty="0"/>
          </a:p>
        </p:txBody>
      </p:sp>
      <p:sp>
        <p:nvSpPr>
          <p:cNvPr id="6" name="Text Placeholder 5"/>
          <p:cNvSpPr>
            <a:spLocks noGrp="1"/>
          </p:cNvSpPr>
          <p:nvPr>
            <p:ph type="body" sz="quarter" idx="1"/>
          </p:nvPr>
        </p:nvSpPr>
        <p:spPr/>
        <p:txBody>
          <a:bodyPr/>
          <a:lstStyle/>
          <a:p>
            <a:r>
              <a:rPr lang="en-IN" dirty="0" smtClean="0"/>
              <a:t>PROS</a:t>
            </a:r>
            <a:endParaRPr lang="en-IN" dirty="0"/>
          </a:p>
        </p:txBody>
      </p:sp>
      <p:sp>
        <p:nvSpPr>
          <p:cNvPr id="7" name="Text Placeholder 6"/>
          <p:cNvSpPr>
            <a:spLocks noGrp="1"/>
          </p:cNvSpPr>
          <p:nvPr>
            <p:ph type="body" sz="quarter" idx="3"/>
          </p:nvPr>
        </p:nvSpPr>
        <p:spPr/>
        <p:txBody>
          <a:bodyPr/>
          <a:lstStyle/>
          <a:p>
            <a:r>
              <a:rPr lang="en-IN" dirty="0" smtClean="0"/>
              <a:t>CONS</a:t>
            </a:r>
            <a:endParaRPr lang="en-IN" dirty="0"/>
          </a:p>
        </p:txBody>
      </p:sp>
      <p:sp>
        <p:nvSpPr>
          <p:cNvPr id="2" name="Title 1"/>
          <p:cNvSpPr>
            <a:spLocks noGrp="1"/>
          </p:cNvSpPr>
          <p:nvPr>
            <p:ph type="title"/>
          </p:nvPr>
        </p:nvSpPr>
        <p:spPr/>
        <p:txBody>
          <a:bodyPr/>
          <a:lstStyle/>
          <a:p>
            <a:r>
              <a:rPr lang="en-IN" dirty="0" smtClean="0"/>
              <a:t>Pros &amp; </a:t>
            </a:r>
            <a:r>
              <a:rPr lang="en-IN" dirty="0" smtClean="0"/>
              <a:t>Cons of Kinect </a:t>
            </a:r>
            <a:endParaRPr lang="en-IN" dirty="0"/>
          </a:p>
        </p:txBody>
      </p:sp>
    </p:spTree>
    <p:extLst>
      <p:ext uri="{BB962C8B-B14F-4D97-AF65-F5344CB8AC3E}">
        <p14:creationId xmlns:p14="http://schemas.microsoft.com/office/powerpoint/2010/main" val="93832608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Limited Space for an actor</a:t>
            </a:r>
            <a:endParaRPr lang="en-IN"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96</a:t>
            </a:fld>
            <a:endParaRPr lang="en-US"/>
          </a:p>
        </p:txBody>
      </p:sp>
      <p:sp>
        <p:nvSpPr>
          <p:cNvPr id="4" name="Content Placeholder 3"/>
          <p:cNvSpPr>
            <a:spLocks noGrp="1"/>
          </p:cNvSpPr>
          <p:nvPr>
            <p:ph sz="quarter" idx="1"/>
          </p:nvPr>
        </p:nvSpPr>
        <p:spPr/>
        <p:txBody>
          <a:bodyPr/>
          <a:lstStyle/>
          <a:p>
            <a:r>
              <a:rPr lang="en-IN" dirty="0"/>
              <a:t>For a single </a:t>
            </a:r>
            <a:r>
              <a:rPr lang="en-IN" dirty="0" smtClean="0"/>
              <a:t>Kinect, minimum </a:t>
            </a:r>
            <a:r>
              <a:rPr lang="en-IN" dirty="0"/>
              <a:t>of 10 feet by 10 feet space (3 meters by 3 meters</a:t>
            </a:r>
            <a:r>
              <a:rPr lang="en-IN" dirty="0" smtClean="0"/>
              <a:t>) is needed. </a:t>
            </a:r>
            <a:endParaRPr lang="en-IN"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743200"/>
            <a:ext cx="4267200" cy="268224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2618" y="2914650"/>
            <a:ext cx="4118982" cy="2571750"/>
          </a:xfrm>
          <a:prstGeom prst="rect">
            <a:avLst/>
          </a:prstGeom>
        </p:spPr>
      </p:pic>
      <p:sp>
        <p:nvSpPr>
          <p:cNvPr id="7" name="Footer Placeholder 51"/>
          <p:cNvSpPr>
            <a:spLocks noGrp="1"/>
          </p:cNvSpPr>
          <p:nvPr>
            <p:ph type="ftr" sz="quarter" idx="11"/>
          </p:nvPr>
        </p:nvSpPr>
        <p:spPr>
          <a:xfrm>
            <a:off x="76200" y="6400800"/>
            <a:ext cx="8991600" cy="381000"/>
          </a:xfrm>
        </p:spPr>
        <p:txBody>
          <a:bodyPr/>
          <a:lstStyle/>
          <a:p>
            <a:pPr algn="ctr"/>
            <a:r>
              <a:rPr lang="en-US" sz="1800" b="1" dirty="0" smtClean="0">
                <a:solidFill>
                  <a:schemeClr val="tx1"/>
                </a:solidFill>
              </a:rPr>
              <a:t>Source</a:t>
            </a:r>
            <a:r>
              <a:rPr lang="en-US" sz="1800" dirty="0" smtClean="0"/>
              <a:t>: </a:t>
            </a:r>
            <a:r>
              <a:rPr lang="en-US" sz="1800" dirty="0" err="1" smtClean="0"/>
              <a:t>iPiSoft</a:t>
            </a:r>
            <a:r>
              <a:rPr lang="en-US" sz="1800" dirty="0" smtClean="0"/>
              <a:t> Wiki: </a:t>
            </a:r>
            <a:r>
              <a:rPr lang="en-IN" sz="1800" dirty="0">
                <a:hlinkClick r:id="rId4"/>
              </a:rPr>
              <a:t>http://wiki.ipisoft.com/User_Guide_for_Dual_Depth_Sensor_Configuration</a:t>
            </a:r>
            <a:endParaRPr lang="en-US" sz="1800" dirty="0"/>
          </a:p>
        </p:txBody>
      </p:sp>
      <p:sp>
        <p:nvSpPr>
          <p:cNvPr id="8" name="TextBox 7"/>
          <p:cNvSpPr txBox="1"/>
          <p:nvPr/>
        </p:nvSpPr>
        <p:spPr>
          <a:xfrm>
            <a:off x="1600200" y="5638800"/>
            <a:ext cx="1219200" cy="369332"/>
          </a:xfrm>
          <a:prstGeom prst="rect">
            <a:avLst/>
          </a:prstGeom>
          <a:noFill/>
        </p:spPr>
        <p:txBody>
          <a:bodyPr wrap="square" rtlCol="0">
            <a:spAutoFit/>
          </a:bodyPr>
          <a:lstStyle/>
          <a:p>
            <a:r>
              <a:rPr lang="en-IN" dirty="0" smtClean="0"/>
              <a:t>Side View</a:t>
            </a:r>
            <a:endParaRPr lang="en-IN" dirty="0"/>
          </a:p>
        </p:txBody>
      </p:sp>
      <p:sp>
        <p:nvSpPr>
          <p:cNvPr id="10" name="TextBox 9"/>
          <p:cNvSpPr txBox="1"/>
          <p:nvPr/>
        </p:nvSpPr>
        <p:spPr>
          <a:xfrm>
            <a:off x="6172200" y="5638800"/>
            <a:ext cx="1219200" cy="369332"/>
          </a:xfrm>
          <a:prstGeom prst="rect">
            <a:avLst/>
          </a:prstGeom>
          <a:noFill/>
        </p:spPr>
        <p:txBody>
          <a:bodyPr wrap="square" rtlCol="0">
            <a:spAutoFit/>
          </a:bodyPr>
          <a:lstStyle/>
          <a:p>
            <a:r>
              <a:rPr lang="en-IN" dirty="0" smtClean="0"/>
              <a:t>Top View</a:t>
            </a:r>
            <a:endParaRPr lang="en-IN" dirty="0"/>
          </a:p>
        </p:txBody>
      </p:sp>
    </p:spTree>
    <p:extLst>
      <p:ext uri="{BB962C8B-B14F-4D97-AF65-F5344CB8AC3E}">
        <p14:creationId xmlns:p14="http://schemas.microsoft.com/office/powerpoint/2010/main" val="135237665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Depth Shadow</a:t>
            </a:r>
            <a:endParaRPr lang="en-IN"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97</a:t>
            </a:fld>
            <a:endParaRPr lang="en-US"/>
          </a:p>
        </p:txBody>
      </p:sp>
      <p:sp>
        <p:nvSpPr>
          <p:cNvPr id="7" name="Footer Placeholder 51"/>
          <p:cNvSpPr>
            <a:spLocks noGrp="1"/>
          </p:cNvSpPr>
          <p:nvPr>
            <p:ph type="ftr" sz="quarter" idx="11"/>
          </p:nvPr>
        </p:nvSpPr>
        <p:spPr>
          <a:xfrm>
            <a:off x="152400" y="6172200"/>
            <a:ext cx="8915400" cy="533400"/>
          </a:xfrm>
        </p:spPr>
        <p:txBody>
          <a:bodyPr/>
          <a:lstStyle/>
          <a:p>
            <a:pPr algn="ctr"/>
            <a:r>
              <a:rPr lang="en-US" sz="1800" b="1" dirty="0" smtClean="0">
                <a:solidFill>
                  <a:schemeClr val="tx1"/>
                </a:solidFill>
              </a:rPr>
              <a:t>Source</a:t>
            </a:r>
            <a:r>
              <a:rPr lang="en-US" sz="1800" dirty="0" smtClean="0"/>
              <a:t>: </a:t>
            </a:r>
            <a:r>
              <a:rPr lang="en-IN" sz="1800" dirty="0"/>
              <a:t>Multiple Kinects -- possible? Moving while capturing -- possible?</a:t>
            </a:r>
          </a:p>
          <a:p>
            <a:pPr algn="ctr"/>
            <a:r>
              <a:rPr lang="en-IN" sz="1800" dirty="0" smtClean="0">
                <a:hlinkClick r:id="rId2"/>
              </a:rPr>
              <a:t>http</a:t>
            </a:r>
            <a:r>
              <a:rPr lang="en-IN" sz="1800" dirty="0">
                <a:hlinkClick r:id="rId2"/>
              </a:rPr>
              <a:t>://www.youtube.com/watch?v=ttMHme2EI9I</a:t>
            </a:r>
            <a:endParaRPr lang="en-US" sz="18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507" y="1514474"/>
            <a:ext cx="7577493"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242277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Solution </a:t>
            </a:r>
            <a:endParaRPr lang="en-IN" dirty="0"/>
          </a:p>
        </p:txBody>
      </p:sp>
      <p:sp>
        <p:nvSpPr>
          <p:cNvPr id="3" name="Content Placeholder 2"/>
          <p:cNvSpPr>
            <a:spLocks noGrp="1"/>
          </p:cNvSpPr>
          <p:nvPr>
            <p:ph idx="1"/>
          </p:nvPr>
        </p:nvSpPr>
        <p:spPr/>
        <p:txBody>
          <a:bodyPr/>
          <a:lstStyle/>
          <a:p>
            <a:pPr marL="0" indent="0" algn="ctr">
              <a:buNone/>
            </a:pPr>
            <a:r>
              <a:rPr lang="en-IN" dirty="0" smtClean="0"/>
              <a:t>Use Multiple Kinects</a:t>
            </a:r>
            <a:endParaRPr lang="en-IN"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819400"/>
            <a:ext cx="3812531" cy="190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826327"/>
            <a:ext cx="3812531" cy="190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957490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mtClean="0"/>
              <a:t>Use of multiple kinect</a:t>
            </a:r>
            <a:endParaRPr lang="en-IN" dirty="0"/>
          </a:p>
        </p:txBody>
      </p:sp>
      <p:sp>
        <p:nvSpPr>
          <p:cNvPr id="3" name="Content Placeholder 2"/>
          <p:cNvSpPr>
            <a:spLocks noGrp="1"/>
          </p:cNvSpPr>
          <p:nvPr>
            <p:ph idx="1"/>
          </p:nvPr>
        </p:nvSpPr>
        <p:spPr>
          <a:xfrm>
            <a:off x="612648" y="1447800"/>
            <a:ext cx="8153400" cy="4495800"/>
          </a:xfrm>
        </p:spPr>
        <p:txBody>
          <a:bodyPr/>
          <a:lstStyle/>
          <a:p>
            <a:r>
              <a:rPr lang="en-IN" dirty="0" smtClean="0"/>
              <a:t>360</a:t>
            </a:r>
            <a:r>
              <a:rPr lang="en-IN" baseline="30000" dirty="0" smtClean="0"/>
              <a:t>0</a:t>
            </a:r>
            <a:r>
              <a:rPr lang="en-IN" dirty="0" smtClean="0"/>
              <a:t> Reconstruction</a:t>
            </a:r>
          </a:p>
          <a:p>
            <a:endParaRPr lang="en-IN" dirty="0"/>
          </a:p>
        </p:txBody>
      </p:sp>
      <p:pic>
        <p:nvPicPr>
          <p:cNvPr id="4" name="Picture 2" descr="http://mmv.eecs.qmul.ac.uk/mmgc2013/images/GC13_Proposal_v6-1-a_html_484c79f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1305" y="2028825"/>
            <a:ext cx="4726695" cy="399097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51"/>
          <p:cNvSpPr>
            <a:spLocks noGrp="1"/>
          </p:cNvSpPr>
          <p:nvPr>
            <p:ph type="ftr" sz="quarter" idx="11"/>
          </p:nvPr>
        </p:nvSpPr>
        <p:spPr>
          <a:xfrm>
            <a:off x="0" y="6248400"/>
            <a:ext cx="8839200" cy="381000"/>
          </a:xfrm>
        </p:spPr>
        <p:txBody>
          <a:bodyPr/>
          <a:lstStyle/>
          <a:p>
            <a:pPr algn="ctr"/>
            <a:r>
              <a:rPr lang="en-US" sz="1800" b="1" dirty="0" smtClean="0">
                <a:solidFill>
                  <a:schemeClr val="tx1"/>
                </a:solidFill>
              </a:rPr>
              <a:t>Source</a:t>
            </a:r>
            <a:r>
              <a:rPr lang="en-US" sz="1800" dirty="0" smtClean="0"/>
              <a:t>: </a:t>
            </a:r>
            <a:r>
              <a:rPr lang="en-IN" sz="1800" dirty="0"/>
              <a:t>Huawei/3DLife ACM Multimedia Grand Challenge for </a:t>
            </a:r>
            <a:r>
              <a:rPr lang="en-IN" sz="1800" dirty="0" smtClean="0"/>
              <a:t>2013</a:t>
            </a:r>
          </a:p>
          <a:p>
            <a:pPr algn="ctr"/>
            <a:r>
              <a:rPr lang="en-IN" sz="1800" dirty="0">
                <a:hlinkClick r:id="rId3"/>
              </a:rPr>
              <a:t>http://mmv.eecs.qmul.ac.uk/mmgc2013/</a:t>
            </a:r>
            <a:endParaRPr lang="en-IN" sz="1800" dirty="0"/>
          </a:p>
        </p:txBody>
      </p:sp>
    </p:spTree>
    <p:extLst>
      <p:ext uri="{BB962C8B-B14F-4D97-AF65-F5344CB8AC3E}">
        <p14:creationId xmlns:p14="http://schemas.microsoft.com/office/powerpoint/2010/main" val="38262584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5rpkfSAY2XQl9CRvNvPMK"/>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11893</TotalTime>
  <Words>5366</Words>
  <Application>Microsoft Office PowerPoint</Application>
  <PresentationFormat>On-screen Show (4:3)</PresentationFormat>
  <Paragraphs>1002</Paragraphs>
  <Slides>131</Slides>
  <Notes>35</Notes>
  <HiddenSlides>1</HiddenSlides>
  <MMClips>1</MMClips>
  <ScaleCrop>false</ScaleCrop>
  <HeadingPairs>
    <vt:vector size="4" baseType="variant">
      <vt:variant>
        <vt:lpstr>Theme</vt:lpstr>
      </vt:variant>
      <vt:variant>
        <vt:i4>2</vt:i4>
      </vt:variant>
      <vt:variant>
        <vt:lpstr>Slide Titles</vt:lpstr>
      </vt:variant>
      <vt:variant>
        <vt:i4>131</vt:i4>
      </vt:variant>
    </vt:vector>
  </HeadingPairs>
  <TitlesOfParts>
    <vt:vector size="133" baseType="lpstr">
      <vt:lpstr>Median</vt:lpstr>
      <vt:lpstr>Module</vt:lpstr>
      <vt:lpstr>Kinectic vision</vt:lpstr>
      <vt:lpstr>PowerPoint Presentation</vt:lpstr>
      <vt:lpstr>PowerPoint Presentation</vt:lpstr>
      <vt:lpstr>PowerPoint Presentation</vt:lpstr>
      <vt:lpstr>PowerPoint Presentation</vt:lpstr>
      <vt:lpstr>PowerPoint Presentation</vt:lpstr>
      <vt:lpstr>Three Layer NUI Model </vt:lpstr>
      <vt:lpstr>Layer 1: HCI –  Devices and Software  Detect and process human behavior </vt:lpstr>
      <vt:lpstr>Layer 2: NUI –  Middleware and Application Framework Translate human behavior into action</vt:lpstr>
      <vt:lpstr>Layer 3: Ambient Computing –  Orchestrate billions of devices  NUI becomes part of everyday life</vt:lpstr>
      <vt:lpstr>PowerPoint Presentation</vt:lpstr>
      <vt:lpstr>Factors for NUI Revolution </vt:lpstr>
      <vt:lpstr>Point of Our Interest</vt:lpstr>
      <vt:lpstr>Different Sensors</vt:lpstr>
      <vt:lpstr>Revolutionary – Kinect</vt:lpstr>
      <vt:lpstr>Revolutionary – Kinect </vt:lpstr>
      <vt:lpstr>PowerPoint Presentation</vt:lpstr>
      <vt:lpstr> </vt:lpstr>
      <vt:lpstr>controller FREE gaming</vt:lpstr>
      <vt:lpstr>Amazing Games &amp; APPS VIDEOs </vt:lpstr>
      <vt:lpstr>Watch APPS VIDEOs </vt:lpstr>
      <vt:lpstr>What is Kinect?</vt:lpstr>
      <vt:lpstr>How Kinect supports NUI?</vt:lpstr>
      <vt:lpstr>Hardware and Software Interaction</vt:lpstr>
      <vt:lpstr>SDK Architecture</vt:lpstr>
      <vt:lpstr>SDK Architecture</vt:lpstr>
      <vt:lpstr>Hardware </vt:lpstr>
      <vt:lpstr>Main components</vt:lpstr>
      <vt:lpstr>Main components</vt:lpstr>
      <vt:lpstr>Interaction Space</vt:lpstr>
      <vt:lpstr>NUI API</vt:lpstr>
      <vt:lpstr>Four data streams</vt:lpstr>
      <vt:lpstr>Stream APPs</vt:lpstr>
      <vt:lpstr>COLOR Stream APPs</vt:lpstr>
      <vt:lpstr>Color stream</vt:lpstr>
      <vt:lpstr>INFRARED Stream APPs</vt:lpstr>
      <vt:lpstr>Infrared stream</vt:lpstr>
      <vt:lpstr>DEPTH Stream APPs</vt:lpstr>
      <vt:lpstr>Depth stream</vt:lpstr>
      <vt:lpstr>Depth stream</vt:lpstr>
      <vt:lpstr>AUDIO Stream APPs</vt:lpstr>
      <vt:lpstr>Audio stream </vt:lpstr>
      <vt:lpstr>Audio stream </vt:lpstr>
      <vt:lpstr>runtime implements</vt:lpstr>
      <vt:lpstr>Skeleton tracking</vt:lpstr>
      <vt:lpstr>Skeleton tracking APPS</vt:lpstr>
      <vt:lpstr>Skeleton tracking</vt:lpstr>
      <vt:lpstr>Speech Recognition APPS</vt:lpstr>
      <vt:lpstr>Speech Recognition</vt:lpstr>
      <vt:lpstr>Additional libraries &amp; APIs</vt:lpstr>
      <vt:lpstr>Face Tracking Apps</vt:lpstr>
      <vt:lpstr>Face tracking</vt:lpstr>
      <vt:lpstr>Face tracking</vt:lpstr>
      <vt:lpstr>Face tracking</vt:lpstr>
      <vt:lpstr>Face tracking</vt:lpstr>
      <vt:lpstr>Kinect Fusion Apps</vt:lpstr>
      <vt:lpstr>Kinect Fusion</vt:lpstr>
      <vt:lpstr>Kinect Fusion</vt:lpstr>
      <vt:lpstr>Kinect Interaction Apps</vt:lpstr>
      <vt:lpstr>Kinect Interaction</vt:lpstr>
      <vt:lpstr>Third Party Libraries</vt:lpstr>
      <vt:lpstr>Third Party Libraries</vt:lpstr>
      <vt:lpstr>Matlab &amp; OpenCV</vt:lpstr>
      <vt:lpstr>PCL (Point Cloud Library)</vt:lpstr>
      <vt:lpstr>Ros (Robot Operating System)</vt:lpstr>
      <vt:lpstr>BoofCV</vt:lpstr>
      <vt:lpstr>Applications</vt:lpstr>
      <vt:lpstr>Kinect Applications</vt:lpstr>
      <vt:lpstr>Gesture Recognition</vt:lpstr>
      <vt:lpstr>Gesture Recognition</vt:lpstr>
      <vt:lpstr>PowerPoint Presentation</vt:lpstr>
      <vt:lpstr>PowerPoint Presentation</vt:lpstr>
      <vt:lpstr>PowerPoint Presentation</vt:lpstr>
      <vt:lpstr>PowerPoint Presentation</vt:lpstr>
      <vt:lpstr>PowerPoint Presentation</vt:lpstr>
      <vt:lpstr>Human Gait Recognition Using Depth Camera: A Covariance Based Approach</vt:lpstr>
      <vt:lpstr>Human Gait Recognition Using Depth Camera: A Covariance Based Approach</vt:lpstr>
      <vt:lpstr>Team Activity Analysis and Recognition Based on Kinect Depth Map  and Optical Imagery Techniques</vt:lpstr>
      <vt:lpstr>Windows SDK vis-à-vis OpenNI</vt:lpstr>
      <vt:lpstr>Kinect SDK vis-à-vis OpenNI</vt:lpstr>
      <vt:lpstr>Kinect SDK vis-à-vis OpenNI</vt:lpstr>
      <vt:lpstr>Application in openni</vt:lpstr>
      <vt:lpstr>Kinect SDK vis-à-vis OpenNI</vt:lpstr>
      <vt:lpstr>How does kinect works</vt:lpstr>
      <vt:lpstr>Depth Sensing</vt:lpstr>
      <vt:lpstr>How pattern looks like?</vt:lpstr>
      <vt:lpstr>Depth sensing</vt:lpstr>
      <vt:lpstr>Depth sensing</vt:lpstr>
      <vt:lpstr>Skeleton Tracking</vt:lpstr>
      <vt:lpstr>pose estimation pipeline</vt:lpstr>
      <vt:lpstr>Body part Inference</vt:lpstr>
      <vt:lpstr>Joint position proposals</vt:lpstr>
      <vt:lpstr>Results</vt:lpstr>
      <vt:lpstr>Using multiple kinects</vt:lpstr>
      <vt:lpstr>Pros &amp; Cons of Kinect </vt:lpstr>
      <vt:lpstr>Limited Space for an actor</vt:lpstr>
      <vt:lpstr>Depth Shadow</vt:lpstr>
      <vt:lpstr>Solution </vt:lpstr>
      <vt:lpstr>Use of multiple kinect</vt:lpstr>
      <vt:lpstr>Use of multiple Kinect</vt:lpstr>
      <vt:lpstr>Drawbacks of Multiple Kinects </vt:lpstr>
      <vt:lpstr>Multiple Kinects interference </vt:lpstr>
      <vt:lpstr>Estimation of Noise</vt:lpstr>
      <vt:lpstr>Interference Noise</vt:lpstr>
      <vt:lpstr>Interference Noise</vt:lpstr>
      <vt:lpstr>Estimators</vt:lpstr>
      <vt:lpstr>Approaches to minimize interference</vt:lpstr>
      <vt:lpstr>SDM – Circular Placement</vt:lpstr>
      <vt:lpstr>SDM – Circular Placement</vt:lpstr>
      <vt:lpstr>SDM – Circular Placement</vt:lpstr>
      <vt:lpstr>SDM – Axial and Diagonal Placement</vt:lpstr>
      <vt:lpstr>SDM – Axial and Diagonal Placement</vt:lpstr>
      <vt:lpstr>SDM – Vertical Placement</vt:lpstr>
      <vt:lpstr>TDM - Mechanical Shutter (TDM-MS)</vt:lpstr>
      <vt:lpstr>TDM - Mechanical Shutter (TDM-MS)</vt:lpstr>
      <vt:lpstr>TDM - Mechanical Shutter (TDM-MS)</vt:lpstr>
      <vt:lpstr>TDM - Electronic Shutter (TDM-ES)</vt:lpstr>
      <vt:lpstr>TDM - Software Shutter (TDM-SS)</vt:lpstr>
      <vt:lpstr>PDM – Body-Attached Vibrators</vt:lpstr>
      <vt:lpstr>PDM – Stand-Mounted Vibrators</vt:lpstr>
      <vt:lpstr>Comparison of Multiplexing Technique</vt:lpstr>
      <vt:lpstr>Buying the right kinects</vt:lpstr>
      <vt:lpstr>Which Kinect to buy?</vt:lpstr>
      <vt:lpstr>References</vt:lpstr>
      <vt:lpstr>References</vt:lpstr>
      <vt:lpstr>References</vt:lpstr>
      <vt:lpstr>References</vt:lpstr>
      <vt:lpstr>References</vt:lpstr>
      <vt:lpstr>References</vt:lpstr>
      <vt:lpstr>Credits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Looking at Depth  with Kinectic Vision</dc:title>
  <dc:creator>ppdas</dc:creator>
  <cp:lastModifiedBy>ppd</cp:lastModifiedBy>
  <cp:revision>647</cp:revision>
  <dcterms:created xsi:type="dcterms:W3CDTF">2006-08-16T00:00:00Z</dcterms:created>
  <dcterms:modified xsi:type="dcterms:W3CDTF">2013-12-25T15:07:26Z</dcterms:modified>
</cp:coreProperties>
</file>