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Lst>
  <p:sldSz cy="5143500" cx="9144000"/>
  <p:notesSz cx="6858000" cy="9144000"/>
  <p:embeddedFontLst>
    <p:embeddedFont>
      <p:font typeface="Raleway"/>
      <p:regular r:id="rId151"/>
      <p:bold r:id="rId152"/>
      <p:italic r:id="rId153"/>
      <p:boldItalic r:id="rId154"/>
    </p:embeddedFont>
    <p:embeddedFont>
      <p:font typeface="Nunito"/>
      <p:regular r:id="rId155"/>
      <p:bold r:id="rId156"/>
      <p:italic r:id="rId157"/>
      <p:boldItalic r:id="rId158"/>
    </p:embeddedFont>
    <p:embeddedFont>
      <p:font typeface="Lato"/>
      <p:regular r:id="rId159"/>
      <p:bold r:id="rId160"/>
      <p:italic r:id="rId161"/>
      <p:boldItalic r:id="rId162"/>
    </p:embeddedFont>
    <p:embeddedFont>
      <p:font typeface="Maven Pro"/>
      <p:regular r:id="rId163"/>
      <p:bold r:id="rId1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ACE7672-B7BA-4883-99C7-739D431094AA}">
  <a:tblStyle styleId="{6ACE7672-B7BA-4883-99C7-739D431094A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EFBAA09-AC77-4564-8130-B3FFA3A7F15B}"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31F34EF-BD1E-4BBF-A78A-C5647570BAE3}"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547E1CC-ABC6-4903-A136-09C6EF712BEB}" styleName="Table_3">
    <a:wholeTbl>
      <a:tcTxStyle>
        <a:font>
          <a:latin typeface="Arial"/>
          <a:ea typeface="Arial"/>
          <a:cs typeface="Arial"/>
        </a:font>
        <a:srgbClr val="000000"/>
      </a:tcTxStyle>
      <a:tcStyle>
        <a:tcBdr>
          <a:left>
            <a:ln cap="flat" cmpd="sng" w="9525">
              <a:solidFill>
                <a:srgbClr val="CCCCCC"/>
              </a:solidFill>
              <a:prstDash val="solid"/>
              <a:round/>
              <a:headEnd len="sm" w="sm" type="none"/>
              <a:tailEnd len="sm" w="sm" type="none"/>
            </a:ln>
          </a:left>
          <a:right>
            <a:ln cap="flat" cmpd="sng" w="9525">
              <a:solidFill>
                <a:srgbClr val="CCCCCC"/>
              </a:solidFill>
              <a:prstDash val="solid"/>
              <a:round/>
              <a:headEnd len="sm" w="sm" type="none"/>
              <a:tailEnd len="sm" w="sm" type="none"/>
            </a:ln>
          </a:right>
          <a:top>
            <a:ln cap="flat" cmpd="sng" w="9525">
              <a:solidFill>
                <a:srgbClr val="CCCCCC"/>
              </a:solidFill>
              <a:prstDash val="solid"/>
              <a:round/>
              <a:headEnd len="sm" w="sm" type="none"/>
              <a:tailEnd len="sm" w="sm" type="none"/>
            </a:ln>
          </a:top>
          <a:bottom>
            <a:ln cap="flat" cmpd="sng" w="9525">
              <a:solidFill>
                <a:srgbClr val="CCCCCC"/>
              </a:solidFill>
              <a:prstDash val="solid"/>
              <a:round/>
              <a:headEnd len="sm" w="sm" type="none"/>
              <a:tailEnd len="sm" w="sm" type="none"/>
            </a:ln>
          </a:bottom>
          <a:insideH>
            <a:ln cap="flat" cmpd="sng" w="9525">
              <a:solidFill>
                <a:srgbClr val="CCCCCC"/>
              </a:solidFill>
              <a:prstDash val="solid"/>
              <a:round/>
              <a:headEnd len="sm" w="sm" type="none"/>
              <a:tailEnd len="sm" w="sm" type="none"/>
            </a:ln>
          </a:insideH>
          <a:insideV>
            <a:ln cap="flat" cmpd="sng" w="9525">
              <a:solidFill>
                <a:srgbClr val="CCCCCC"/>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6EADEFD-8318-421D-8C60-0585A07529C4}" styleName="Table_4">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3.xml"/><Relationship Id="rId4" Type="http://schemas.openxmlformats.org/officeDocument/2006/relationships/slideMaster" Target="slideMasters/slideMaster1.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2.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164" Type="http://schemas.openxmlformats.org/officeDocument/2006/relationships/font" Target="fonts/MavenPro-bold.fntdata"/><Relationship Id="rId163" Type="http://schemas.openxmlformats.org/officeDocument/2006/relationships/font" Target="fonts/MavenPro-regular.fntdata"/><Relationship Id="rId162" Type="http://schemas.openxmlformats.org/officeDocument/2006/relationships/font" Target="fonts/Lato-boldItalic.fntdata"/><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font" Target="fonts/Lato-italic.fntdata"/><Relationship Id="rId54" Type="http://schemas.openxmlformats.org/officeDocument/2006/relationships/slide" Target="slides/slide48.xml"/><Relationship Id="rId160" Type="http://schemas.openxmlformats.org/officeDocument/2006/relationships/font" Target="fonts/Lato-bold.fntdata"/><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font" Target="fonts/Lato-regular.fntdata"/><Relationship Id="rId59" Type="http://schemas.openxmlformats.org/officeDocument/2006/relationships/slide" Target="slides/slide53.xml"/><Relationship Id="rId154" Type="http://schemas.openxmlformats.org/officeDocument/2006/relationships/font" Target="fonts/Raleway-boldItalic.fntdata"/><Relationship Id="rId58" Type="http://schemas.openxmlformats.org/officeDocument/2006/relationships/slide" Target="slides/slide52.xml"/><Relationship Id="rId153" Type="http://schemas.openxmlformats.org/officeDocument/2006/relationships/font" Target="fonts/Raleway-italic.fntdata"/><Relationship Id="rId152" Type="http://schemas.openxmlformats.org/officeDocument/2006/relationships/font" Target="fonts/Raleway-bold.fntdata"/><Relationship Id="rId151" Type="http://schemas.openxmlformats.org/officeDocument/2006/relationships/font" Target="fonts/Raleway-regular.fntdata"/><Relationship Id="rId158" Type="http://schemas.openxmlformats.org/officeDocument/2006/relationships/font" Target="fonts/Nunito-boldItalic.fntdata"/><Relationship Id="rId157" Type="http://schemas.openxmlformats.org/officeDocument/2006/relationships/font" Target="fonts/Nunito-italic.fntdata"/><Relationship Id="rId156" Type="http://schemas.openxmlformats.org/officeDocument/2006/relationships/font" Target="fonts/Nunito-bold.fntdata"/><Relationship Id="rId155"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0" name="Shape 4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3" name="Shape 1293"/>
        <p:cNvGrpSpPr/>
        <p:nvPr/>
      </p:nvGrpSpPr>
      <p:grpSpPr>
        <a:xfrm>
          <a:off x="0" y="0"/>
          <a:ext cx="0" cy="0"/>
          <a:chOff x="0" y="0"/>
          <a:chExt cx="0" cy="0"/>
        </a:xfrm>
      </p:grpSpPr>
      <p:sp>
        <p:nvSpPr>
          <p:cNvPr id="1294" name="Shape 1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5" name="Shape 1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2" name="Shape 1302"/>
        <p:cNvGrpSpPr/>
        <p:nvPr/>
      </p:nvGrpSpPr>
      <p:grpSpPr>
        <a:xfrm>
          <a:off x="0" y="0"/>
          <a:ext cx="0" cy="0"/>
          <a:chOff x="0" y="0"/>
          <a:chExt cx="0" cy="0"/>
        </a:xfrm>
      </p:grpSpPr>
      <p:sp>
        <p:nvSpPr>
          <p:cNvPr id="1303" name="Shape 1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4" name="Shape 1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1" name="Shape 1311"/>
        <p:cNvGrpSpPr/>
        <p:nvPr/>
      </p:nvGrpSpPr>
      <p:grpSpPr>
        <a:xfrm>
          <a:off x="0" y="0"/>
          <a:ext cx="0" cy="0"/>
          <a:chOff x="0" y="0"/>
          <a:chExt cx="0" cy="0"/>
        </a:xfrm>
      </p:grpSpPr>
      <p:sp>
        <p:nvSpPr>
          <p:cNvPr id="1312" name="Shape 1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3" name="Shape 13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8" name="Shape 1318"/>
        <p:cNvGrpSpPr/>
        <p:nvPr/>
      </p:nvGrpSpPr>
      <p:grpSpPr>
        <a:xfrm>
          <a:off x="0" y="0"/>
          <a:ext cx="0" cy="0"/>
          <a:chOff x="0" y="0"/>
          <a:chExt cx="0" cy="0"/>
        </a:xfrm>
      </p:grpSpPr>
      <p:sp>
        <p:nvSpPr>
          <p:cNvPr id="1319" name="Shape 1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0" name="Shape 13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7" name="Shape 1327"/>
        <p:cNvGrpSpPr/>
        <p:nvPr/>
      </p:nvGrpSpPr>
      <p:grpSpPr>
        <a:xfrm>
          <a:off x="0" y="0"/>
          <a:ext cx="0" cy="0"/>
          <a:chOff x="0" y="0"/>
          <a:chExt cx="0" cy="0"/>
        </a:xfrm>
      </p:grpSpPr>
      <p:sp>
        <p:nvSpPr>
          <p:cNvPr id="1328" name="Shape 1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9" name="Shape 1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3" name="Shape 1333"/>
        <p:cNvGrpSpPr/>
        <p:nvPr/>
      </p:nvGrpSpPr>
      <p:grpSpPr>
        <a:xfrm>
          <a:off x="0" y="0"/>
          <a:ext cx="0" cy="0"/>
          <a:chOff x="0" y="0"/>
          <a:chExt cx="0" cy="0"/>
        </a:xfrm>
      </p:grpSpPr>
      <p:sp>
        <p:nvSpPr>
          <p:cNvPr id="1334" name="Shape 1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5" name="Shape 13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0" name="Shape 1340"/>
        <p:cNvGrpSpPr/>
        <p:nvPr/>
      </p:nvGrpSpPr>
      <p:grpSpPr>
        <a:xfrm>
          <a:off x="0" y="0"/>
          <a:ext cx="0" cy="0"/>
          <a:chOff x="0" y="0"/>
          <a:chExt cx="0" cy="0"/>
        </a:xfrm>
      </p:grpSpPr>
      <p:sp>
        <p:nvSpPr>
          <p:cNvPr id="1341" name="Shape 1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2" name="Shape 13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9" name="Shape 1349"/>
        <p:cNvGrpSpPr/>
        <p:nvPr/>
      </p:nvGrpSpPr>
      <p:grpSpPr>
        <a:xfrm>
          <a:off x="0" y="0"/>
          <a:ext cx="0" cy="0"/>
          <a:chOff x="0" y="0"/>
          <a:chExt cx="0" cy="0"/>
        </a:xfrm>
      </p:grpSpPr>
      <p:sp>
        <p:nvSpPr>
          <p:cNvPr id="1350" name="Shape 1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1" name="Shape 1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5" name="Shape 1355"/>
        <p:cNvGrpSpPr/>
        <p:nvPr/>
      </p:nvGrpSpPr>
      <p:grpSpPr>
        <a:xfrm>
          <a:off x="0" y="0"/>
          <a:ext cx="0" cy="0"/>
          <a:chOff x="0" y="0"/>
          <a:chExt cx="0" cy="0"/>
        </a:xfrm>
      </p:grpSpPr>
      <p:sp>
        <p:nvSpPr>
          <p:cNvPr id="1356" name="Shape 1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7" name="Shape 13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5" name="Shape 1365"/>
        <p:cNvGrpSpPr/>
        <p:nvPr/>
      </p:nvGrpSpPr>
      <p:grpSpPr>
        <a:xfrm>
          <a:off x="0" y="0"/>
          <a:ext cx="0" cy="0"/>
          <a:chOff x="0" y="0"/>
          <a:chExt cx="0" cy="0"/>
        </a:xfrm>
      </p:grpSpPr>
      <p:sp>
        <p:nvSpPr>
          <p:cNvPr id="1366" name="Shape 1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7" name="Shape 13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1" name="Shape 1371"/>
        <p:cNvGrpSpPr/>
        <p:nvPr/>
      </p:nvGrpSpPr>
      <p:grpSpPr>
        <a:xfrm>
          <a:off x="0" y="0"/>
          <a:ext cx="0" cy="0"/>
          <a:chOff x="0" y="0"/>
          <a:chExt cx="0" cy="0"/>
        </a:xfrm>
      </p:grpSpPr>
      <p:sp>
        <p:nvSpPr>
          <p:cNvPr id="1372" name="Shape 1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3" name="Shape 13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1" name="Shape 1381"/>
        <p:cNvGrpSpPr/>
        <p:nvPr/>
      </p:nvGrpSpPr>
      <p:grpSpPr>
        <a:xfrm>
          <a:off x="0" y="0"/>
          <a:ext cx="0" cy="0"/>
          <a:chOff x="0" y="0"/>
          <a:chExt cx="0" cy="0"/>
        </a:xfrm>
      </p:grpSpPr>
      <p:sp>
        <p:nvSpPr>
          <p:cNvPr id="1382" name="Shape 1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3" name="Shape 13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7" name="Shape 1387"/>
        <p:cNvGrpSpPr/>
        <p:nvPr/>
      </p:nvGrpSpPr>
      <p:grpSpPr>
        <a:xfrm>
          <a:off x="0" y="0"/>
          <a:ext cx="0" cy="0"/>
          <a:chOff x="0" y="0"/>
          <a:chExt cx="0" cy="0"/>
        </a:xfrm>
      </p:grpSpPr>
      <p:sp>
        <p:nvSpPr>
          <p:cNvPr id="1388" name="Shape 13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9" name="Shape 13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4" name="Shape 1394"/>
        <p:cNvGrpSpPr/>
        <p:nvPr/>
      </p:nvGrpSpPr>
      <p:grpSpPr>
        <a:xfrm>
          <a:off x="0" y="0"/>
          <a:ext cx="0" cy="0"/>
          <a:chOff x="0" y="0"/>
          <a:chExt cx="0" cy="0"/>
        </a:xfrm>
      </p:grpSpPr>
      <p:sp>
        <p:nvSpPr>
          <p:cNvPr id="1395" name="Shape 1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6" name="Shape 13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3" name="Shape 1403"/>
        <p:cNvGrpSpPr/>
        <p:nvPr/>
      </p:nvGrpSpPr>
      <p:grpSpPr>
        <a:xfrm>
          <a:off x="0" y="0"/>
          <a:ext cx="0" cy="0"/>
          <a:chOff x="0" y="0"/>
          <a:chExt cx="0" cy="0"/>
        </a:xfrm>
      </p:grpSpPr>
      <p:sp>
        <p:nvSpPr>
          <p:cNvPr id="1404" name="Shape 1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5" name="Shape 1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9" name="Shape 1409"/>
        <p:cNvGrpSpPr/>
        <p:nvPr/>
      </p:nvGrpSpPr>
      <p:grpSpPr>
        <a:xfrm>
          <a:off x="0" y="0"/>
          <a:ext cx="0" cy="0"/>
          <a:chOff x="0" y="0"/>
          <a:chExt cx="0" cy="0"/>
        </a:xfrm>
      </p:grpSpPr>
      <p:sp>
        <p:nvSpPr>
          <p:cNvPr id="1410" name="Shape 1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1" name="Shape 14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8" name="Shape 1418"/>
        <p:cNvGrpSpPr/>
        <p:nvPr/>
      </p:nvGrpSpPr>
      <p:grpSpPr>
        <a:xfrm>
          <a:off x="0" y="0"/>
          <a:ext cx="0" cy="0"/>
          <a:chOff x="0" y="0"/>
          <a:chExt cx="0" cy="0"/>
        </a:xfrm>
      </p:grpSpPr>
      <p:sp>
        <p:nvSpPr>
          <p:cNvPr id="1419" name="Shape 14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0" name="Shape 14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4" name="Shape 1424"/>
        <p:cNvGrpSpPr/>
        <p:nvPr/>
      </p:nvGrpSpPr>
      <p:grpSpPr>
        <a:xfrm>
          <a:off x="0" y="0"/>
          <a:ext cx="0" cy="0"/>
          <a:chOff x="0" y="0"/>
          <a:chExt cx="0" cy="0"/>
        </a:xfrm>
      </p:grpSpPr>
      <p:sp>
        <p:nvSpPr>
          <p:cNvPr id="1425" name="Shape 1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6" name="Shape 14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1" name="Shape 1431"/>
        <p:cNvGrpSpPr/>
        <p:nvPr/>
      </p:nvGrpSpPr>
      <p:grpSpPr>
        <a:xfrm>
          <a:off x="0" y="0"/>
          <a:ext cx="0" cy="0"/>
          <a:chOff x="0" y="0"/>
          <a:chExt cx="0" cy="0"/>
        </a:xfrm>
      </p:grpSpPr>
      <p:sp>
        <p:nvSpPr>
          <p:cNvPr id="1432" name="Shape 1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3" name="Shape 14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0" name="Shape 1440"/>
        <p:cNvGrpSpPr/>
        <p:nvPr/>
      </p:nvGrpSpPr>
      <p:grpSpPr>
        <a:xfrm>
          <a:off x="0" y="0"/>
          <a:ext cx="0" cy="0"/>
          <a:chOff x="0" y="0"/>
          <a:chExt cx="0" cy="0"/>
        </a:xfrm>
      </p:grpSpPr>
      <p:sp>
        <p:nvSpPr>
          <p:cNvPr id="1441" name="Shape 1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2" name="Shape 14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7" name="Shape 1447"/>
        <p:cNvGrpSpPr/>
        <p:nvPr/>
      </p:nvGrpSpPr>
      <p:grpSpPr>
        <a:xfrm>
          <a:off x="0" y="0"/>
          <a:ext cx="0" cy="0"/>
          <a:chOff x="0" y="0"/>
          <a:chExt cx="0" cy="0"/>
        </a:xfrm>
      </p:grpSpPr>
      <p:sp>
        <p:nvSpPr>
          <p:cNvPr id="1448" name="Shape 1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9" name="Shape 14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3" name="Shape 1453"/>
        <p:cNvGrpSpPr/>
        <p:nvPr/>
      </p:nvGrpSpPr>
      <p:grpSpPr>
        <a:xfrm>
          <a:off x="0" y="0"/>
          <a:ext cx="0" cy="0"/>
          <a:chOff x="0" y="0"/>
          <a:chExt cx="0" cy="0"/>
        </a:xfrm>
      </p:grpSpPr>
      <p:sp>
        <p:nvSpPr>
          <p:cNvPr id="1454" name="Shape 14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5" name="Shape 14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0" name="Shape 1460"/>
        <p:cNvGrpSpPr/>
        <p:nvPr/>
      </p:nvGrpSpPr>
      <p:grpSpPr>
        <a:xfrm>
          <a:off x="0" y="0"/>
          <a:ext cx="0" cy="0"/>
          <a:chOff x="0" y="0"/>
          <a:chExt cx="0" cy="0"/>
        </a:xfrm>
      </p:grpSpPr>
      <p:sp>
        <p:nvSpPr>
          <p:cNvPr id="1461" name="Shape 14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2" name="Shape 14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9" name="Shape 1469"/>
        <p:cNvGrpSpPr/>
        <p:nvPr/>
      </p:nvGrpSpPr>
      <p:grpSpPr>
        <a:xfrm>
          <a:off x="0" y="0"/>
          <a:ext cx="0" cy="0"/>
          <a:chOff x="0" y="0"/>
          <a:chExt cx="0" cy="0"/>
        </a:xfrm>
      </p:grpSpPr>
      <p:sp>
        <p:nvSpPr>
          <p:cNvPr id="1470" name="Shape 14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1" name="Shape 14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8" name="Shape 1478"/>
        <p:cNvGrpSpPr/>
        <p:nvPr/>
      </p:nvGrpSpPr>
      <p:grpSpPr>
        <a:xfrm>
          <a:off x="0" y="0"/>
          <a:ext cx="0" cy="0"/>
          <a:chOff x="0" y="0"/>
          <a:chExt cx="0" cy="0"/>
        </a:xfrm>
      </p:grpSpPr>
      <p:sp>
        <p:nvSpPr>
          <p:cNvPr id="1479" name="Shape 14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0" name="Shape 14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4" name="Shape 1484"/>
        <p:cNvGrpSpPr/>
        <p:nvPr/>
      </p:nvGrpSpPr>
      <p:grpSpPr>
        <a:xfrm>
          <a:off x="0" y="0"/>
          <a:ext cx="0" cy="0"/>
          <a:chOff x="0" y="0"/>
          <a:chExt cx="0" cy="0"/>
        </a:xfrm>
      </p:grpSpPr>
      <p:sp>
        <p:nvSpPr>
          <p:cNvPr id="1485" name="Shape 1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6" name="Shape 14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1" name="Shape 1491"/>
        <p:cNvGrpSpPr/>
        <p:nvPr/>
      </p:nvGrpSpPr>
      <p:grpSpPr>
        <a:xfrm>
          <a:off x="0" y="0"/>
          <a:ext cx="0" cy="0"/>
          <a:chOff x="0" y="0"/>
          <a:chExt cx="0" cy="0"/>
        </a:xfrm>
      </p:grpSpPr>
      <p:sp>
        <p:nvSpPr>
          <p:cNvPr id="1492" name="Shape 14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3" name="Shape 14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0" name="Shape 1500"/>
        <p:cNvGrpSpPr/>
        <p:nvPr/>
      </p:nvGrpSpPr>
      <p:grpSpPr>
        <a:xfrm>
          <a:off x="0" y="0"/>
          <a:ext cx="0" cy="0"/>
          <a:chOff x="0" y="0"/>
          <a:chExt cx="0" cy="0"/>
        </a:xfrm>
      </p:grpSpPr>
      <p:sp>
        <p:nvSpPr>
          <p:cNvPr id="1501" name="Shape 15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2" name="Shape 15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6" name="Shape 1506"/>
        <p:cNvGrpSpPr/>
        <p:nvPr/>
      </p:nvGrpSpPr>
      <p:grpSpPr>
        <a:xfrm>
          <a:off x="0" y="0"/>
          <a:ext cx="0" cy="0"/>
          <a:chOff x="0" y="0"/>
          <a:chExt cx="0" cy="0"/>
        </a:xfrm>
      </p:grpSpPr>
      <p:sp>
        <p:nvSpPr>
          <p:cNvPr id="1507" name="Shape 15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8" name="Shape 15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3" name="Shape 1513"/>
        <p:cNvGrpSpPr/>
        <p:nvPr/>
      </p:nvGrpSpPr>
      <p:grpSpPr>
        <a:xfrm>
          <a:off x="0" y="0"/>
          <a:ext cx="0" cy="0"/>
          <a:chOff x="0" y="0"/>
          <a:chExt cx="0" cy="0"/>
        </a:xfrm>
      </p:grpSpPr>
      <p:sp>
        <p:nvSpPr>
          <p:cNvPr id="1514" name="Shape 15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5" name="Shape 15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2" name="Shape 1522"/>
        <p:cNvGrpSpPr/>
        <p:nvPr/>
      </p:nvGrpSpPr>
      <p:grpSpPr>
        <a:xfrm>
          <a:off x="0" y="0"/>
          <a:ext cx="0" cy="0"/>
          <a:chOff x="0" y="0"/>
          <a:chExt cx="0" cy="0"/>
        </a:xfrm>
      </p:grpSpPr>
      <p:sp>
        <p:nvSpPr>
          <p:cNvPr id="1523" name="Shape 15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4" name="Shape 15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8" name="Shape 1528"/>
        <p:cNvGrpSpPr/>
        <p:nvPr/>
      </p:nvGrpSpPr>
      <p:grpSpPr>
        <a:xfrm>
          <a:off x="0" y="0"/>
          <a:ext cx="0" cy="0"/>
          <a:chOff x="0" y="0"/>
          <a:chExt cx="0" cy="0"/>
        </a:xfrm>
      </p:grpSpPr>
      <p:sp>
        <p:nvSpPr>
          <p:cNvPr id="1529" name="Shape 15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0" name="Shape 15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5" name="Shape 1535"/>
        <p:cNvGrpSpPr/>
        <p:nvPr/>
      </p:nvGrpSpPr>
      <p:grpSpPr>
        <a:xfrm>
          <a:off x="0" y="0"/>
          <a:ext cx="0" cy="0"/>
          <a:chOff x="0" y="0"/>
          <a:chExt cx="0" cy="0"/>
        </a:xfrm>
      </p:grpSpPr>
      <p:sp>
        <p:nvSpPr>
          <p:cNvPr id="1536" name="Shape 15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7" name="Shape 15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4" name="Shape 1544"/>
        <p:cNvGrpSpPr/>
        <p:nvPr/>
      </p:nvGrpSpPr>
      <p:grpSpPr>
        <a:xfrm>
          <a:off x="0" y="0"/>
          <a:ext cx="0" cy="0"/>
          <a:chOff x="0" y="0"/>
          <a:chExt cx="0" cy="0"/>
        </a:xfrm>
      </p:grpSpPr>
      <p:sp>
        <p:nvSpPr>
          <p:cNvPr id="1545" name="Shape 15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6" name="Shape 15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0" name="Shape 1550"/>
        <p:cNvGrpSpPr/>
        <p:nvPr/>
      </p:nvGrpSpPr>
      <p:grpSpPr>
        <a:xfrm>
          <a:off x="0" y="0"/>
          <a:ext cx="0" cy="0"/>
          <a:chOff x="0" y="0"/>
          <a:chExt cx="0" cy="0"/>
        </a:xfrm>
      </p:grpSpPr>
      <p:sp>
        <p:nvSpPr>
          <p:cNvPr id="1551" name="Shape 15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2" name="Shape 15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7" name="Shape 1557"/>
        <p:cNvGrpSpPr/>
        <p:nvPr/>
      </p:nvGrpSpPr>
      <p:grpSpPr>
        <a:xfrm>
          <a:off x="0" y="0"/>
          <a:ext cx="0" cy="0"/>
          <a:chOff x="0" y="0"/>
          <a:chExt cx="0" cy="0"/>
        </a:xfrm>
      </p:grpSpPr>
      <p:sp>
        <p:nvSpPr>
          <p:cNvPr id="1558" name="Shape 15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9" name="Shape 15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5" name="Shape 1565"/>
        <p:cNvGrpSpPr/>
        <p:nvPr/>
      </p:nvGrpSpPr>
      <p:grpSpPr>
        <a:xfrm>
          <a:off x="0" y="0"/>
          <a:ext cx="0" cy="0"/>
          <a:chOff x="0" y="0"/>
          <a:chExt cx="0" cy="0"/>
        </a:xfrm>
      </p:grpSpPr>
      <p:sp>
        <p:nvSpPr>
          <p:cNvPr id="1566" name="Shape 15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7" name="Shape 15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3" name="Shape 1573"/>
        <p:cNvGrpSpPr/>
        <p:nvPr/>
      </p:nvGrpSpPr>
      <p:grpSpPr>
        <a:xfrm>
          <a:off x="0" y="0"/>
          <a:ext cx="0" cy="0"/>
          <a:chOff x="0" y="0"/>
          <a:chExt cx="0" cy="0"/>
        </a:xfrm>
      </p:grpSpPr>
      <p:sp>
        <p:nvSpPr>
          <p:cNvPr id="1574" name="Shape 1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5" name="Shape 15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1" name="Shape 1581"/>
        <p:cNvGrpSpPr/>
        <p:nvPr/>
      </p:nvGrpSpPr>
      <p:grpSpPr>
        <a:xfrm>
          <a:off x="0" y="0"/>
          <a:ext cx="0" cy="0"/>
          <a:chOff x="0" y="0"/>
          <a:chExt cx="0" cy="0"/>
        </a:xfrm>
      </p:grpSpPr>
      <p:sp>
        <p:nvSpPr>
          <p:cNvPr id="1582" name="Shape 15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3" name="Shape 15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8" name="Shape 1588"/>
        <p:cNvGrpSpPr/>
        <p:nvPr/>
      </p:nvGrpSpPr>
      <p:grpSpPr>
        <a:xfrm>
          <a:off x="0" y="0"/>
          <a:ext cx="0" cy="0"/>
          <a:chOff x="0" y="0"/>
          <a:chExt cx="0" cy="0"/>
        </a:xfrm>
      </p:grpSpPr>
      <p:sp>
        <p:nvSpPr>
          <p:cNvPr id="1589" name="Shape 15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0" name="Shape 15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2" name="Shape 4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5" name="Shape 1595"/>
        <p:cNvGrpSpPr/>
        <p:nvPr/>
      </p:nvGrpSpPr>
      <p:grpSpPr>
        <a:xfrm>
          <a:off x="0" y="0"/>
          <a:ext cx="0" cy="0"/>
          <a:chOff x="0" y="0"/>
          <a:chExt cx="0" cy="0"/>
        </a:xfrm>
      </p:grpSpPr>
      <p:sp>
        <p:nvSpPr>
          <p:cNvPr id="1596" name="Shape 15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7" name="Shape 15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2" name="Shape 1602"/>
        <p:cNvGrpSpPr/>
        <p:nvPr/>
      </p:nvGrpSpPr>
      <p:grpSpPr>
        <a:xfrm>
          <a:off x="0" y="0"/>
          <a:ext cx="0" cy="0"/>
          <a:chOff x="0" y="0"/>
          <a:chExt cx="0" cy="0"/>
        </a:xfrm>
      </p:grpSpPr>
      <p:sp>
        <p:nvSpPr>
          <p:cNvPr id="1603" name="Shape 16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4" name="Shape 16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0" name="Shape 1610"/>
        <p:cNvGrpSpPr/>
        <p:nvPr/>
      </p:nvGrpSpPr>
      <p:grpSpPr>
        <a:xfrm>
          <a:off x="0" y="0"/>
          <a:ext cx="0" cy="0"/>
          <a:chOff x="0" y="0"/>
          <a:chExt cx="0" cy="0"/>
        </a:xfrm>
      </p:grpSpPr>
      <p:sp>
        <p:nvSpPr>
          <p:cNvPr id="1611" name="Shape 16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2" name="Shape 16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7" name="Shape 1617"/>
        <p:cNvGrpSpPr/>
        <p:nvPr/>
      </p:nvGrpSpPr>
      <p:grpSpPr>
        <a:xfrm>
          <a:off x="0" y="0"/>
          <a:ext cx="0" cy="0"/>
          <a:chOff x="0" y="0"/>
          <a:chExt cx="0" cy="0"/>
        </a:xfrm>
      </p:grpSpPr>
      <p:sp>
        <p:nvSpPr>
          <p:cNvPr id="1618" name="Shape 16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9" name="Shape 16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6" name="Shape 1626"/>
        <p:cNvGrpSpPr/>
        <p:nvPr/>
      </p:nvGrpSpPr>
      <p:grpSpPr>
        <a:xfrm>
          <a:off x="0" y="0"/>
          <a:ext cx="0" cy="0"/>
          <a:chOff x="0" y="0"/>
          <a:chExt cx="0" cy="0"/>
        </a:xfrm>
      </p:grpSpPr>
      <p:sp>
        <p:nvSpPr>
          <p:cNvPr id="1627" name="Shape 16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8" name="Shape 16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2" name="Shape 4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5" name="Shape 4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4" name="Shape 5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Track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2" name="Shape 5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1" name="Shape 5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3" name="Shape 5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Shape 5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2" name="Shape 5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7" name="Shape 5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Shape 5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5" name="Shape 5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Shape 5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4" name="Shape 5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3" name="Shape 5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Shape 5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5" name="Shape 5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Shape 6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5" name="Shape 6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6" name="Shape 3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Shape 6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3" name="Shape 6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Shape 6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0" name="Shape 6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6" name="Shape 6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Shape 6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7" name="Shape 6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Shape 6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8" name="Shape 6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Shape 6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0" name="Shape 6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Shape 6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9" name="Shape 6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Shape 6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8" name="Shape 6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Shape 7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4" name="Shape 7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Shape 7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3" name="Shape 7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Shape 7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2" name="Shape 7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Shape 7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1" name="Shape 7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Shape 7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8" name="Shape 7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3" name="Shape 753"/>
        <p:cNvGrpSpPr/>
        <p:nvPr/>
      </p:nvGrpSpPr>
      <p:grpSpPr>
        <a:xfrm>
          <a:off x="0" y="0"/>
          <a:ext cx="0" cy="0"/>
          <a:chOff x="0" y="0"/>
          <a:chExt cx="0" cy="0"/>
        </a:xfrm>
      </p:grpSpPr>
      <p:sp>
        <p:nvSpPr>
          <p:cNvPr id="754" name="Shape 7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5" name="Shape 7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0" name="Shape 760"/>
        <p:cNvGrpSpPr/>
        <p:nvPr/>
      </p:nvGrpSpPr>
      <p:grpSpPr>
        <a:xfrm>
          <a:off x="0" y="0"/>
          <a:ext cx="0" cy="0"/>
          <a:chOff x="0" y="0"/>
          <a:chExt cx="0" cy="0"/>
        </a:xfrm>
      </p:grpSpPr>
      <p:sp>
        <p:nvSpPr>
          <p:cNvPr id="761" name="Shape 7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2" name="Shape 7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Shape 7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9" name="Shape 7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Questions and answer</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Shape 7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7" name="Shape 7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Shape 8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5" name="Shape 8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Shape 8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5" name="Shape 8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Shape 8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5" name="Shape 8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Shape 8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3" name="Shape 8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Shape 8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1" name="Shape 8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1" name="Shape 851"/>
        <p:cNvGrpSpPr/>
        <p:nvPr/>
      </p:nvGrpSpPr>
      <p:grpSpPr>
        <a:xfrm>
          <a:off x="0" y="0"/>
          <a:ext cx="0" cy="0"/>
          <a:chOff x="0" y="0"/>
          <a:chExt cx="0" cy="0"/>
        </a:xfrm>
      </p:grpSpPr>
      <p:sp>
        <p:nvSpPr>
          <p:cNvPr id="852" name="Shape 8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3" name="Shape 8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Shape 8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1" name="Shape 8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Shape 8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8" name="Shape 8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7" name="Shape 877"/>
        <p:cNvGrpSpPr/>
        <p:nvPr/>
      </p:nvGrpSpPr>
      <p:grpSpPr>
        <a:xfrm>
          <a:off x="0" y="0"/>
          <a:ext cx="0" cy="0"/>
          <a:chOff x="0" y="0"/>
          <a:chExt cx="0" cy="0"/>
        </a:xfrm>
      </p:grpSpPr>
      <p:sp>
        <p:nvSpPr>
          <p:cNvPr id="878" name="Shape 8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9" name="Shape 8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Shape 8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6" name="Shape 8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1" name="Shape 891"/>
        <p:cNvGrpSpPr/>
        <p:nvPr/>
      </p:nvGrpSpPr>
      <p:grpSpPr>
        <a:xfrm>
          <a:off x="0" y="0"/>
          <a:ext cx="0" cy="0"/>
          <a:chOff x="0" y="0"/>
          <a:chExt cx="0" cy="0"/>
        </a:xfrm>
      </p:grpSpPr>
      <p:sp>
        <p:nvSpPr>
          <p:cNvPr id="892" name="Shape 8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3" name="Shape 8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Shape 8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0" name="Shape 9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5" name="Shape 905"/>
        <p:cNvGrpSpPr/>
        <p:nvPr/>
      </p:nvGrpSpPr>
      <p:grpSpPr>
        <a:xfrm>
          <a:off x="0" y="0"/>
          <a:ext cx="0" cy="0"/>
          <a:chOff x="0" y="0"/>
          <a:chExt cx="0" cy="0"/>
        </a:xfrm>
      </p:grpSpPr>
      <p:sp>
        <p:nvSpPr>
          <p:cNvPr id="906" name="Shape 9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7" name="Shape 9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ET </a:t>
            </a:r>
            <a:br>
              <a:rPr lang="en"/>
            </a:br>
            <a:r>
              <a:rPr lang="en"/>
              <a:t>Expanding in other scenario of analysis</a:t>
            </a:r>
            <a:br>
              <a:rPr lang="en"/>
            </a:br>
            <a:r>
              <a:rPr lang="en"/>
              <a:t>Evaluating effective utilization of iSAT model for different user profiles.</a:t>
            </a:r>
            <a:br>
              <a:rPr lang="en"/>
            </a:br>
            <a:r>
              <a:rPr lang="en"/>
              <a:t>Study to what extent does the users’ experience of analyzing data and iSAT training workshop affects the quality of use of iSAT model and tool.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Shape 9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8" name="Shape 9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7" name="Shape 927"/>
        <p:cNvGrpSpPr/>
        <p:nvPr/>
      </p:nvGrpSpPr>
      <p:grpSpPr>
        <a:xfrm>
          <a:off x="0" y="0"/>
          <a:ext cx="0" cy="0"/>
          <a:chOff x="0" y="0"/>
          <a:chExt cx="0" cy="0"/>
        </a:xfrm>
      </p:grpSpPr>
      <p:sp>
        <p:nvSpPr>
          <p:cNvPr id="928" name="Shape 9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9" name="Shape 9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5" name="Shape 935"/>
        <p:cNvGrpSpPr/>
        <p:nvPr/>
      </p:nvGrpSpPr>
      <p:grpSpPr>
        <a:xfrm>
          <a:off x="0" y="0"/>
          <a:ext cx="0" cy="0"/>
          <a:chOff x="0" y="0"/>
          <a:chExt cx="0" cy="0"/>
        </a:xfrm>
      </p:grpSpPr>
      <p:sp>
        <p:nvSpPr>
          <p:cNvPr id="936" name="Shape 9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7" name="Shape 9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2" name="Shape 942"/>
        <p:cNvGrpSpPr/>
        <p:nvPr/>
      </p:nvGrpSpPr>
      <p:grpSpPr>
        <a:xfrm>
          <a:off x="0" y="0"/>
          <a:ext cx="0" cy="0"/>
          <a:chOff x="0" y="0"/>
          <a:chExt cx="0" cy="0"/>
        </a:xfrm>
      </p:grpSpPr>
      <p:sp>
        <p:nvSpPr>
          <p:cNvPr id="943" name="Shape 9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4" name="Shape 9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0" name="Shape 950"/>
        <p:cNvGrpSpPr/>
        <p:nvPr/>
      </p:nvGrpSpPr>
      <p:grpSpPr>
        <a:xfrm>
          <a:off x="0" y="0"/>
          <a:ext cx="0" cy="0"/>
          <a:chOff x="0" y="0"/>
          <a:chExt cx="0" cy="0"/>
        </a:xfrm>
      </p:grpSpPr>
      <p:sp>
        <p:nvSpPr>
          <p:cNvPr id="951" name="Shape 9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2" name="Shape 9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1" name="Shape 961"/>
        <p:cNvGrpSpPr/>
        <p:nvPr/>
      </p:nvGrpSpPr>
      <p:grpSpPr>
        <a:xfrm>
          <a:off x="0" y="0"/>
          <a:ext cx="0" cy="0"/>
          <a:chOff x="0" y="0"/>
          <a:chExt cx="0" cy="0"/>
        </a:xfrm>
      </p:grpSpPr>
      <p:sp>
        <p:nvSpPr>
          <p:cNvPr id="962" name="Shape 9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3" name="Shape 9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0" name="Shape 970"/>
        <p:cNvGrpSpPr/>
        <p:nvPr/>
      </p:nvGrpSpPr>
      <p:grpSpPr>
        <a:xfrm>
          <a:off x="0" y="0"/>
          <a:ext cx="0" cy="0"/>
          <a:chOff x="0" y="0"/>
          <a:chExt cx="0" cy="0"/>
        </a:xfrm>
      </p:grpSpPr>
      <p:sp>
        <p:nvSpPr>
          <p:cNvPr id="971" name="Shape 9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2" name="Shape 9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Remove the pictures</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Shape 9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9" name="Shape 9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5" name="Shape 995"/>
        <p:cNvGrpSpPr/>
        <p:nvPr/>
      </p:nvGrpSpPr>
      <p:grpSpPr>
        <a:xfrm>
          <a:off x="0" y="0"/>
          <a:ext cx="0" cy="0"/>
          <a:chOff x="0" y="0"/>
          <a:chExt cx="0" cy="0"/>
        </a:xfrm>
      </p:grpSpPr>
      <p:sp>
        <p:nvSpPr>
          <p:cNvPr id="996" name="Shape 9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7" name="Shape 9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1" name="Shape 1001"/>
        <p:cNvGrpSpPr/>
        <p:nvPr/>
      </p:nvGrpSpPr>
      <p:grpSpPr>
        <a:xfrm>
          <a:off x="0" y="0"/>
          <a:ext cx="0" cy="0"/>
          <a:chOff x="0" y="0"/>
          <a:chExt cx="0" cy="0"/>
        </a:xfrm>
      </p:grpSpPr>
      <p:sp>
        <p:nvSpPr>
          <p:cNvPr id="1002" name="Shape 10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3" name="Shape 10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1" name="Shape 1011"/>
        <p:cNvGrpSpPr/>
        <p:nvPr/>
      </p:nvGrpSpPr>
      <p:grpSpPr>
        <a:xfrm>
          <a:off x="0" y="0"/>
          <a:ext cx="0" cy="0"/>
          <a:chOff x="0" y="0"/>
          <a:chExt cx="0" cy="0"/>
        </a:xfrm>
      </p:grpSpPr>
      <p:sp>
        <p:nvSpPr>
          <p:cNvPr id="1012" name="Shape 10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3" name="Shape 10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9" name="Shape 1019"/>
        <p:cNvGrpSpPr/>
        <p:nvPr/>
      </p:nvGrpSpPr>
      <p:grpSpPr>
        <a:xfrm>
          <a:off x="0" y="0"/>
          <a:ext cx="0" cy="0"/>
          <a:chOff x="0" y="0"/>
          <a:chExt cx="0" cy="0"/>
        </a:xfrm>
      </p:grpSpPr>
      <p:sp>
        <p:nvSpPr>
          <p:cNvPr id="1020" name="Shape 10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1" name="Shape 10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4" name="Shape 1034"/>
        <p:cNvGrpSpPr/>
        <p:nvPr/>
      </p:nvGrpSpPr>
      <p:grpSpPr>
        <a:xfrm>
          <a:off x="0" y="0"/>
          <a:ext cx="0" cy="0"/>
          <a:chOff x="0" y="0"/>
          <a:chExt cx="0" cy="0"/>
        </a:xfrm>
      </p:grpSpPr>
      <p:sp>
        <p:nvSpPr>
          <p:cNvPr id="1035" name="Shape 10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6" name="Shape 10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5" name="Shape 1045"/>
        <p:cNvGrpSpPr/>
        <p:nvPr/>
      </p:nvGrpSpPr>
      <p:grpSpPr>
        <a:xfrm>
          <a:off x="0" y="0"/>
          <a:ext cx="0" cy="0"/>
          <a:chOff x="0" y="0"/>
          <a:chExt cx="0" cy="0"/>
        </a:xfrm>
      </p:grpSpPr>
      <p:sp>
        <p:nvSpPr>
          <p:cNvPr id="1046" name="Shape 10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7" name="Shape 10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3" name="Shape 1053"/>
        <p:cNvGrpSpPr/>
        <p:nvPr/>
      </p:nvGrpSpPr>
      <p:grpSpPr>
        <a:xfrm>
          <a:off x="0" y="0"/>
          <a:ext cx="0" cy="0"/>
          <a:chOff x="0" y="0"/>
          <a:chExt cx="0" cy="0"/>
        </a:xfrm>
      </p:grpSpPr>
      <p:sp>
        <p:nvSpPr>
          <p:cNvPr id="1054" name="Shape 10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5" name="Shape 10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0" name="Shape 1060"/>
        <p:cNvGrpSpPr/>
        <p:nvPr/>
      </p:nvGrpSpPr>
      <p:grpSpPr>
        <a:xfrm>
          <a:off x="0" y="0"/>
          <a:ext cx="0" cy="0"/>
          <a:chOff x="0" y="0"/>
          <a:chExt cx="0" cy="0"/>
        </a:xfrm>
      </p:grpSpPr>
      <p:sp>
        <p:nvSpPr>
          <p:cNvPr id="1061" name="Shape 10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2" name="Shape 10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9" name="Shape 1069"/>
        <p:cNvGrpSpPr/>
        <p:nvPr/>
      </p:nvGrpSpPr>
      <p:grpSpPr>
        <a:xfrm>
          <a:off x="0" y="0"/>
          <a:ext cx="0" cy="0"/>
          <a:chOff x="0" y="0"/>
          <a:chExt cx="0" cy="0"/>
        </a:xfrm>
      </p:grpSpPr>
      <p:sp>
        <p:nvSpPr>
          <p:cNvPr id="1070" name="Shape 10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1" name="Shape 10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0" name="Shape 1080"/>
        <p:cNvGrpSpPr/>
        <p:nvPr/>
      </p:nvGrpSpPr>
      <p:grpSpPr>
        <a:xfrm>
          <a:off x="0" y="0"/>
          <a:ext cx="0" cy="0"/>
          <a:chOff x="0" y="0"/>
          <a:chExt cx="0" cy="0"/>
        </a:xfrm>
      </p:grpSpPr>
      <p:sp>
        <p:nvSpPr>
          <p:cNvPr id="1081" name="Shape 10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2" name="Shape 10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9" name="Shape 1089"/>
        <p:cNvGrpSpPr/>
        <p:nvPr/>
      </p:nvGrpSpPr>
      <p:grpSpPr>
        <a:xfrm>
          <a:off x="0" y="0"/>
          <a:ext cx="0" cy="0"/>
          <a:chOff x="0" y="0"/>
          <a:chExt cx="0" cy="0"/>
        </a:xfrm>
      </p:grpSpPr>
      <p:sp>
        <p:nvSpPr>
          <p:cNvPr id="1090" name="Shape 10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1" name="Shape 10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8" name="Shape 1098"/>
        <p:cNvGrpSpPr/>
        <p:nvPr/>
      </p:nvGrpSpPr>
      <p:grpSpPr>
        <a:xfrm>
          <a:off x="0" y="0"/>
          <a:ext cx="0" cy="0"/>
          <a:chOff x="0" y="0"/>
          <a:chExt cx="0" cy="0"/>
        </a:xfrm>
      </p:grpSpPr>
      <p:sp>
        <p:nvSpPr>
          <p:cNvPr id="1099" name="Shape 10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0" name="Shape 1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Conclusion of need and context analysis phase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5" name="Shape 1105"/>
        <p:cNvGrpSpPr/>
        <p:nvPr/>
      </p:nvGrpSpPr>
      <p:grpSpPr>
        <a:xfrm>
          <a:off x="0" y="0"/>
          <a:ext cx="0" cy="0"/>
          <a:chOff x="0" y="0"/>
          <a:chExt cx="0" cy="0"/>
        </a:xfrm>
      </p:grpSpPr>
      <p:sp>
        <p:nvSpPr>
          <p:cNvPr id="1106" name="Shape 1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7" name="Shape 1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5" name="Shape 1115"/>
        <p:cNvGrpSpPr/>
        <p:nvPr/>
      </p:nvGrpSpPr>
      <p:grpSpPr>
        <a:xfrm>
          <a:off x="0" y="0"/>
          <a:ext cx="0" cy="0"/>
          <a:chOff x="0" y="0"/>
          <a:chExt cx="0" cy="0"/>
        </a:xfrm>
      </p:grpSpPr>
      <p:sp>
        <p:nvSpPr>
          <p:cNvPr id="1116" name="Shape 1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7" name="Shape 1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2" name="Shape 1122"/>
        <p:cNvGrpSpPr/>
        <p:nvPr/>
      </p:nvGrpSpPr>
      <p:grpSpPr>
        <a:xfrm>
          <a:off x="0" y="0"/>
          <a:ext cx="0" cy="0"/>
          <a:chOff x="0" y="0"/>
          <a:chExt cx="0" cy="0"/>
        </a:xfrm>
      </p:grpSpPr>
      <p:sp>
        <p:nvSpPr>
          <p:cNvPr id="1123" name="Shape 1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4" name="Shape 1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6" name="Shape 1136"/>
        <p:cNvGrpSpPr/>
        <p:nvPr/>
      </p:nvGrpSpPr>
      <p:grpSpPr>
        <a:xfrm>
          <a:off x="0" y="0"/>
          <a:ext cx="0" cy="0"/>
          <a:chOff x="0" y="0"/>
          <a:chExt cx="0" cy="0"/>
        </a:xfrm>
      </p:grpSpPr>
      <p:sp>
        <p:nvSpPr>
          <p:cNvPr id="1137" name="Shape 1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8" name="Shape 1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4" name="Shape 1144"/>
        <p:cNvGrpSpPr/>
        <p:nvPr/>
      </p:nvGrpSpPr>
      <p:grpSpPr>
        <a:xfrm>
          <a:off x="0" y="0"/>
          <a:ext cx="0" cy="0"/>
          <a:chOff x="0" y="0"/>
          <a:chExt cx="0" cy="0"/>
        </a:xfrm>
      </p:grpSpPr>
      <p:sp>
        <p:nvSpPr>
          <p:cNvPr id="1145" name="Shape 1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6" name="Shape 1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2" name="Shape 1152"/>
        <p:cNvGrpSpPr/>
        <p:nvPr/>
      </p:nvGrpSpPr>
      <p:grpSpPr>
        <a:xfrm>
          <a:off x="0" y="0"/>
          <a:ext cx="0" cy="0"/>
          <a:chOff x="0" y="0"/>
          <a:chExt cx="0" cy="0"/>
        </a:xfrm>
      </p:grpSpPr>
      <p:sp>
        <p:nvSpPr>
          <p:cNvPr id="1153" name="Shape 1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4" name="Shape 1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1" name="Shape 1161"/>
        <p:cNvGrpSpPr/>
        <p:nvPr/>
      </p:nvGrpSpPr>
      <p:grpSpPr>
        <a:xfrm>
          <a:off x="0" y="0"/>
          <a:ext cx="0" cy="0"/>
          <a:chOff x="0" y="0"/>
          <a:chExt cx="0" cy="0"/>
        </a:xfrm>
      </p:grpSpPr>
      <p:sp>
        <p:nvSpPr>
          <p:cNvPr id="1162" name="Shape 1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3" name="Shape 1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1" name="Shape 1171"/>
        <p:cNvGrpSpPr/>
        <p:nvPr/>
      </p:nvGrpSpPr>
      <p:grpSpPr>
        <a:xfrm>
          <a:off x="0" y="0"/>
          <a:ext cx="0" cy="0"/>
          <a:chOff x="0" y="0"/>
          <a:chExt cx="0" cy="0"/>
        </a:xfrm>
      </p:grpSpPr>
      <p:sp>
        <p:nvSpPr>
          <p:cNvPr id="1172" name="Shape 1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3" name="Shape 1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5" name="Shape 1185"/>
        <p:cNvGrpSpPr/>
        <p:nvPr/>
      </p:nvGrpSpPr>
      <p:grpSpPr>
        <a:xfrm>
          <a:off x="0" y="0"/>
          <a:ext cx="0" cy="0"/>
          <a:chOff x="0" y="0"/>
          <a:chExt cx="0" cy="0"/>
        </a:xfrm>
      </p:grpSpPr>
      <p:sp>
        <p:nvSpPr>
          <p:cNvPr id="1186" name="Shape 1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7" name="Shape 1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3" name="Shape 1193"/>
        <p:cNvGrpSpPr/>
        <p:nvPr/>
      </p:nvGrpSpPr>
      <p:grpSpPr>
        <a:xfrm>
          <a:off x="0" y="0"/>
          <a:ext cx="0" cy="0"/>
          <a:chOff x="0" y="0"/>
          <a:chExt cx="0" cy="0"/>
        </a:xfrm>
      </p:grpSpPr>
      <p:sp>
        <p:nvSpPr>
          <p:cNvPr id="1194" name="Shape 1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5" name="Shape 1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2" name="Shape 1202"/>
        <p:cNvGrpSpPr/>
        <p:nvPr/>
      </p:nvGrpSpPr>
      <p:grpSpPr>
        <a:xfrm>
          <a:off x="0" y="0"/>
          <a:ext cx="0" cy="0"/>
          <a:chOff x="0" y="0"/>
          <a:chExt cx="0" cy="0"/>
        </a:xfrm>
      </p:grpSpPr>
      <p:sp>
        <p:nvSpPr>
          <p:cNvPr id="1203" name="Shape 1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4" name="Shape 1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1" name="Shape 1211"/>
        <p:cNvGrpSpPr/>
        <p:nvPr/>
      </p:nvGrpSpPr>
      <p:grpSpPr>
        <a:xfrm>
          <a:off x="0" y="0"/>
          <a:ext cx="0" cy="0"/>
          <a:chOff x="0" y="0"/>
          <a:chExt cx="0" cy="0"/>
        </a:xfrm>
      </p:grpSpPr>
      <p:sp>
        <p:nvSpPr>
          <p:cNvPr id="1212" name="Shape 1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3" name="Shape 1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0" name="Shape 1220"/>
        <p:cNvGrpSpPr/>
        <p:nvPr/>
      </p:nvGrpSpPr>
      <p:grpSpPr>
        <a:xfrm>
          <a:off x="0" y="0"/>
          <a:ext cx="0" cy="0"/>
          <a:chOff x="0" y="0"/>
          <a:chExt cx="0" cy="0"/>
        </a:xfrm>
      </p:grpSpPr>
      <p:sp>
        <p:nvSpPr>
          <p:cNvPr id="1221" name="Shape 1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2" name="Shape 1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6" name="Shape 1236"/>
        <p:cNvGrpSpPr/>
        <p:nvPr/>
      </p:nvGrpSpPr>
      <p:grpSpPr>
        <a:xfrm>
          <a:off x="0" y="0"/>
          <a:ext cx="0" cy="0"/>
          <a:chOff x="0" y="0"/>
          <a:chExt cx="0" cy="0"/>
        </a:xfrm>
      </p:grpSpPr>
      <p:sp>
        <p:nvSpPr>
          <p:cNvPr id="1237" name="Shape 1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8" name="Shape 12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3" name="Shape 1243"/>
        <p:cNvGrpSpPr/>
        <p:nvPr/>
      </p:nvGrpSpPr>
      <p:grpSpPr>
        <a:xfrm>
          <a:off x="0" y="0"/>
          <a:ext cx="0" cy="0"/>
          <a:chOff x="0" y="0"/>
          <a:chExt cx="0" cy="0"/>
        </a:xfrm>
      </p:grpSpPr>
      <p:sp>
        <p:nvSpPr>
          <p:cNvPr id="1244" name="Shape 1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5" name="Shape 1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1" name="Shape 1251"/>
        <p:cNvGrpSpPr/>
        <p:nvPr/>
      </p:nvGrpSpPr>
      <p:grpSpPr>
        <a:xfrm>
          <a:off x="0" y="0"/>
          <a:ext cx="0" cy="0"/>
          <a:chOff x="0" y="0"/>
          <a:chExt cx="0" cy="0"/>
        </a:xfrm>
      </p:grpSpPr>
      <p:sp>
        <p:nvSpPr>
          <p:cNvPr id="1252" name="Shape 1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3" name="Shape 12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8" name="Shape 1258"/>
        <p:cNvGrpSpPr/>
        <p:nvPr/>
      </p:nvGrpSpPr>
      <p:grpSpPr>
        <a:xfrm>
          <a:off x="0" y="0"/>
          <a:ext cx="0" cy="0"/>
          <a:chOff x="0" y="0"/>
          <a:chExt cx="0" cy="0"/>
        </a:xfrm>
      </p:grpSpPr>
      <p:sp>
        <p:nvSpPr>
          <p:cNvPr id="1259" name="Shape 1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0" name="Shape 12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7" name="Shape 1267"/>
        <p:cNvGrpSpPr/>
        <p:nvPr/>
      </p:nvGrpSpPr>
      <p:grpSpPr>
        <a:xfrm>
          <a:off x="0" y="0"/>
          <a:ext cx="0" cy="0"/>
          <a:chOff x="0" y="0"/>
          <a:chExt cx="0" cy="0"/>
        </a:xfrm>
      </p:grpSpPr>
      <p:sp>
        <p:nvSpPr>
          <p:cNvPr id="1268" name="Shape 1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9" name="Shape 12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4" name="Shape 1274"/>
        <p:cNvGrpSpPr/>
        <p:nvPr/>
      </p:nvGrpSpPr>
      <p:grpSpPr>
        <a:xfrm>
          <a:off x="0" y="0"/>
          <a:ext cx="0" cy="0"/>
          <a:chOff x="0" y="0"/>
          <a:chExt cx="0" cy="0"/>
        </a:xfrm>
      </p:grpSpPr>
      <p:sp>
        <p:nvSpPr>
          <p:cNvPr id="1275" name="Shape 1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6" name="Shape 1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6" name="Shape 1286"/>
        <p:cNvGrpSpPr/>
        <p:nvPr/>
      </p:nvGrpSpPr>
      <p:grpSpPr>
        <a:xfrm>
          <a:off x="0" y="0"/>
          <a:ext cx="0" cy="0"/>
          <a:chOff x="0" y="0"/>
          <a:chExt cx="0" cy="0"/>
        </a:xfrm>
      </p:grpSpPr>
      <p:sp>
        <p:nvSpPr>
          <p:cNvPr id="1287" name="Shape 1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8" name="Shape 12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Shape 13"/>
          <p:cNvSpPr txBox="1"/>
          <p:nvPr>
            <p:ph type="ctrTitle"/>
          </p:nvPr>
        </p:nvSpPr>
        <p:spPr>
          <a:xfrm>
            <a:off x="2371725" y="630225"/>
            <a:ext cx="6331500" cy="15420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Shape 14"/>
          <p:cNvSpPr txBox="1"/>
          <p:nvPr>
            <p:ph idx="1" type="subTitle"/>
          </p:nvPr>
        </p:nvSpPr>
        <p:spPr>
          <a:xfrm>
            <a:off x="2390267" y="3238450"/>
            <a:ext cx="6331500" cy="1241700"/>
          </a:xfrm>
          <a:prstGeom prst="rect">
            <a:avLst/>
          </a:prstGeom>
        </p:spPr>
        <p:txBody>
          <a:bodyPr anchorCtr="0" anchor="b"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Shape 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Shape 6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Shape 64"/>
          <p:cNvSpPr txBox="1"/>
          <p:nvPr>
            <p:ph idx="1" type="body"/>
          </p:nvPr>
        </p:nvSpPr>
        <p:spPr>
          <a:xfrm>
            <a:off x="853950" y="2919450"/>
            <a:ext cx="74361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Shape 6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72" name="Shape 72"/>
        <p:cNvGrpSpPr/>
        <p:nvPr/>
      </p:nvGrpSpPr>
      <p:grpSpPr>
        <a:xfrm>
          <a:off x="0" y="0"/>
          <a:ext cx="0" cy="0"/>
          <a:chOff x="0" y="0"/>
          <a:chExt cx="0" cy="0"/>
        </a:xfrm>
      </p:grpSpPr>
      <p:grpSp>
        <p:nvGrpSpPr>
          <p:cNvPr id="73" name="Shape 73"/>
          <p:cNvGrpSpPr/>
          <p:nvPr/>
        </p:nvGrpSpPr>
        <p:grpSpPr>
          <a:xfrm>
            <a:off x="7343003" y="3409675"/>
            <a:ext cx="1691422" cy="1732548"/>
            <a:chOff x="7343003" y="3409675"/>
            <a:chExt cx="1691422" cy="1732548"/>
          </a:xfrm>
        </p:grpSpPr>
        <p:grpSp>
          <p:nvGrpSpPr>
            <p:cNvPr id="74" name="Shape 74"/>
            <p:cNvGrpSpPr/>
            <p:nvPr/>
          </p:nvGrpSpPr>
          <p:grpSpPr>
            <a:xfrm>
              <a:off x="7343003" y="4453711"/>
              <a:ext cx="316800" cy="688513"/>
              <a:chOff x="7343003" y="4453711"/>
              <a:chExt cx="316800" cy="688513"/>
            </a:xfrm>
          </p:grpSpPr>
          <p:sp>
            <p:nvSpPr>
              <p:cNvPr id="75" name="Shape 75"/>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7" name="Shape 77"/>
            <p:cNvGrpSpPr/>
            <p:nvPr/>
          </p:nvGrpSpPr>
          <p:grpSpPr>
            <a:xfrm>
              <a:off x="7801210" y="4105700"/>
              <a:ext cx="316800" cy="1036523"/>
              <a:chOff x="7801210" y="4105700"/>
              <a:chExt cx="316800" cy="1036523"/>
            </a:xfrm>
          </p:grpSpPr>
          <p:sp>
            <p:nvSpPr>
              <p:cNvPr id="78" name="Shape 78"/>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1" name="Shape 81"/>
            <p:cNvGrpSpPr/>
            <p:nvPr/>
          </p:nvGrpSpPr>
          <p:grpSpPr>
            <a:xfrm>
              <a:off x="8259418" y="3757688"/>
              <a:ext cx="316800" cy="1384535"/>
              <a:chOff x="8259418" y="3757688"/>
              <a:chExt cx="316800" cy="1384535"/>
            </a:xfrm>
          </p:grpSpPr>
          <p:sp>
            <p:nvSpPr>
              <p:cNvPr id="82" name="Shape 8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6" name="Shape 86"/>
            <p:cNvGrpSpPr/>
            <p:nvPr/>
          </p:nvGrpSpPr>
          <p:grpSpPr>
            <a:xfrm>
              <a:off x="8717625" y="3409675"/>
              <a:ext cx="316800" cy="1732548"/>
              <a:chOff x="8717625" y="3409675"/>
              <a:chExt cx="316800" cy="1732548"/>
            </a:xfrm>
          </p:grpSpPr>
          <p:sp>
            <p:nvSpPr>
              <p:cNvPr id="87" name="Shape 87"/>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92" name="Shape 92"/>
          <p:cNvGrpSpPr/>
          <p:nvPr/>
        </p:nvGrpSpPr>
        <p:grpSpPr>
          <a:xfrm>
            <a:off x="5043503" y="0"/>
            <a:ext cx="3814072" cy="3839102"/>
            <a:chOff x="5043503" y="0"/>
            <a:chExt cx="3814072" cy="3839102"/>
          </a:xfrm>
        </p:grpSpPr>
        <p:sp>
          <p:nvSpPr>
            <p:cNvPr id="93" name="Shape 93"/>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95" name="Shape 95"/>
            <p:cNvGrpSpPr/>
            <p:nvPr/>
          </p:nvGrpSpPr>
          <p:grpSpPr>
            <a:xfrm>
              <a:off x="7647812" y="2704283"/>
              <a:ext cx="635219" cy="635219"/>
              <a:chOff x="6725724" y="2701260"/>
              <a:chExt cx="1208101" cy="1208100"/>
            </a:xfrm>
          </p:grpSpPr>
          <p:sp>
            <p:nvSpPr>
              <p:cNvPr id="96" name="Shape 96"/>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9" name="Shape 99"/>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00" name="Shape 100"/>
            <p:cNvGrpSpPr/>
            <p:nvPr/>
          </p:nvGrpSpPr>
          <p:grpSpPr>
            <a:xfrm>
              <a:off x="7952720" y="179238"/>
              <a:ext cx="873165" cy="873003"/>
              <a:chOff x="7754428" y="208725"/>
              <a:chExt cx="541800" cy="541800"/>
            </a:xfrm>
          </p:grpSpPr>
          <p:sp>
            <p:nvSpPr>
              <p:cNvPr id="101" name="Shape 101"/>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9" name="Shape 109"/>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10" name="Shape 110"/>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146769" y="3406"/>
            <a:ext cx="1233215" cy="1384535"/>
            <a:chOff x="146769" y="3406"/>
            <a:chExt cx="1233215" cy="1384535"/>
          </a:xfrm>
        </p:grpSpPr>
        <p:grpSp>
          <p:nvGrpSpPr>
            <p:cNvPr id="114" name="Shape 114"/>
            <p:cNvGrpSpPr/>
            <p:nvPr/>
          </p:nvGrpSpPr>
          <p:grpSpPr>
            <a:xfrm>
              <a:off x="1063183" y="3406"/>
              <a:ext cx="316800" cy="688513"/>
              <a:chOff x="1063183" y="3406"/>
              <a:chExt cx="316800" cy="688513"/>
            </a:xfrm>
          </p:grpSpPr>
          <p:sp>
            <p:nvSpPr>
              <p:cNvPr id="115" name="Shape 11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7" name="Shape 117"/>
            <p:cNvGrpSpPr/>
            <p:nvPr/>
          </p:nvGrpSpPr>
          <p:grpSpPr>
            <a:xfrm>
              <a:off x="604976" y="3406"/>
              <a:ext cx="316800" cy="1036524"/>
              <a:chOff x="604976" y="3406"/>
              <a:chExt cx="316800" cy="1036524"/>
            </a:xfrm>
          </p:grpSpPr>
          <p:sp>
            <p:nvSpPr>
              <p:cNvPr id="118" name="Shape 118"/>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1" name="Shape 121"/>
            <p:cNvGrpSpPr/>
            <p:nvPr/>
          </p:nvGrpSpPr>
          <p:grpSpPr>
            <a:xfrm>
              <a:off x="146769" y="3406"/>
              <a:ext cx="316800" cy="1384535"/>
              <a:chOff x="146769" y="3406"/>
              <a:chExt cx="316800" cy="1384535"/>
            </a:xfrm>
          </p:grpSpPr>
          <p:sp>
            <p:nvSpPr>
              <p:cNvPr id="122" name="Shape 122"/>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126" name="Shape 126"/>
          <p:cNvGrpSpPr/>
          <p:nvPr/>
        </p:nvGrpSpPr>
        <p:grpSpPr>
          <a:xfrm>
            <a:off x="6775084" y="2904008"/>
            <a:ext cx="2186148" cy="2239500"/>
            <a:chOff x="6775084" y="2904008"/>
            <a:chExt cx="2186148" cy="2239500"/>
          </a:xfrm>
        </p:grpSpPr>
        <p:grpSp>
          <p:nvGrpSpPr>
            <p:cNvPr id="127" name="Shape 127"/>
            <p:cNvGrpSpPr/>
            <p:nvPr/>
          </p:nvGrpSpPr>
          <p:grpSpPr>
            <a:xfrm>
              <a:off x="6775084" y="4253708"/>
              <a:ext cx="409500" cy="889800"/>
              <a:chOff x="6775084" y="4253708"/>
              <a:chExt cx="409500" cy="889800"/>
            </a:xfrm>
          </p:grpSpPr>
          <p:sp>
            <p:nvSpPr>
              <p:cNvPr id="128" name="Shape 128"/>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30" name="Shape 130"/>
            <p:cNvGrpSpPr/>
            <p:nvPr/>
          </p:nvGrpSpPr>
          <p:grpSpPr>
            <a:xfrm>
              <a:off x="7367299" y="3804008"/>
              <a:ext cx="409500" cy="1339500"/>
              <a:chOff x="7367299" y="3804008"/>
              <a:chExt cx="409500" cy="1339500"/>
            </a:xfrm>
          </p:grpSpPr>
          <p:sp>
            <p:nvSpPr>
              <p:cNvPr id="131" name="Shape 131"/>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34" name="Shape 134"/>
            <p:cNvGrpSpPr/>
            <p:nvPr/>
          </p:nvGrpSpPr>
          <p:grpSpPr>
            <a:xfrm>
              <a:off x="7959516" y="3354008"/>
              <a:ext cx="409500" cy="1789500"/>
              <a:chOff x="7959516" y="3354008"/>
              <a:chExt cx="409500" cy="1789500"/>
            </a:xfrm>
          </p:grpSpPr>
          <p:sp>
            <p:nvSpPr>
              <p:cNvPr id="135" name="Shape 13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39" name="Shape 139"/>
            <p:cNvGrpSpPr/>
            <p:nvPr/>
          </p:nvGrpSpPr>
          <p:grpSpPr>
            <a:xfrm>
              <a:off x="8551731" y="2904008"/>
              <a:ext cx="409500" cy="2239500"/>
              <a:chOff x="8551731" y="2904008"/>
              <a:chExt cx="409500" cy="2239500"/>
            </a:xfrm>
          </p:grpSpPr>
          <p:sp>
            <p:nvSpPr>
              <p:cNvPr id="140" name="Shape 140"/>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45" name="Shape 145"/>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6" name="Shape 14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7" name="Shape 147"/>
        <p:cNvGrpSpPr/>
        <p:nvPr/>
      </p:nvGrpSpPr>
      <p:grpSpPr>
        <a:xfrm>
          <a:off x="0" y="0"/>
          <a:ext cx="0" cy="0"/>
          <a:chOff x="0" y="0"/>
          <a:chExt cx="0" cy="0"/>
        </a:xfrm>
      </p:grpSpPr>
      <p:grpSp>
        <p:nvGrpSpPr>
          <p:cNvPr id="148" name="Shape 148"/>
          <p:cNvGrpSpPr/>
          <p:nvPr/>
        </p:nvGrpSpPr>
        <p:grpSpPr>
          <a:xfrm>
            <a:off x="625966" y="299376"/>
            <a:ext cx="999312" cy="999312"/>
            <a:chOff x="348199" y="179450"/>
            <a:chExt cx="1116300" cy="1116300"/>
          </a:xfrm>
        </p:grpSpPr>
        <p:sp>
          <p:nvSpPr>
            <p:cNvPr id="149" name="Shape 14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51" name="Shape 151"/>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 name="Shape 152"/>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3" name="Shape 15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54" name="Shape 154"/>
        <p:cNvGrpSpPr/>
        <p:nvPr/>
      </p:nvGrpSpPr>
      <p:grpSpPr>
        <a:xfrm>
          <a:off x="0" y="0"/>
          <a:ext cx="0" cy="0"/>
          <a:chOff x="0" y="0"/>
          <a:chExt cx="0" cy="0"/>
        </a:xfrm>
      </p:grpSpPr>
      <p:grpSp>
        <p:nvGrpSpPr>
          <p:cNvPr id="155" name="Shape 155"/>
          <p:cNvGrpSpPr/>
          <p:nvPr/>
        </p:nvGrpSpPr>
        <p:grpSpPr>
          <a:xfrm>
            <a:off x="625966" y="299376"/>
            <a:ext cx="999312" cy="999312"/>
            <a:chOff x="348199" y="179450"/>
            <a:chExt cx="1116300" cy="1116300"/>
          </a:xfrm>
        </p:grpSpPr>
        <p:sp>
          <p:nvSpPr>
            <p:cNvPr id="156" name="Shape 15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58" name="Shape 158"/>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9" name="Shape 159"/>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0" name="Shape 160"/>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1" name="Shape 16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2" name="Shape 162"/>
        <p:cNvGrpSpPr/>
        <p:nvPr/>
      </p:nvGrpSpPr>
      <p:grpSpPr>
        <a:xfrm>
          <a:off x="0" y="0"/>
          <a:ext cx="0" cy="0"/>
          <a:chOff x="0" y="0"/>
          <a:chExt cx="0" cy="0"/>
        </a:xfrm>
      </p:grpSpPr>
      <p:grpSp>
        <p:nvGrpSpPr>
          <p:cNvPr id="163" name="Shape 163"/>
          <p:cNvGrpSpPr/>
          <p:nvPr/>
        </p:nvGrpSpPr>
        <p:grpSpPr>
          <a:xfrm>
            <a:off x="625966" y="299376"/>
            <a:ext cx="999312" cy="999312"/>
            <a:chOff x="348199" y="179450"/>
            <a:chExt cx="1116300" cy="1116300"/>
          </a:xfrm>
        </p:grpSpPr>
        <p:sp>
          <p:nvSpPr>
            <p:cNvPr id="164" name="Shape 16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6" name="Shape 166"/>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7" name="Shape 16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68" name="Shape 168"/>
        <p:cNvGrpSpPr/>
        <p:nvPr/>
      </p:nvGrpSpPr>
      <p:grpSpPr>
        <a:xfrm>
          <a:off x="0" y="0"/>
          <a:ext cx="0" cy="0"/>
          <a:chOff x="0" y="0"/>
          <a:chExt cx="0" cy="0"/>
        </a:xfrm>
      </p:grpSpPr>
      <p:grpSp>
        <p:nvGrpSpPr>
          <p:cNvPr id="169" name="Shape 169"/>
          <p:cNvGrpSpPr/>
          <p:nvPr/>
        </p:nvGrpSpPr>
        <p:grpSpPr>
          <a:xfrm>
            <a:off x="625966" y="299376"/>
            <a:ext cx="999312" cy="999312"/>
            <a:chOff x="348199" y="179450"/>
            <a:chExt cx="1116300" cy="1116300"/>
          </a:xfrm>
        </p:grpSpPr>
        <p:sp>
          <p:nvSpPr>
            <p:cNvPr id="170" name="Shape 17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72" name="Shape 172"/>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3" name="Shape 173"/>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4" name="Shape 17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75" name="Shape 175"/>
        <p:cNvGrpSpPr/>
        <p:nvPr/>
      </p:nvGrpSpPr>
      <p:grpSpPr>
        <a:xfrm>
          <a:off x="0" y="0"/>
          <a:ext cx="0" cy="0"/>
          <a:chOff x="0" y="0"/>
          <a:chExt cx="0" cy="0"/>
        </a:xfrm>
      </p:grpSpPr>
      <p:grpSp>
        <p:nvGrpSpPr>
          <p:cNvPr id="176" name="Shape 176"/>
          <p:cNvGrpSpPr/>
          <p:nvPr/>
        </p:nvGrpSpPr>
        <p:grpSpPr>
          <a:xfrm>
            <a:off x="6866714" y="1306"/>
            <a:ext cx="2267451" cy="2601690"/>
            <a:chOff x="6790514" y="1306"/>
            <a:chExt cx="2267451" cy="2601690"/>
          </a:xfrm>
        </p:grpSpPr>
        <p:grpSp>
          <p:nvGrpSpPr>
            <p:cNvPr id="177" name="Shape 177"/>
            <p:cNvGrpSpPr/>
            <p:nvPr/>
          </p:nvGrpSpPr>
          <p:grpSpPr>
            <a:xfrm>
              <a:off x="7067465" y="1306"/>
              <a:ext cx="1990500" cy="1990200"/>
              <a:chOff x="7067465" y="1306"/>
              <a:chExt cx="1990500" cy="1990200"/>
            </a:xfrm>
          </p:grpSpPr>
          <p:sp>
            <p:nvSpPr>
              <p:cNvPr id="178" name="Shape 17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1" name="Shape 181"/>
            <p:cNvGrpSpPr/>
            <p:nvPr/>
          </p:nvGrpSpPr>
          <p:grpSpPr>
            <a:xfrm>
              <a:off x="8207126" y="1807996"/>
              <a:ext cx="795000" cy="795000"/>
              <a:chOff x="8207126" y="1807996"/>
              <a:chExt cx="795000" cy="795000"/>
            </a:xfrm>
          </p:grpSpPr>
          <p:sp>
            <p:nvSpPr>
              <p:cNvPr id="182" name="Shape 182"/>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5" name="Shape 185"/>
            <p:cNvGrpSpPr/>
            <p:nvPr/>
          </p:nvGrpSpPr>
          <p:grpSpPr>
            <a:xfrm>
              <a:off x="6790514" y="118857"/>
              <a:ext cx="548700" cy="548700"/>
              <a:chOff x="6790514" y="118857"/>
              <a:chExt cx="548700" cy="548700"/>
            </a:xfrm>
          </p:grpSpPr>
          <p:sp>
            <p:nvSpPr>
              <p:cNvPr id="186" name="Shape 186"/>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88" name="Shape 188"/>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9" name="Shape 18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90" name="Shape 190"/>
        <p:cNvGrpSpPr/>
        <p:nvPr/>
      </p:nvGrpSpPr>
      <p:grpSpPr>
        <a:xfrm>
          <a:off x="0" y="0"/>
          <a:ext cx="0" cy="0"/>
          <a:chOff x="0" y="0"/>
          <a:chExt cx="0" cy="0"/>
        </a:xfrm>
      </p:grpSpPr>
      <p:grpSp>
        <p:nvGrpSpPr>
          <p:cNvPr id="191" name="Shape 191"/>
          <p:cNvGrpSpPr/>
          <p:nvPr/>
        </p:nvGrpSpPr>
        <p:grpSpPr>
          <a:xfrm>
            <a:off x="625966" y="299376"/>
            <a:ext cx="999312" cy="999312"/>
            <a:chOff x="348199" y="179450"/>
            <a:chExt cx="1116300" cy="1116300"/>
          </a:xfrm>
        </p:grpSpPr>
        <p:sp>
          <p:nvSpPr>
            <p:cNvPr id="192" name="Shape 19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94" name="Shape 194"/>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5" name="Shape 195"/>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6" name="Shape 196"/>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7" name="Shape 19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Shape 19"/>
          <p:cNvSpPr txBox="1"/>
          <p:nvPr>
            <p:ph type="title"/>
          </p:nvPr>
        </p:nvSpPr>
        <p:spPr>
          <a:xfrm>
            <a:off x="406425" y="1806825"/>
            <a:ext cx="8296800" cy="15420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Shape 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98" name="Shape 198"/>
        <p:cNvGrpSpPr/>
        <p:nvPr/>
      </p:nvGrpSpPr>
      <p:grpSpPr>
        <a:xfrm>
          <a:off x="0" y="0"/>
          <a:ext cx="0" cy="0"/>
          <a:chOff x="0" y="0"/>
          <a:chExt cx="0" cy="0"/>
        </a:xfrm>
      </p:grpSpPr>
      <p:grpSp>
        <p:nvGrpSpPr>
          <p:cNvPr id="199" name="Shape 199"/>
          <p:cNvGrpSpPr/>
          <p:nvPr/>
        </p:nvGrpSpPr>
        <p:grpSpPr>
          <a:xfrm>
            <a:off x="713373" y="3847119"/>
            <a:ext cx="825392" cy="825392"/>
            <a:chOff x="348199" y="179450"/>
            <a:chExt cx="1116300" cy="1116300"/>
          </a:xfrm>
        </p:grpSpPr>
        <p:sp>
          <p:nvSpPr>
            <p:cNvPr id="200" name="Shape 20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02" name="Shape 202"/>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203" name="Shape 20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204" name="Shape 204"/>
        <p:cNvGrpSpPr/>
        <p:nvPr/>
      </p:nvGrpSpPr>
      <p:grpSpPr>
        <a:xfrm>
          <a:off x="0" y="0"/>
          <a:ext cx="0" cy="0"/>
          <a:chOff x="0" y="0"/>
          <a:chExt cx="0" cy="0"/>
        </a:xfrm>
      </p:grpSpPr>
      <p:grpSp>
        <p:nvGrpSpPr>
          <p:cNvPr id="205" name="Shape 205"/>
          <p:cNvGrpSpPr/>
          <p:nvPr/>
        </p:nvGrpSpPr>
        <p:grpSpPr>
          <a:xfrm>
            <a:off x="52" y="4099200"/>
            <a:ext cx="9144036" cy="1044300"/>
            <a:chOff x="52" y="4099200"/>
            <a:chExt cx="9144036" cy="1044300"/>
          </a:xfrm>
        </p:grpSpPr>
        <p:grpSp>
          <p:nvGrpSpPr>
            <p:cNvPr id="206" name="Shape 206"/>
            <p:cNvGrpSpPr/>
            <p:nvPr/>
          </p:nvGrpSpPr>
          <p:grpSpPr>
            <a:xfrm>
              <a:off x="52" y="4309200"/>
              <a:ext cx="231622" cy="834300"/>
              <a:chOff x="2688737" y="4301380"/>
              <a:chExt cx="231900" cy="834300"/>
            </a:xfrm>
          </p:grpSpPr>
          <p:sp>
            <p:nvSpPr>
              <p:cNvPr id="207" name="Shape 20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1" name="Shape 211"/>
            <p:cNvGrpSpPr/>
            <p:nvPr/>
          </p:nvGrpSpPr>
          <p:grpSpPr>
            <a:xfrm>
              <a:off x="371406" y="4099200"/>
              <a:ext cx="231622" cy="1044300"/>
              <a:chOff x="2688737" y="4091380"/>
              <a:chExt cx="231900" cy="1044300"/>
            </a:xfrm>
          </p:grpSpPr>
          <p:sp>
            <p:nvSpPr>
              <p:cNvPr id="212" name="Shape 212"/>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7" name="Shape 217"/>
            <p:cNvGrpSpPr/>
            <p:nvPr/>
          </p:nvGrpSpPr>
          <p:grpSpPr>
            <a:xfrm>
              <a:off x="742761" y="4309200"/>
              <a:ext cx="231622" cy="834300"/>
              <a:chOff x="2688737" y="4301380"/>
              <a:chExt cx="231900" cy="834300"/>
            </a:xfrm>
          </p:grpSpPr>
          <p:sp>
            <p:nvSpPr>
              <p:cNvPr id="218" name="Shape 218"/>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2" name="Shape 222"/>
            <p:cNvGrpSpPr/>
            <p:nvPr/>
          </p:nvGrpSpPr>
          <p:grpSpPr>
            <a:xfrm>
              <a:off x="1114115" y="4518900"/>
              <a:ext cx="231622" cy="624600"/>
              <a:chOff x="2688737" y="4511080"/>
              <a:chExt cx="231900" cy="624600"/>
            </a:xfrm>
          </p:grpSpPr>
          <p:sp>
            <p:nvSpPr>
              <p:cNvPr id="223" name="Shape 2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6" name="Shape 226"/>
            <p:cNvGrpSpPr/>
            <p:nvPr/>
          </p:nvGrpSpPr>
          <p:grpSpPr>
            <a:xfrm>
              <a:off x="1856753" y="4099200"/>
              <a:ext cx="231600" cy="1044300"/>
              <a:chOff x="1856753" y="4099200"/>
              <a:chExt cx="231600" cy="1044300"/>
            </a:xfrm>
          </p:grpSpPr>
          <p:sp>
            <p:nvSpPr>
              <p:cNvPr id="227" name="Shape 227"/>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2" name="Shape 232"/>
            <p:cNvGrpSpPr/>
            <p:nvPr/>
          </p:nvGrpSpPr>
          <p:grpSpPr>
            <a:xfrm>
              <a:off x="2228107" y="4309200"/>
              <a:ext cx="231600" cy="834300"/>
              <a:chOff x="2228107" y="4309200"/>
              <a:chExt cx="231600" cy="834300"/>
            </a:xfrm>
          </p:grpSpPr>
          <p:sp>
            <p:nvSpPr>
              <p:cNvPr id="233" name="Shape 233"/>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7" name="Shape 237"/>
            <p:cNvGrpSpPr/>
            <p:nvPr/>
          </p:nvGrpSpPr>
          <p:grpSpPr>
            <a:xfrm>
              <a:off x="2599462" y="4518900"/>
              <a:ext cx="231600" cy="624600"/>
              <a:chOff x="2599462" y="4518900"/>
              <a:chExt cx="231600" cy="624600"/>
            </a:xfrm>
          </p:grpSpPr>
          <p:sp>
            <p:nvSpPr>
              <p:cNvPr id="238" name="Shape 238"/>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1" name="Shape 241"/>
            <p:cNvGrpSpPr/>
            <p:nvPr/>
          </p:nvGrpSpPr>
          <p:grpSpPr>
            <a:xfrm>
              <a:off x="3342171" y="4099200"/>
              <a:ext cx="231600" cy="1044300"/>
              <a:chOff x="3342171" y="4099200"/>
              <a:chExt cx="231600" cy="1044300"/>
            </a:xfrm>
          </p:grpSpPr>
          <p:sp>
            <p:nvSpPr>
              <p:cNvPr id="242" name="Shape 242"/>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7" name="Shape 247"/>
            <p:cNvGrpSpPr/>
            <p:nvPr/>
          </p:nvGrpSpPr>
          <p:grpSpPr>
            <a:xfrm>
              <a:off x="3713525" y="4309200"/>
              <a:ext cx="231600" cy="834300"/>
              <a:chOff x="3713525" y="4309200"/>
              <a:chExt cx="231600" cy="834300"/>
            </a:xfrm>
          </p:grpSpPr>
          <p:sp>
            <p:nvSpPr>
              <p:cNvPr id="248" name="Shape 248"/>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2" name="Shape 252"/>
            <p:cNvGrpSpPr/>
            <p:nvPr/>
          </p:nvGrpSpPr>
          <p:grpSpPr>
            <a:xfrm>
              <a:off x="1485398" y="4309200"/>
              <a:ext cx="231600" cy="834300"/>
              <a:chOff x="1485398" y="4309200"/>
              <a:chExt cx="231600" cy="834300"/>
            </a:xfrm>
          </p:grpSpPr>
          <p:sp>
            <p:nvSpPr>
              <p:cNvPr id="253" name="Shape 253"/>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 name="Shape 255"/>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7" name="Shape 257"/>
            <p:cNvGrpSpPr/>
            <p:nvPr/>
          </p:nvGrpSpPr>
          <p:grpSpPr>
            <a:xfrm>
              <a:off x="4084879" y="4518900"/>
              <a:ext cx="231600" cy="624600"/>
              <a:chOff x="4084879" y="4518900"/>
              <a:chExt cx="231600" cy="624600"/>
            </a:xfrm>
          </p:grpSpPr>
          <p:sp>
            <p:nvSpPr>
              <p:cNvPr id="258" name="Shape 258"/>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1" name="Shape 261"/>
            <p:cNvGrpSpPr/>
            <p:nvPr/>
          </p:nvGrpSpPr>
          <p:grpSpPr>
            <a:xfrm>
              <a:off x="2970816" y="4309200"/>
              <a:ext cx="231600" cy="834300"/>
              <a:chOff x="2970816" y="4309200"/>
              <a:chExt cx="231600" cy="834300"/>
            </a:xfrm>
          </p:grpSpPr>
          <p:sp>
            <p:nvSpPr>
              <p:cNvPr id="262" name="Shape 262"/>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 name="Shape 264"/>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6" name="Shape 266"/>
            <p:cNvGrpSpPr/>
            <p:nvPr/>
          </p:nvGrpSpPr>
          <p:grpSpPr>
            <a:xfrm>
              <a:off x="4456234" y="4309200"/>
              <a:ext cx="231600" cy="834300"/>
              <a:chOff x="4456234" y="4309200"/>
              <a:chExt cx="231600" cy="834300"/>
            </a:xfrm>
          </p:grpSpPr>
          <p:sp>
            <p:nvSpPr>
              <p:cNvPr id="267" name="Shape 267"/>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 name="Shape 270"/>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71" name="Shape 271"/>
            <p:cNvGrpSpPr/>
            <p:nvPr/>
          </p:nvGrpSpPr>
          <p:grpSpPr>
            <a:xfrm>
              <a:off x="4827588" y="4099200"/>
              <a:ext cx="231600" cy="1044300"/>
              <a:chOff x="4827588" y="4099200"/>
              <a:chExt cx="231600" cy="1044300"/>
            </a:xfrm>
          </p:grpSpPr>
          <p:sp>
            <p:nvSpPr>
              <p:cNvPr id="272" name="Shape 272"/>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 name="Shape 273"/>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 name="Shape 274"/>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 name="Shape 275"/>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 name="Shape 276"/>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77" name="Shape 277"/>
            <p:cNvGrpSpPr/>
            <p:nvPr/>
          </p:nvGrpSpPr>
          <p:grpSpPr>
            <a:xfrm>
              <a:off x="5198943" y="4309200"/>
              <a:ext cx="231600" cy="834300"/>
              <a:chOff x="5198943" y="4309200"/>
              <a:chExt cx="231600" cy="834300"/>
            </a:xfrm>
          </p:grpSpPr>
          <p:sp>
            <p:nvSpPr>
              <p:cNvPr id="278" name="Shape 278"/>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 name="Shape 28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82" name="Shape 282"/>
            <p:cNvGrpSpPr/>
            <p:nvPr/>
          </p:nvGrpSpPr>
          <p:grpSpPr>
            <a:xfrm>
              <a:off x="5570297" y="4518900"/>
              <a:ext cx="231600" cy="624600"/>
              <a:chOff x="5570297" y="4518900"/>
              <a:chExt cx="231600" cy="624600"/>
            </a:xfrm>
          </p:grpSpPr>
          <p:sp>
            <p:nvSpPr>
              <p:cNvPr id="283" name="Shape 283"/>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Shape 285"/>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86" name="Shape 286"/>
            <p:cNvGrpSpPr/>
            <p:nvPr/>
          </p:nvGrpSpPr>
          <p:grpSpPr>
            <a:xfrm>
              <a:off x="5941652" y="4309200"/>
              <a:ext cx="231600" cy="834300"/>
              <a:chOff x="5941652" y="4309200"/>
              <a:chExt cx="231600" cy="834300"/>
            </a:xfrm>
          </p:grpSpPr>
          <p:sp>
            <p:nvSpPr>
              <p:cNvPr id="287" name="Shape 287"/>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91" name="Shape 291"/>
            <p:cNvGrpSpPr/>
            <p:nvPr/>
          </p:nvGrpSpPr>
          <p:grpSpPr>
            <a:xfrm>
              <a:off x="6313006" y="4099200"/>
              <a:ext cx="231600" cy="1044300"/>
              <a:chOff x="6313006" y="4099200"/>
              <a:chExt cx="231600" cy="1044300"/>
            </a:xfrm>
          </p:grpSpPr>
          <p:sp>
            <p:nvSpPr>
              <p:cNvPr id="292" name="Shape 292"/>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 name="Shape 293"/>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 name="Shape 295"/>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97" name="Shape 297"/>
            <p:cNvGrpSpPr/>
            <p:nvPr/>
          </p:nvGrpSpPr>
          <p:grpSpPr>
            <a:xfrm>
              <a:off x="6684361" y="4309200"/>
              <a:ext cx="231600" cy="834300"/>
              <a:chOff x="6684361" y="4309200"/>
              <a:chExt cx="231600" cy="834300"/>
            </a:xfrm>
          </p:grpSpPr>
          <p:sp>
            <p:nvSpPr>
              <p:cNvPr id="298" name="Shape 298"/>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 name="Shape 299"/>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 name="Shape 30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2" name="Shape 302"/>
            <p:cNvGrpSpPr/>
            <p:nvPr/>
          </p:nvGrpSpPr>
          <p:grpSpPr>
            <a:xfrm>
              <a:off x="7055715" y="4518900"/>
              <a:ext cx="231600" cy="624600"/>
              <a:chOff x="7055715" y="4518900"/>
              <a:chExt cx="231600" cy="624600"/>
            </a:xfrm>
          </p:grpSpPr>
          <p:sp>
            <p:nvSpPr>
              <p:cNvPr id="303" name="Shape 303"/>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 name="Shape 304"/>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 name="Shape 305"/>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6" name="Shape 306"/>
            <p:cNvGrpSpPr/>
            <p:nvPr/>
          </p:nvGrpSpPr>
          <p:grpSpPr>
            <a:xfrm>
              <a:off x="7798424" y="4099200"/>
              <a:ext cx="231600" cy="1044300"/>
              <a:chOff x="7798424" y="4099200"/>
              <a:chExt cx="231600" cy="1044300"/>
            </a:xfrm>
          </p:grpSpPr>
          <p:sp>
            <p:nvSpPr>
              <p:cNvPr id="307" name="Shape 307"/>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 name="Shape 309"/>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 name="Shape 310"/>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 name="Shape 3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12" name="Shape 312"/>
            <p:cNvGrpSpPr/>
            <p:nvPr/>
          </p:nvGrpSpPr>
          <p:grpSpPr>
            <a:xfrm>
              <a:off x="8169779" y="4309200"/>
              <a:ext cx="231600" cy="834300"/>
              <a:chOff x="8169779" y="4309200"/>
              <a:chExt cx="231600" cy="834300"/>
            </a:xfrm>
          </p:grpSpPr>
          <p:sp>
            <p:nvSpPr>
              <p:cNvPr id="313" name="Shape 313"/>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 name="Shape 314"/>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 name="Shape 315"/>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 name="Shape 316"/>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17" name="Shape 317"/>
            <p:cNvGrpSpPr/>
            <p:nvPr/>
          </p:nvGrpSpPr>
          <p:grpSpPr>
            <a:xfrm>
              <a:off x="7427070" y="4309200"/>
              <a:ext cx="231600" cy="834300"/>
              <a:chOff x="7427070" y="4309200"/>
              <a:chExt cx="231600" cy="834300"/>
            </a:xfrm>
          </p:grpSpPr>
          <p:sp>
            <p:nvSpPr>
              <p:cNvPr id="318" name="Shape 318"/>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 name="Shape 32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22" name="Shape 322"/>
            <p:cNvGrpSpPr/>
            <p:nvPr/>
          </p:nvGrpSpPr>
          <p:grpSpPr>
            <a:xfrm>
              <a:off x="8541133" y="4518900"/>
              <a:ext cx="231600" cy="624600"/>
              <a:chOff x="8541133" y="4518900"/>
              <a:chExt cx="231600" cy="624600"/>
            </a:xfrm>
          </p:grpSpPr>
          <p:sp>
            <p:nvSpPr>
              <p:cNvPr id="323" name="Shape 323"/>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 name="Shape 324"/>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26" name="Shape 326"/>
            <p:cNvGrpSpPr/>
            <p:nvPr/>
          </p:nvGrpSpPr>
          <p:grpSpPr>
            <a:xfrm>
              <a:off x="8912488" y="4309200"/>
              <a:ext cx="231600" cy="834300"/>
              <a:chOff x="8912488" y="4309200"/>
              <a:chExt cx="231600" cy="834300"/>
            </a:xfrm>
          </p:grpSpPr>
          <p:sp>
            <p:nvSpPr>
              <p:cNvPr id="327" name="Shape 327"/>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 name="Shape 328"/>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 name="Shape 329"/>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 name="Shape 330"/>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331" name="Shape 33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332" name="Shape 332"/>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333" name="Shape 33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4" name="Shape 334"/>
        <p:cNvGrpSpPr/>
        <p:nvPr/>
      </p:nvGrpSpPr>
      <p:grpSpPr>
        <a:xfrm>
          <a:off x="0" y="0"/>
          <a:ext cx="0" cy="0"/>
          <a:chOff x="0" y="0"/>
          <a:chExt cx="0" cy="0"/>
        </a:xfrm>
      </p:grpSpPr>
      <p:sp>
        <p:nvSpPr>
          <p:cNvPr id="335" name="Shape 33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Shape 25"/>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2410112" y="1595776"/>
            <a:ext cx="6321600" cy="3002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Shape 32"/>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Shape 33"/>
          <p:cNvSpPr txBox="1"/>
          <p:nvPr>
            <p:ph idx="1" type="body"/>
          </p:nvPr>
        </p:nvSpPr>
        <p:spPr>
          <a:xfrm>
            <a:off x="2400303" y="1602675"/>
            <a:ext cx="3071400" cy="3002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2" type="body"/>
          </p:nvPr>
        </p:nvSpPr>
        <p:spPr>
          <a:xfrm>
            <a:off x="5650572" y="1602675"/>
            <a:ext cx="3071400" cy="3002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Shape 3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319500" y="936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Shape 42"/>
          <p:cNvSpPr txBox="1"/>
          <p:nvPr>
            <p:ph idx="1" type="body"/>
          </p:nvPr>
        </p:nvSpPr>
        <p:spPr>
          <a:xfrm>
            <a:off x="319500" y="1846804"/>
            <a:ext cx="2808000" cy="2806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Shape 4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Shape 46"/>
          <p:cNvSpPr txBox="1"/>
          <p:nvPr>
            <p:ph type="title"/>
          </p:nvPr>
        </p:nvSpPr>
        <p:spPr>
          <a:xfrm>
            <a:off x="283103" y="712141"/>
            <a:ext cx="6244200" cy="38355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Shape 51"/>
          <p:cNvSpPr txBox="1"/>
          <p:nvPr>
            <p:ph type="title"/>
          </p:nvPr>
        </p:nvSpPr>
        <p:spPr>
          <a:xfrm>
            <a:off x="265500" y="1397350"/>
            <a:ext cx="4045200" cy="1318200"/>
          </a:xfrm>
          <a:prstGeom prst="rect">
            <a:avLst/>
          </a:prstGeom>
        </p:spPr>
        <p:txBody>
          <a:bodyPr anchorCtr="0" anchor="b" bIns="91425" lIns="91425" spcFirstLastPara="1" rIns="91425" wrap="square" tIns="91425"/>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Shape 52"/>
          <p:cNvSpPr txBox="1"/>
          <p:nvPr>
            <p:ph idx="1" type="subTitle"/>
          </p:nvPr>
        </p:nvSpPr>
        <p:spPr>
          <a:xfrm>
            <a:off x="265500" y="273537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Shape 5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59" name="Shape 5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0" name="Shape 7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71" name="Shape 7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0.xml"/><Relationship Id="rId3" Type="http://schemas.openxmlformats.org/officeDocument/2006/relationships/image" Target="../media/image27.png"/><Relationship Id="rId4" Type="http://schemas.openxmlformats.org/officeDocument/2006/relationships/image" Target="../media/image6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1.xml"/><Relationship Id="rId3" Type="http://schemas.openxmlformats.org/officeDocument/2006/relationships/image" Target="../media/image25.png"/><Relationship Id="rId4" Type="http://schemas.openxmlformats.org/officeDocument/2006/relationships/image" Target="../media/image6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3.xml"/><Relationship Id="rId3" Type="http://schemas.openxmlformats.org/officeDocument/2006/relationships/image" Target="../media/image33.png"/><Relationship Id="rId4" Type="http://schemas.openxmlformats.org/officeDocument/2006/relationships/image" Target="../media/image6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6.xml"/><Relationship Id="rId3" Type="http://schemas.openxmlformats.org/officeDocument/2006/relationships/image" Target="../media/image81.png"/><Relationship Id="rId4" Type="http://schemas.openxmlformats.org/officeDocument/2006/relationships/image" Target="../media/image6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8.xml"/><Relationship Id="rId3" Type="http://schemas.openxmlformats.org/officeDocument/2006/relationships/image" Target="../media/image56.png"/><Relationship Id="rId4" Type="http://schemas.openxmlformats.org/officeDocument/2006/relationships/image" Target="../media/image87.png"/><Relationship Id="rId5" Type="http://schemas.openxmlformats.org/officeDocument/2006/relationships/image" Target="../media/image6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0.xml"/><Relationship Id="rId3" Type="http://schemas.openxmlformats.org/officeDocument/2006/relationships/image" Target="../media/image56.png"/><Relationship Id="rId4" Type="http://schemas.openxmlformats.org/officeDocument/2006/relationships/image" Target="../media/image87.png"/><Relationship Id="rId5" Type="http://schemas.openxmlformats.org/officeDocument/2006/relationships/image" Target="../media/image6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3.xml"/><Relationship Id="rId3" Type="http://schemas.openxmlformats.org/officeDocument/2006/relationships/image" Target="../media/image76.png"/><Relationship Id="rId4" Type="http://schemas.openxmlformats.org/officeDocument/2006/relationships/image" Target="../media/image6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5.xml"/><Relationship Id="rId3" Type="http://schemas.openxmlformats.org/officeDocument/2006/relationships/image" Target="../media/image80.png"/><Relationship Id="rId4" Type="http://schemas.openxmlformats.org/officeDocument/2006/relationships/image" Target="../media/image6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8.xml"/><Relationship Id="rId3" Type="http://schemas.openxmlformats.org/officeDocument/2006/relationships/image" Target="../media/image88.png"/><Relationship Id="rId4" Type="http://schemas.openxmlformats.org/officeDocument/2006/relationships/image" Target="../media/image6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9.xml"/><Relationship Id="rId3" Type="http://schemas.openxmlformats.org/officeDocument/2006/relationships/image" Target="../media/image69.png"/><Relationship Id="rId4" Type="http://schemas.openxmlformats.org/officeDocument/2006/relationships/image" Target="../media/image8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2.xml"/><Relationship Id="rId3" Type="http://schemas.openxmlformats.org/officeDocument/2006/relationships/image" Target="../media/image84.png"/><Relationship Id="rId4" Type="http://schemas.openxmlformats.org/officeDocument/2006/relationships/image" Target="../media/image6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3.xml"/><Relationship Id="rId3" Type="http://schemas.openxmlformats.org/officeDocument/2006/relationships/image" Target="../media/image45.png"/><Relationship Id="rId4" Type="http://schemas.openxmlformats.org/officeDocument/2006/relationships/image" Target="../media/image67.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6.xml"/><Relationship Id="rId3" Type="http://schemas.openxmlformats.org/officeDocument/2006/relationships/image" Target="../media/image79.png"/><Relationship Id="rId4" Type="http://schemas.openxmlformats.org/officeDocument/2006/relationships/image" Target="../media/image6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9.xml"/><Relationship Id="rId3" Type="http://schemas.openxmlformats.org/officeDocument/2006/relationships/image" Target="../media/image62.pn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2.xml"/><Relationship Id="rId3" Type="http://schemas.openxmlformats.org/officeDocument/2006/relationships/image" Target="../media/image73.png"/><Relationship Id="rId4" Type="http://schemas.openxmlformats.org/officeDocument/2006/relationships/image" Target="../media/image67.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1.xml"/><Relationship Id="rId3" Type="http://schemas.openxmlformats.org/officeDocument/2006/relationships/image" Target="../media/image6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 Id="rId3" Type="http://schemas.openxmlformats.org/officeDocument/2006/relationships/image" Target="../media/image8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datavizcatalogue.com/index.html" TargetMode="External"/><Relationship Id="rId4" Type="http://schemas.openxmlformats.org/officeDocument/2006/relationships/hyperlink" Target="http://survey.timeviz.net/" TargetMode="External"/><Relationship Id="rId5" Type="http://schemas.openxmlformats.org/officeDocument/2006/relationships/hyperlink" Target="http://www.visual-literacy.org/periodic_table/periodic_table.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4.png"/><Relationship Id="rId4" Type="http://schemas.openxmlformats.org/officeDocument/2006/relationships/image" Target="../media/image13.png"/><Relationship Id="rId9"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5.png"/><Relationship Id="rId8"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9.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6.png"/><Relationship Id="rId4" Type="http://schemas.openxmlformats.org/officeDocument/2006/relationships/hyperlink" Target="http://www.et.iitb.ac.in/iSAT" TargetMode="External"/></Relationships>
</file>

<file path=ppt/slides/_rels/slide31.xml.rels><?xml version="1.0" encoding="UTF-8" standalone="yes"?><Relationships xmlns="http://schemas.openxmlformats.org/package/2006/relationships"><Relationship Id="rId11" Type="http://schemas.openxmlformats.org/officeDocument/2006/relationships/image" Target="../media/image69.png"/><Relationship Id="rId10" Type="http://schemas.openxmlformats.org/officeDocument/2006/relationships/hyperlink" Target="#slide=id.g25f1313421_0_122" TargetMode="External"/><Relationship Id="rId13" Type="http://schemas.openxmlformats.org/officeDocument/2006/relationships/image" Target="../media/image79.png"/><Relationship Id="rId12" Type="http://schemas.openxmlformats.org/officeDocument/2006/relationships/hyperlink" Target="#slide=id.g25f1313421_0_164" TargetMode="External"/><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hyperlink" Target="#slide=id.g25f1313421_0_38" TargetMode="External"/><Relationship Id="rId4" Type="http://schemas.openxmlformats.org/officeDocument/2006/relationships/image" Target="../media/image27.png"/><Relationship Id="rId9" Type="http://schemas.openxmlformats.org/officeDocument/2006/relationships/image" Target="../media/image56.png"/><Relationship Id="rId15" Type="http://schemas.openxmlformats.org/officeDocument/2006/relationships/image" Target="../media/image62.png"/><Relationship Id="rId14" Type="http://schemas.openxmlformats.org/officeDocument/2006/relationships/hyperlink" Target="#slide=id.g25f1313421_0_178" TargetMode="External"/><Relationship Id="rId17" Type="http://schemas.openxmlformats.org/officeDocument/2006/relationships/image" Target="../media/image73.png"/><Relationship Id="rId16" Type="http://schemas.openxmlformats.org/officeDocument/2006/relationships/hyperlink" Target="#slide=id.g25f1313421_0_192" TargetMode="External"/><Relationship Id="rId5" Type="http://schemas.openxmlformats.org/officeDocument/2006/relationships/hyperlink" Target="#slide=id.g25f1313421_0_46" TargetMode="External"/><Relationship Id="rId19" Type="http://schemas.openxmlformats.org/officeDocument/2006/relationships/image" Target="../media/image45.png"/><Relationship Id="rId6" Type="http://schemas.openxmlformats.org/officeDocument/2006/relationships/image" Target="../media/image25.png"/><Relationship Id="rId18" Type="http://schemas.openxmlformats.org/officeDocument/2006/relationships/hyperlink" Target="#slide=id.g25f1313421_0_142" TargetMode="External"/><Relationship Id="rId7" Type="http://schemas.openxmlformats.org/officeDocument/2006/relationships/image" Target="../media/image33.png"/><Relationship Id="rId8" Type="http://schemas.openxmlformats.org/officeDocument/2006/relationships/hyperlink" Target="#slide=id.g25f1313421_0_6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35.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28.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37.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6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www.et.iitb.ac.in/iSAT"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3.png"/><Relationship Id="rId4" Type="http://schemas.openxmlformats.org/officeDocument/2006/relationships/image" Target="../media/image78.jpg"/><Relationship Id="rId5"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2.png"/><Relationship Id="rId4" Type="http://schemas.openxmlformats.org/officeDocument/2006/relationships/image" Target="../media/image50.png"/><Relationship Id="rId5" Type="http://schemas.openxmlformats.org/officeDocument/2006/relationships/image" Target="../media/image49.png"/><Relationship Id="rId6" Type="http://schemas.openxmlformats.org/officeDocument/2006/relationships/image" Target="../media/image48.png"/><Relationship Id="rId7" Type="http://schemas.openxmlformats.org/officeDocument/2006/relationships/image" Target="../media/image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54.png"/><Relationship Id="rId4" Type="http://schemas.openxmlformats.org/officeDocument/2006/relationships/image" Target="../media/image13.png"/><Relationship Id="rId9" Type="http://schemas.openxmlformats.org/officeDocument/2006/relationships/image" Target="../media/image51.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5.png"/><Relationship Id="rId8" Type="http://schemas.openxmlformats.org/officeDocument/2006/relationships/image" Target="../media/image7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8.png"/><Relationship Id="rId4" Type="http://schemas.openxmlformats.org/officeDocument/2006/relationships/image" Target="../media/image58.png"/><Relationship Id="rId5" Type="http://schemas.openxmlformats.org/officeDocument/2006/relationships/image" Target="../media/image5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39.png"/><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60.png"/><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 Id="rId3" Type="http://schemas.openxmlformats.org/officeDocument/2006/relationships/image" Target="../media/image29.png"/><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2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39.png"/><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61.png"/><Relationship Id="rId4" Type="http://schemas.openxmlformats.org/officeDocument/2006/relationships/image" Target="../media/image5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 Id="rId3" Type="http://schemas.openxmlformats.org/officeDocument/2006/relationships/image" Target="../media/image57.jpg"/><Relationship Id="rId4" Type="http://schemas.openxmlformats.org/officeDocument/2006/relationships/image" Target="../media/image7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 Id="rId3" Type="http://schemas.openxmlformats.org/officeDocument/2006/relationships/image" Target="../media/image29.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39.png"/><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6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 Id="rId3" Type="http://schemas.openxmlformats.org/officeDocument/2006/relationships/image" Target="../media/image74.png"/><Relationship Id="rId4" Type="http://schemas.openxmlformats.org/officeDocument/2006/relationships/image" Target="../media/image82.png"/><Relationship Id="rId5" Type="http://schemas.openxmlformats.org/officeDocument/2006/relationships/image" Target="../media/image8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7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 Id="rId3" Type="http://schemas.openxmlformats.org/officeDocument/2006/relationships/image" Target="../media/image6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 Id="rId3" Type="http://schemas.openxmlformats.org/officeDocument/2006/relationships/image" Target="../media/image75.png"/><Relationship Id="rId4" Type="http://schemas.openxmlformats.org/officeDocument/2006/relationships/image" Target="../media/image7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8.xml"/><Relationship Id="rId3" Type="http://schemas.openxmlformats.org/officeDocument/2006/relationships/image" Target="../media/image8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339" name="Shape 339"/>
        <p:cNvGrpSpPr/>
        <p:nvPr/>
      </p:nvGrpSpPr>
      <p:grpSpPr>
        <a:xfrm>
          <a:off x="0" y="0"/>
          <a:ext cx="0" cy="0"/>
          <a:chOff x="0" y="0"/>
          <a:chExt cx="0" cy="0"/>
        </a:xfrm>
      </p:grpSpPr>
      <p:sp>
        <p:nvSpPr>
          <p:cNvPr id="340" name="Shape 340"/>
          <p:cNvSpPr txBox="1"/>
          <p:nvPr>
            <p:ph type="ctrTitle"/>
          </p:nvPr>
        </p:nvSpPr>
        <p:spPr>
          <a:xfrm>
            <a:off x="2371725" y="630225"/>
            <a:ext cx="6487800" cy="1542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Visual Analytics </a:t>
            </a:r>
            <a:br>
              <a:rPr lang="en"/>
            </a:br>
            <a:r>
              <a:rPr lang="en"/>
              <a:t>of Cohorts in Educational datasets</a:t>
            </a:r>
            <a:endParaRPr/>
          </a:p>
        </p:txBody>
      </p:sp>
      <p:sp>
        <p:nvSpPr>
          <p:cNvPr id="341" name="Shape 341"/>
          <p:cNvSpPr txBox="1"/>
          <p:nvPr>
            <p:ph idx="1" type="subTitle"/>
          </p:nvPr>
        </p:nvSpPr>
        <p:spPr>
          <a:xfrm>
            <a:off x="2466469" y="3467050"/>
            <a:ext cx="1574400" cy="1241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Rwitajit </a:t>
            </a:r>
            <a:endParaRPr/>
          </a:p>
          <a:p>
            <a:pPr indent="0" lvl="0" marL="0">
              <a:spcBef>
                <a:spcPts val="0"/>
              </a:spcBef>
              <a:spcAft>
                <a:spcPts val="0"/>
              </a:spcAft>
              <a:buNone/>
            </a:pPr>
            <a:r>
              <a:rPr lang="en"/>
              <a:t>Majumdar</a:t>
            </a:r>
            <a:endParaRPr/>
          </a:p>
        </p:txBody>
      </p:sp>
      <p:sp>
        <p:nvSpPr>
          <p:cNvPr id="342" name="Shape 342"/>
          <p:cNvSpPr txBox="1"/>
          <p:nvPr/>
        </p:nvSpPr>
        <p:spPr>
          <a:xfrm>
            <a:off x="4003250" y="3703950"/>
            <a:ext cx="2392500" cy="918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solidFill>
                  <a:srgbClr val="FFFFFF"/>
                </a:solidFill>
                <a:latin typeface="Nunito"/>
                <a:ea typeface="Nunito"/>
                <a:cs typeface="Nunito"/>
                <a:sym typeface="Nunito"/>
              </a:rPr>
              <a:t>Ph.D. Committee:</a:t>
            </a:r>
            <a:endParaRPr sz="1200">
              <a:solidFill>
                <a:srgbClr val="FFFFFF"/>
              </a:solidFill>
              <a:latin typeface="Nunito"/>
              <a:ea typeface="Nunito"/>
              <a:cs typeface="Nunito"/>
              <a:sym typeface="Nunito"/>
            </a:endParaRPr>
          </a:p>
          <a:p>
            <a:pPr indent="0" lvl="0" marL="0" rtl="0">
              <a:spcBef>
                <a:spcPts val="0"/>
              </a:spcBef>
              <a:spcAft>
                <a:spcPts val="0"/>
              </a:spcAft>
              <a:buNone/>
            </a:pPr>
            <a:r>
              <a:rPr lang="en" sz="1200">
                <a:solidFill>
                  <a:srgbClr val="FFFFFF"/>
                </a:solidFill>
                <a:latin typeface="Nunito"/>
                <a:ea typeface="Nunito"/>
                <a:cs typeface="Nunito"/>
                <a:sym typeface="Nunito"/>
              </a:rPr>
              <a:t>Prof. Sridhar Iyer (guide)</a:t>
            </a:r>
            <a:br>
              <a:rPr lang="en" sz="1200">
                <a:solidFill>
                  <a:srgbClr val="FFFFFF"/>
                </a:solidFill>
                <a:latin typeface="Nunito"/>
                <a:ea typeface="Nunito"/>
                <a:cs typeface="Nunito"/>
                <a:sym typeface="Nunito"/>
              </a:rPr>
            </a:br>
            <a:r>
              <a:rPr lang="en" sz="1200">
                <a:solidFill>
                  <a:srgbClr val="FFFFFF"/>
                </a:solidFill>
                <a:latin typeface="Nunito"/>
                <a:ea typeface="Nunito"/>
                <a:cs typeface="Nunito"/>
                <a:sym typeface="Nunito"/>
              </a:rPr>
              <a:t>Prof. Aniruddha Joshi (co-guide)</a:t>
            </a:r>
            <a:br>
              <a:rPr lang="en" sz="1200">
                <a:solidFill>
                  <a:srgbClr val="FFFFFF"/>
                </a:solidFill>
                <a:latin typeface="Nunito"/>
                <a:ea typeface="Nunito"/>
                <a:cs typeface="Nunito"/>
                <a:sym typeface="Nunito"/>
              </a:rPr>
            </a:br>
            <a:r>
              <a:rPr lang="en" sz="1200">
                <a:solidFill>
                  <a:srgbClr val="FFFFFF"/>
                </a:solidFill>
                <a:latin typeface="Nunito"/>
                <a:ea typeface="Nunito"/>
                <a:cs typeface="Nunito"/>
                <a:sym typeface="Nunito"/>
              </a:rPr>
              <a:t>Prof. Sahana Murthy</a:t>
            </a:r>
            <a:endParaRPr sz="1200">
              <a:solidFill>
                <a:srgbClr val="FFFFFF"/>
              </a:solidFill>
              <a:latin typeface="Nunito"/>
              <a:ea typeface="Nunito"/>
              <a:cs typeface="Nunito"/>
              <a:sym typeface="Nunito"/>
            </a:endParaRPr>
          </a:p>
          <a:p>
            <a:pPr indent="0" lvl="0" marL="0" rtl="0">
              <a:spcBef>
                <a:spcPts val="0"/>
              </a:spcBef>
              <a:spcAft>
                <a:spcPts val="0"/>
              </a:spcAft>
              <a:buNone/>
            </a:pPr>
            <a:r>
              <a:rPr lang="en" sz="1200">
                <a:solidFill>
                  <a:srgbClr val="FFFFFF"/>
                </a:solidFill>
                <a:latin typeface="Nunito"/>
                <a:ea typeface="Nunito"/>
                <a:cs typeface="Nunito"/>
                <a:sym typeface="Nunito"/>
              </a:rPr>
              <a:t>Prof. Girish Dalvi</a:t>
            </a:r>
            <a:endParaRPr sz="1200">
              <a:solidFill>
                <a:srgbClr val="FFFFFF"/>
              </a:solidFill>
              <a:latin typeface="Nunito"/>
              <a:ea typeface="Nunito"/>
              <a:cs typeface="Nunito"/>
              <a:sym typeface="Nunito"/>
            </a:endParaRPr>
          </a:p>
        </p:txBody>
      </p:sp>
      <p:pic>
        <p:nvPicPr>
          <p:cNvPr id="343" name="Shape 343"/>
          <p:cNvPicPr preferRelativeResize="0"/>
          <p:nvPr/>
        </p:nvPicPr>
        <p:blipFill>
          <a:blip r:embed="rId3">
            <a:alphaModFix/>
          </a:blip>
          <a:stretch>
            <a:fillRect/>
          </a:stretch>
        </p:blipFill>
        <p:spPr>
          <a:xfrm>
            <a:off x="1264475" y="4125700"/>
            <a:ext cx="615925" cy="615925"/>
          </a:xfrm>
          <a:prstGeom prst="rect">
            <a:avLst/>
          </a:prstGeom>
          <a:noFill/>
          <a:ln>
            <a:noFill/>
          </a:ln>
        </p:spPr>
      </p:pic>
      <p:pic>
        <p:nvPicPr>
          <p:cNvPr id="344" name="Shape 344"/>
          <p:cNvPicPr preferRelativeResize="0"/>
          <p:nvPr/>
        </p:nvPicPr>
        <p:blipFill>
          <a:blip r:embed="rId4">
            <a:alphaModFix/>
          </a:blip>
          <a:stretch>
            <a:fillRect/>
          </a:stretch>
        </p:blipFill>
        <p:spPr>
          <a:xfrm>
            <a:off x="384025" y="4046225"/>
            <a:ext cx="712369" cy="695400"/>
          </a:xfrm>
          <a:prstGeom prst="rect">
            <a:avLst/>
          </a:prstGeom>
          <a:noFill/>
          <a:ln>
            <a:noFill/>
          </a:ln>
        </p:spPr>
      </p:pic>
      <p:sp>
        <p:nvSpPr>
          <p:cNvPr id="345" name="Shape 345"/>
          <p:cNvSpPr txBox="1"/>
          <p:nvPr/>
        </p:nvSpPr>
        <p:spPr>
          <a:xfrm>
            <a:off x="6975050" y="3551550"/>
            <a:ext cx="2017200" cy="918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solidFill>
                  <a:srgbClr val="FFFFFF"/>
                </a:solidFill>
                <a:latin typeface="Nunito"/>
                <a:ea typeface="Nunito"/>
                <a:cs typeface="Nunito"/>
                <a:sym typeface="Nunito"/>
              </a:rPr>
              <a:t>Examiners:</a:t>
            </a:r>
            <a:endParaRPr sz="1200">
              <a:solidFill>
                <a:srgbClr val="FFFFFF"/>
              </a:solidFill>
              <a:latin typeface="Nunito"/>
              <a:ea typeface="Nunito"/>
              <a:cs typeface="Nunito"/>
              <a:sym typeface="Nunito"/>
            </a:endParaRPr>
          </a:p>
          <a:p>
            <a:pPr indent="0" lvl="0" marL="0" rtl="0">
              <a:spcBef>
                <a:spcPts val="0"/>
              </a:spcBef>
              <a:spcAft>
                <a:spcPts val="0"/>
              </a:spcAft>
              <a:buNone/>
            </a:pPr>
            <a:r>
              <a:rPr lang="en" sz="1200">
                <a:solidFill>
                  <a:srgbClr val="FFFFFF"/>
                </a:solidFill>
                <a:latin typeface="Nunito"/>
                <a:ea typeface="Nunito"/>
                <a:cs typeface="Nunito"/>
                <a:sym typeface="Nunito"/>
              </a:rPr>
              <a:t>Prof. Samit Bhattacharya</a:t>
            </a:r>
            <a:endParaRPr sz="1200">
              <a:solidFill>
                <a:srgbClr val="FFFFFF"/>
              </a:solidFill>
              <a:latin typeface="Nunito"/>
              <a:ea typeface="Nunito"/>
              <a:cs typeface="Nunito"/>
              <a:sym typeface="Nunito"/>
            </a:endParaRPr>
          </a:p>
          <a:p>
            <a:pPr indent="0" lvl="0" marL="0" rtl="0">
              <a:spcBef>
                <a:spcPts val="0"/>
              </a:spcBef>
              <a:spcAft>
                <a:spcPts val="0"/>
              </a:spcAft>
              <a:buNone/>
            </a:pPr>
            <a:r>
              <a:rPr lang="en" sz="1200">
                <a:solidFill>
                  <a:srgbClr val="FFFFFF"/>
                </a:solidFill>
                <a:latin typeface="Nunito"/>
                <a:ea typeface="Nunito"/>
                <a:cs typeface="Nunito"/>
                <a:sym typeface="Nunito"/>
              </a:rPr>
              <a:t>Prof. Weiqin Chen</a:t>
            </a:r>
            <a:endParaRPr sz="1200">
              <a:solidFill>
                <a:srgbClr val="FFFFFF"/>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Shape 422"/>
          <p:cNvSpPr txBox="1"/>
          <p:nvPr>
            <p:ph idx="12" type="sldNum"/>
          </p:nvPr>
        </p:nvSpPr>
        <p:spPr>
          <a:xfrm>
            <a:off x="8497999" y="47649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423" name="Shape 423"/>
          <p:cNvSpPr txBox="1"/>
          <p:nvPr>
            <p:ph type="title"/>
          </p:nvPr>
        </p:nvSpPr>
        <p:spPr>
          <a:xfrm>
            <a:off x="183825" y="648525"/>
            <a:ext cx="2145300" cy="113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Research Methodology</a:t>
            </a:r>
            <a:endParaRPr sz="2400"/>
          </a:p>
        </p:txBody>
      </p:sp>
      <p:sp>
        <p:nvSpPr>
          <p:cNvPr id="424" name="Shape 424"/>
          <p:cNvSpPr/>
          <p:nvPr/>
        </p:nvSpPr>
        <p:spPr>
          <a:xfrm>
            <a:off x="2389300" y="2354338"/>
            <a:ext cx="2246100" cy="695100"/>
          </a:xfrm>
          <a:prstGeom prst="homePlate">
            <a:avLst>
              <a:gd fmla="val 50000" name="adj"/>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Lato"/>
                <a:ea typeface="Lato"/>
                <a:cs typeface="Lato"/>
                <a:sym typeface="Lato"/>
              </a:rPr>
              <a:t>Phase 1</a:t>
            </a:r>
            <a:br>
              <a:rPr lang="en" sz="1200">
                <a:latin typeface="Lato"/>
                <a:ea typeface="Lato"/>
                <a:cs typeface="Lato"/>
                <a:sym typeface="Lato"/>
              </a:rPr>
            </a:br>
            <a:r>
              <a:rPr lang="en" sz="1200">
                <a:latin typeface="Lato"/>
                <a:ea typeface="Lato"/>
                <a:cs typeface="Lato"/>
                <a:sym typeface="Lato"/>
              </a:rPr>
              <a:t>Need &amp; Context Analysis</a:t>
            </a:r>
            <a:endParaRPr sz="1200">
              <a:latin typeface="Lato"/>
              <a:ea typeface="Lato"/>
              <a:cs typeface="Lato"/>
              <a:sym typeface="Lato"/>
            </a:endParaRPr>
          </a:p>
        </p:txBody>
      </p:sp>
      <p:sp>
        <p:nvSpPr>
          <p:cNvPr id="425" name="Shape 425"/>
          <p:cNvSpPr/>
          <p:nvPr/>
        </p:nvSpPr>
        <p:spPr>
          <a:xfrm>
            <a:off x="4518225" y="2358175"/>
            <a:ext cx="2628300" cy="695100"/>
          </a:xfrm>
          <a:prstGeom prst="chevron">
            <a:avLst>
              <a:gd fmla="val 50000" name="adj"/>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Lato"/>
                <a:ea typeface="Lato"/>
                <a:cs typeface="Lato"/>
                <a:sym typeface="Lato"/>
              </a:rPr>
              <a:t>Phase 2</a:t>
            </a:r>
            <a:br>
              <a:rPr lang="en" sz="1200">
                <a:latin typeface="Lato"/>
                <a:ea typeface="Lato"/>
                <a:cs typeface="Lato"/>
                <a:sym typeface="Lato"/>
              </a:rPr>
            </a:br>
            <a:r>
              <a:rPr lang="en" sz="1200">
                <a:latin typeface="Lato"/>
                <a:ea typeface="Lato"/>
                <a:cs typeface="Lato"/>
                <a:sym typeface="Lato"/>
              </a:rPr>
              <a:t>Design &amp; Development</a:t>
            </a:r>
            <a:endParaRPr sz="1200">
              <a:latin typeface="Lato"/>
              <a:ea typeface="Lato"/>
              <a:cs typeface="Lato"/>
              <a:sym typeface="Lato"/>
            </a:endParaRPr>
          </a:p>
        </p:txBody>
      </p:sp>
      <p:sp>
        <p:nvSpPr>
          <p:cNvPr id="426" name="Shape 426"/>
          <p:cNvSpPr/>
          <p:nvPr/>
        </p:nvSpPr>
        <p:spPr>
          <a:xfrm>
            <a:off x="7020100" y="2368250"/>
            <a:ext cx="1806300" cy="695100"/>
          </a:xfrm>
          <a:prstGeom prst="chevron">
            <a:avLst>
              <a:gd fmla="val 50000" name="adj"/>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Lato"/>
                <a:ea typeface="Lato"/>
                <a:cs typeface="Lato"/>
                <a:sym typeface="Lato"/>
              </a:rPr>
              <a:t>Phase 3</a:t>
            </a:r>
            <a:br>
              <a:rPr lang="en" sz="1200">
                <a:latin typeface="Lato"/>
                <a:ea typeface="Lato"/>
                <a:cs typeface="Lato"/>
                <a:sym typeface="Lato"/>
              </a:rPr>
            </a:br>
            <a:r>
              <a:rPr lang="en" sz="1200">
                <a:latin typeface="Lato"/>
                <a:ea typeface="Lato"/>
                <a:cs typeface="Lato"/>
                <a:sym typeface="Lato"/>
              </a:rPr>
              <a:t>Evaluation</a:t>
            </a:r>
            <a:endParaRPr sz="1200">
              <a:latin typeface="Lato"/>
              <a:ea typeface="Lato"/>
              <a:cs typeface="Lato"/>
              <a:sym typeface="Lato"/>
            </a:endParaRPr>
          </a:p>
        </p:txBody>
      </p:sp>
      <p:sp>
        <p:nvSpPr>
          <p:cNvPr id="427" name="Shape 427"/>
          <p:cNvSpPr txBox="1"/>
          <p:nvPr/>
        </p:nvSpPr>
        <p:spPr>
          <a:xfrm>
            <a:off x="2313100" y="3330325"/>
            <a:ext cx="2145300" cy="1274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b="1" lang="en" sz="1100">
                <a:solidFill>
                  <a:schemeClr val="dk2"/>
                </a:solidFill>
                <a:latin typeface="Lato"/>
                <a:ea typeface="Lato"/>
                <a:cs typeface="Lato"/>
                <a:sym typeface="Lato"/>
              </a:rPr>
              <a:t>Need &amp; Positioning Question  </a:t>
            </a:r>
            <a:br>
              <a:rPr lang="en" sz="1100">
                <a:solidFill>
                  <a:schemeClr val="dk2"/>
                </a:solidFill>
                <a:latin typeface="Lato"/>
                <a:ea typeface="Lato"/>
                <a:cs typeface="Lato"/>
                <a:sym typeface="Lato"/>
              </a:rPr>
            </a:br>
            <a:r>
              <a:rPr lang="en" sz="1100">
                <a:solidFill>
                  <a:schemeClr val="dk2"/>
                </a:solidFill>
                <a:latin typeface="Lato"/>
                <a:ea typeface="Lato"/>
                <a:cs typeface="Lato"/>
                <a:sym typeface="Lato"/>
              </a:rPr>
              <a:t>Answer to which helps to understand the need and contextualise the solution</a:t>
            </a:r>
            <a:endParaRPr sz="1100">
              <a:solidFill>
                <a:schemeClr val="dk2"/>
              </a:solidFill>
              <a:latin typeface="Lato"/>
              <a:ea typeface="Lato"/>
              <a:cs typeface="Lato"/>
              <a:sym typeface="Lato"/>
            </a:endParaRPr>
          </a:p>
        </p:txBody>
      </p:sp>
      <p:sp>
        <p:nvSpPr>
          <p:cNvPr id="428" name="Shape 428"/>
          <p:cNvSpPr txBox="1"/>
          <p:nvPr/>
        </p:nvSpPr>
        <p:spPr>
          <a:xfrm>
            <a:off x="4406800" y="3330325"/>
            <a:ext cx="2145300" cy="1274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b="1" lang="en" sz="1200">
                <a:solidFill>
                  <a:schemeClr val="dk2"/>
                </a:solidFill>
                <a:latin typeface="Lato"/>
                <a:ea typeface="Lato"/>
                <a:cs typeface="Lato"/>
                <a:sym typeface="Lato"/>
              </a:rPr>
              <a:t>Design Question </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Answer to which inform the creation of the solution</a:t>
            </a:r>
            <a:endParaRPr sz="1100">
              <a:solidFill>
                <a:schemeClr val="dk2"/>
              </a:solidFill>
              <a:latin typeface="Lato"/>
              <a:ea typeface="Lato"/>
              <a:cs typeface="Lato"/>
              <a:sym typeface="Lato"/>
            </a:endParaRPr>
          </a:p>
        </p:txBody>
      </p:sp>
      <p:sp>
        <p:nvSpPr>
          <p:cNvPr id="429" name="Shape 429"/>
          <p:cNvSpPr txBox="1"/>
          <p:nvPr/>
        </p:nvSpPr>
        <p:spPr>
          <a:xfrm>
            <a:off x="6968500" y="3330325"/>
            <a:ext cx="2145300" cy="1274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b="1" lang="en" sz="1200">
                <a:solidFill>
                  <a:schemeClr val="dk2"/>
                </a:solidFill>
                <a:latin typeface="Lato"/>
                <a:ea typeface="Lato"/>
                <a:cs typeface="Lato"/>
                <a:sym typeface="Lato"/>
              </a:rPr>
              <a:t>Evaluation Question</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 Answer to which helps to evaluate the output and reflect of it</a:t>
            </a:r>
            <a:endParaRPr sz="1100">
              <a:solidFill>
                <a:schemeClr val="dk2"/>
              </a:solidFill>
              <a:latin typeface="Lato"/>
              <a:ea typeface="Lato"/>
              <a:cs typeface="Lato"/>
              <a:sym typeface="Lato"/>
            </a:endParaRPr>
          </a:p>
        </p:txBody>
      </p:sp>
      <p:sp>
        <p:nvSpPr>
          <p:cNvPr id="430" name="Shape 430"/>
          <p:cNvSpPr txBox="1"/>
          <p:nvPr/>
        </p:nvSpPr>
        <p:spPr>
          <a:xfrm>
            <a:off x="645700" y="2368250"/>
            <a:ext cx="1591200" cy="1060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latin typeface="Lato"/>
                <a:ea typeface="Lato"/>
                <a:cs typeface="Lato"/>
                <a:sym typeface="Lato"/>
              </a:rPr>
              <a:t>Phase</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r">
              <a:spcBef>
                <a:spcPts val="0"/>
              </a:spcBef>
              <a:spcAft>
                <a:spcPts val="0"/>
              </a:spcAft>
              <a:buNone/>
            </a:pPr>
            <a:r>
              <a:t/>
            </a:r>
            <a:endParaRPr sz="1000">
              <a:latin typeface="Lato"/>
              <a:ea typeface="Lato"/>
              <a:cs typeface="Lato"/>
              <a:sym typeface="Lato"/>
            </a:endParaRPr>
          </a:p>
          <a:p>
            <a:pPr indent="0" lvl="0" marL="0" rtl="0" algn="r">
              <a:spcBef>
                <a:spcPts val="0"/>
              </a:spcBef>
              <a:spcAft>
                <a:spcPts val="0"/>
              </a:spcAft>
              <a:buNone/>
            </a:pPr>
            <a:r>
              <a:t/>
            </a:r>
            <a:endParaRPr sz="1000">
              <a:latin typeface="Lato"/>
              <a:ea typeface="Lato"/>
              <a:cs typeface="Lato"/>
              <a:sym typeface="Lato"/>
            </a:endParaRPr>
          </a:p>
          <a:p>
            <a:pPr indent="0" lvl="0" marL="0" rtl="0" algn="r">
              <a:spcBef>
                <a:spcPts val="0"/>
              </a:spcBef>
              <a:spcAft>
                <a:spcPts val="0"/>
              </a:spcAft>
              <a:buNone/>
            </a:pPr>
            <a:r>
              <a:t/>
            </a:r>
            <a:endParaRPr sz="1000">
              <a:latin typeface="Lato"/>
              <a:ea typeface="Lato"/>
              <a:cs typeface="Lato"/>
              <a:sym typeface="Lato"/>
            </a:endParaRPr>
          </a:p>
          <a:p>
            <a:pPr indent="0" lvl="0" marL="0" rtl="0" algn="r">
              <a:spcBef>
                <a:spcPts val="0"/>
              </a:spcBef>
              <a:spcAft>
                <a:spcPts val="0"/>
              </a:spcAft>
              <a:buNone/>
            </a:pPr>
            <a:br>
              <a:rPr lang="en" sz="1000">
                <a:latin typeface="Lato"/>
                <a:ea typeface="Lato"/>
                <a:cs typeface="Lato"/>
                <a:sym typeface="Lato"/>
              </a:rPr>
            </a:br>
            <a:r>
              <a:rPr lang="en" sz="1000">
                <a:latin typeface="Lato"/>
                <a:ea typeface="Lato"/>
                <a:cs typeface="Lato"/>
                <a:sym typeface="Lato"/>
              </a:rPr>
              <a:t>Inquiry question</a:t>
            </a:r>
            <a:endParaRPr sz="1000">
              <a:latin typeface="Lato"/>
              <a:ea typeface="Lato"/>
              <a:cs typeface="Lato"/>
              <a:sym typeface="Lato"/>
            </a:endParaRPr>
          </a:p>
        </p:txBody>
      </p:sp>
      <p:sp>
        <p:nvSpPr>
          <p:cNvPr id="431" name="Shape 431"/>
          <p:cNvSpPr txBox="1"/>
          <p:nvPr/>
        </p:nvSpPr>
        <p:spPr>
          <a:xfrm>
            <a:off x="2507725" y="648525"/>
            <a:ext cx="3426000" cy="121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latin typeface="Lato"/>
                <a:ea typeface="Lato"/>
                <a:cs typeface="Lato"/>
                <a:sym typeface="Lato"/>
              </a:rPr>
              <a:t>Adopted </a:t>
            </a:r>
            <a:br>
              <a:rPr lang="en">
                <a:latin typeface="Lato"/>
                <a:ea typeface="Lato"/>
                <a:cs typeface="Lato"/>
                <a:sym typeface="Lato"/>
              </a:rPr>
            </a:br>
            <a:r>
              <a:rPr b="1" lang="en">
                <a:latin typeface="Lato"/>
                <a:ea typeface="Lato"/>
                <a:cs typeface="Lato"/>
                <a:sym typeface="Lato"/>
              </a:rPr>
              <a:t>Design and Development Research (DDR) Methodology</a:t>
            </a:r>
            <a:r>
              <a:rPr lang="en">
                <a:latin typeface="Lato"/>
                <a:ea typeface="Lato"/>
                <a:cs typeface="Lato"/>
                <a:sym typeface="Lato"/>
              </a:rPr>
              <a:t> [1] over </a:t>
            </a:r>
            <a:br>
              <a:rPr lang="en">
                <a:latin typeface="Lato"/>
                <a:ea typeface="Lato"/>
                <a:cs typeface="Lato"/>
                <a:sym typeface="Lato"/>
              </a:rPr>
            </a:br>
            <a:r>
              <a:rPr lang="en">
                <a:latin typeface="Lato"/>
                <a:ea typeface="Lato"/>
                <a:cs typeface="Lato"/>
                <a:sym typeface="Lato"/>
              </a:rPr>
              <a:t>Multiphase mixed methods [2]</a:t>
            </a:r>
            <a:endParaRPr>
              <a:latin typeface="Lato"/>
              <a:ea typeface="Lato"/>
              <a:cs typeface="Lato"/>
              <a:sym typeface="Lato"/>
            </a:endParaRPr>
          </a:p>
        </p:txBody>
      </p:sp>
      <p:pic>
        <p:nvPicPr>
          <p:cNvPr id="432" name="Shape 432"/>
          <p:cNvPicPr preferRelativeResize="0"/>
          <p:nvPr/>
        </p:nvPicPr>
        <p:blipFill>
          <a:blip r:embed="rId3">
            <a:alphaModFix/>
          </a:blip>
          <a:stretch>
            <a:fillRect/>
          </a:stretch>
        </p:blipFill>
        <p:spPr>
          <a:xfrm>
            <a:off x="5854875" y="652152"/>
            <a:ext cx="2900150" cy="1139348"/>
          </a:xfrm>
          <a:prstGeom prst="rect">
            <a:avLst/>
          </a:prstGeom>
          <a:noFill/>
          <a:ln>
            <a:noFill/>
          </a:ln>
        </p:spPr>
      </p:pic>
      <p:sp>
        <p:nvSpPr>
          <p:cNvPr id="433" name="Shape 433"/>
          <p:cNvSpPr txBox="1"/>
          <p:nvPr/>
        </p:nvSpPr>
        <p:spPr>
          <a:xfrm>
            <a:off x="2456750" y="4826100"/>
            <a:ext cx="6321600" cy="393600"/>
          </a:xfrm>
          <a:prstGeom prst="rect">
            <a:avLst/>
          </a:prstGeom>
          <a:noFill/>
          <a:ln>
            <a:noFill/>
          </a:ln>
        </p:spPr>
        <p:txBody>
          <a:bodyPr anchorCtr="0" anchor="ctr" bIns="91425" lIns="91425" spcFirstLastPara="1" rIns="91425" wrap="square" tIns="91425">
            <a:noAutofit/>
          </a:bodyPr>
          <a:lstStyle/>
          <a:p>
            <a:pPr indent="-285750" lvl="0" marL="457200" rtl="0">
              <a:lnSpc>
                <a:spcPct val="100000"/>
              </a:lnSpc>
              <a:spcBef>
                <a:spcPts val="0"/>
              </a:spcBef>
              <a:spcAft>
                <a:spcPts val="0"/>
              </a:spcAft>
              <a:buClr>
                <a:schemeClr val="dk2"/>
              </a:buClr>
              <a:buSzPts val="900"/>
              <a:buFont typeface="Lato"/>
              <a:buAutoNum type="arabicPeriod"/>
            </a:pPr>
            <a:r>
              <a:rPr lang="en" sz="900">
                <a:solidFill>
                  <a:schemeClr val="dk2"/>
                </a:solidFill>
                <a:latin typeface="Lato"/>
                <a:ea typeface="Lato"/>
                <a:cs typeface="Lato"/>
                <a:sym typeface="Lato"/>
              </a:rPr>
              <a:t>J. van den Akker, K. Gravemeijer, S. McKenney, &amp; N. Nieveen (Eds.)(2006), Educational design research: Routledge.</a:t>
            </a:r>
            <a:endParaRPr sz="900">
              <a:solidFill>
                <a:schemeClr val="dk2"/>
              </a:solidFill>
              <a:latin typeface="Lato"/>
              <a:ea typeface="Lato"/>
              <a:cs typeface="Lato"/>
              <a:sym typeface="Lato"/>
            </a:endParaRPr>
          </a:p>
          <a:p>
            <a:pPr indent="-285750" lvl="0" marL="457200" rtl="0">
              <a:spcBef>
                <a:spcPts val="0"/>
              </a:spcBef>
              <a:spcAft>
                <a:spcPts val="0"/>
              </a:spcAft>
              <a:buClr>
                <a:schemeClr val="dk2"/>
              </a:buClr>
              <a:buSzPts val="900"/>
              <a:buFont typeface="Lato"/>
              <a:buAutoNum type="arabicPeriod"/>
            </a:pPr>
            <a:r>
              <a:rPr lang="en" sz="900">
                <a:solidFill>
                  <a:schemeClr val="dk2"/>
                </a:solidFill>
                <a:latin typeface="Lato"/>
                <a:ea typeface="Lato"/>
                <a:cs typeface="Lato"/>
                <a:sym typeface="Lato"/>
              </a:rPr>
              <a:t>Cresswell, J. W. (2003). Research design. Qualitative, quantitative, and mixed methods approaches, 67.</a:t>
            </a:r>
            <a:endParaRPr sz="900">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6" name="Shape 1296"/>
        <p:cNvGrpSpPr/>
        <p:nvPr/>
      </p:nvGrpSpPr>
      <p:grpSpPr>
        <a:xfrm>
          <a:off x="0" y="0"/>
          <a:ext cx="0" cy="0"/>
          <a:chOff x="0" y="0"/>
          <a:chExt cx="0" cy="0"/>
        </a:xfrm>
      </p:grpSpPr>
      <p:sp>
        <p:nvSpPr>
          <p:cNvPr id="1297" name="Shape 129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298" name="Shape 1298"/>
          <p:cNvSpPr txBox="1"/>
          <p:nvPr>
            <p:ph idx="4294967295"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1</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Engagement during TPS in large CS 1 class</a:t>
            </a:r>
            <a:endParaRPr sz="1800"/>
          </a:p>
        </p:txBody>
      </p:sp>
      <p:pic>
        <p:nvPicPr>
          <p:cNvPr id="1299" name="Shape 1299"/>
          <p:cNvPicPr preferRelativeResize="0"/>
          <p:nvPr/>
        </p:nvPicPr>
        <p:blipFill>
          <a:blip r:embed="rId3">
            <a:alphaModFix/>
          </a:blip>
          <a:stretch>
            <a:fillRect/>
          </a:stretch>
        </p:blipFill>
        <p:spPr>
          <a:xfrm>
            <a:off x="3200400" y="685800"/>
            <a:ext cx="5943600" cy="3848100"/>
          </a:xfrm>
          <a:prstGeom prst="rect">
            <a:avLst/>
          </a:prstGeom>
          <a:noFill/>
          <a:ln>
            <a:noFill/>
          </a:ln>
        </p:spPr>
      </p:pic>
      <p:sp>
        <p:nvSpPr>
          <p:cNvPr id="1300" name="Shape 1300"/>
          <p:cNvSpPr txBox="1"/>
          <p:nvPr>
            <p:ph idx="4294967295" type="body"/>
          </p:nvPr>
        </p:nvSpPr>
        <p:spPr>
          <a:xfrm>
            <a:off x="275050" y="2201900"/>
            <a:ext cx="2925300" cy="29415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Aggregating the engagement of students looses the variations of the individuals. </a:t>
            </a:r>
            <a:br>
              <a:rPr lang="en" sz="1200"/>
            </a:br>
            <a:r>
              <a:rPr lang="en" sz="1200"/>
              <a:t>Looking at individual students doesnt highlight dynamics of the class</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In our case, looking at the transition patterns would help to aggregate meso-level information regarding the sub-groups of engagement.</a:t>
            </a:r>
            <a:endParaRPr sz="1200">
              <a:highlight>
                <a:srgbClr val="D9EAD3"/>
              </a:highlight>
            </a:endParaRPr>
          </a:p>
        </p:txBody>
      </p:sp>
      <p:pic>
        <p:nvPicPr>
          <p:cNvPr id="1301" name="Shape 1301"/>
          <p:cNvPicPr preferRelativeResize="0"/>
          <p:nvPr/>
        </p:nvPicPr>
        <p:blipFill rotWithShape="1">
          <a:blip r:embed="rId4">
            <a:alphaModFix/>
          </a:blip>
          <a:srcRect b="34641" l="52077" r="0" t="50182"/>
          <a:stretch/>
        </p:blipFill>
        <p:spPr>
          <a:xfrm>
            <a:off x="206250" y="19525"/>
            <a:ext cx="2890764" cy="3936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5" name="Shape 1305"/>
        <p:cNvGrpSpPr/>
        <p:nvPr/>
      </p:nvGrpSpPr>
      <p:grpSpPr>
        <a:xfrm>
          <a:off x="0" y="0"/>
          <a:ext cx="0" cy="0"/>
          <a:chOff x="0" y="0"/>
          <a:chExt cx="0" cy="0"/>
        </a:xfrm>
      </p:grpSpPr>
      <p:sp>
        <p:nvSpPr>
          <p:cNvPr id="1306" name="Shape 130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307" name="Shape 1307"/>
          <p:cNvSpPr txBox="1"/>
          <p:nvPr>
            <p:ph idx="4294967295"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2</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Learning effect of TPS in large CS 1 class</a:t>
            </a:r>
            <a:endParaRPr sz="1800"/>
          </a:p>
        </p:txBody>
      </p:sp>
      <p:pic>
        <p:nvPicPr>
          <p:cNvPr id="1308" name="Shape 1308"/>
          <p:cNvPicPr preferRelativeResize="0"/>
          <p:nvPr/>
        </p:nvPicPr>
        <p:blipFill>
          <a:blip r:embed="rId3">
            <a:alphaModFix/>
          </a:blip>
          <a:stretch>
            <a:fillRect/>
          </a:stretch>
        </p:blipFill>
        <p:spPr>
          <a:xfrm>
            <a:off x="2697150" y="993050"/>
            <a:ext cx="6446850" cy="3430055"/>
          </a:xfrm>
          <a:prstGeom prst="rect">
            <a:avLst/>
          </a:prstGeom>
          <a:noFill/>
          <a:ln>
            <a:noFill/>
          </a:ln>
        </p:spPr>
      </p:pic>
      <p:sp>
        <p:nvSpPr>
          <p:cNvPr id="1309" name="Shape 1309"/>
          <p:cNvSpPr txBox="1"/>
          <p:nvPr>
            <p:ph idx="4294967295" type="body"/>
          </p:nvPr>
        </p:nvSpPr>
        <p:spPr>
          <a:xfrm>
            <a:off x="275050" y="2243700"/>
            <a:ext cx="2422200" cy="25950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“Who benefitted?” is a regular probing question</a:t>
            </a:r>
            <a:endParaRPr sz="1200">
              <a:highlight>
                <a:srgbClr val="D9EAD3"/>
              </a:highlight>
            </a:endParaRPr>
          </a:p>
        </p:txBody>
      </p:sp>
      <p:pic>
        <p:nvPicPr>
          <p:cNvPr id="1310" name="Shape 1310"/>
          <p:cNvPicPr preferRelativeResize="0"/>
          <p:nvPr/>
        </p:nvPicPr>
        <p:blipFill rotWithShape="1">
          <a:blip r:embed="rId4">
            <a:alphaModFix/>
          </a:blip>
          <a:srcRect b="5875" l="52077" r="0" t="81339"/>
          <a:stretch/>
        </p:blipFill>
        <p:spPr>
          <a:xfrm>
            <a:off x="200375" y="81550"/>
            <a:ext cx="2890775" cy="33157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4" name="Shape 1314"/>
        <p:cNvGrpSpPr/>
        <p:nvPr/>
      </p:nvGrpSpPr>
      <p:grpSpPr>
        <a:xfrm>
          <a:off x="0" y="0"/>
          <a:ext cx="0" cy="0"/>
          <a:chOff x="0" y="0"/>
          <a:chExt cx="0" cy="0"/>
        </a:xfrm>
      </p:grpSpPr>
      <p:sp>
        <p:nvSpPr>
          <p:cNvPr id="1315" name="Shape 1315"/>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2</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Analysing students conceptual change during Peer instruction</a:t>
            </a:r>
            <a:endParaRPr sz="2400"/>
          </a:p>
        </p:txBody>
      </p:sp>
      <p:sp>
        <p:nvSpPr>
          <p:cNvPr id="1316" name="Shape 1316"/>
          <p:cNvSpPr txBox="1"/>
          <p:nvPr>
            <p:ph idx="1" type="body"/>
          </p:nvPr>
        </p:nvSpPr>
        <p:spPr>
          <a:xfrm>
            <a:off x="2476962" y="788276"/>
            <a:ext cx="63216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Study 3: (Majumdar &amp; Iyer, 2015; Majumdar &amp; Iyer 2016)</a:t>
            </a:r>
            <a:br>
              <a:rPr lang="en" sz="1400"/>
            </a:br>
            <a:r>
              <a:rPr lang="en" sz="1400"/>
              <a:t>	Analysing patterns of answering to inform possible instructional decision making.</a:t>
            </a:r>
            <a:endParaRPr sz="1400"/>
          </a:p>
          <a:p>
            <a:pPr indent="0" lvl="0" marL="0" rtl="0">
              <a:lnSpc>
                <a:spcPct val="150000"/>
              </a:lnSpc>
              <a:spcBef>
                <a:spcPts val="0"/>
              </a:spcBef>
              <a:spcAft>
                <a:spcPts val="0"/>
              </a:spcAft>
              <a:buNone/>
            </a:pPr>
            <a:r>
              <a:t/>
            </a:r>
            <a:endParaRPr sz="1400"/>
          </a:p>
          <a:p>
            <a:pPr indent="0" lvl="0" marL="0" rtl="0">
              <a:lnSpc>
                <a:spcPct val="150000"/>
              </a:lnSpc>
              <a:spcBef>
                <a:spcPts val="0"/>
              </a:spcBef>
              <a:spcAft>
                <a:spcPts val="0"/>
              </a:spcAft>
              <a:buNone/>
            </a:pPr>
            <a:r>
              <a:rPr lang="en" sz="1400"/>
              <a:t>How does the learners answering pattern change during the PI activity?</a:t>
            </a:r>
            <a:endParaRPr sz="1400"/>
          </a:p>
        </p:txBody>
      </p:sp>
      <p:sp>
        <p:nvSpPr>
          <p:cNvPr id="1317" name="Shape 13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1" name="Shape 1321"/>
        <p:cNvGrpSpPr/>
        <p:nvPr/>
      </p:nvGrpSpPr>
      <p:grpSpPr>
        <a:xfrm>
          <a:off x="0" y="0"/>
          <a:ext cx="0" cy="0"/>
          <a:chOff x="0" y="0"/>
          <a:chExt cx="0" cy="0"/>
        </a:xfrm>
      </p:grpSpPr>
      <p:pic>
        <p:nvPicPr>
          <p:cNvPr id="1322" name="Shape 1322"/>
          <p:cNvPicPr preferRelativeResize="0"/>
          <p:nvPr/>
        </p:nvPicPr>
        <p:blipFill>
          <a:blip r:embed="rId3">
            <a:alphaModFix/>
          </a:blip>
          <a:stretch>
            <a:fillRect/>
          </a:stretch>
        </p:blipFill>
        <p:spPr>
          <a:xfrm>
            <a:off x="4077555" y="-9"/>
            <a:ext cx="5006194" cy="4929950"/>
          </a:xfrm>
          <a:prstGeom prst="rect">
            <a:avLst/>
          </a:prstGeom>
          <a:noFill/>
          <a:ln>
            <a:noFill/>
          </a:ln>
        </p:spPr>
      </p:pic>
      <p:sp>
        <p:nvSpPr>
          <p:cNvPr id="1323" name="Shape 1323"/>
          <p:cNvSpPr txBox="1"/>
          <p:nvPr>
            <p:ph idx="4294967295" type="title"/>
          </p:nvPr>
        </p:nvSpPr>
        <p:spPr>
          <a:xfrm>
            <a:off x="206250" y="7120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3</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Analysing patterns of answering to inform possible instructional decision making.</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324" name="Shape 13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325" name="Shape 1325"/>
          <p:cNvSpPr txBox="1"/>
          <p:nvPr>
            <p:ph idx="4294967295" type="body"/>
          </p:nvPr>
        </p:nvSpPr>
        <p:spPr>
          <a:xfrm>
            <a:off x="275050" y="2530900"/>
            <a:ext cx="3802500" cy="32985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Counting individual proportion of each misconception doesn’t highlight conceptual change. </a:t>
            </a:r>
            <a:endParaRPr sz="1200"/>
          </a:p>
          <a:p>
            <a:pPr indent="0" lvl="0" marL="0" rtl="0">
              <a:lnSpc>
                <a:spcPct val="150000"/>
              </a:lnSpc>
              <a:spcBef>
                <a:spcPts val="0"/>
              </a:spcBef>
              <a:spcAft>
                <a:spcPts val="0"/>
              </a:spcAft>
              <a:buNone/>
            </a:pPr>
            <a:r>
              <a:rPr lang="en" sz="1200"/>
              <a:t>There is not much support for the teacher to make decisions and students to reflect.</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 transition patterns of student voting can assist in instructional decisions for post PI activity.</a:t>
            </a:r>
            <a:endParaRPr sz="1200">
              <a:highlight>
                <a:srgbClr val="D9EAD3"/>
              </a:highlight>
            </a:endParaRPr>
          </a:p>
        </p:txBody>
      </p:sp>
      <p:pic>
        <p:nvPicPr>
          <p:cNvPr id="1326" name="Shape 1326"/>
          <p:cNvPicPr preferRelativeResize="0"/>
          <p:nvPr/>
        </p:nvPicPr>
        <p:blipFill rotWithShape="1">
          <a:blip r:embed="rId4">
            <a:alphaModFix/>
          </a:blip>
          <a:srcRect b="4117" l="52077" r="0" t="80706"/>
          <a:stretch/>
        </p:blipFill>
        <p:spPr>
          <a:xfrm>
            <a:off x="206250" y="19525"/>
            <a:ext cx="2890764" cy="3936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0" name="Shape 1330"/>
        <p:cNvGrpSpPr/>
        <p:nvPr/>
      </p:nvGrpSpPr>
      <p:grpSpPr>
        <a:xfrm>
          <a:off x="0" y="0"/>
          <a:ext cx="0" cy="0"/>
          <a:chOff x="0" y="0"/>
          <a:chExt cx="0" cy="0"/>
        </a:xfrm>
      </p:grpSpPr>
      <p:sp>
        <p:nvSpPr>
          <p:cNvPr id="1331" name="Shape 133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332" name="Shape 1332"/>
          <p:cNvGraphicFramePr/>
          <p:nvPr/>
        </p:nvGraphicFramePr>
        <p:xfrm>
          <a:off x="152400" y="152400"/>
          <a:ext cx="3000000" cy="3000000"/>
        </p:xfrm>
        <a:graphic>
          <a:graphicData uri="http://schemas.openxmlformats.org/drawingml/2006/table">
            <a:tbl>
              <a:tblPr>
                <a:noFill/>
                <a:tableStyleId>{E31F34EF-BD1E-4BBF-A78A-C5647570BAE3}</a:tableStyleId>
              </a:tblPr>
              <a:tblGrid>
                <a:gridCol w="1543450"/>
                <a:gridCol w="6802150"/>
              </a:tblGrid>
              <a:tr h="179025">
                <a:tc>
                  <a:txBody>
                    <a:bodyPr>
                      <a:noAutofit/>
                    </a:bodyPr>
                    <a:lstStyle/>
                    <a:p>
                      <a:pPr indent="0" lvl="0" marL="0" rtl="0">
                        <a:spcBef>
                          <a:spcPts val="0"/>
                        </a:spcBef>
                        <a:spcAft>
                          <a:spcPts val="0"/>
                        </a:spcAft>
                        <a:buNone/>
                      </a:pPr>
                      <a:r>
                        <a:rPr lang="en" sz="800">
                          <a:latin typeface="Lato"/>
                          <a:ea typeface="Lato"/>
                          <a:cs typeface="Lato"/>
                          <a:sym typeface="Lato"/>
                        </a:rPr>
                        <a:t>Scenario 2</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Analysing students conceptual change during Peer instruction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55675">
                <a:tc>
                  <a:txBody>
                    <a:bodyPr>
                      <a:noAutofit/>
                    </a:bodyPr>
                    <a:lstStyle/>
                    <a:p>
                      <a:pPr indent="0" lvl="0" marL="0" rtl="0">
                        <a:spcBef>
                          <a:spcPts val="0"/>
                        </a:spcBef>
                        <a:spcAft>
                          <a:spcPts val="0"/>
                        </a:spcAft>
                        <a:buNone/>
                      </a:pPr>
                      <a:r>
                        <a:rPr lang="en" sz="800">
                          <a:latin typeface="Lato"/>
                          <a:ea typeface="Lato"/>
                          <a:cs typeface="Lato"/>
                          <a:sym typeface="Lato"/>
                        </a:rPr>
                        <a:t>Context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Face to face Classroom</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6825">
                <a:tc>
                  <a:txBody>
                    <a:bodyPr>
                      <a:noAutofit/>
                    </a:bodyPr>
                    <a:lstStyle/>
                    <a:p>
                      <a:pPr indent="0" lvl="0" marL="0" rtl="0">
                        <a:spcBef>
                          <a:spcPts val="0"/>
                        </a:spcBef>
                        <a:spcAft>
                          <a:spcPts val="0"/>
                        </a:spcAft>
                        <a:buNone/>
                      </a:pPr>
                      <a:r>
                        <a:rPr lang="en" sz="800">
                          <a:latin typeface="Lato"/>
                          <a:ea typeface="Lato"/>
                          <a:cs typeface="Lato"/>
                          <a:sym typeface="Lato"/>
                        </a:rPr>
                        <a:t>Study 3</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Analysing patterns of answering to inform possible instructional decision making.</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46300">
                <a:tc>
                  <a:txBody>
                    <a:bodyPr>
                      <a:noAutofit/>
                    </a:bodyPr>
                    <a:lstStyle/>
                    <a:p>
                      <a:pPr indent="0" lvl="0" marL="0" rtl="0">
                        <a:spcBef>
                          <a:spcPts val="0"/>
                        </a:spcBef>
                        <a:spcAft>
                          <a:spcPts val="0"/>
                        </a:spcAft>
                        <a:buNone/>
                      </a:pPr>
                      <a:r>
                        <a:rPr lang="en" sz="800">
                          <a:latin typeface="Lato"/>
                          <a:ea typeface="Lato"/>
                          <a:cs typeface="Lato"/>
                          <a:sym typeface="Lato"/>
                        </a:rPr>
                        <a:t>Reference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Majumdar R. &amp; Iyer S. (2016) iSAT: a visual learning analytics tool for instructors, Research and Practice in Technology Enhanced Learning, 11(1), 1-22 Majumdar, R., &amp; Iyer, S. (2015). Beyond clickers: tracing patterns in students’ response through iSAT. In Procs. of Intnl. Conf on Computers in Education (ICCE 2015), Hangzhou, China.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11375">
                <a:tc>
                  <a:txBody>
                    <a:bodyPr>
                      <a:noAutofit/>
                    </a:bodyPr>
                    <a:lstStyle/>
                    <a:p>
                      <a:pPr indent="0" lvl="0" marL="0" rtl="0">
                        <a:spcBef>
                          <a:spcPts val="0"/>
                        </a:spcBef>
                        <a:spcAft>
                          <a:spcPts val="0"/>
                        </a:spcAft>
                        <a:buNone/>
                      </a:pPr>
                      <a:r>
                        <a:rPr lang="en" sz="800">
                          <a:latin typeface="Lato"/>
                          <a:ea typeface="Lato"/>
                          <a:cs typeface="Lato"/>
                          <a:sym typeface="Lato"/>
                        </a:rPr>
                        <a:t>Research Questions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How does the learners answering pattern change during the PI activity?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89200">
                <a:tc>
                  <a:txBody>
                    <a:bodyPr>
                      <a:noAutofit/>
                    </a:bodyPr>
                    <a:lstStyle/>
                    <a:p>
                      <a:pPr indent="0" lvl="0" marL="0" rtl="0">
                        <a:spcBef>
                          <a:spcPts val="0"/>
                        </a:spcBef>
                        <a:spcAft>
                          <a:spcPts val="0"/>
                        </a:spcAft>
                        <a:buNone/>
                      </a:pPr>
                      <a:r>
                        <a:rPr lang="en" sz="800">
                          <a:latin typeface="Lato"/>
                          <a:ea typeface="Lato"/>
                          <a:cs typeface="Lato"/>
                          <a:sym typeface="Lato"/>
                        </a:rPr>
                        <a:t>Important of question in that context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To assist decision making of post PI activity instructional strategy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55675">
                <a:tc>
                  <a:txBody>
                    <a:bodyPr>
                      <a:noAutofit/>
                    </a:bodyPr>
                    <a:lstStyle/>
                    <a:p>
                      <a:pPr indent="0" lvl="0" marL="0" rtl="0">
                        <a:spcBef>
                          <a:spcPts val="0"/>
                        </a:spcBef>
                        <a:spcAft>
                          <a:spcPts val="0"/>
                        </a:spcAft>
                        <a:buNone/>
                      </a:pPr>
                      <a:r>
                        <a:rPr lang="en" sz="800">
                          <a:latin typeface="Lato"/>
                          <a:ea typeface="Lato"/>
                          <a:cs typeface="Lato"/>
                          <a:sym typeface="Lato"/>
                        </a:rPr>
                        <a:t>RQ type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Analyse trend</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55675">
                <a:tc>
                  <a:txBody>
                    <a:bodyPr>
                      <a:noAutofit/>
                    </a:bodyPr>
                    <a:lstStyle/>
                    <a:p>
                      <a:pPr indent="0" lvl="0" marL="0" rtl="0">
                        <a:spcBef>
                          <a:spcPts val="0"/>
                        </a:spcBef>
                        <a:spcAft>
                          <a:spcPts val="0"/>
                        </a:spcAft>
                        <a:buNone/>
                      </a:pPr>
                      <a:r>
                        <a:rPr lang="en" sz="800">
                          <a:latin typeface="Lato"/>
                          <a:ea typeface="Lato"/>
                          <a:cs typeface="Lato"/>
                          <a:sym typeface="Lato"/>
                        </a:rPr>
                        <a:t>iSAT #</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No. 4 - Transition pattern of voted response of students during PI activity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72450">
                <a:tc>
                  <a:txBody>
                    <a:bodyPr>
                      <a:noAutofit/>
                    </a:bodyPr>
                    <a:lstStyle/>
                    <a:p>
                      <a:pPr indent="0" lvl="0" marL="0" rtl="0">
                        <a:spcBef>
                          <a:spcPts val="0"/>
                        </a:spcBef>
                        <a:spcAft>
                          <a:spcPts val="0"/>
                        </a:spcAft>
                        <a:buNone/>
                      </a:pPr>
                      <a:r>
                        <a:rPr lang="en" sz="800">
                          <a:latin typeface="Lato"/>
                          <a:ea typeface="Lato"/>
                          <a:cs typeface="Lato"/>
                          <a:sym typeface="Lato"/>
                        </a:rPr>
                        <a:t>Attribute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Voted answer</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11375">
                <a:tc>
                  <a:txBody>
                    <a:bodyPr>
                      <a:noAutofit/>
                    </a:bodyPr>
                    <a:lstStyle/>
                    <a:p>
                      <a:pPr indent="0" lvl="0" marL="0" rtl="0">
                        <a:spcBef>
                          <a:spcPts val="0"/>
                        </a:spcBef>
                        <a:spcAft>
                          <a:spcPts val="0"/>
                        </a:spcAft>
                        <a:buNone/>
                      </a:pPr>
                      <a:r>
                        <a:rPr lang="en" sz="800">
                          <a:latin typeface="Lato"/>
                          <a:ea typeface="Lato"/>
                          <a:cs typeface="Lato"/>
                          <a:sym typeface="Lato"/>
                        </a:rPr>
                        <a:t>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&amp; Strata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Q1| Q1-after discussion | Q2</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Option A,B,C,D</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89200">
                <a:tc>
                  <a:txBody>
                    <a:bodyPr>
                      <a:noAutofit/>
                    </a:bodyPr>
                    <a:lstStyle/>
                    <a:p>
                      <a:pPr indent="0" lvl="0" marL="0" rtl="0">
                        <a:spcBef>
                          <a:spcPts val="0"/>
                        </a:spcBef>
                        <a:spcAft>
                          <a:spcPts val="0"/>
                        </a:spcAft>
                        <a:buNone/>
                      </a:pPr>
                      <a:r>
                        <a:rPr lang="en" sz="800">
                          <a:latin typeface="Lato"/>
                          <a:ea typeface="Lato"/>
                          <a:cs typeface="Lato"/>
                          <a:sym typeface="Lato"/>
                        </a:rPr>
                        <a:t># of attributes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 of Phase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 of Strata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1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3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4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55675">
                <a:tc>
                  <a:txBody>
                    <a:bodyPr>
                      <a:noAutofit/>
                    </a:bodyPr>
                    <a:lstStyle/>
                    <a:p>
                      <a:pPr indent="0" lvl="0" marL="0" rtl="0">
                        <a:spcBef>
                          <a:spcPts val="0"/>
                        </a:spcBef>
                        <a:spcAft>
                          <a:spcPts val="0"/>
                        </a:spcAft>
                        <a:buNone/>
                      </a:pPr>
                      <a:r>
                        <a:rPr lang="en" sz="800">
                          <a:latin typeface="Lato"/>
                          <a:ea typeface="Lato"/>
                          <a:cs typeface="Lato"/>
                          <a:sym typeface="Lato"/>
                        </a:rPr>
                        <a:t>Type of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Temporal + Multivariate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4600">
                <a:tc>
                  <a:txBody>
                    <a:bodyPr>
                      <a:noAutofit/>
                    </a:bodyPr>
                    <a:lstStyle/>
                    <a:p>
                      <a:pPr indent="0" lvl="0" marL="0" rtl="0">
                        <a:spcBef>
                          <a:spcPts val="0"/>
                        </a:spcBef>
                        <a:spcAft>
                          <a:spcPts val="0"/>
                        </a:spcAft>
                        <a:buNone/>
                      </a:pPr>
                      <a:r>
                        <a:rPr lang="en" sz="800">
                          <a:latin typeface="Lato"/>
                          <a:ea typeface="Lato"/>
                          <a:cs typeface="Lato"/>
                          <a:sym typeface="Lato"/>
                        </a:rPr>
                        <a:t>Objective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Analyse answering patterns in PI datasets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210175">
                <a:tc>
                  <a:txBody>
                    <a:bodyPr>
                      <a:noAutofit/>
                    </a:bodyPr>
                    <a:lstStyle/>
                    <a:p>
                      <a:pPr indent="0" lvl="0" marL="0" rtl="0">
                        <a:spcBef>
                          <a:spcPts val="0"/>
                        </a:spcBef>
                        <a:spcAft>
                          <a:spcPts val="0"/>
                        </a:spcAft>
                        <a:buNone/>
                      </a:pPr>
                      <a:r>
                        <a:rPr lang="en" sz="800">
                          <a:latin typeface="Lato"/>
                          <a:ea typeface="Lato"/>
                          <a:cs typeface="Lato"/>
                          <a:sym typeface="Lato"/>
                        </a:rPr>
                        <a:t>Analysis task</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Compare 2 transition map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55675">
                <a:tc>
                  <a:txBody>
                    <a:bodyPr>
                      <a:noAutofit/>
                    </a:bodyPr>
                    <a:lstStyle/>
                    <a:p>
                      <a:pPr indent="0" lvl="0" marL="0" rtl="0">
                        <a:spcBef>
                          <a:spcPts val="0"/>
                        </a:spcBef>
                        <a:spcAft>
                          <a:spcPts val="0"/>
                        </a:spcAft>
                        <a:buNone/>
                      </a:pPr>
                      <a:r>
                        <a:rPr lang="en" sz="800">
                          <a:latin typeface="Lato"/>
                          <a:ea typeface="Lato"/>
                          <a:cs typeface="Lato"/>
                          <a:sym typeface="Lato"/>
                        </a:rPr>
                        <a:t>Cohort size (N)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Generated voting response of 100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552675">
                <a:tc>
                  <a:txBody>
                    <a:bodyPr>
                      <a:noAutofit/>
                    </a:bodyPr>
                    <a:lstStyle/>
                    <a:p>
                      <a:pPr indent="0" lvl="0" marL="0" rtl="0">
                        <a:spcBef>
                          <a:spcPts val="0"/>
                        </a:spcBef>
                        <a:spcAft>
                          <a:spcPts val="0"/>
                        </a:spcAft>
                        <a:buNone/>
                      </a:pPr>
                      <a:r>
                        <a:rPr lang="en" sz="800">
                          <a:latin typeface="Lato"/>
                          <a:ea typeface="Lato"/>
                          <a:cs typeface="Lato"/>
                          <a:sym typeface="Lato"/>
                        </a:rPr>
                        <a:t>What did iSAT explicate?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Learners chose answer option in each phase. iSAT visualized transitions in learners response across those different voting phases. If the options were linked to each alternate conceptions in that specific topic then iSAT highlights the change in conception for each group of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72450">
                <a:tc>
                  <a:txBody>
                    <a:bodyPr>
                      <a:noAutofit/>
                    </a:bodyPr>
                    <a:lstStyle/>
                    <a:p>
                      <a:pPr indent="0" lvl="0" marL="0" rtl="0">
                        <a:spcBef>
                          <a:spcPts val="0"/>
                        </a:spcBef>
                        <a:spcAft>
                          <a:spcPts val="0"/>
                        </a:spcAft>
                        <a:buNone/>
                      </a:pPr>
                      <a:r>
                        <a:rPr lang="en" sz="800">
                          <a:latin typeface="Lato"/>
                          <a:ea typeface="Lato"/>
                          <a:cs typeface="Lato"/>
                          <a:sym typeface="Lato"/>
                        </a:rPr>
                        <a:t>iSAT Analytics affordance used</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descriptive modelling</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35900">
                <a:tc>
                  <a:txBody>
                    <a:bodyPr>
                      <a:noAutofit/>
                    </a:bodyPr>
                    <a:lstStyle/>
                    <a:p>
                      <a:pPr indent="0" lvl="0" marL="0" rtl="0">
                        <a:spcBef>
                          <a:spcPts val="0"/>
                        </a:spcBef>
                        <a:spcAft>
                          <a:spcPts val="0"/>
                        </a:spcAft>
                        <a:buNone/>
                      </a:pPr>
                      <a:r>
                        <a:rPr lang="en" sz="800">
                          <a:latin typeface="Lato"/>
                          <a:ea typeface="Lato"/>
                          <a:cs typeface="Lato"/>
                          <a:sym typeface="Lato"/>
                        </a:rPr>
                        <a:t>Implications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The trend analysis would give an overview of the alternate conceptions students in a class have. Based on that trend the instructor can take instructional decisions.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6" name="Shape 1336"/>
        <p:cNvGrpSpPr/>
        <p:nvPr/>
      </p:nvGrpSpPr>
      <p:grpSpPr>
        <a:xfrm>
          <a:off x="0" y="0"/>
          <a:ext cx="0" cy="0"/>
          <a:chOff x="0" y="0"/>
          <a:chExt cx="0" cy="0"/>
        </a:xfrm>
      </p:grpSpPr>
      <p:sp>
        <p:nvSpPr>
          <p:cNvPr id="1337" name="Shape 1337"/>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3</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Studies to analyse students problem posing exercises (PPE).</a:t>
            </a:r>
            <a:endParaRPr sz="2400"/>
          </a:p>
        </p:txBody>
      </p:sp>
      <p:sp>
        <p:nvSpPr>
          <p:cNvPr id="1338" name="Shape 1338"/>
          <p:cNvSpPr txBox="1"/>
          <p:nvPr>
            <p:ph idx="1" type="body"/>
          </p:nvPr>
        </p:nvSpPr>
        <p:spPr>
          <a:xfrm>
            <a:off x="2476962" y="788276"/>
            <a:ext cx="63216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Study 4: (Mishra &amp; Iyer, 2013)</a:t>
            </a:r>
            <a:br>
              <a:rPr lang="en" sz="1400"/>
            </a:br>
            <a:r>
              <a:rPr lang="en" sz="1400"/>
              <a:t>	Difference in Novice and Advanced learners during PPE.</a:t>
            </a:r>
            <a:endParaRPr sz="1400"/>
          </a:p>
          <a:p>
            <a:pPr indent="0" lvl="0" marL="0" rtl="0">
              <a:lnSpc>
                <a:spcPct val="150000"/>
              </a:lnSpc>
              <a:spcBef>
                <a:spcPts val="0"/>
              </a:spcBef>
              <a:spcAft>
                <a:spcPts val="0"/>
              </a:spcAft>
              <a:buNone/>
            </a:pPr>
            <a:r>
              <a:rPr lang="en" sz="1400">
                <a:highlight>
                  <a:srgbClr val="FFF2CC"/>
                </a:highlight>
              </a:rPr>
              <a:t>RQ - How does PPE affect students learning outcome (as measured by tests) in CS1 course? </a:t>
            </a:r>
            <a:endParaRPr sz="1400">
              <a:highlight>
                <a:srgbClr val="FFF2CC"/>
              </a:highlight>
            </a:endParaRPr>
          </a:p>
          <a:p>
            <a:pPr indent="0" lvl="0" marL="0" rtl="0">
              <a:lnSpc>
                <a:spcPct val="150000"/>
              </a:lnSpc>
              <a:spcBef>
                <a:spcPts val="0"/>
              </a:spcBef>
              <a:spcAft>
                <a:spcPts val="0"/>
              </a:spcAft>
              <a:buClr>
                <a:schemeClr val="dk2"/>
              </a:buClr>
              <a:buSzPts val="1100"/>
              <a:buFont typeface="Arial"/>
              <a:buNone/>
            </a:pPr>
            <a:r>
              <a:rPr lang="en" sz="1400">
                <a:highlight>
                  <a:srgbClr val="FFF2CC"/>
                </a:highlight>
              </a:rPr>
              <a:t>RQ - What is the transition pattern from - pretest performance - to - posttest performance of novice and advanced learners, as a result of the PPE activity?</a:t>
            </a:r>
            <a:endParaRPr sz="1400">
              <a:highlight>
                <a:srgbClr val="FFF2CC"/>
              </a:highlight>
            </a:endParaRPr>
          </a:p>
          <a:p>
            <a:pPr indent="0" lvl="0" marL="0" rtl="0">
              <a:lnSpc>
                <a:spcPct val="150000"/>
              </a:lnSpc>
              <a:spcBef>
                <a:spcPts val="0"/>
              </a:spcBef>
              <a:spcAft>
                <a:spcPts val="0"/>
              </a:spcAft>
              <a:buNone/>
            </a:pPr>
            <a:r>
              <a:t/>
            </a:r>
            <a:endParaRPr sz="1400"/>
          </a:p>
          <a:p>
            <a:pPr indent="0" lvl="0" marL="0" rtl="0">
              <a:lnSpc>
                <a:spcPct val="150000"/>
              </a:lnSpc>
              <a:spcBef>
                <a:spcPts val="0"/>
              </a:spcBef>
              <a:spcAft>
                <a:spcPts val="0"/>
              </a:spcAft>
              <a:buNone/>
            </a:pPr>
            <a:r>
              <a:rPr lang="en" sz="1400"/>
              <a:t>Study 5: (Mishra &amp; Iyer, 2015)</a:t>
            </a:r>
            <a:endParaRPr sz="1400"/>
          </a:p>
          <a:p>
            <a:pPr indent="457200" lvl="0" marL="0" rtl="0">
              <a:lnSpc>
                <a:spcPct val="150000"/>
              </a:lnSpc>
              <a:spcBef>
                <a:spcPts val="0"/>
              </a:spcBef>
              <a:spcAft>
                <a:spcPts val="0"/>
              </a:spcAft>
              <a:buNone/>
            </a:pPr>
            <a:r>
              <a:rPr lang="en" sz="1400"/>
              <a:t>Potential of PPE as Assessment</a:t>
            </a:r>
            <a:endParaRPr sz="1400"/>
          </a:p>
          <a:p>
            <a:pPr indent="0" lvl="0" marL="0" rtl="0">
              <a:lnSpc>
                <a:spcPct val="150000"/>
              </a:lnSpc>
              <a:spcBef>
                <a:spcPts val="0"/>
              </a:spcBef>
              <a:spcAft>
                <a:spcPts val="0"/>
              </a:spcAft>
              <a:buNone/>
            </a:pPr>
            <a:r>
              <a:rPr lang="en" sz="1400">
                <a:highlight>
                  <a:srgbClr val="FFF2CC"/>
                </a:highlight>
              </a:rPr>
              <a:t>RQ - How does the quality of question(s) generated by a student relate to the score achieved by him/her in the traditional assessment?</a:t>
            </a:r>
            <a:endParaRPr sz="1400">
              <a:highlight>
                <a:srgbClr val="FFF2CC"/>
              </a:highlight>
            </a:endParaRPr>
          </a:p>
        </p:txBody>
      </p:sp>
      <p:sp>
        <p:nvSpPr>
          <p:cNvPr id="1339" name="Shape 133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3" name="Shape 1343"/>
        <p:cNvGrpSpPr/>
        <p:nvPr/>
      </p:nvGrpSpPr>
      <p:grpSpPr>
        <a:xfrm>
          <a:off x="0" y="0"/>
          <a:ext cx="0" cy="0"/>
          <a:chOff x="0" y="0"/>
          <a:chExt cx="0" cy="0"/>
        </a:xfrm>
      </p:grpSpPr>
      <p:sp>
        <p:nvSpPr>
          <p:cNvPr id="1344" name="Shape 1344"/>
          <p:cNvSpPr txBox="1"/>
          <p:nvPr>
            <p:ph idx="4294967295" type="title"/>
          </p:nvPr>
        </p:nvSpPr>
        <p:spPr>
          <a:xfrm>
            <a:off x="206250" y="9406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4</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Difference in Novice and Advanced learners during PPE.</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345" name="Shape 134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346" name="Shape 1346"/>
          <p:cNvSpPr txBox="1"/>
          <p:nvPr>
            <p:ph idx="4294967295" type="body"/>
          </p:nvPr>
        </p:nvSpPr>
        <p:spPr>
          <a:xfrm>
            <a:off x="275050" y="2474075"/>
            <a:ext cx="3802500" cy="2171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Researchers often reach a dead end when there is no statistical significance at a macro level, but there is sense of improvement.</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 transition patterns can get complicated and often researchers club them </a:t>
            </a:r>
            <a:endParaRPr sz="1200">
              <a:highlight>
                <a:srgbClr val="D9EAD3"/>
              </a:highlight>
            </a:endParaRPr>
          </a:p>
        </p:txBody>
      </p:sp>
      <p:pic>
        <p:nvPicPr>
          <p:cNvPr id="1347" name="Shape 1347"/>
          <p:cNvPicPr preferRelativeResize="0"/>
          <p:nvPr/>
        </p:nvPicPr>
        <p:blipFill>
          <a:blip r:embed="rId3">
            <a:alphaModFix/>
          </a:blip>
          <a:stretch>
            <a:fillRect/>
          </a:stretch>
        </p:blipFill>
        <p:spPr>
          <a:xfrm>
            <a:off x="4484300" y="506675"/>
            <a:ext cx="4210142" cy="4182075"/>
          </a:xfrm>
          <a:prstGeom prst="rect">
            <a:avLst/>
          </a:prstGeom>
          <a:noFill/>
          <a:ln>
            <a:noFill/>
          </a:ln>
        </p:spPr>
      </p:pic>
      <p:pic>
        <p:nvPicPr>
          <p:cNvPr id="1348" name="Shape 1348"/>
          <p:cNvPicPr preferRelativeResize="0"/>
          <p:nvPr/>
        </p:nvPicPr>
        <p:blipFill rotWithShape="1">
          <a:blip r:embed="rId4">
            <a:alphaModFix/>
          </a:blip>
          <a:srcRect b="4117" l="52077" r="0" t="80706"/>
          <a:stretch/>
        </p:blipFill>
        <p:spPr>
          <a:xfrm>
            <a:off x="206250" y="19525"/>
            <a:ext cx="2890764" cy="3936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2" name="Shape 1352"/>
        <p:cNvGrpSpPr/>
        <p:nvPr/>
      </p:nvGrpSpPr>
      <p:grpSpPr>
        <a:xfrm>
          <a:off x="0" y="0"/>
          <a:ext cx="0" cy="0"/>
          <a:chOff x="0" y="0"/>
          <a:chExt cx="0" cy="0"/>
        </a:xfrm>
      </p:grpSpPr>
      <p:sp>
        <p:nvSpPr>
          <p:cNvPr id="1353" name="Shape 135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354" name="Shape 1354"/>
          <p:cNvGraphicFramePr/>
          <p:nvPr/>
        </p:nvGraphicFramePr>
        <p:xfrm>
          <a:off x="152400" y="152400"/>
          <a:ext cx="3000000" cy="3000000"/>
        </p:xfrm>
        <a:graphic>
          <a:graphicData uri="http://schemas.openxmlformats.org/drawingml/2006/table">
            <a:tbl>
              <a:tblPr>
                <a:noFill/>
                <a:tableStyleId>{E31F34EF-BD1E-4BBF-A78A-C5647570BAE3}</a:tableStyleId>
              </a:tblPr>
              <a:tblGrid>
                <a:gridCol w="1921425"/>
                <a:gridCol w="6464175"/>
              </a:tblGrid>
              <a:tr h="189275">
                <a:tc>
                  <a:txBody>
                    <a:bodyPr>
                      <a:noAutofit/>
                    </a:bodyPr>
                    <a:lstStyle/>
                    <a:p>
                      <a:pPr indent="0" lvl="0" marL="0" rtl="0">
                        <a:spcBef>
                          <a:spcPts val="0"/>
                        </a:spcBef>
                        <a:spcAft>
                          <a:spcPts val="0"/>
                        </a:spcAft>
                        <a:buNone/>
                      </a:pPr>
                      <a:r>
                        <a:rPr lang="en" sz="800">
                          <a:latin typeface="Lato"/>
                          <a:ea typeface="Lato"/>
                          <a:cs typeface="Lato"/>
                          <a:sym typeface="Lato"/>
                        </a:rPr>
                        <a:t>Scenario 3</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Studies to analyse students problem posing exercises (PPE).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64575">
                <a:tc>
                  <a:txBody>
                    <a:bodyPr>
                      <a:noAutofit/>
                    </a:bodyPr>
                    <a:lstStyle/>
                    <a:p>
                      <a:pPr indent="0" lvl="0" marL="0" rtl="0">
                        <a:spcBef>
                          <a:spcPts val="0"/>
                        </a:spcBef>
                        <a:spcAft>
                          <a:spcPts val="0"/>
                        </a:spcAft>
                        <a:buNone/>
                      </a:pPr>
                      <a:r>
                        <a:rPr lang="en" sz="800">
                          <a:latin typeface="Lato"/>
                          <a:ea typeface="Lato"/>
                          <a:cs typeface="Lato"/>
                          <a:sym typeface="Lato"/>
                        </a:rPr>
                        <a:t>Context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Experiments in face to face workshop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7500">
                <a:tc>
                  <a:txBody>
                    <a:bodyPr>
                      <a:noAutofit/>
                    </a:bodyPr>
                    <a:lstStyle/>
                    <a:p>
                      <a:pPr indent="0" lvl="0" marL="0" rtl="0">
                        <a:spcBef>
                          <a:spcPts val="0"/>
                        </a:spcBef>
                        <a:spcAft>
                          <a:spcPts val="0"/>
                        </a:spcAft>
                        <a:buNone/>
                      </a:pPr>
                      <a:r>
                        <a:rPr lang="en" sz="800">
                          <a:latin typeface="Lato"/>
                          <a:ea typeface="Lato"/>
                          <a:cs typeface="Lato"/>
                          <a:sym typeface="Lato"/>
                        </a:rPr>
                        <a:t>Study 3</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Difference in Novice and Advanced learners during PPE.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64825">
                <a:tc>
                  <a:txBody>
                    <a:bodyPr>
                      <a:noAutofit/>
                    </a:bodyPr>
                    <a:lstStyle/>
                    <a:p>
                      <a:pPr indent="0" lvl="0" marL="0" rtl="0">
                        <a:spcBef>
                          <a:spcPts val="0"/>
                        </a:spcBef>
                        <a:spcAft>
                          <a:spcPts val="0"/>
                        </a:spcAft>
                        <a:buNone/>
                      </a:pPr>
                      <a:r>
                        <a:rPr lang="en" sz="800">
                          <a:latin typeface="Lato"/>
                          <a:ea typeface="Lato"/>
                          <a:cs typeface="Lato"/>
                          <a:sym typeface="Lato"/>
                        </a:rPr>
                        <a:t>Reference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Mishra S. &amp; Iyer S. (2013) Problem Posing Exercise (PPE): An instructional strategy for learning of complex material in introductory programming courses. In Proceedings of the IEEE 6th International Conference on Technology for Education (T4E, 2013), 151-158.</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29175">
                <a:tc>
                  <a:txBody>
                    <a:bodyPr>
                      <a:noAutofit/>
                    </a:bodyPr>
                    <a:lstStyle/>
                    <a:p>
                      <a:pPr indent="0" lvl="0" marL="0" rtl="0">
                        <a:spcBef>
                          <a:spcPts val="0"/>
                        </a:spcBef>
                        <a:spcAft>
                          <a:spcPts val="0"/>
                        </a:spcAft>
                        <a:buNone/>
                      </a:pPr>
                      <a:r>
                        <a:rPr lang="en" sz="800">
                          <a:latin typeface="Lato"/>
                          <a:ea typeface="Lato"/>
                          <a:cs typeface="Lato"/>
                          <a:sym typeface="Lato"/>
                        </a:rPr>
                        <a:t>Research Questions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How does PPE affect students learning outcome (as measured by tests) in CS1 course?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29175">
                <a:tc>
                  <a:txBody>
                    <a:bodyPr>
                      <a:noAutofit/>
                    </a:bodyPr>
                    <a:lstStyle/>
                    <a:p>
                      <a:pPr indent="0" lvl="0" marL="0" rtl="0">
                        <a:spcBef>
                          <a:spcPts val="0"/>
                        </a:spcBef>
                        <a:spcAft>
                          <a:spcPts val="0"/>
                        </a:spcAft>
                        <a:buNone/>
                      </a:pPr>
                      <a:r>
                        <a:rPr lang="en" sz="800">
                          <a:latin typeface="Lato"/>
                          <a:ea typeface="Lato"/>
                          <a:cs typeface="Lato"/>
                          <a:sym typeface="Lato"/>
                        </a:rPr>
                        <a:t>Important of question in that context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The investigation finds out which group of learners are most affected in an active learning intervention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64575">
                <a:tc>
                  <a:txBody>
                    <a:bodyPr>
                      <a:noAutofit/>
                    </a:bodyPr>
                    <a:lstStyle/>
                    <a:p>
                      <a:pPr indent="0" lvl="0" marL="0" rtl="0">
                        <a:spcBef>
                          <a:spcPts val="0"/>
                        </a:spcBef>
                        <a:spcAft>
                          <a:spcPts val="0"/>
                        </a:spcAft>
                        <a:buNone/>
                      </a:pPr>
                      <a:r>
                        <a:rPr lang="en" sz="800">
                          <a:latin typeface="Lato"/>
                          <a:ea typeface="Lato"/>
                          <a:cs typeface="Lato"/>
                          <a:sym typeface="Lato"/>
                        </a:rPr>
                        <a:t>RQ type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Consequence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64575">
                <a:tc>
                  <a:txBody>
                    <a:bodyPr>
                      <a:noAutofit/>
                    </a:bodyPr>
                    <a:lstStyle/>
                    <a:p>
                      <a:pPr indent="0" lvl="0" marL="0" rtl="0">
                        <a:spcBef>
                          <a:spcPts val="0"/>
                        </a:spcBef>
                        <a:spcAft>
                          <a:spcPts val="0"/>
                        </a:spcAft>
                        <a:buNone/>
                      </a:pPr>
                      <a:r>
                        <a:rPr lang="en" sz="800">
                          <a:latin typeface="Lato"/>
                          <a:ea typeface="Lato"/>
                          <a:cs typeface="Lato"/>
                          <a:sym typeface="Lato"/>
                        </a:rPr>
                        <a:t>iSAT #</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No. 5 - Transition pattern of students performance between pre and post tests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88025">
                <a:tc>
                  <a:txBody>
                    <a:bodyPr>
                      <a:noAutofit/>
                    </a:bodyPr>
                    <a:lstStyle/>
                    <a:p>
                      <a:pPr indent="0" lvl="0" marL="0" rtl="0">
                        <a:spcBef>
                          <a:spcPts val="0"/>
                        </a:spcBef>
                        <a:spcAft>
                          <a:spcPts val="0"/>
                        </a:spcAft>
                        <a:buNone/>
                      </a:pPr>
                      <a:r>
                        <a:rPr lang="en" sz="800">
                          <a:latin typeface="Lato"/>
                          <a:ea typeface="Lato"/>
                          <a:cs typeface="Lato"/>
                          <a:sym typeface="Lato"/>
                        </a:rPr>
                        <a:t>Attribute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Assessment score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29175">
                <a:tc>
                  <a:txBody>
                    <a:bodyPr>
                      <a:noAutofit/>
                    </a:bodyPr>
                    <a:lstStyle/>
                    <a:p>
                      <a:pPr indent="0" lvl="0" marL="0" rtl="0">
                        <a:spcBef>
                          <a:spcPts val="0"/>
                        </a:spcBef>
                        <a:spcAft>
                          <a:spcPts val="0"/>
                        </a:spcAft>
                        <a:buNone/>
                      </a:pPr>
                      <a:r>
                        <a:rPr lang="en" sz="800">
                          <a:latin typeface="Lato"/>
                          <a:ea typeface="Lato"/>
                          <a:cs typeface="Lato"/>
                          <a:sym typeface="Lato"/>
                        </a:rPr>
                        <a:t>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&amp; Strata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Pre-Test score | Post-Test score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High, Medium, Low</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11475">
                <a:tc>
                  <a:txBody>
                    <a:bodyPr>
                      <a:noAutofit/>
                    </a:bodyPr>
                    <a:lstStyle/>
                    <a:p>
                      <a:pPr indent="0" lvl="0" marL="0" rtl="0">
                        <a:spcBef>
                          <a:spcPts val="0"/>
                        </a:spcBef>
                        <a:spcAft>
                          <a:spcPts val="0"/>
                        </a:spcAft>
                        <a:buNone/>
                      </a:pPr>
                      <a:r>
                        <a:rPr lang="en" sz="800">
                          <a:latin typeface="Lato"/>
                          <a:ea typeface="Lato"/>
                          <a:cs typeface="Lato"/>
                          <a:sym typeface="Lato"/>
                        </a:rPr>
                        <a:t># of attributes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 of Phase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 of Strata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1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3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64575">
                <a:tc>
                  <a:txBody>
                    <a:bodyPr>
                      <a:noAutofit/>
                    </a:bodyPr>
                    <a:lstStyle/>
                    <a:p>
                      <a:pPr indent="0" lvl="0" marL="0" rtl="0">
                        <a:spcBef>
                          <a:spcPts val="0"/>
                        </a:spcBef>
                        <a:spcAft>
                          <a:spcPts val="0"/>
                        </a:spcAft>
                        <a:buNone/>
                      </a:pPr>
                      <a:r>
                        <a:rPr lang="en" sz="800">
                          <a:latin typeface="Lato"/>
                          <a:ea typeface="Lato"/>
                          <a:cs typeface="Lato"/>
                          <a:sym typeface="Lato"/>
                        </a:rPr>
                        <a:t>Type of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Temporal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05725">
                <a:tc>
                  <a:txBody>
                    <a:bodyPr>
                      <a:noAutofit/>
                    </a:bodyPr>
                    <a:lstStyle/>
                    <a:p>
                      <a:pPr indent="0" lvl="0" marL="0" rtl="0">
                        <a:spcBef>
                          <a:spcPts val="0"/>
                        </a:spcBef>
                        <a:spcAft>
                          <a:spcPts val="0"/>
                        </a:spcAft>
                        <a:buNone/>
                      </a:pPr>
                      <a:r>
                        <a:rPr lang="en" sz="800">
                          <a:latin typeface="Lato"/>
                          <a:ea typeface="Lato"/>
                          <a:cs typeface="Lato"/>
                          <a:sym typeface="Lato"/>
                        </a:rPr>
                        <a:t>Objective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Exploratory temporal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222200">
                <a:tc>
                  <a:txBody>
                    <a:bodyPr>
                      <a:noAutofit/>
                    </a:bodyPr>
                    <a:lstStyle/>
                    <a:p>
                      <a:pPr indent="0" lvl="0" marL="0" rtl="0">
                        <a:spcBef>
                          <a:spcPts val="0"/>
                        </a:spcBef>
                        <a:spcAft>
                          <a:spcPts val="0"/>
                        </a:spcAft>
                        <a:buNone/>
                      </a:pPr>
                      <a:r>
                        <a:rPr lang="en" sz="800">
                          <a:latin typeface="Lato"/>
                          <a:ea typeface="Lato"/>
                          <a:cs typeface="Lato"/>
                          <a:sym typeface="Lato"/>
                        </a:rPr>
                        <a:t>Analysis task</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Look up desired pattern of transition - starbursts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64575">
                <a:tc>
                  <a:txBody>
                    <a:bodyPr>
                      <a:noAutofit/>
                    </a:bodyPr>
                    <a:lstStyle/>
                    <a:p>
                      <a:pPr indent="0" lvl="0" marL="0" rtl="0">
                        <a:spcBef>
                          <a:spcPts val="0"/>
                        </a:spcBef>
                        <a:spcAft>
                          <a:spcPts val="0"/>
                        </a:spcAft>
                        <a:buNone/>
                      </a:pPr>
                      <a:r>
                        <a:rPr lang="en" sz="800">
                          <a:latin typeface="Lato"/>
                          <a:ea typeface="Lato"/>
                          <a:cs typeface="Lato"/>
                          <a:sym typeface="Lato"/>
                        </a:rPr>
                        <a:t>Cohort size (N)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Performance of 135 groups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11475">
                <a:tc>
                  <a:txBody>
                    <a:bodyPr>
                      <a:noAutofit/>
                    </a:bodyPr>
                    <a:lstStyle/>
                    <a:p>
                      <a:pPr indent="0" lvl="0" marL="0" rtl="0">
                        <a:spcBef>
                          <a:spcPts val="0"/>
                        </a:spcBef>
                        <a:spcAft>
                          <a:spcPts val="0"/>
                        </a:spcAft>
                        <a:buNone/>
                      </a:pPr>
                      <a:r>
                        <a:rPr lang="en" sz="800">
                          <a:latin typeface="Lato"/>
                          <a:ea typeface="Lato"/>
                          <a:cs typeface="Lato"/>
                          <a:sym typeface="Lato"/>
                        </a:rPr>
                        <a:t>What did iSAT explicate?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Visualised transition patterns between Pre-test and Post-test for the whole group of students. It was evident that students improved or retained their performance level after the question posing exercise.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88025">
                <a:tc>
                  <a:txBody>
                    <a:bodyPr>
                      <a:noAutofit/>
                    </a:bodyPr>
                    <a:lstStyle/>
                    <a:p>
                      <a:pPr indent="0" lvl="0" marL="0" rtl="0">
                        <a:spcBef>
                          <a:spcPts val="0"/>
                        </a:spcBef>
                        <a:spcAft>
                          <a:spcPts val="0"/>
                        </a:spcAft>
                        <a:buNone/>
                      </a:pPr>
                      <a:r>
                        <a:rPr lang="en" sz="800">
                          <a:latin typeface="Lato"/>
                          <a:ea typeface="Lato"/>
                          <a:cs typeface="Lato"/>
                          <a:sym typeface="Lato"/>
                        </a:rPr>
                        <a:t>iSAT Analytics affordance used</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Descriptive modelling</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60850">
                <a:tc>
                  <a:txBody>
                    <a:bodyPr>
                      <a:noAutofit/>
                    </a:bodyPr>
                    <a:lstStyle/>
                    <a:p>
                      <a:pPr indent="0" lvl="0" marL="0" rtl="0">
                        <a:spcBef>
                          <a:spcPts val="0"/>
                        </a:spcBef>
                        <a:spcAft>
                          <a:spcPts val="0"/>
                        </a:spcAft>
                        <a:buNone/>
                      </a:pPr>
                      <a:r>
                        <a:rPr lang="en" sz="800">
                          <a:latin typeface="Lato"/>
                          <a:ea typeface="Lato"/>
                          <a:cs typeface="Lato"/>
                          <a:sym typeface="Lato"/>
                        </a:rPr>
                        <a:t>Implications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The analysis illustrated the positive effect of question posing to improve performance of majority of the students in each achievement cohort.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8" name="Shape 1358"/>
        <p:cNvGrpSpPr/>
        <p:nvPr/>
      </p:nvGrpSpPr>
      <p:grpSpPr>
        <a:xfrm>
          <a:off x="0" y="0"/>
          <a:ext cx="0" cy="0"/>
          <a:chOff x="0" y="0"/>
          <a:chExt cx="0" cy="0"/>
        </a:xfrm>
      </p:grpSpPr>
      <p:sp>
        <p:nvSpPr>
          <p:cNvPr id="1359" name="Shape 135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360" name="Shape 1360"/>
          <p:cNvPicPr preferRelativeResize="0"/>
          <p:nvPr/>
        </p:nvPicPr>
        <p:blipFill>
          <a:blip r:embed="rId3">
            <a:alphaModFix/>
          </a:blip>
          <a:stretch>
            <a:fillRect/>
          </a:stretch>
        </p:blipFill>
        <p:spPr>
          <a:xfrm>
            <a:off x="0" y="1810075"/>
            <a:ext cx="4521900" cy="3333425"/>
          </a:xfrm>
          <a:prstGeom prst="rect">
            <a:avLst/>
          </a:prstGeom>
          <a:noFill/>
          <a:ln>
            <a:noFill/>
          </a:ln>
        </p:spPr>
      </p:pic>
      <p:pic>
        <p:nvPicPr>
          <p:cNvPr id="1361" name="Shape 1361"/>
          <p:cNvPicPr preferRelativeResize="0"/>
          <p:nvPr/>
        </p:nvPicPr>
        <p:blipFill>
          <a:blip r:embed="rId4">
            <a:alphaModFix/>
          </a:blip>
          <a:stretch>
            <a:fillRect/>
          </a:stretch>
        </p:blipFill>
        <p:spPr>
          <a:xfrm>
            <a:off x="4622095" y="2"/>
            <a:ext cx="4521900" cy="3304482"/>
          </a:xfrm>
          <a:prstGeom prst="rect">
            <a:avLst/>
          </a:prstGeom>
          <a:noFill/>
          <a:ln>
            <a:noFill/>
          </a:ln>
        </p:spPr>
      </p:pic>
      <p:sp>
        <p:nvSpPr>
          <p:cNvPr id="1362" name="Shape 1362"/>
          <p:cNvSpPr/>
          <p:nvPr/>
        </p:nvSpPr>
        <p:spPr>
          <a:xfrm>
            <a:off x="20900" y="1164925"/>
            <a:ext cx="1957200" cy="489300"/>
          </a:xfrm>
          <a:prstGeom prst="wedgeRect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latin typeface="Lato"/>
                <a:ea typeface="Lato"/>
                <a:cs typeface="Lato"/>
                <a:sym typeface="Lato"/>
              </a:rPr>
              <a:t>Novice learners</a:t>
            </a:r>
            <a:endParaRPr sz="1000">
              <a:latin typeface="Lato"/>
              <a:ea typeface="Lato"/>
              <a:cs typeface="Lato"/>
              <a:sym typeface="Lato"/>
            </a:endParaRPr>
          </a:p>
        </p:txBody>
      </p:sp>
      <p:sp>
        <p:nvSpPr>
          <p:cNvPr id="1363" name="Shape 1363"/>
          <p:cNvSpPr/>
          <p:nvPr/>
        </p:nvSpPr>
        <p:spPr>
          <a:xfrm>
            <a:off x="7199250" y="3412950"/>
            <a:ext cx="1957200" cy="489300"/>
          </a:xfrm>
          <a:prstGeom prst="wedgeRectCallout">
            <a:avLst>
              <a:gd fmla="val -17708" name="adj1"/>
              <a:gd fmla="val -77555"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latin typeface="Lato"/>
                <a:ea typeface="Lato"/>
                <a:cs typeface="Lato"/>
                <a:sym typeface="Lato"/>
              </a:rPr>
              <a:t>Advanced learners</a:t>
            </a:r>
            <a:endParaRPr sz="1000">
              <a:latin typeface="Lato"/>
              <a:ea typeface="Lato"/>
              <a:cs typeface="Lato"/>
              <a:sym typeface="Lato"/>
            </a:endParaRPr>
          </a:p>
        </p:txBody>
      </p:sp>
      <p:pic>
        <p:nvPicPr>
          <p:cNvPr id="1364" name="Shape 1364"/>
          <p:cNvPicPr preferRelativeResize="0"/>
          <p:nvPr/>
        </p:nvPicPr>
        <p:blipFill rotWithShape="1">
          <a:blip r:embed="rId5">
            <a:alphaModFix/>
          </a:blip>
          <a:srcRect b="4117" l="52077" r="0" t="80706"/>
          <a:stretch/>
        </p:blipFill>
        <p:spPr>
          <a:xfrm>
            <a:off x="206250" y="19525"/>
            <a:ext cx="2890764" cy="3936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8" name="Shape 1368"/>
        <p:cNvGrpSpPr/>
        <p:nvPr/>
      </p:nvGrpSpPr>
      <p:grpSpPr>
        <a:xfrm>
          <a:off x="0" y="0"/>
          <a:ext cx="0" cy="0"/>
          <a:chOff x="0" y="0"/>
          <a:chExt cx="0" cy="0"/>
        </a:xfrm>
      </p:grpSpPr>
      <p:sp>
        <p:nvSpPr>
          <p:cNvPr id="1369" name="Shape 136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370" name="Shape 1370"/>
          <p:cNvGraphicFramePr/>
          <p:nvPr/>
        </p:nvGraphicFramePr>
        <p:xfrm>
          <a:off x="152400" y="152400"/>
          <a:ext cx="3000000" cy="3000000"/>
        </p:xfrm>
        <a:graphic>
          <a:graphicData uri="http://schemas.openxmlformats.org/drawingml/2006/table">
            <a:tbl>
              <a:tblPr>
                <a:noFill/>
                <a:tableStyleId>{E31F34EF-BD1E-4BBF-A78A-C5647570BAE3}</a:tableStyleId>
              </a:tblPr>
              <a:tblGrid>
                <a:gridCol w="1577625"/>
                <a:gridCol w="3141150"/>
                <a:gridCol w="3887675"/>
              </a:tblGrid>
              <a:tr h="168600">
                <a:tc>
                  <a:txBody>
                    <a:bodyPr>
                      <a:noAutofit/>
                    </a:bodyPr>
                    <a:lstStyle/>
                    <a:p>
                      <a:pPr indent="0" lvl="0" marL="0" rtl="0">
                        <a:spcBef>
                          <a:spcPts val="0"/>
                        </a:spcBef>
                        <a:spcAft>
                          <a:spcPts val="0"/>
                        </a:spcAft>
                        <a:buNone/>
                      </a:pPr>
                      <a:r>
                        <a:rPr lang="en" sz="800">
                          <a:latin typeface="Lato"/>
                          <a:ea typeface="Lato"/>
                          <a:cs typeface="Lato"/>
                          <a:sym typeface="Lato"/>
                        </a:rPr>
                        <a:t>Scenario 3</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Studies to analyse students problem posing exercises (PPE)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46600">
                <a:tc>
                  <a:txBody>
                    <a:bodyPr>
                      <a:noAutofit/>
                    </a:bodyPr>
                    <a:lstStyle/>
                    <a:p>
                      <a:pPr indent="0" lvl="0" marL="0" rtl="0">
                        <a:spcBef>
                          <a:spcPts val="0"/>
                        </a:spcBef>
                        <a:spcAft>
                          <a:spcPts val="0"/>
                        </a:spcAft>
                        <a:buNone/>
                      </a:pPr>
                      <a:r>
                        <a:rPr lang="en" sz="800">
                          <a:latin typeface="Lato"/>
                          <a:ea typeface="Lato"/>
                          <a:cs typeface="Lato"/>
                          <a:sym typeface="Lato"/>
                        </a:rPr>
                        <a:t>Context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Experiments in face to face workshop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75925">
                <a:tc>
                  <a:txBody>
                    <a:bodyPr>
                      <a:noAutofit/>
                    </a:bodyPr>
                    <a:lstStyle/>
                    <a:p>
                      <a:pPr indent="0" lvl="0" marL="0" rtl="0">
                        <a:spcBef>
                          <a:spcPts val="0"/>
                        </a:spcBef>
                        <a:spcAft>
                          <a:spcPts val="0"/>
                        </a:spcAft>
                        <a:buNone/>
                      </a:pPr>
                      <a:r>
                        <a:rPr lang="en" sz="800">
                          <a:latin typeface="Lato"/>
                          <a:ea typeface="Lato"/>
                          <a:cs typeface="Lato"/>
                          <a:sym typeface="Lato"/>
                        </a:rPr>
                        <a:t>Study 4</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Difference in Novice and Advanced learners during PPE.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324975">
                <a:tc>
                  <a:txBody>
                    <a:bodyPr>
                      <a:noAutofit/>
                    </a:bodyPr>
                    <a:lstStyle/>
                    <a:p>
                      <a:pPr indent="0" lvl="0" marL="0" rtl="0">
                        <a:spcBef>
                          <a:spcPts val="0"/>
                        </a:spcBef>
                        <a:spcAft>
                          <a:spcPts val="0"/>
                        </a:spcAft>
                        <a:buNone/>
                      </a:pPr>
                      <a:r>
                        <a:rPr lang="en" sz="800">
                          <a:latin typeface="Lato"/>
                          <a:ea typeface="Lato"/>
                          <a:cs typeface="Lato"/>
                          <a:sym typeface="Lato"/>
                        </a:rPr>
                        <a:t>Reference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Mishra S. &amp; Iyer S. (2013) Problem Posing Exercise (PPE): An instructional strategy for learning of complex material in introductory programming courses. In Proceedings of the IEEE 6th International Conference on Technology for Education (T4E, 2013), 151-158.</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r>
              <a:tr h="293200">
                <a:tc>
                  <a:txBody>
                    <a:bodyPr>
                      <a:noAutofit/>
                    </a:bodyPr>
                    <a:lstStyle/>
                    <a:p>
                      <a:pPr indent="0" lvl="0" marL="0" rtl="0">
                        <a:spcBef>
                          <a:spcPts val="0"/>
                        </a:spcBef>
                        <a:spcAft>
                          <a:spcPts val="0"/>
                        </a:spcAft>
                        <a:buNone/>
                      </a:pPr>
                      <a:r>
                        <a:rPr lang="en" sz="800">
                          <a:latin typeface="Lato"/>
                          <a:ea typeface="Lato"/>
                          <a:cs typeface="Lato"/>
                          <a:sym typeface="Lato"/>
                        </a:rPr>
                        <a:t>Research Questions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 What is the transition pattern from - pretest performance - to - posttest performance of novice and advanced learners, as a result of the PPE activity?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366500">
                <a:tc>
                  <a:txBody>
                    <a:bodyPr>
                      <a:noAutofit/>
                    </a:bodyPr>
                    <a:lstStyle/>
                    <a:p>
                      <a:pPr indent="0" lvl="0" marL="0" rtl="0">
                        <a:spcBef>
                          <a:spcPts val="0"/>
                        </a:spcBef>
                        <a:spcAft>
                          <a:spcPts val="0"/>
                        </a:spcAft>
                        <a:buNone/>
                      </a:pPr>
                      <a:r>
                        <a:rPr lang="en" sz="800">
                          <a:latin typeface="Lato"/>
                          <a:ea typeface="Lato"/>
                          <a:cs typeface="Lato"/>
                          <a:sym typeface="Lato"/>
                        </a:rPr>
                        <a:t>Important of question in that context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The investigation finds out which group of learners are most affected in an active learning intervention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46600">
                <a:tc>
                  <a:txBody>
                    <a:bodyPr>
                      <a:noAutofit/>
                    </a:bodyPr>
                    <a:lstStyle/>
                    <a:p>
                      <a:pPr indent="0" lvl="0" marL="0" rtl="0">
                        <a:spcBef>
                          <a:spcPts val="0"/>
                        </a:spcBef>
                        <a:spcAft>
                          <a:spcPts val="0"/>
                        </a:spcAft>
                        <a:buNone/>
                      </a:pPr>
                      <a:r>
                        <a:rPr lang="en" sz="800">
                          <a:latin typeface="Lato"/>
                          <a:ea typeface="Lato"/>
                          <a:cs typeface="Lato"/>
                          <a:sym typeface="Lato"/>
                        </a:rPr>
                        <a:t>RQ type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Disproportion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256550">
                <a:tc>
                  <a:txBody>
                    <a:bodyPr>
                      <a:noAutofit/>
                    </a:bodyPr>
                    <a:lstStyle/>
                    <a:p>
                      <a:pPr indent="0" lvl="0" marL="0" rtl="0">
                        <a:spcBef>
                          <a:spcPts val="0"/>
                        </a:spcBef>
                        <a:spcAft>
                          <a:spcPts val="0"/>
                        </a:spcAft>
                        <a:buNone/>
                      </a:pPr>
                      <a:r>
                        <a:rPr lang="en" sz="800">
                          <a:latin typeface="Lato"/>
                          <a:ea typeface="Lato"/>
                          <a:cs typeface="Lato"/>
                          <a:sym typeface="Lato"/>
                        </a:rPr>
                        <a:t>iSAT #</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No. 6 - Transition pattern of performance for novice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No. 7 - Transition pattern of performance for advanced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56550">
                <a:tc>
                  <a:txBody>
                    <a:bodyPr>
                      <a:noAutofit/>
                    </a:bodyPr>
                    <a:lstStyle/>
                    <a:p>
                      <a:pPr indent="0" lvl="0" marL="0" rtl="0">
                        <a:spcBef>
                          <a:spcPts val="0"/>
                        </a:spcBef>
                        <a:spcAft>
                          <a:spcPts val="0"/>
                        </a:spcAft>
                        <a:buNone/>
                      </a:pPr>
                      <a:r>
                        <a:rPr lang="en" sz="800">
                          <a:latin typeface="Lato"/>
                          <a:ea typeface="Lato"/>
                          <a:cs typeface="Lato"/>
                          <a:sym typeface="Lato"/>
                        </a:rPr>
                        <a:t>Attribute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Achievement score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Difficulty level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r>
              <a:tr h="293200">
                <a:tc>
                  <a:txBody>
                    <a:bodyPr>
                      <a:noAutofit/>
                    </a:bodyPr>
                    <a:lstStyle/>
                    <a:p>
                      <a:pPr indent="0" lvl="0" marL="0" rtl="0">
                        <a:spcBef>
                          <a:spcPts val="0"/>
                        </a:spcBef>
                        <a:spcAft>
                          <a:spcPts val="0"/>
                        </a:spcAft>
                        <a:buNone/>
                      </a:pPr>
                      <a:r>
                        <a:rPr lang="en" sz="800">
                          <a:latin typeface="Lato"/>
                          <a:ea typeface="Lato"/>
                          <a:cs typeface="Lato"/>
                          <a:sym typeface="Lato"/>
                        </a:rPr>
                        <a:t>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&amp; Strata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Pre-Test score | Rubric score | Post-Test score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High, Medium, Low</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366500">
                <a:tc>
                  <a:txBody>
                    <a:bodyPr>
                      <a:noAutofit/>
                    </a:bodyPr>
                    <a:lstStyle/>
                    <a:p>
                      <a:pPr indent="0" lvl="0" marL="0" rtl="0">
                        <a:spcBef>
                          <a:spcPts val="0"/>
                        </a:spcBef>
                        <a:spcAft>
                          <a:spcPts val="0"/>
                        </a:spcAft>
                        <a:buNone/>
                      </a:pPr>
                      <a:r>
                        <a:rPr lang="en" sz="800">
                          <a:latin typeface="Lato"/>
                          <a:ea typeface="Lato"/>
                          <a:cs typeface="Lato"/>
                          <a:sym typeface="Lato"/>
                        </a:rPr>
                        <a:t># of attributes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 of Phase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 of Strata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2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3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3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46600">
                <a:tc>
                  <a:txBody>
                    <a:bodyPr>
                      <a:noAutofit/>
                    </a:bodyPr>
                    <a:lstStyle/>
                    <a:p>
                      <a:pPr indent="0" lvl="0" marL="0" rtl="0">
                        <a:spcBef>
                          <a:spcPts val="0"/>
                        </a:spcBef>
                        <a:spcAft>
                          <a:spcPts val="0"/>
                        </a:spcAft>
                        <a:buNone/>
                      </a:pPr>
                      <a:r>
                        <a:rPr lang="en" sz="800">
                          <a:latin typeface="Lato"/>
                          <a:ea typeface="Lato"/>
                          <a:cs typeface="Lato"/>
                          <a:sym typeface="Lato"/>
                        </a:rPr>
                        <a:t>Type of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Multivariate + temporal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83250">
                <a:tc>
                  <a:txBody>
                    <a:bodyPr>
                      <a:noAutofit/>
                    </a:bodyPr>
                    <a:lstStyle/>
                    <a:p>
                      <a:pPr indent="0" lvl="0" marL="0" rtl="0">
                        <a:spcBef>
                          <a:spcPts val="0"/>
                        </a:spcBef>
                        <a:spcAft>
                          <a:spcPts val="0"/>
                        </a:spcAft>
                        <a:buNone/>
                      </a:pPr>
                      <a:r>
                        <a:rPr lang="en" sz="800">
                          <a:latin typeface="Lato"/>
                          <a:ea typeface="Lato"/>
                          <a:cs typeface="Lato"/>
                          <a:sym typeface="Lato"/>
                        </a:rPr>
                        <a:t>Objective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exploratory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r>
              <a:tr h="197900">
                <a:tc>
                  <a:txBody>
                    <a:bodyPr>
                      <a:noAutofit/>
                    </a:bodyPr>
                    <a:lstStyle/>
                    <a:p>
                      <a:pPr indent="0" lvl="0" marL="0" rtl="0">
                        <a:spcBef>
                          <a:spcPts val="0"/>
                        </a:spcBef>
                        <a:spcAft>
                          <a:spcPts val="0"/>
                        </a:spcAft>
                        <a:buNone/>
                      </a:pPr>
                      <a:r>
                        <a:rPr lang="en" sz="800">
                          <a:latin typeface="Lato"/>
                          <a:ea typeface="Lato"/>
                          <a:cs typeface="Lato"/>
                          <a:sym typeface="Lato"/>
                        </a:rPr>
                        <a:t>Analysis task</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Compare 2 transition map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46600">
                <a:tc>
                  <a:txBody>
                    <a:bodyPr>
                      <a:noAutofit/>
                    </a:bodyPr>
                    <a:lstStyle/>
                    <a:p>
                      <a:pPr indent="0" lvl="0" marL="0" rtl="0">
                        <a:spcBef>
                          <a:spcPts val="0"/>
                        </a:spcBef>
                        <a:spcAft>
                          <a:spcPts val="0"/>
                        </a:spcAft>
                        <a:buNone/>
                      </a:pPr>
                      <a:r>
                        <a:rPr lang="en" sz="800">
                          <a:latin typeface="Lato"/>
                          <a:ea typeface="Lato"/>
                          <a:cs typeface="Lato"/>
                          <a:sym typeface="Lato"/>
                        </a:rPr>
                        <a:t>Cohort size (N)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60 novice learner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62 advanced learner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993875">
                <a:tc>
                  <a:txBody>
                    <a:bodyPr>
                      <a:noAutofit/>
                    </a:bodyPr>
                    <a:lstStyle/>
                    <a:p>
                      <a:pPr indent="0" lvl="0" marL="0" rtl="0">
                        <a:spcBef>
                          <a:spcPts val="0"/>
                        </a:spcBef>
                        <a:spcAft>
                          <a:spcPts val="0"/>
                        </a:spcAft>
                        <a:buNone/>
                      </a:pPr>
                      <a:r>
                        <a:rPr lang="en" sz="800">
                          <a:latin typeface="Lato"/>
                          <a:ea typeface="Lato"/>
                          <a:cs typeface="Lato"/>
                          <a:sym typeface="Lato"/>
                        </a:rPr>
                        <a:t>What did iSAT explicate?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"Visualized proportion of difficulty level of the student generated problems and the transitions of test performances for those students.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It helped to assess effectiveness of the PPE based instruction for novice and advanced learners group. Transition patterns show that PPE had more visible effects on novice learning outcome and not on Advanced Learners’.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Without any explicit training on PP, Medium level difficulty questions are more posed by both high and medium level pretest performers in both novice and advanced cases.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Interestingly advanced learners generate more low level questions than Novices.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Higher the difficulty level of generated problem, higher is the posttest score; but it does NOT necessarily imply that: lower difficulty yields lower posttest performance."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03200">
                <a:tc>
                  <a:txBody>
                    <a:bodyPr>
                      <a:noAutofit/>
                    </a:bodyPr>
                    <a:lstStyle/>
                    <a:p>
                      <a:pPr indent="0" lvl="0" marL="0" rtl="0">
                        <a:spcBef>
                          <a:spcPts val="0"/>
                        </a:spcBef>
                        <a:spcAft>
                          <a:spcPts val="0"/>
                        </a:spcAft>
                        <a:buNone/>
                      </a:pPr>
                      <a:r>
                        <a:rPr lang="en" sz="800">
                          <a:latin typeface="Lato"/>
                          <a:ea typeface="Lato"/>
                          <a:cs typeface="Lato"/>
                          <a:sym typeface="Lato"/>
                        </a:rPr>
                        <a:t>iSAT Analytics affordance used</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 compare - across iSAT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Shape 438"/>
          <p:cNvSpPr txBox="1"/>
          <p:nvPr>
            <p:ph idx="1" type="body"/>
          </p:nvPr>
        </p:nvSpPr>
        <p:spPr>
          <a:xfrm>
            <a:off x="2410100" y="1290975"/>
            <a:ext cx="6636600" cy="3002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Who  are the </a:t>
            </a:r>
            <a:r>
              <a:rPr b="1" lang="en" sz="1400">
                <a:highlight>
                  <a:srgbClr val="D0E0E3"/>
                </a:highlight>
              </a:rPr>
              <a:t>stakeholders</a:t>
            </a:r>
            <a:r>
              <a:rPr lang="en" sz="1400"/>
              <a:t> of educational dataset?</a:t>
            </a:r>
            <a:endParaRPr sz="1400"/>
          </a:p>
          <a:p>
            <a:pPr indent="-317500" lvl="1" marL="914400" rtl="0">
              <a:lnSpc>
                <a:spcPct val="115000"/>
              </a:lnSpc>
              <a:spcBef>
                <a:spcPts val="0"/>
              </a:spcBef>
              <a:spcAft>
                <a:spcPts val="0"/>
              </a:spcAft>
              <a:buSzPts val="1400"/>
              <a:buChar char="○"/>
            </a:pPr>
            <a:r>
              <a:rPr lang="en" sz="1400"/>
              <a:t>Learner, </a:t>
            </a:r>
            <a:r>
              <a:rPr b="1" lang="en" sz="1400"/>
              <a:t>teacher, researcher</a:t>
            </a:r>
            <a:r>
              <a:rPr lang="en" sz="1400"/>
              <a:t>, admin, policy maker</a:t>
            </a:r>
            <a:br>
              <a:rPr lang="en" sz="1400"/>
            </a:br>
            <a:endParaRPr sz="1400"/>
          </a:p>
          <a:p>
            <a:pPr indent="-317500" lvl="0" marL="457200" rtl="0">
              <a:spcBef>
                <a:spcPts val="0"/>
              </a:spcBef>
              <a:spcAft>
                <a:spcPts val="0"/>
              </a:spcAft>
              <a:buSzPts val="1400"/>
              <a:buChar char="●"/>
            </a:pPr>
            <a:r>
              <a:rPr lang="en" sz="1400"/>
              <a:t>What are the </a:t>
            </a:r>
            <a:r>
              <a:rPr b="1" lang="en" sz="1400">
                <a:highlight>
                  <a:srgbClr val="D9EAD3"/>
                </a:highlight>
              </a:rPr>
              <a:t>purpose</a:t>
            </a:r>
            <a:r>
              <a:rPr lang="en" sz="1400"/>
              <a:t> of analysing educational dataset?</a:t>
            </a:r>
            <a:endParaRPr sz="1400"/>
          </a:p>
          <a:p>
            <a:pPr indent="-317500" lvl="1" marL="914400" rtl="0">
              <a:lnSpc>
                <a:spcPct val="115000"/>
              </a:lnSpc>
              <a:spcBef>
                <a:spcPts val="0"/>
              </a:spcBef>
              <a:spcAft>
                <a:spcPts val="0"/>
              </a:spcAft>
              <a:buSzPts val="1400"/>
              <a:buChar char="○"/>
            </a:pPr>
            <a:r>
              <a:rPr lang="en" sz="1400"/>
              <a:t>Reporting, Predicting, Differentiation between groups of students, Differentiation between learning offerings, Data consolidation / Correlation, Effects on Performance,etc</a:t>
            </a:r>
            <a:br>
              <a:rPr lang="en" sz="1400"/>
            </a:br>
            <a:endParaRPr sz="1400"/>
          </a:p>
          <a:p>
            <a:pPr indent="-317500" lvl="0" marL="457200" rtl="0">
              <a:lnSpc>
                <a:spcPct val="115000"/>
              </a:lnSpc>
              <a:spcBef>
                <a:spcPts val="0"/>
              </a:spcBef>
              <a:spcAft>
                <a:spcPts val="0"/>
              </a:spcAft>
              <a:buSzPts val="1400"/>
              <a:buChar char="●"/>
            </a:pPr>
            <a:r>
              <a:rPr lang="en" sz="1400"/>
              <a:t>What are the </a:t>
            </a:r>
            <a:r>
              <a:rPr b="1" lang="en" sz="1400">
                <a:highlight>
                  <a:srgbClr val="CFE2F3"/>
                </a:highlight>
              </a:rPr>
              <a:t>strands of analytics</a:t>
            </a:r>
            <a:r>
              <a:rPr lang="en" sz="1400"/>
              <a:t> of educational dataset?</a:t>
            </a:r>
            <a:endParaRPr sz="1400"/>
          </a:p>
          <a:p>
            <a:pPr indent="-317500" lvl="1" marL="914400" rtl="0">
              <a:lnSpc>
                <a:spcPct val="200000"/>
              </a:lnSpc>
              <a:spcBef>
                <a:spcPts val="0"/>
              </a:spcBef>
              <a:spcAft>
                <a:spcPts val="0"/>
              </a:spcAft>
              <a:buSzPts val="1400"/>
              <a:buChar char="○"/>
            </a:pPr>
            <a:r>
              <a:rPr b="1" lang="en"/>
              <a:t>Learning Analytics</a:t>
            </a:r>
            <a:r>
              <a:rPr lang="en"/>
              <a:t>, Teaching Analytics,  Academic analytics</a:t>
            </a:r>
            <a:endParaRPr sz="1400"/>
          </a:p>
        </p:txBody>
      </p:sp>
      <p:sp>
        <p:nvSpPr>
          <p:cNvPr id="439" name="Shape 43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440" name="Shape 440"/>
          <p:cNvSpPr txBox="1"/>
          <p:nvPr/>
        </p:nvSpPr>
        <p:spPr>
          <a:xfrm>
            <a:off x="2456750" y="0"/>
            <a:ext cx="6542100" cy="393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000">
                <a:solidFill>
                  <a:schemeClr val="dk2"/>
                </a:solidFill>
                <a:latin typeface="Raleway"/>
                <a:ea typeface="Raleway"/>
                <a:cs typeface="Raleway"/>
                <a:sym typeface="Raleway"/>
              </a:rPr>
              <a:t>Research Objective</a:t>
            </a:r>
            <a:br>
              <a:rPr b="1" lang="en" sz="1000">
                <a:solidFill>
                  <a:schemeClr val="dk2"/>
                </a:solidFill>
                <a:latin typeface="Raleway"/>
                <a:ea typeface="Raleway"/>
                <a:cs typeface="Raleway"/>
                <a:sym typeface="Raleway"/>
              </a:rPr>
            </a:br>
            <a:r>
              <a:rPr b="1" lang="en" sz="1000">
                <a:solidFill>
                  <a:schemeClr val="dk2"/>
                </a:solidFill>
                <a:latin typeface="Raleway"/>
                <a:ea typeface="Raleway"/>
                <a:cs typeface="Raleway"/>
                <a:sym typeface="Raleway"/>
              </a:rPr>
              <a:t>To conceptualise a model and tool for visual analysis of cohorts in educational datasets.</a:t>
            </a:r>
            <a:endParaRPr b="1" sz="1000">
              <a:solidFill>
                <a:schemeClr val="dk2"/>
              </a:solidFill>
              <a:latin typeface="Raleway"/>
              <a:ea typeface="Raleway"/>
              <a:cs typeface="Raleway"/>
              <a:sym typeface="Raleway"/>
            </a:endParaRPr>
          </a:p>
        </p:txBody>
      </p:sp>
      <p:sp>
        <p:nvSpPr>
          <p:cNvPr id="441" name="Shape 44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Literature review</a:t>
            </a:r>
            <a:endParaRPr sz="2400"/>
          </a:p>
        </p:txBody>
      </p:sp>
      <p:sp>
        <p:nvSpPr>
          <p:cNvPr id="442" name="Shape 442"/>
          <p:cNvSpPr txBox="1"/>
          <p:nvPr/>
        </p:nvSpPr>
        <p:spPr>
          <a:xfrm>
            <a:off x="275" y="1363750"/>
            <a:ext cx="2400000" cy="2458500"/>
          </a:xfrm>
          <a:prstGeom prst="rect">
            <a:avLst/>
          </a:prstGeom>
          <a:noFill/>
          <a:ln>
            <a:noFill/>
          </a:ln>
        </p:spPr>
        <p:txBody>
          <a:bodyPr anchorCtr="0" anchor="t" bIns="91425" lIns="91425" spcFirstLastPara="1" rIns="91425" wrap="square" tIns="91425">
            <a:noAutofit/>
          </a:bodyPr>
          <a:lstStyle/>
          <a:p>
            <a:pPr indent="-279400" lvl="0" marL="457200" rtl="0">
              <a:spcBef>
                <a:spcPts val="0"/>
              </a:spcBef>
              <a:spcAft>
                <a:spcPts val="0"/>
              </a:spcAft>
              <a:buSzPts val="800"/>
              <a:buFont typeface="Lato"/>
              <a:buAutoNum type="arabicPeriod"/>
            </a:pPr>
            <a:r>
              <a:rPr lang="en" sz="800">
                <a:solidFill>
                  <a:srgbClr val="222222"/>
                </a:solidFill>
                <a:highlight>
                  <a:schemeClr val="lt1"/>
                </a:highlight>
                <a:latin typeface="Lato"/>
                <a:ea typeface="Lato"/>
                <a:cs typeface="Lato"/>
                <a:sym typeface="Lato"/>
              </a:rPr>
              <a:t>Greller, W., &amp; Drachsler, H. (2012).</a:t>
            </a:r>
            <a:br>
              <a:rPr lang="en" sz="800">
                <a:solidFill>
                  <a:srgbClr val="222222"/>
                </a:solidFill>
                <a:highlight>
                  <a:schemeClr val="lt1"/>
                </a:highlight>
                <a:latin typeface="Lato"/>
                <a:ea typeface="Lato"/>
                <a:cs typeface="Lato"/>
                <a:sym typeface="Lato"/>
              </a:rPr>
            </a:br>
            <a:br>
              <a:rPr lang="en" sz="800">
                <a:solidFill>
                  <a:srgbClr val="222222"/>
                </a:solidFill>
                <a:highlight>
                  <a:schemeClr val="lt1"/>
                </a:highlight>
                <a:latin typeface="Lato"/>
                <a:ea typeface="Lato"/>
                <a:cs typeface="Lato"/>
                <a:sym typeface="Lato"/>
              </a:rPr>
            </a:br>
            <a:br>
              <a:rPr lang="en" sz="800">
                <a:solidFill>
                  <a:srgbClr val="222222"/>
                </a:solidFill>
                <a:highlight>
                  <a:schemeClr val="lt1"/>
                </a:highlight>
                <a:latin typeface="Lato"/>
                <a:ea typeface="Lato"/>
                <a:cs typeface="Lato"/>
                <a:sym typeface="Lato"/>
              </a:rPr>
            </a:br>
            <a:br>
              <a:rPr lang="en" sz="800">
                <a:solidFill>
                  <a:srgbClr val="222222"/>
                </a:solidFill>
                <a:highlight>
                  <a:schemeClr val="lt1"/>
                </a:highlight>
                <a:latin typeface="Lato"/>
                <a:ea typeface="Lato"/>
                <a:cs typeface="Lato"/>
                <a:sym typeface="Lato"/>
              </a:rPr>
            </a:br>
            <a:br>
              <a:rPr lang="en" sz="800">
                <a:solidFill>
                  <a:srgbClr val="222222"/>
                </a:solidFill>
                <a:highlight>
                  <a:schemeClr val="lt1"/>
                </a:highlight>
                <a:latin typeface="Lato"/>
                <a:ea typeface="Lato"/>
                <a:cs typeface="Lato"/>
                <a:sym typeface="Lato"/>
              </a:rPr>
            </a:br>
            <a:endParaRPr sz="800">
              <a:solidFill>
                <a:srgbClr val="222222"/>
              </a:solidFill>
              <a:highlight>
                <a:schemeClr val="lt1"/>
              </a:highlight>
              <a:latin typeface="Lato"/>
              <a:ea typeface="Lato"/>
              <a:cs typeface="Lato"/>
              <a:sym typeface="Lato"/>
            </a:endParaRPr>
          </a:p>
          <a:p>
            <a:pPr indent="-279400" lvl="0" marL="457200" rtl="0">
              <a:spcBef>
                <a:spcPts val="0"/>
              </a:spcBef>
              <a:spcAft>
                <a:spcPts val="0"/>
              </a:spcAft>
              <a:buClr>
                <a:schemeClr val="dk2"/>
              </a:buClr>
              <a:buSzPts val="800"/>
              <a:buFont typeface="Lato"/>
              <a:buAutoNum type="arabicPeriod"/>
            </a:pPr>
            <a:r>
              <a:rPr lang="en" sz="800">
                <a:solidFill>
                  <a:schemeClr val="dk2"/>
                </a:solidFill>
                <a:latin typeface="Lato"/>
                <a:ea typeface="Lato"/>
                <a:cs typeface="Lato"/>
                <a:sym typeface="Lato"/>
              </a:rPr>
              <a:t>Dyckhoff, A. L. et.al.  (2013)</a:t>
            </a:r>
            <a:endParaRPr sz="800">
              <a:solidFill>
                <a:schemeClr val="dk2"/>
              </a:solidFill>
              <a:latin typeface="Lato"/>
              <a:ea typeface="Lato"/>
              <a:cs typeface="Lato"/>
              <a:sym typeface="Lato"/>
            </a:endParaRPr>
          </a:p>
          <a:p>
            <a:pPr indent="-279400" lvl="0" marL="457200" rtl="0">
              <a:spcBef>
                <a:spcPts val="0"/>
              </a:spcBef>
              <a:spcAft>
                <a:spcPts val="0"/>
              </a:spcAft>
              <a:buClr>
                <a:schemeClr val="dk2"/>
              </a:buClr>
              <a:buSzPts val="800"/>
              <a:buFont typeface="Lato"/>
              <a:buAutoNum type="arabicPeriod"/>
            </a:pPr>
            <a:r>
              <a:rPr lang="en" sz="800">
                <a:solidFill>
                  <a:schemeClr val="dk2"/>
                </a:solidFill>
                <a:latin typeface="Lato"/>
                <a:ea typeface="Lato"/>
                <a:cs typeface="Lato"/>
                <a:sym typeface="Lato"/>
              </a:rPr>
              <a:t>Park, Yeonjeong, &amp; Il-Hyun Jo., (2015)</a:t>
            </a:r>
            <a:endParaRPr sz="800">
              <a:solidFill>
                <a:schemeClr val="dk2"/>
              </a:solidFill>
              <a:latin typeface="Lato"/>
              <a:ea typeface="Lato"/>
              <a:cs typeface="Lato"/>
              <a:sym typeface="Lato"/>
            </a:endParaRPr>
          </a:p>
          <a:p>
            <a:pPr indent="-279400" lvl="0" marL="457200" rtl="0">
              <a:spcBef>
                <a:spcPts val="0"/>
              </a:spcBef>
              <a:spcAft>
                <a:spcPts val="0"/>
              </a:spcAft>
              <a:buClr>
                <a:schemeClr val="dk2"/>
              </a:buClr>
              <a:buSzPts val="800"/>
              <a:buFont typeface="Lato"/>
              <a:buAutoNum type="arabicPeriod"/>
            </a:pPr>
            <a:r>
              <a:rPr lang="en" sz="800">
                <a:solidFill>
                  <a:schemeClr val="dk2"/>
                </a:solidFill>
                <a:latin typeface="Lato"/>
                <a:ea typeface="Lato"/>
                <a:cs typeface="Lato"/>
                <a:sym typeface="Lato"/>
              </a:rPr>
              <a:t>Leitner, P., Khalil, M., &amp; Ebner, M. (2017)</a:t>
            </a:r>
            <a:endParaRPr sz="800">
              <a:solidFill>
                <a:schemeClr val="dk2"/>
              </a:solidFill>
              <a:latin typeface="Lato"/>
              <a:ea typeface="Lato"/>
              <a:cs typeface="Lato"/>
              <a:sym typeface="Lato"/>
            </a:endParaRPr>
          </a:p>
          <a:p>
            <a:pPr indent="-279400" lvl="0" marL="457200" rtl="0">
              <a:spcBef>
                <a:spcPts val="0"/>
              </a:spcBef>
              <a:spcAft>
                <a:spcPts val="0"/>
              </a:spcAft>
              <a:buClr>
                <a:schemeClr val="dk2"/>
              </a:buClr>
              <a:buSzPts val="800"/>
              <a:buFont typeface="Lato"/>
              <a:buAutoNum type="arabicPeriod"/>
            </a:pPr>
            <a:r>
              <a:rPr lang="en" sz="800">
                <a:solidFill>
                  <a:schemeClr val="dk2"/>
                </a:solidFill>
                <a:latin typeface="Lato"/>
                <a:ea typeface="Lato"/>
                <a:cs typeface="Lato"/>
                <a:sym typeface="Lato"/>
              </a:rPr>
              <a:t>Sergis, S., &amp; Sampson, D. G. (2017)</a:t>
            </a:r>
            <a:endParaRPr sz="800">
              <a:solidFill>
                <a:schemeClr val="dk2"/>
              </a:solidFill>
              <a:latin typeface="Lato"/>
              <a:ea typeface="Lato"/>
              <a:cs typeface="Lato"/>
              <a:sym typeface="Lato"/>
            </a:endParaRPr>
          </a:p>
          <a:p>
            <a:pPr indent="0" lvl="0" marL="0" rtl="0">
              <a:spcBef>
                <a:spcPts val="0"/>
              </a:spcBef>
              <a:spcAft>
                <a:spcPts val="0"/>
              </a:spcAft>
              <a:buNone/>
            </a:pPr>
            <a:br>
              <a:rPr lang="en" sz="800">
                <a:latin typeface="Lato"/>
                <a:ea typeface="Lato"/>
                <a:cs typeface="Lato"/>
                <a:sym typeface="Lato"/>
              </a:rPr>
            </a:br>
            <a:br>
              <a:rPr lang="en" sz="800">
                <a:latin typeface="Lato"/>
                <a:ea typeface="Lato"/>
                <a:cs typeface="Lato"/>
                <a:sym typeface="Lato"/>
              </a:rPr>
            </a:br>
            <a:br>
              <a:rPr lang="en" sz="800">
                <a:latin typeface="Lato"/>
                <a:ea typeface="Lato"/>
                <a:cs typeface="Lato"/>
                <a:sym typeface="Lato"/>
              </a:rPr>
            </a:br>
            <a:br>
              <a:rPr lang="en" sz="800">
                <a:latin typeface="Lato"/>
                <a:ea typeface="Lato"/>
                <a:cs typeface="Lato"/>
                <a:sym typeface="Lato"/>
              </a:rPr>
            </a:br>
            <a:br>
              <a:rPr lang="en" sz="800">
                <a:latin typeface="Lato"/>
                <a:ea typeface="Lato"/>
                <a:cs typeface="Lato"/>
                <a:sym typeface="Lato"/>
              </a:rPr>
            </a:br>
            <a:endParaRPr sz="800">
              <a:latin typeface="Lato"/>
              <a:ea typeface="Lato"/>
              <a:cs typeface="Lato"/>
              <a:sym typeface="Lato"/>
            </a:endParaRPr>
          </a:p>
          <a:p>
            <a:pPr indent="-279400" lvl="0" marL="457200" rtl="0">
              <a:spcBef>
                <a:spcPts val="0"/>
              </a:spcBef>
              <a:spcAft>
                <a:spcPts val="0"/>
              </a:spcAft>
              <a:buSzPts val="800"/>
              <a:buFont typeface="Lato"/>
              <a:buAutoNum type="arabicPeriod"/>
            </a:pPr>
            <a:r>
              <a:rPr lang="en" sz="800">
                <a:latin typeface="Lato"/>
                <a:ea typeface="Lato"/>
                <a:cs typeface="Lato"/>
                <a:sym typeface="Lato"/>
              </a:rPr>
              <a:t>Siemens, (2010)</a:t>
            </a:r>
            <a:endParaRPr sz="800">
              <a:latin typeface="Lato"/>
              <a:ea typeface="Lato"/>
              <a:cs typeface="Lato"/>
              <a:sym typeface="Lato"/>
            </a:endParaRPr>
          </a:p>
          <a:p>
            <a:pPr indent="-279400" lvl="0" marL="457200" rtl="0">
              <a:spcBef>
                <a:spcPts val="0"/>
              </a:spcBef>
              <a:spcAft>
                <a:spcPts val="0"/>
              </a:spcAft>
              <a:buSzPts val="800"/>
              <a:buFont typeface="Lato"/>
              <a:buAutoNum type="arabicPeriod"/>
            </a:pPr>
            <a:r>
              <a:rPr lang="en" sz="800">
                <a:latin typeface="Lato"/>
                <a:ea typeface="Lato"/>
                <a:cs typeface="Lato"/>
                <a:sym typeface="Lato"/>
              </a:rPr>
              <a:t>Gauthier, (2013)</a:t>
            </a:r>
            <a:endParaRPr sz="800">
              <a:latin typeface="Lato"/>
              <a:ea typeface="Lato"/>
              <a:cs typeface="Lato"/>
              <a:sym typeface="Lato"/>
            </a:endParaRPr>
          </a:p>
          <a:p>
            <a:pPr indent="-279400" lvl="0" marL="457200" rtl="0">
              <a:spcBef>
                <a:spcPts val="0"/>
              </a:spcBef>
              <a:spcAft>
                <a:spcPts val="0"/>
              </a:spcAft>
              <a:buSzPts val="800"/>
              <a:buFont typeface="Lato"/>
              <a:buAutoNum type="arabicPeriod"/>
            </a:pPr>
            <a:r>
              <a:rPr lang="en" sz="800">
                <a:latin typeface="Lato"/>
                <a:ea typeface="Lato"/>
                <a:cs typeface="Lato"/>
                <a:sym typeface="Lato"/>
              </a:rPr>
              <a:t>Prieto et al., (2016)</a:t>
            </a:r>
            <a:endParaRPr sz="800">
              <a:latin typeface="Lato"/>
              <a:ea typeface="Lato"/>
              <a:cs typeface="Lato"/>
              <a:sym typeface="Lato"/>
            </a:endParaRPr>
          </a:p>
          <a:p>
            <a:pPr indent="-279400" lvl="0" marL="457200" rtl="0">
              <a:spcBef>
                <a:spcPts val="0"/>
              </a:spcBef>
              <a:spcAft>
                <a:spcPts val="0"/>
              </a:spcAft>
              <a:buSzPts val="800"/>
              <a:buFont typeface="Lato"/>
              <a:buAutoNum type="arabicPeriod"/>
            </a:pPr>
            <a:r>
              <a:rPr lang="en" sz="800">
                <a:solidFill>
                  <a:schemeClr val="dk2"/>
                </a:solidFill>
                <a:latin typeface="Lato"/>
                <a:ea typeface="Lato"/>
                <a:cs typeface="Lato"/>
                <a:sym typeface="Lato"/>
              </a:rPr>
              <a:t>Sergis (2016)</a:t>
            </a:r>
            <a:endParaRPr sz="800">
              <a:solidFill>
                <a:schemeClr val="dk2"/>
              </a:solidFill>
              <a:latin typeface="Lato"/>
              <a:ea typeface="Lato"/>
              <a:cs typeface="Lato"/>
              <a:sym typeface="Lato"/>
            </a:endParaRPr>
          </a:p>
          <a:p>
            <a:pPr indent="-279400" lvl="0" marL="457200" rtl="0">
              <a:spcBef>
                <a:spcPts val="0"/>
              </a:spcBef>
              <a:spcAft>
                <a:spcPts val="0"/>
              </a:spcAft>
              <a:buSzPts val="800"/>
              <a:buFont typeface="Lato"/>
              <a:buAutoNum type="arabicPeriod"/>
            </a:pPr>
            <a:r>
              <a:rPr lang="en" sz="800">
                <a:solidFill>
                  <a:schemeClr val="dk2"/>
                </a:solidFill>
                <a:latin typeface="Lato"/>
                <a:ea typeface="Lato"/>
                <a:cs typeface="Lato"/>
                <a:sym typeface="Lato"/>
              </a:rPr>
              <a:t>Goldstein PJ (2005)</a:t>
            </a:r>
            <a:endParaRPr sz="800">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Effect filter="fade" transition="in">
                                      <p:cBhvr>
                                        <p:cTn dur="1000"/>
                                        <p:tgtEl>
                                          <p:spTgt spid="4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animEffect filter="fade" transition="in">
                                      <p:cBhvr>
                                        <p:cTn dur="1000"/>
                                        <p:tgtEl>
                                          <p:spTgt spid="4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animEffect filter="fade" transition="in">
                                      <p:cBhvr>
                                        <p:cTn dur="1000"/>
                                        <p:tgtEl>
                                          <p:spTgt spid="4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animEffect filter="fade" transition="in">
                                      <p:cBhvr>
                                        <p:cTn dur="1000"/>
                                        <p:tgtEl>
                                          <p:spTgt spid="4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4" st="4"/>
                                            </p:txEl>
                                          </p:spTgt>
                                        </p:tgtEl>
                                        <p:attrNameLst>
                                          <p:attrName>style.visibility</p:attrName>
                                        </p:attrNameLst>
                                      </p:cBhvr>
                                      <p:to>
                                        <p:strVal val="visible"/>
                                      </p:to>
                                    </p:set>
                                    <p:animEffect filter="fade" transition="in">
                                      <p:cBhvr>
                                        <p:cTn dur="1000"/>
                                        <p:tgtEl>
                                          <p:spTgt spid="4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5" st="5"/>
                                            </p:txEl>
                                          </p:spTgt>
                                        </p:tgtEl>
                                        <p:attrNameLst>
                                          <p:attrName>style.visibility</p:attrName>
                                        </p:attrNameLst>
                                      </p:cBhvr>
                                      <p:to>
                                        <p:strVal val="visible"/>
                                      </p:to>
                                    </p:set>
                                    <p:animEffect filter="fade" transition="in">
                                      <p:cBhvr>
                                        <p:cTn dur="1000"/>
                                        <p:tgtEl>
                                          <p:spTgt spid="43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4" name="Shape 1374"/>
        <p:cNvGrpSpPr/>
        <p:nvPr/>
      </p:nvGrpSpPr>
      <p:grpSpPr>
        <a:xfrm>
          <a:off x="0" y="0"/>
          <a:ext cx="0" cy="0"/>
          <a:chOff x="0" y="0"/>
          <a:chExt cx="0" cy="0"/>
        </a:xfrm>
      </p:grpSpPr>
      <p:sp>
        <p:nvSpPr>
          <p:cNvPr id="1375" name="Shape 1375"/>
          <p:cNvSpPr txBox="1"/>
          <p:nvPr>
            <p:ph idx="4294967295" type="title"/>
          </p:nvPr>
        </p:nvSpPr>
        <p:spPr>
          <a:xfrm>
            <a:off x="206250" y="7882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5</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Potential of PPE as Assessment</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376" name="Shape 137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377" name="Shape 1377"/>
          <p:cNvSpPr txBox="1"/>
          <p:nvPr>
            <p:ph idx="4294967295" type="body"/>
          </p:nvPr>
        </p:nvSpPr>
        <p:spPr>
          <a:xfrm>
            <a:off x="275050" y="2321675"/>
            <a:ext cx="2446800" cy="22326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Deeper analysis is often required to understand impact</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 transition patterns can get complicated and often researchers club them </a:t>
            </a:r>
            <a:endParaRPr sz="1200">
              <a:highlight>
                <a:srgbClr val="D9EAD3"/>
              </a:highlight>
            </a:endParaRPr>
          </a:p>
        </p:txBody>
      </p:sp>
      <p:pic>
        <p:nvPicPr>
          <p:cNvPr id="1378" name="Shape 1378"/>
          <p:cNvPicPr preferRelativeResize="0"/>
          <p:nvPr/>
        </p:nvPicPr>
        <p:blipFill rotWithShape="1">
          <a:blip r:embed="rId3">
            <a:alphaModFix/>
          </a:blip>
          <a:srcRect b="0" l="0" r="41345" t="0"/>
          <a:stretch/>
        </p:blipFill>
        <p:spPr>
          <a:xfrm>
            <a:off x="2645650" y="838200"/>
            <a:ext cx="3094025" cy="3901602"/>
          </a:xfrm>
          <a:prstGeom prst="rect">
            <a:avLst/>
          </a:prstGeom>
          <a:noFill/>
          <a:ln>
            <a:noFill/>
          </a:ln>
        </p:spPr>
      </p:pic>
      <p:pic>
        <p:nvPicPr>
          <p:cNvPr id="1379" name="Shape 1379"/>
          <p:cNvPicPr preferRelativeResize="0"/>
          <p:nvPr/>
        </p:nvPicPr>
        <p:blipFill rotWithShape="1">
          <a:blip r:embed="rId4">
            <a:alphaModFix/>
          </a:blip>
          <a:srcRect b="0" l="0" r="41506" t="0"/>
          <a:stretch/>
        </p:blipFill>
        <p:spPr>
          <a:xfrm>
            <a:off x="5973775" y="838200"/>
            <a:ext cx="3094025" cy="3886026"/>
          </a:xfrm>
          <a:prstGeom prst="rect">
            <a:avLst/>
          </a:prstGeom>
          <a:noFill/>
          <a:ln>
            <a:noFill/>
          </a:ln>
        </p:spPr>
      </p:pic>
      <p:pic>
        <p:nvPicPr>
          <p:cNvPr id="1380" name="Shape 1380"/>
          <p:cNvPicPr preferRelativeResize="0"/>
          <p:nvPr/>
        </p:nvPicPr>
        <p:blipFill rotWithShape="1">
          <a:blip r:embed="rId5">
            <a:alphaModFix/>
          </a:blip>
          <a:srcRect b="4117" l="52077" r="0" t="80706"/>
          <a:stretch/>
        </p:blipFill>
        <p:spPr>
          <a:xfrm>
            <a:off x="206250" y="19525"/>
            <a:ext cx="2890764" cy="3936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4" name="Shape 1384"/>
        <p:cNvGrpSpPr/>
        <p:nvPr/>
      </p:nvGrpSpPr>
      <p:grpSpPr>
        <a:xfrm>
          <a:off x="0" y="0"/>
          <a:ext cx="0" cy="0"/>
          <a:chOff x="0" y="0"/>
          <a:chExt cx="0" cy="0"/>
        </a:xfrm>
      </p:grpSpPr>
      <p:sp>
        <p:nvSpPr>
          <p:cNvPr id="1385" name="Shape 138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386" name="Shape 1386"/>
          <p:cNvGraphicFramePr/>
          <p:nvPr/>
        </p:nvGraphicFramePr>
        <p:xfrm>
          <a:off x="152400" y="152400"/>
          <a:ext cx="3000000" cy="3000000"/>
        </p:xfrm>
        <a:graphic>
          <a:graphicData uri="http://schemas.openxmlformats.org/drawingml/2006/table">
            <a:tbl>
              <a:tblPr>
                <a:noFill/>
                <a:tableStyleId>{E31F34EF-BD1E-4BBF-A78A-C5647570BAE3}</a:tableStyleId>
              </a:tblPr>
              <a:tblGrid>
                <a:gridCol w="1545825"/>
                <a:gridCol w="3077850"/>
                <a:gridCol w="3809350"/>
              </a:tblGrid>
              <a:tr h="194825">
                <a:tc>
                  <a:txBody>
                    <a:bodyPr>
                      <a:noAutofit/>
                    </a:bodyPr>
                    <a:lstStyle/>
                    <a:p>
                      <a:pPr indent="0" lvl="0" marL="0" rtl="0">
                        <a:spcBef>
                          <a:spcPts val="0"/>
                        </a:spcBef>
                        <a:spcAft>
                          <a:spcPts val="0"/>
                        </a:spcAft>
                        <a:buNone/>
                      </a:pPr>
                      <a:r>
                        <a:rPr lang="en" sz="800">
                          <a:latin typeface="Lato"/>
                          <a:ea typeface="Lato"/>
                          <a:cs typeface="Lato"/>
                          <a:sym typeface="Lato"/>
                        </a:rPr>
                        <a:t>Scenario 3</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Analysing students conceptual change during Peer instruction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72250">
                <a:tc>
                  <a:txBody>
                    <a:bodyPr>
                      <a:noAutofit/>
                    </a:bodyPr>
                    <a:lstStyle/>
                    <a:p>
                      <a:pPr indent="0" lvl="0" marL="0" rtl="0">
                        <a:spcBef>
                          <a:spcPts val="0"/>
                        </a:spcBef>
                        <a:spcAft>
                          <a:spcPts val="0"/>
                        </a:spcAft>
                        <a:buNone/>
                      </a:pPr>
                      <a:r>
                        <a:rPr lang="en" sz="800">
                          <a:latin typeface="Lato"/>
                          <a:ea typeface="Lato"/>
                          <a:cs typeface="Lato"/>
                          <a:sym typeface="Lato"/>
                        </a:rPr>
                        <a:t>Context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Experiments in face to face workshop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203300">
                <a:tc>
                  <a:txBody>
                    <a:bodyPr>
                      <a:noAutofit/>
                    </a:bodyPr>
                    <a:lstStyle/>
                    <a:p>
                      <a:pPr indent="0" lvl="0" marL="0" rtl="0">
                        <a:spcBef>
                          <a:spcPts val="0"/>
                        </a:spcBef>
                        <a:spcAft>
                          <a:spcPts val="0"/>
                        </a:spcAft>
                        <a:buNone/>
                      </a:pPr>
                      <a:r>
                        <a:rPr lang="en" sz="800">
                          <a:latin typeface="Lato"/>
                          <a:ea typeface="Lato"/>
                          <a:cs typeface="Lato"/>
                          <a:sym typeface="Lato"/>
                        </a:rPr>
                        <a:t>Study 5</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Potential of PPE as Assessment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299300">
                <a:tc>
                  <a:txBody>
                    <a:bodyPr>
                      <a:noAutofit/>
                    </a:bodyPr>
                    <a:lstStyle/>
                    <a:p>
                      <a:pPr indent="0" lvl="0" marL="0" rtl="0">
                        <a:spcBef>
                          <a:spcPts val="0"/>
                        </a:spcBef>
                        <a:spcAft>
                          <a:spcPts val="0"/>
                        </a:spcAft>
                        <a:buNone/>
                      </a:pPr>
                      <a:r>
                        <a:rPr lang="en" sz="800">
                          <a:latin typeface="Lato"/>
                          <a:ea typeface="Lato"/>
                          <a:cs typeface="Lato"/>
                          <a:sym typeface="Lato"/>
                        </a:rPr>
                        <a:t>Reference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Mishra, S., &amp; Iyer, S. (2015). An exploration of problem posing-based activities as an assessment tool and as an instructional strategy. Research and Practice in Technology Enhanced Learning, 10(1), 5.</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r>
              <a:tr h="338825">
                <a:tc>
                  <a:txBody>
                    <a:bodyPr>
                      <a:noAutofit/>
                    </a:bodyPr>
                    <a:lstStyle/>
                    <a:p>
                      <a:pPr indent="0" lvl="0" marL="0" rtl="0">
                        <a:spcBef>
                          <a:spcPts val="0"/>
                        </a:spcBef>
                        <a:spcAft>
                          <a:spcPts val="0"/>
                        </a:spcAft>
                        <a:buNone/>
                      </a:pPr>
                      <a:r>
                        <a:rPr lang="en" sz="800">
                          <a:latin typeface="Lato"/>
                          <a:ea typeface="Lato"/>
                          <a:cs typeface="Lato"/>
                          <a:sym typeface="Lato"/>
                        </a:rPr>
                        <a:t>Research Questions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How does the quality of question(s) generated by a student relate to the score achieved by him/her in the traditional assessment?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423525">
                <a:tc>
                  <a:txBody>
                    <a:bodyPr>
                      <a:noAutofit/>
                    </a:bodyPr>
                    <a:lstStyle/>
                    <a:p>
                      <a:pPr indent="0" lvl="0" marL="0" rtl="0">
                        <a:spcBef>
                          <a:spcPts val="0"/>
                        </a:spcBef>
                        <a:spcAft>
                          <a:spcPts val="0"/>
                        </a:spcAft>
                        <a:buNone/>
                      </a:pPr>
                      <a:r>
                        <a:rPr lang="en" sz="800">
                          <a:latin typeface="Lato"/>
                          <a:ea typeface="Lato"/>
                          <a:cs typeface="Lato"/>
                          <a:sym typeface="Lato"/>
                        </a:rPr>
                        <a:t>Important of question in that context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to test the correlation between two assessment scores for different strata of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72250">
                <a:tc>
                  <a:txBody>
                    <a:bodyPr>
                      <a:noAutofit/>
                    </a:bodyPr>
                    <a:lstStyle/>
                    <a:p>
                      <a:pPr indent="0" lvl="0" marL="0" rtl="0">
                        <a:spcBef>
                          <a:spcPts val="0"/>
                        </a:spcBef>
                        <a:spcAft>
                          <a:spcPts val="0"/>
                        </a:spcAft>
                        <a:buNone/>
                      </a:pPr>
                      <a:r>
                        <a:rPr lang="en" sz="800">
                          <a:latin typeface="Lato"/>
                          <a:ea typeface="Lato"/>
                          <a:cs typeface="Lato"/>
                          <a:sym typeface="Lato"/>
                        </a:rPr>
                        <a:t>RQ type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relation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350125">
                <a:tc>
                  <a:txBody>
                    <a:bodyPr>
                      <a:noAutofit/>
                    </a:bodyPr>
                    <a:lstStyle/>
                    <a:p>
                      <a:pPr indent="0" lvl="0" marL="0" rtl="0">
                        <a:spcBef>
                          <a:spcPts val="0"/>
                        </a:spcBef>
                        <a:spcAft>
                          <a:spcPts val="0"/>
                        </a:spcAft>
                        <a:buNone/>
                      </a:pPr>
                      <a:r>
                        <a:rPr lang="en" sz="800">
                          <a:latin typeface="Lato"/>
                          <a:ea typeface="Lato"/>
                          <a:cs typeface="Lato"/>
                          <a:sym typeface="Lato"/>
                        </a:rPr>
                        <a:t>iSAT #</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No. 8 - Transition pattern of performance for novice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No. 9 - Transition pattern of performance for advanced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99300">
                <a:tc>
                  <a:txBody>
                    <a:bodyPr>
                      <a:noAutofit/>
                    </a:bodyPr>
                    <a:lstStyle/>
                    <a:p>
                      <a:pPr indent="0" lvl="0" marL="0" rtl="0">
                        <a:spcBef>
                          <a:spcPts val="0"/>
                        </a:spcBef>
                        <a:spcAft>
                          <a:spcPts val="0"/>
                        </a:spcAft>
                        <a:buNone/>
                      </a:pPr>
                      <a:r>
                        <a:rPr lang="en" sz="800">
                          <a:latin typeface="Lato"/>
                          <a:ea typeface="Lato"/>
                          <a:cs typeface="Lato"/>
                          <a:sym typeface="Lato"/>
                        </a:rPr>
                        <a:t>Attribute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Achievement score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Difficulty level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r>
              <a:tr h="338825">
                <a:tc>
                  <a:txBody>
                    <a:bodyPr>
                      <a:noAutofit/>
                    </a:bodyPr>
                    <a:lstStyle/>
                    <a:p>
                      <a:pPr indent="0" lvl="0" marL="0" rtl="0">
                        <a:spcBef>
                          <a:spcPts val="0"/>
                        </a:spcBef>
                        <a:spcAft>
                          <a:spcPts val="0"/>
                        </a:spcAft>
                        <a:buNone/>
                      </a:pPr>
                      <a:r>
                        <a:rPr lang="en" sz="800">
                          <a:latin typeface="Lato"/>
                          <a:ea typeface="Lato"/>
                          <a:cs typeface="Lato"/>
                          <a:sym typeface="Lato"/>
                        </a:rPr>
                        <a:t>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&amp; Strata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Pre-Test score | Rubric score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High, Medium, Low</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426350">
                <a:tc>
                  <a:txBody>
                    <a:bodyPr>
                      <a:noAutofit/>
                    </a:bodyPr>
                    <a:lstStyle/>
                    <a:p>
                      <a:pPr indent="0" lvl="0" marL="0" rtl="0">
                        <a:spcBef>
                          <a:spcPts val="0"/>
                        </a:spcBef>
                        <a:spcAft>
                          <a:spcPts val="0"/>
                        </a:spcAft>
                        <a:buNone/>
                      </a:pPr>
                      <a:r>
                        <a:rPr lang="en" sz="800">
                          <a:latin typeface="Lato"/>
                          <a:ea typeface="Lato"/>
                          <a:cs typeface="Lato"/>
                          <a:sym typeface="Lato"/>
                        </a:rPr>
                        <a:t># of attributes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 of Phase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 of Strata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2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3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72250">
                <a:tc>
                  <a:txBody>
                    <a:bodyPr>
                      <a:noAutofit/>
                    </a:bodyPr>
                    <a:lstStyle/>
                    <a:p>
                      <a:pPr indent="0" lvl="0" marL="0" rtl="0">
                        <a:spcBef>
                          <a:spcPts val="0"/>
                        </a:spcBef>
                        <a:spcAft>
                          <a:spcPts val="0"/>
                        </a:spcAft>
                        <a:buNone/>
                      </a:pPr>
                      <a:r>
                        <a:rPr lang="en" sz="800">
                          <a:latin typeface="Lato"/>
                          <a:ea typeface="Lato"/>
                          <a:cs typeface="Lato"/>
                          <a:sym typeface="Lato"/>
                        </a:rPr>
                        <a:t>Type of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Multivariate + temporal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211775">
                <a:tc>
                  <a:txBody>
                    <a:bodyPr>
                      <a:noAutofit/>
                    </a:bodyPr>
                    <a:lstStyle/>
                    <a:p>
                      <a:pPr indent="0" lvl="0" marL="0" rtl="0">
                        <a:spcBef>
                          <a:spcPts val="0"/>
                        </a:spcBef>
                        <a:spcAft>
                          <a:spcPts val="0"/>
                        </a:spcAft>
                        <a:buNone/>
                      </a:pPr>
                      <a:r>
                        <a:rPr lang="en" sz="800">
                          <a:latin typeface="Lato"/>
                          <a:ea typeface="Lato"/>
                          <a:cs typeface="Lato"/>
                          <a:sym typeface="Lato"/>
                        </a:rPr>
                        <a:t>Objective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exploratory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r>
              <a:tr h="228700">
                <a:tc>
                  <a:txBody>
                    <a:bodyPr>
                      <a:noAutofit/>
                    </a:bodyPr>
                    <a:lstStyle/>
                    <a:p>
                      <a:pPr indent="0" lvl="0" marL="0" rtl="0">
                        <a:spcBef>
                          <a:spcPts val="0"/>
                        </a:spcBef>
                        <a:spcAft>
                          <a:spcPts val="0"/>
                        </a:spcAft>
                        <a:buNone/>
                      </a:pPr>
                      <a:r>
                        <a:rPr lang="en" sz="800">
                          <a:latin typeface="Lato"/>
                          <a:ea typeface="Lato"/>
                          <a:cs typeface="Lato"/>
                          <a:sym typeface="Lato"/>
                        </a:rPr>
                        <a:t>Analysis task</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Compare 2 transition map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97650">
                <a:tc>
                  <a:txBody>
                    <a:bodyPr>
                      <a:noAutofit/>
                    </a:bodyPr>
                    <a:lstStyle/>
                    <a:p>
                      <a:pPr indent="0" lvl="0" marL="0" rtl="0">
                        <a:spcBef>
                          <a:spcPts val="0"/>
                        </a:spcBef>
                        <a:spcAft>
                          <a:spcPts val="0"/>
                        </a:spcAft>
                        <a:buNone/>
                      </a:pPr>
                      <a:r>
                        <a:rPr lang="en" sz="800">
                          <a:latin typeface="Lato"/>
                          <a:ea typeface="Lato"/>
                          <a:cs typeface="Lato"/>
                          <a:sym typeface="Lato"/>
                        </a:rPr>
                        <a:t>Cohort size (N)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60 novice learner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62 advanced learner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601425">
                <a:tc>
                  <a:txBody>
                    <a:bodyPr>
                      <a:noAutofit/>
                    </a:bodyPr>
                    <a:lstStyle/>
                    <a:p>
                      <a:pPr indent="0" lvl="0" marL="0" rtl="0">
                        <a:spcBef>
                          <a:spcPts val="0"/>
                        </a:spcBef>
                        <a:spcAft>
                          <a:spcPts val="0"/>
                        </a:spcAft>
                        <a:buNone/>
                      </a:pPr>
                      <a:r>
                        <a:rPr lang="en" sz="800">
                          <a:latin typeface="Lato"/>
                          <a:ea typeface="Lato"/>
                          <a:cs typeface="Lato"/>
                          <a:sym typeface="Lato"/>
                        </a:rPr>
                        <a:t>What did iSAT explicate?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Only in the Advanced learner group, higher proportion of high performers generated low difficulty question. The novice learners were more aligned in their performance level and the difficulty of the questions they generated. This shows that the difficulty level can be used to assess the learning of novices, but not advanced learners.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299300">
                <a:tc>
                  <a:txBody>
                    <a:bodyPr>
                      <a:noAutofit/>
                    </a:bodyPr>
                    <a:lstStyle/>
                    <a:p>
                      <a:pPr indent="0" lvl="0" marL="0" rtl="0">
                        <a:spcBef>
                          <a:spcPts val="0"/>
                        </a:spcBef>
                        <a:spcAft>
                          <a:spcPts val="0"/>
                        </a:spcAft>
                        <a:buNone/>
                      </a:pPr>
                      <a:r>
                        <a:rPr lang="en" sz="800">
                          <a:latin typeface="Lato"/>
                          <a:ea typeface="Lato"/>
                          <a:cs typeface="Lato"/>
                          <a:sym typeface="Lato"/>
                        </a:rPr>
                        <a:t>iSAT Analytics affordance used</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descriptive modelling</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0" name="Shape 1390"/>
        <p:cNvGrpSpPr/>
        <p:nvPr/>
      </p:nvGrpSpPr>
      <p:grpSpPr>
        <a:xfrm>
          <a:off x="0" y="0"/>
          <a:ext cx="0" cy="0"/>
          <a:chOff x="0" y="0"/>
          <a:chExt cx="0" cy="0"/>
        </a:xfrm>
      </p:grpSpPr>
      <p:sp>
        <p:nvSpPr>
          <p:cNvPr id="1391" name="Shape 1391"/>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4</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Analysing students engineering design competency of Structuring Open Problem (SOP)</a:t>
            </a:r>
            <a:endParaRPr sz="2400"/>
          </a:p>
        </p:txBody>
      </p:sp>
      <p:sp>
        <p:nvSpPr>
          <p:cNvPr id="1392" name="Shape 1392"/>
          <p:cNvSpPr txBox="1"/>
          <p:nvPr>
            <p:ph idx="1" type="body"/>
          </p:nvPr>
        </p:nvSpPr>
        <p:spPr>
          <a:xfrm>
            <a:off x="2476962" y="788276"/>
            <a:ext cx="63216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Study 6: (Mavinkurve M., 2016 Thesis)</a:t>
            </a:r>
            <a:br>
              <a:rPr lang="en" sz="1400"/>
            </a:br>
            <a:r>
              <a:rPr lang="en" sz="1400"/>
              <a:t>	Relation of prior achievement level vs SOP competencies.</a:t>
            </a:r>
            <a:endParaRPr sz="1400"/>
          </a:p>
          <a:p>
            <a:pPr indent="0" lvl="0" marL="0" rtl="0">
              <a:lnSpc>
                <a:spcPct val="150000"/>
              </a:lnSpc>
              <a:spcBef>
                <a:spcPts val="0"/>
              </a:spcBef>
              <a:spcAft>
                <a:spcPts val="0"/>
              </a:spcAft>
              <a:buNone/>
            </a:pPr>
            <a:r>
              <a:rPr lang="en" sz="1400">
                <a:highlight>
                  <a:srgbClr val="FFF2CC"/>
                </a:highlight>
              </a:rPr>
              <a:t>RQ - What is the relation between students’ prior knowledge level and success in attaining SOP competency?</a:t>
            </a:r>
            <a:endParaRPr sz="1400">
              <a:highlight>
                <a:srgbClr val="FFF2CC"/>
              </a:highlight>
            </a:endParaRPr>
          </a:p>
          <a:p>
            <a:pPr indent="0" lvl="0" marL="0" rtl="0">
              <a:lnSpc>
                <a:spcPct val="150000"/>
              </a:lnSpc>
              <a:spcBef>
                <a:spcPts val="0"/>
              </a:spcBef>
              <a:spcAft>
                <a:spcPts val="0"/>
              </a:spcAft>
              <a:buNone/>
            </a:pPr>
            <a:r>
              <a:t/>
            </a:r>
            <a:endParaRPr sz="1400"/>
          </a:p>
          <a:p>
            <a:pPr indent="0" lvl="0" marL="0" rtl="0">
              <a:lnSpc>
                <a:spcPct val="150000"/>
              </a:lnSpc>
              <a:spcBef>
                <a:spcPts val="0"/>
              </a:spcBef>
              <a:spcAft>
                <a:spcPts val="0"/>
              </a:spcAft>
              <a:buNone/>
            </a:pPr>
            <a:r>
              <a:rPr lang="en" sz="1400"/>
              <a:t>Study 7: (Mavinkurve M., 2016 Thesis)</a:t>
            </a:r>
            <a:endParaRPr sz="1400"/>
          </a:p>
          <a:p>
            <a:pPr indent="457200" lvl="0" marL="0" rtl="0">
              <a:lnSpc>
                <a:spcPct val="150000"/>
              </a:lnSpc>
              <a:spcBef>
                <a:spcPts val="0"/>
              </a:spcBef>
              <a:spcAft>
                <a:spcPts val="0"/>
              </a:spcAft>
              <a:buNone/>
            </a:pPr>
            <a:r>
              <a:rPr lang="en" sz="1400"/>
              <a:t>Effect of intervention on SOP competencies</a:t>
            </a:r>
            <a:endParaRPr sz="1400"/>
          </a:p>
          <a:p>
            <a:pPr indent="0" lvl="0" marL="0" rtl="0">
              <a:lnSpc>
                <a:spcPct val="150000"/>
              </a:lnSpc>
              <a:spcBef>
                <a:spcPts val="0"/>
              </a:spcBef>
              <a:spcAft>
                <a:spcPts val="0"/>
              </a:spcAft>
              <a:buNone/>
            </a:pPr>
            <a:r>
              <a:rPr lang="en" sz="1400">
                <a:highlight>
                  <a:srgbClr val="FFF2CC"/>
                </a:highlight>
              </a:rPr>
              <a:t>RQ - What are the patterns of the students success in the design task after the redesign of the TELE-EDesC?</a:t>
            </a:r>
            <a:r>
              <a:rPr lang="en" sz="1400"/>
              <a:t>.</a:t>
            </a:r>
            <a:endParaRPr sz="1400"/>
          </a:p>
        </p:txBody>
      </p:sp>
      <p:sp>
        <p:nvSpPr>
          <p:cNvPr id="1393" name="Shape 139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7" name="Shape 1397"/>
        <p:cNvGrpSpPr/>
        <p:nvPr/>
      </p:nvGrpSpPr>
      <p:grpSpPr>
        <a:xfrm>
          <a:off x="0" y="0"/>
          <a:ext cx="0" cy="0"/>
          <a:chOff x="0" y="0"/>
          <a:chExt cx="0" cy="0"/>
        </a:xfrm>
      </p:grpSpPr>
      <p:sp>
        <p:nvSpPr>
          <p:cNvPr id="1398" name="Shape 1398"/>
          <p:cNvSpPr txBox="1"/>
          <p:nvPr>
            <p:ph idx="4294967295" type="title"/>
          </p:nvPr>
        </p:nvSpPr>
        <p:spPr>
          <a:xfrm>
            <a:off x="206250" y="13978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6</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Relation of prior achievement level vs SOP competencies.</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399" name="Shape 139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400" name="Shape 1400"/>
          <p:cNvSpPr txBox="1"/>
          <p:nvPr>
            <p:ph idx="4294967295" type="body"/>
          </p:nvPr>
        </p:nvSpPr>
        <p:spPr>
          <a:xfrm>
            <a:off x="275050" y="2931275"/>
            <a:ext cx="3802500" cy="1823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Deeper analysis is often required to understand impact</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 transition patterns can get complicated and often researchers club them </a:t>
            </a:r>
            <a:endParaRPr sz="1200">
              <a:highlight>
                <a:srgbClr val="D9EAD3"/>
              </a:highlight>
            </a:endParaRPr>
          </a:p>
        </p:txBody>
      </p:sp>
      <p:pic>
        <p:nvPicPr>
          <p:cNvPr id="1401" name="Shape 1401"/>
          <p:cNvPicPr preferRelativeResize="0"/>
          <p:nvPr/>
        </p:nvPicPr>
        <p:blipFill rotWithShape="1">
          <a:blip r:embed="rId3">
            <a:alphaModFix/>
          </a:blip>
          <a:srcRect b="11488" l="0" r="0" t="0"/>
          <a:stretch/>
        </p:blipFill>
        <p:spPr>
          <a:xfrm>
            <a:off x="4030825" y="1524000"/>
            <a:ext cx="5015875" cy="3230600"/>
          </a:xfrm>
          <a:prstGeom prst="rect">
            <a:avLst/>
          </a:prstGeom>
          <a:noFill/>
          <a:ln>
            <a:noFill/>
          </a:ln>
        </p:spPr>
      </p:pic>
      <p:pic>
        <p:nvPicPr>
          <p:cNvPr id="1402" name="Shape 1402"/>
          <p:cNvPicPr preferRelativeResize="0"/>
          <p:nvPr/>
        </p:nvPicPr>
        <p:blipFill rotWithShape="1">
          <a:blip r:embed="rId4">
            <a:alphaModFix/>
          </a:blip>
          <a:srcRect b="4117" l="52077" r="0" t="80706"/>
          <a:stretch/>
        </p:blipFill>
        <p:spPr>
          <a:xfrm>
            <a:off x="206250" y="19525"/>
            <a:ext cx="2890764" cy="39360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6" name="Shape 1406"/>
        <p:cNvGrpSpPr/>
        <p:nvPr/>
      </p:nvGrpSpPr>
      <p:grpSpPr>
        <a:xfrm>
          <a:off x="0" y="0"/>
          <a:ext cx="0" cy="0"/>
          <a:chOff x="0" y="0"/>
          <a:chExt cx="0" cy="0"/>
        </a:xfrm>
      </p:grpSpPr>
      <p:sp>
        <p:nvSpPr>
          <p:cNvPr id="1407" name="Shape 140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408" name="Shape 1408"/>
          <p:cNvGraphicFramePr/>
          <p:nvPr/>
        </p:nvGraphicFramePr>
        <p:xfrm>
          <a:off x="152400" y="152400"/>
          <a:ext cx="3000000" cy="3000000"/>
        </p:xfrm>
        <a:graphic>
          <a:graphicData uri="http://schemas.openxmlformats.org/drawingml/2006/table">
            <a:tbl>
              <a:tblPr>
                <a:noFill/>
                <a:tableStyleId>{E31F34EF-BD1E-4BBF-A78A-C5647570BAE3}</a:tableStyleId>
              </a:tblPr>
              <a:tblGrid>
                <a:gridCol w="2042400"/>
                <a:gridCol w="6388550"/>
              </a:tblGrid>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Scenario 4</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Analysing students engineering design competency of Structuring Open Problem (SOP)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Context</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Experiments in face to face workshop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Study 6</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Relation of prior achievement level vs SOP competencies.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Reference</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Mavinkurve, M. (2016) Development and assessment of engineering design competencies using technology enhanced learning environment. Thesis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221325">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Research Questions</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What is the relation between students’ prior knowledge level and success in attaining SOP competency?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17725">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Important of question in that context</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to test the effect of prior knowledge on attainment of SOP competency for different strata of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RQ type</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21a. conjunction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i="1" lang="en" sz="800">
                          <a:latin typeface="Times New Roman"/>
                          <a:ea typeface="Times New Roman"/>
                          <a:cs typeface="Times New Roman"/>
                          <a:sym typeface="Times New Roman"/>
                        </a:rPr>
                        <a:t>iSAT #</a:t>
                      </a:r>
                      <a:endParaRPr b="1" i="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No. 10 to No 13 : Transition pattern of prior performance to competencies in SOP 1 to 4</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86150">
                <a:tc>
                  <a:txBody>
                    <a:bodyPr>
                      <a:noAutofit/>
                    </a:bodyPr>
                    <a:lstStyle/>
                    <a:p>
                      <a:pPr indent="0" lvl="0" marL="0" rtl="0" algn="r">
                        <a:lnSpc>
                          <a:spcPct val="115000"/>
                        </a:lnSpc>
                        <a:spcBef>
                          <a:spcPts val="0"/>
                        </a:spcBef>
                        <a:spcAft>
                          <a:spcPts val="0"/>
                        </a:spcAft>
                        <a:buNone/>
                      </a:pPr>
                      <a:r>
                        <a:rPr b="1" i="1" lang="en" sz="800">
                          <a:latin typeface="Times New Roman"/>
                          <a:ea typeface="Times New Roman"/>
                          <a:cs typeface="Times New Roman"/>
                          <a:sym typeface="Times New Roman"/>
                        </a:rPr>
                        <a:t>Attribute</a:t>
                      </a:r>
                      <a:endParaRPr b="1" i="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Achievement score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SOP competency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51200">
                <a:tc>
                  <a:txBody>
                    <a:bodyPr>
                      <a:noAutofit/>
                    </a:bodyPr>
                    <a:lstStyle/>
                    <a:p>
                      <a:pPr indent="0" lvl="0" marL="0" rtl="0" algn="r">
                        <a:lnSpc>
                          <a:spcPct val="115000"/>
                        </a:lnSpc>
                        <a:spcBef>
                          <a:spcPts val="0"/>
                        </a:spcBef>
                        <a:spcAft>
                          <a:spcPts val="0"/>
                        </a:spcAft>
                        <a:buNone/>
                      </a:pPr>
                      <a:r>
                        <a:rPr b="1" i="1" lang="en" sz="800">
                          <a:latin typeface="Times New Roman"/>
                          <a:ea typeface="Times New Roman"/>
                          <a:cs typeface="Times New Roman"/>
                          <a:sym typeface="Times New Roman"/>
                        </a:rPr>
                        <a:t>Phases</a:t>
                      </a:r>
                      <a:endParaRPr b="1" i="1" sz="800">
                        <a:latin typeface="Times New Roman"/>
                        <a:ea typeface="Times New Roman"/>
                        <a:cs typeface="Times New Roman"/>
                        <a:sym typeface="Times New Roman"/>
                      </a:endParaRPr>
                    </a:p>
                    <a:p>
                      <a:pPr indent="0" lvl="0" marL="0" rtl="0" algn="r">
                        <a:lnSpc>
                          <a:spcPct val="115000"/>
                        </a:lnSpc>
                        <a:spcBef>
                          <a:spcPts val="0"/>
                        </a:spcBef>
                        <a:spcAft>
                          <a:spcPts val="0"/>
                        </a:spcAft>
                        <a:buNone/>
                      </a:pPr>
                      <a:r>
                        <a:rPr b="1" i="1" lang="en" sz="800">
                          <a:latin typeface="Times New Roman"/>
                          <a:ea typeface="Times New Roman"/>
                          <a:cs typeface="Times New Roman"/>
                          <a:sym typeface="Times New Roman"/>
                        </a:rPr>
                        <a:t>&amp; Strata</a:t>
                      </a:r>
                      <a:endParaRPr b="1" i="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Prior Achievement | SOP competency</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High, Medium, Low || Successful, Unsuccessful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5041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 of attributes</a:t>
                      </a:r>
                      <a:endParaRPr b="1" sz="800">
                        <a:latin typeface="Times New Roman"/>
                        <a:ea typeface="Times New Roman"/>
                        <a:cs typeface="Times New Roman"/>
                        <a:sym typeface="Times New Roman"/>
                      </a:endParaRPr>
                    </a:p>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 of Phase</a:t>
                      </a:r>
                      <a:endParaRPr b="1" sz="800">
                        <a:latin typeface="Times New Roman"/>
                        <a:ea typeface="Times New Roman"/>
                        <a:cs typeface="Times New Roman"/>
                        <a:sym typeface="Times New Roman"/>
                      </a:endParaRPr>
                    </a:p>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 of Strata</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2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3 strata in prior achievement and 2 in SOP competency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Type of analysis</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Multivariate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Objective</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exploratory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Analysis task</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Look up patterns of transition - compare each of the 4 SOP competencies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Cohort size (N)</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90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589025">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What did iSAT explicate?</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Visualised transitions of cohorts in prior achievement levels to their SOP competency. Separately diagrams were visualized for each of the 4 SOP competencies. "More number of students were categorised as successful students on SOP sub-competencies SOP1, SOP2 and SOP3. But for SOP4 it was found that a large fraction from experimental group students were unsuccessful. This was true of students from all prior achievement levels leading to a conclusion that students’ prior achievement level did not play a role in the attainment of SOP competency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96225">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iSAT Analytics affordance used</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taking research decision based on comparing descriptive pattern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98250">
                <a:tc>
                  <a:txBody>
                    <a:bodyPr>
                      <a:noAutofit/>
                    </a:bodyPr>
                    <a:lstStyle/>
                    <a:p>
                      <a:pPr indent="0" lvl="0" marL="0" rtl="0" algn="r">
                        <a:lnSpc>
                          <a:spcPct val="115000"/>
                        </a:lnSpc>
                        <a:spcBef>
                          <a:spcPts val="0"/>
                        </a:spcBef>
                        <a:spcAft>
                          <a:spcPts val="0"/>
                        </a:spcAft>
                        <a:buNone/>
                      </a:pPr>
                      <a:r>
                        <a:rPr b="1" lang="en" sz="800">
                          <a:latin typeface="Times New Roman"/>
                          <a:ea typeface="Times New Roman"/>
                          <a:cs typeface="Times New Roman"/>
                          <a:sym typeface="Times New Roman"/>
                        </a:rPr>
                        <a:t>Implications</a:t>
                      </a:r>
                      <a:endParaRPr b="1" sz="8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This analysis directed the redesign exercise of TELE-EdesC where the researcher focused only on items related to SOP 4.</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2" name="Shape 1412"/>
        <p:cNvGrpSpPr/>
        <p:nvPr/>
      </p:nvGrpSpPr>
      <p:grpSpPr>
        <a:xfrm>
          <a:off x="0" y="0"/>
          <a:ext cx="0" cy="0"/>
          <a:chOff x="0" y="0"/>
          <a:chExt cx="0" cy="0"/>
        </a:xfrm>
      </p:grpSpPr>
      <p:sp>
        <p:nvSpPr>
          <p:cNvPr id="1413" name="Shape 1413"/>
          <p:cNvSpPr txBox="1"/>
          <p:nvPr>
            <p:ph idx="4294967295" type="title"/>
          </p:nvPr>
        </p:nvSpPr>
        <p:spPr>
          <a:xfrm>
            <a:off x="206250" y="10930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7</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Effect of intervention on SOP competencies</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414" name="Shape 14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415" name="Shape 1415"/>
          <p:cNvSpPr txBox="1"/>
          <p:nvPr>
            <p:ph idx="4294967295" type="body"/>
          </p:nvPr>
        </p:nvSpPr>
        <p:spPr>
          <a:xfrm>
            <a:off x="275050" y="2626475"/>
            <a:ext cx="3802500" cy="2038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Statistical tests of stratfied sample on the same parameter The impact of redeisgn required deeper analysis </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 transition patterns can get complicated and often researchers club them </a:t>
            </a:r>
            <a:endParaRPr sz="1200">
              <a:highlight>
                <a:srgbClr val="D9EAD3"/>
              </a:highlight>
            </a:endParaRPr>
          </a:p>
        </p:txBody>
      </p:sp>
      <p:pic>
        <p:nvPicPr>
          <p:cNvPr id="1416" name="Shape 1416"/>
          <p:cNvPicPr preferRelativeResize="0"/>
          <p:nvPr/>
        </p:nvPicPr>
        <p:blipFill>
          <a:blip r:embed="rId3">
            <a:alphaModFix/>
          </a:blip>
          <a:stretch>
            <a:fillRect/>
          </a:stretch>
        </p:blipFill>
        <p:spPr>
          <a:xfrm>
            <a:off x="4229950" y="1219200"/>
            <a:ext cx="4816750" cy="3399407"/>
          </a:xfrm>
          <a:prstGeom prst="rect">
            <a:avLst/>
          </a:prstGeom>
          <a:noFill/>
          <a:ln>
            <a:noFill/>
          </a:ln>
        </p:spPr>
      </p:pic>
      <p:pic>
        <p:nvPicPr>
          <p:cNvPr id="1417" name="Shape 1417"/>
          <p:cNvPicPr preferRelativeResize="0"/>
          <p:nvPr/>
        </p:nvPicPr>
        <p:blipFill rotWithShape="1">
          <a:blip r:embed="rId4">
            <a:alphaModFix/>
          </a:blip>
          <a:srcRect b="4117" l="52077" r="0" t="80706"/>
          <a:stretch/>
        </p:blipFill>
        <p:spPr>
          <a:xfrm>
            <a:off x="206250" y="19525"/>
            <a:ext cx="2890764" cy="3936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1" name="Shape 1421"/>
        <p:cNvGrpSpPr/>
        <p:nvPr/>
      </p:nvGrpSpPr>
      <p:grpSpPr>
        <a:xfrm>
          <a:off x="0" y="0"/>
          <a:ext cx="0" cy="0"/>
          <a:chOff x="0" y="0"/>
          <a:chExt cx="0" cy="0"/>
        </a:xfrm>
      </p:grpSpPr>
      <p:sp>
        <p:nvSpPr>
          <p:cNvPr id="1422" name="Shape 14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423" name="Shape 1423"/>
          <p:cNvGraphicFramePr/>
          <p:nvPr/>
        </p:nvGraphicFramePr>
        <p:xfrm>
          <a:off x="152400" y="152400"/>
          <a:ext cx="3000000" cy="3000000"/>
        </p:xfrm>
        <a:graphic>
          <a:graphicData uri="http://schemas.openxmlformats.org/drawingml/2006/table">
            <a:tbl>
              <a:tblPr>
                <a:noFill/>
                <a:tableStyleId>{E31F34EF-BD1E-4BBF-A78A-C5647570BAE3}</a:tableStyleId>
              </a:tblPr>
              <a:tblGrid>
                <a:gridCol w="1898900"/>
                <a:gridCol w="6612700"/>
              </a:tblGrid>
              <a:tr h="2132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Scenario 4</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Analysing students engineering design competency of Structuring Open Problem (SOP)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32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Context</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Experiments in f2f Classroom</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32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Study 7</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Effect of intervention on SOP competencies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38100">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Reference</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Mavinkurve, M. (2016) Development and assessment of engineering design competencies using technology enhanced learning environment. Thesis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2981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Research Questions</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What are the patterns of the students success in the design task after the redesign of the TELE-EDesC?</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777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Important of RQ in that context</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to test the effect of prior knowledge on attainment of SOP competency for different strata of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32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RQ type</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33a. consequence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3275">
                <a:tc>
                  <a:txBody>
                    <a:bodyPr>
                      <a:noAutofit/>
                    </a:bodyPr>
                    <a:lstStyle/>
                    <a:p>
                      <a:pPr indent="0" lvl="0" marL="0" rtl="0" algn="r">
                        <a:lnSpc>
                          <a:spcPct val="115000"/>
                        </a:lnSpc>
                        <a:spcBef>
                          <a:spcPts val="0"/>
                        </a:spcBef>
                        <a:spcAft>
                          <a:spcPts val="0"/>
                        </a:spcAft>
                        <a:buNone/>
                      </a:pPr>
                      <a:r>
                        <a:rPr b="1" i="1" lang="en" sz="1000">
                          <a:latin typeface="Times New Roman"/>
                          <a:ea typeface="Times New Roman"/>
                          <a:cs typeface="Times New Roman"/>
                          <a:sym typeface="Times New Roman"/>
                        </a:rPr>
                        <a:t>iSAT #</a:t>
                      </a:r>
                      <a:endParaRPr b="1" i="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No. 14 to No 17 : Transition pattern of intervention group to competencies in SOP 1 to 4</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86375">
                <a:tc>
                  <a:txBody>
                    <a:bodyPr>
                      <a:noAutofit/>
                    </a:bodyPr>
                    <a:lstStyle/>
                    <a:p>
                      <a:pPr indent="0" lvl="0" marL="0" rtl="0" algn="r">
                        <a:lnSpc>
                          <a:spcPct val="115000"/>
                        </a:lnSpc>
                        <a:spcBef>
                          <a:spcPts val="0"/>
                        </a:spcBef>
                        <a:spcAft>
                          <a:spcPts val="0"/>
                        </a:spcAft>
                        <a:buNone/>
                      </a:pPr>
                      <a:r>
                        <a:rPr b="1" i="1" lang="en" sz="1000">
                          <a:latin typeface="Times New Roman"/>
                          <a:ea typeface="Times New Roman"/>
                          <a:cs typeface="Times New Roman"/>
                          <a:sym typeface="Times New Roman"/>
                        </a:rPr>
                        <a:t>Attribute</a:t>
                      </a:r>
                      <a:endParaRPr b="1" i="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Intervention group</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SOP competency</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77775">
                <a:tc>
                  <a:txBody>
                    <a:bodyPr>
                      <a:noAutofit/>
                    </a:bodyPr>
                    <a:lstStyle/>
                    <a:p>
                      <a:pPr indent="0" lvl="0" marL="0" rtl="0" algn="r">
                        <a:lnSpc>
                          <a:spcPct val="115000"/>
                        </a:lnSpc>
                        <a:spcBef>
                          <a:spcPts val="0"/>
                        </a:spcBef>
                        <a:spcAft>
                          <a:spcPts val="0"/>
                        </a:spcAft>
                        <a:buNone/>
                      </a:pPr>
                      <a:r>
                        <a:rPr b="1" i="1" lang="en" sz="1000">
                          <a:latin typeface="Times New Roman"/>
                          <a:ea typeface="Times New Roman"/>
                          <a:cs typeface="Times New Roman"/>
                          <a:sym typeface="Times New Roman"/>
                        </a:rPr>
                        <a:t>Phases</a:t>
                      </a:r>
                      <a:endParaRPr b="1" i="1" sz="1000">
                        <a:latin typeface="Times New Roman"/>
                        <a:ea typeface="Times New Roman"/>
                        <a:cs typeface="Times New Roman"/>
                        <a:sym typeface="Times New Roman"/>
                      </a:endParaRPr>
                    </a:p>
                    <a:p>
                      <a:pPr indent="0" lvl="0" marL="0" rtl="0" algn="r">
                        <a:lnSpc>
                          <a:spcPct val="115000"/>
                        </a:lnSpc>
                        <a:spcBef>
                          <a:spcPts val="0"/>
                        </a:spcBef>
                        <a:spcAft>
                          <a:spcPts val="0"/>
                        </a:spcAft>
                        <a:buNone/>
                      </a:pPr>
                      <a:r>
                        <a:rPr b="1" i="1" lang="en" sz="1000">
                          <a:latin typeface="Times New Roman"/>
                          <a:ea typeface="Times New Roman"/>
                          <a:cs typeface="Times New Roman"/>
                          <a:sym typeface="Times New Roman"/>
                        </a:rPr>
                        <a:t>&amp; Strata</a:t>
                      </a:r>
                      <a:endParaRPr b="1" i="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Group | SOP competency</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Control, Experimental || Successful, Unsuccessful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542300">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 of attributes</a:t>
                      </a:r>
                      <a:endParaRPr b="1" sz="1000">
                        <a:latin typeface="Times New Roman"/>
                        <a:ea typeface="Times New Roman"/>
                        <a:cs typeface="Times New Roman"/>
                        <a:sym typeface="Times New Roman"/>
                      </a:endParaRPr>
                    </a:p>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 of Phase</a:t>
                      </a:r>
                      <a:endParaRPr b="1" sz="1000">
                        <a:latin typeface="Times New Roman"/>
                        <a:ea typeface="Times New Roman"/>
                        <a:cs typeface="Times New Roman"/>
                        <a:sym typeface="Times New Roman"/>
                      </a:endParaRPr>
                    </a:p>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 of Strata</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2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32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Type of analysis</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Multivariate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32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Objective</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confirmatory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2132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Analysis task</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Look up desired pattern of transition - starbursts for each of the 4 SOP competencies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3275">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Cohort size (N)</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45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512250">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What did iSAT explicate?</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Visualised transitions of cohorts based on their intervention group to their success in the design task. Separately diagrams were visualized for each of the 4 SOP competencies. Highlighted more number of students were successful from the experimental group who did activities with rubrics than in control group which only got exposure to TELEDesc</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78600">
                <a:tc>
                  <a:txBody>
                    <a:bodyPr>
                      <a:noAutofit/>
                    </a:bodyPr>
                    <a:lstStyle/>
                    <a:p>
                      <a:pPr indent="0" lvl="0" marL="0" rtl="0" algn="r">
                        <a:lnSpc>
                          <a:spcPct val="115000"/>
                        </a:lnSpc>
                        <a:spcBef>
                          <a:spcPts val="0"/>
                        </a:spcBef>
                        <a:spcAft>
                          <a:spcPts val="0"/>
                        </a:spcAft>
                        <a:buNone/>
                      </a:pPr>
                      <a:r>
                        <a:rPr b="1" lang="en" sz="1000">
                          <a:latin typeface="Times New Roman"/>
                          <a:ea typeface="Times New Roman"/>
                          <a:cs typeface="Times New Roman"/>
                          <a:sym typeface="Times New Roman"/>
                        </a:rPr>
                        <a:t>iSAT Analytics affordance used</a:t>
                      </a:r>
                      <a:endParaRPr b="1" sz="1000">
                        <a:latin typeface="Times New Roman"/>
                        <a:ea typeface="Times New Roman"/>
                        <a:cs typeface="Times New Roman"/>
                        <a:sym typeface="Times New Roman"/>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Highlighting descriptive model of transition for establishing effectiveness of intervention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7" name="Shape 1427"/>
        <p:cNvGrpSpPr/>
        <p:nvPr/>
      </p:nvGrpSpPr>
      <p:grpSpPr>
        <a:xfrm>
          <a:off x="0" y="0"/>
          <a:ext cx="0" cy="0"/>
          <a:chOff x="0" y="0"/>
          <a:chExt cx="0" cy="0"/>
        </a:xfrm>
      </p:grpSpPr>
      <p:sp>
        <p:nvSpPr>
          <p:cNvPr id="1428" name="Shape 1428"/>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5</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Analysing trends in thinking skill development over time in a semester long course</a:t>
            </a:r>
            <a:endParaRPr sz="2400"/>
          </a:p>
        </p:txBody>
      </p:sp>
      <p:sp>
        <p:nvSpPr>
          <p:cNvPr id="1429" name="Shape 1429"/>
          <p:cNvSpPr txBox="1"/>
          <p:nvPr>
            <p:ph idx="1" type="body"/>
          </p:nvPr>
        </p:nvSpPr>
        <p:spPr>
          <a:xfrm>
            <a:off x="2476950" y="788275"/>
            <a:ext cx="65697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Study 8: (Mistry et.al. 2016)</a:t>
            </a:r>
            <a:br>
              <a:rPr lang="en" sz="1400"/>
            </a:br>
            <a:r>
              <a:rPr lang="en" sz="1400"/>
              <a:t>	Impact of Project Based Learning on performance at different Bloom’s level</a:t>
            </a:r>
            <a:endParaRPr sz="1400"/>
          </a:p>
          <a:p>
            <a:pPr indent="0" lvl="0" marL="0" rtl="0">
              <a:lnSpc>
                <a:spcPct val="150000"/>
              </a:lnSpc>
              <a:spcBef>
                <a:spcPts val="0"/>
              </a:spcBef>
              <a:spcAft>
                <a:spcPts val="0"/>
              </a:spcAft>
              <a:buNone/>
            </a:pPr>
            <a:r>
              <a:rPr lang="en" sz="1400">
                <a:highlight>
                  <a:srgbClr val="FFF2CC"/>
                </a:highlight>
              </a:rPr>
              <a:t>RQ - What is the impact of Project Based Learning on student’s higher order thinking skills and lower order thinking skills?</a:t>
            </a:r>
            <a:endParaRPr sz="1400">
              <a:highlight>
                <a:srgbClr val="FFF2CC"/>
              </a:highlight>
            </a:endParaRPr>
          </a:p>
        </p:txBody>
      </p:sp>
      <p:sp>
        <p:nvSpPr>
          <p:cNvPr id="1430" name="Shape 14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4" name="Shape 1434"/>
        <p:cNvGrpSpPr/>
        <p:nvPr/>
      </p:nvGrpSpPr>
      <p:grpSpPr>
        <a:xfrm>
          <a:off x="0" y="0"/>
          <a:ext cx="0" cy="0"/>
          <a:chOff x="0" y="0"/>
          <a:chExt cx="0" cy="0"/>
        </a:xfrm>
      </p:grpSpPr>
      <p:sp>
        <p:nvSpPr>
          <p:cNvPr id="1435" name="Shape 1435"/>
          <p:cNvSpPr txBox="1"/>
          <p:nvPr>
            <p:ph idx="4294967295" type="title"/>
          </p:nvPr>
        </p:nvSpPr>
        <p:spPr>
          <a:xfrm>
            <a:off x="206250" y="6358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8</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Impact of Project Based Learning on performance at different Bloom’s level</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436" name="Shape 143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437" name="Shape 1437"/>
          <p:cNvSpPr txBox="1"/>
          <p:nvPr>
            <p:ph idx="4294967295" type="body"/>
          </p:nvPr>
        </p:nvSpPr>
        <p:spPr>
          <a:xfrm>
            <a:off x="275050" y="2401825"/>
            <a:ext cx="3802500" cy="27417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Different tests score on different metric of performances. But there are no dashboard which can help users collate that data.</a:t>
            </a:r>
            <a:br>
              <a:rPr lang="en" sz="1200"/>
            </a:br>
            <a:r>
              <a:rPr lang="en" sz="1200"/>
              <a:t>Also for smaller learner set and difference rubric values statistical tests of significance remains difficult. </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They visualisation provides an overview of the performance dynamics across the tests.</a:t>
            </a:r>
            <a:endParaRPr sz="1200">
              <a:highlight>
                <a:srgbClr val="D9EAD3"/>
              </a:highlight>
            </a:endParaRPr>
          </a:p>
        </p:txBody>
      </p:sp>
      <p:pic>
        <p:nvPicPr>
          <p:cNvPr id="1438" name="Shape 1438"/>
          <p:cNvPicPr preferRelativeResize="0"/>
          <p:nvPr/>
        </p:nvPicPr>
        <p:blipFill>
          <a:blip r:embed="rId3">
            <a:alphaModFix/>
          </a:blip>
          <a:stretch>
            <a:fillRect/>
          </a:stretch>
        </p:blipFill>
        <p:spPr>
          <a:xfrm>
            <a:off x="4639549" y="94425"/>
            <a:ext cx="4136950" cy="4594325"/>
          </a:xfrm>
          <a:prstGeom prst="rect">
            <a:avLst/>
          </a:prstGeom>
          <a:noFill/>
          <a:ln>
            <a:noFill/>
          </a:ln>
        </p:spPr>
      </p:pic>
      <p:pic>
        <p:nvPicPr>
          <p:cNvPr id="1439" name="Shape 1439"/>
          <p:cNvPicPr preferRelativeResize="0"/>
          <p:nvPr/>
        </p:nvPicPr>
        <p:blipFill rotWithShape="1">
          <a:blip r:embed="rId4">
            <a:alphaModFix/>
          </a:blip>
          <a:srcRect b="4117" l="52077" r="0" t="80706"/>
          <a:stretch/>
        </p:blipFill>
        <p:spPr>
          <a:xfrm>
            <a:off x="206250" y="19525"/>
            <a:ext cx="2890764" cy="3936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3" name="Shape 1443"/>
        <p:cNvGrpSpPr/>
        <p:nvPr/>
      </p:nvGrpSpPr>
      <p:grpSpPr>
        <a:xfrm>
          <a:off x="0" y="0"/>
          <a:ext cx="0" cy="0"/>
          <a:chOff x="0" y="0"/>
          <a:chExt cx="0" cy="0"/>
        </a:xfrm>
      </p:grpSpPr>
      <p:sp>
        <p:nvSpPr>
          <p:cNvPr id="1444" name="Shape 144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445" name="Shape 1445"/>
          <p:cNvPicPr preferRelativeResize="0"/>
          <p:nvPr/>
        </p:nvPicPr>
        <p:blipFill>
          <a:blip r:embed="rId3">
            <a:alphaModFix/>
          </a:blip>
          <a:stretch>
            <a:fillRect/>
          </a:stretch>
        </p:blipFill>
        <p:spPr>
          <a:xfrm>
            <a:off x="-8" y="152401"/>
            <a:ext cx="3599936" cy="3795414"/>
          </a:xfrm>
          <a:prstGeom prst="rect">
            <a:avLst/>
          </a:prstGeom>
          <a:noFill/>
          <a:ln>
            <a:noFill/>
          </a:ln>
        </p:spPr>
      </p:pic>
      <p:pic>
        <p:nvPicPr>
          <p:cNvPr id="1446" name="Shape 1446"/>
          <p:cNvPicPr preferRelativeResize="0"/>
          <p:nvPr/>
        </p:nvPicPr>
        <p:blipFill>
          <a:blip r:embed="rId4">
            <a:alphaModFix/>
          </a:blip>
          <a:stretch>
            <a:fillRect/>
          </a:stretch>
        </p:blipFill>
        <p:spPr>
          <a:xfrm>
            <a:off x="3795399" y="152400"/>
            <a:ext cx="5251292" cy="37954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448" name="Shape 44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Literature review</a:t>
            </a:r>
            <a:endParaRPr sz="2400"/>
          </a:p>
        </p:txBody>
      </p:sp>
      <p:sp>
        <p:nvSpPr>
          <p:cNvPr id="449" name="Shape 449"/>
          <p:cNvSpPr txBox="1"/>
          <p:nvPr>
            <p:ph idx="1" type="body"/>
          </p:nvPr>
        </p:nvSpPr>
        <p:spPr>
          <a:xfrm>
            <a:off x="2261750" y="1367175"/>
            <a:ext cx="6785100" cy="3002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What does the </a:t>
            </a:r>
            <a:r>
              <a:rPr b="1" lang="en" sz="1400">
                <a:highlight>
                  <a:srgbClr val="D9D2E9"/>
                </a:highlight>
              </a:rPr>
              <a:t>models/frameworks</a:t>
            </a:r>
            <a:r>
              <a:rPr lang="en" sz="1400"/>
              <a:t> of learning analytics inform?</a:t>
            </a:r>
            <a:endParaRPr sz="1400"/>
          </a:p>
          <a:p>
            <a:pPr indent="-317500" lvl="1" marL="914400" rtl="0">
              <a:spcBef>
                <a:spcPts val="0"/>
              </a:spcBef>
              <a:spcAft>
                <a:spcPts val="0"/>
              </a:spcAft>
              <a:buSzPts val="1400"/>
              <a:buChar char="○"/>
            </a:pPr>
            <a:r>
              <a:rPr lang="en"/>
              <a:t>Process model, model to link pedagogy and LA,  Implementation frameworks for higher ed, implementation framework for wearable, etc</a:t>
            </a:r>
            <a:endParaRPr/>
          </a:p>
          <a:p>
            <a:pPr indent="-317500" lvl="2" marL="1371600" rtl="0">
              <a:spcBef>
                <a:spcPts val="0"/>
              </a:spcBef>
              <a:spcAft>
                <a:spcPts val="0"/>
              </a:spcAft>
              <a:buSzPts val="1400"/>
              <a:buChar char="■"/>
            </a:pPr>
            <a:r>
              <a:rPr lang="en"/>
              <a:t>Lack of any model of analysis with focus on cohort of learners and assists analysis of data with the help of visualisations.</a:t>
            </a:r>
            <a:br>
              <a:rPr lang="en"/>
            </a:br>
            <a:endParaRPr sz="1400"/>
          </a:p>
          <a:p>
            <a:pPr indent="-317500" lvl="0" marL="457200" rtl="0">
              <a:lnSpc>
                <a:spcPct val="115000"/>
              </a:lnSpc>
              <a:spcBef>
                <a:spcPts val="0"/>
              </a:spcBef>
              <a:spcAft>
                <a:spcPts val="0"/>
              </a:spcAft>
              <a:buSzPts val="1400"/>
              <a:buChar char="●"/>
            </a:pPr>
            <a:r>
              <a:rPr lang="en" sz="1400"/>
              <a:t>What are the </a:t>
            </a:r>
            <a:r>
              <a:rPr b="1" lang="en" sz="1400">
                <a:highlight>
                  <a:srgbClr val="FCE5CD"/>
                </a:highlight>
              </a:rPr>
              <a:t>techniques</a:t>
            </a:r>
            <a:r>
              <a:rPr lang="en" sz="1400"/>
              <a:t> for analysing educational dataset?</a:t>
            </a:r>
            <a:endParaRPr sz="1400"/>
          </a:p>
          <a:p>
            <a:pPr indent="-317500" lvl="1" marL="914400" rtl="0">
              <a:lnSpc>
                <a:spcPct val="100000"/>
              </a:lnSpc>
              <a:spcBef>
                <a:spcPts val="0"/>
              </a:spcBef>
              <a:spcAft>
                <a:spcPts val="0"/>
              </a:spcAft>
              <a:buSzPts val="1400"/>
              <a:buChar char="○"/>
            </a:pPr>
            <a:r>
              <a:rPr lang="en"/>
              <a:t>Various statistical and data mining techniques.</a:t>
            </a:r>
            <a:endParaRPr/>
          </a:p>
          <a:p>
            <a:pPr indent="-317500" lvl="2" marL="1371600" rtl="0">
              <a:lnSpc>
                <a:spcPct val="200000"/>
              </a:lnSpc>
              <a:spcBef>
                <a:spcPts val="0"/>
              </a:spcBef>
              <a:spcAft>
                <a:spcPts val="0"/>
              </a:spcAft>
              <a:buSzPts val="1400"/>
              <a:buChar char="■"/>
            </a:pPr>
            <a:r>
              <a:rPr lang="en"/>
              <a:t>None focus on visual analytics</a:t>
            </a:r>
            <a:endParaRPr/>
          </a:p>
          <a:p>
            <a:pPr indent="-317500" lvl="0" marL="457200" rtl="0">
              <a:lnSpc>
                <a:spcPct val="115000"/>
              </a:lnSpc>
              <a:spcBef>
                <a:spcPts val="0"/>
              </a:spcBef>
              <a:spcAft>
                <a:spcPts val="0"/>
              </a:spcAft>
              <a:buSzPts val="1400"/>
              <a:buChar char="●"/>
            </a:pPr>
            <a:r>
              <a:rPr lang="en" sz="1400"/>
              <a:t>What are the </a:t>
            </a:r>
            <a:r>
              <a:rPr b="1" lang="en" sz="1400">
                <a:highlight>
                  <a:srgbClr val="F4CCCC"/>
                </a:highlight>
              </a:rPr>
              <a:t>tools</a:t>
            </a:r>
            <a:r>
              <a:rPr lang="en" sz="1400"/>
              <a:t> for analysing educational dataset?</a:t>
            </a:r>
            <a:endParaRPr sz="1400"/>
          </a:p>
          <a:p>
            <a:pPr indent="-317500" lvl="1" marL="914400" rtl="0">
              <a:lnSpc>
                <a:spcPct val="100000"/>
              </a:lnSpc>
              <a:spcBef>
                <a:spcPts val="0"/>
              </a:spcBef>
              <a:spcAft>
                <a:spcPts val="0"/>
              </a:spcAft>
              <a:buSzPts val="1400"/>
              <a:buChar char="○"/>
            </a:pPr>
            <a:r>
              <a:rPr lang="en"/>
              <a:t>Various dashboards with different purposes for different stakeholders</a:t>
            </a:r>
            <a:endParaRPr/>
          </a:p>
          <a:p>
            <a:pPr indent="-317500" lvl="2" marL="1371600" rtl="0">
              <a:lnSpc>
                <a:spcPct val="100000"/>
              </a:lnSpc>
              <a:spcBef>
                <a:spcPts val="0"/>
              </a:spcBef>
              <a:spcAft>
                <a:spcPts val="0"/>
              </a:spcAft>
              <a:buSzPts val="1400"/>
              <a:buChar char="■"/>
            </a:pPr>
            <a:r>
              <a:rPr lang="en"/>
              <a:t>Mostly linked to a specific data source and not for independent use.</a:t>
            </a:r>
            <a:endParaRPr sz="1400"/>
          </a:p>
        </p:txBody>
      </p:sp>
      <p:sp>
        <p:nvSpPr>
          <p:cNvPr id="450" name="Shape 450"/>
          <p:cNvSpPr txBox="1"/>
          <p:nvPr/>
        </p:nvSpPr>
        <p:spPr>
          <a:xfrm>
            <a:off x="2456750" y="0"/>
            <a:ext cx="6542100" cy="393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000">
                <a:solidFill>
                  <a:schemeClr val="dk2"/>
                </a:solidFill>
                <a:latin typeface="Raleway"/>
                <a:ea typeface="Raleway"/>
                <a:cs typeface="Raleway"/>
                <a:sym typeface="Raleway"/>
              </a:rPr>
              <a:t>Research Objective</a:t>
            </a:r>
            <a:br>
              <a:rPr b="1" lang="en" sz="1000">
                <a:solidFill>
                  <a:schemeClr val="dk2"/>
                </a:solidFill>
                <a:latin typeface="Raleway"/>
                <a:ea typeface="Raleway"/>
                <a:cs typeface="Raleway"/>
                <a:sym typeface="Raleway"/>
              </a:rPr>
            </a:br>
            <a:r>
              <a:rPr b="1" lang="en" sz="1000">
                <a:solidFill>
                  <a:schemeClr val="dk2"/>
                </a:solidFill>
                <a:latin typeface="Raleway"/>
                <a:ea typeface="Raleway"/>
                <a:cs typeface="Raleway"/>
                <a:sym typeface="Raleway"/>
              </a:rPr>
              <a:t>To conceptualise a model and tool for visual analysis of cohorts in educational datasets.</a:t>
            </a:r>
            <a:endParaRPr b="1" sz="1000">
              <a:solidFill>
                <a:schemeClr val="dk2"/>
              </a:solidFill>
              <a:latin typeface="Raleway"/>
              <a:ea typeface="Raleway"/>
              <a:cs typeface="Raleway"/>
              <a:sym typeface="Raleway"/>
            </a:endParaRPr>
          </a:p>
        </p:txBody>
      </p:sp>
      <p:sp>
        <p:nvSpPr>
          <p:cNvPr id="451" name="Shape 451"/>
          <p:cNvSpPr txBox="1"/>
          <p:nvPr/>
        </p:nvSpPr>
        <p:spPr>
          <a:xfrm>
            <a:off x="0" y="1443375"/>
            <a:ext cx="3000000" cy="1632900"/>
          </a:xfrm>
          <a:prstGeom prst="rect">
            <a:avLst/>
          </a:prstGeom>
          <a:noFill/>
          <a:ln>
            <a:noFill/>
          </a:ln>
        </p:spPr>
        <p:txBody>
          <a:bodyPr anchorCtr="0" anchor="t" bIns="91425" lIns="91425" spcFirstLastPara="1" rIns="91425" wrap="square" tIns="91425">
            <a:noAutofit/>
          </a:bodyPr>
          <a:lstStyle/>
          <a:p>
            <a:pPr indent="-279400" lvl="0" marL="457200" rtl="0">
              <a:spcBef>
                <a:spcPts val="0"/>
              </a:spcBef>
              <a:spcAft>
                <a:spcPts val="0"/>
              </a:spcAft>
              <a:buClr>
                <a:srgbClr val="222222"/>
              </a:buClr>
              <a:buSzPts val="800"/>
              <a:buFont typeface="Lato"/>
              <a:buAutoNum type="arabicPeriod"/>
            </a:pPr>
            <a:r>
              <a:rPr lang="en" sz="800">
                <a:solidFill>
                  <a:srgbClr val="222222"/>
                </a:solidFill>
                <a:highlight>
                  <a:schemeClr val="lt1"/>
                </a:highlight>
                <a:latin typeface="Lato"/>
                <a:ea typeface="Lato"/>
                <a:cs typeface="Lato"/>
                <a:sym typeface="Lato"/>
              </a:rPr>
              <a:t>M.A. Chatti, et.al. (2013)</a:t>
            </a:r>
            <a:endParaRPr sz="800">
              <a:solidFill>
                <a:srgbClr val="222222"/>
              </a:solidFill>
              <a:highlight>
                <a:schemeClr val="lt1"/>
              </a:highlight>
              <a:latin typeface="Lato"/>
              <a:ea typeface="Lato"/>
              <a:cs typeface="Lato"/>
              <a:sym typeface="Lato"/>
            </a:endParaRPr>
          </a:p>
          <a:p>
            <a:pPr indent="-279400" lvl="0" marL="457200" rtl="0">
              <a:spcBef>
                <a:spcPts val="0"/>
              </a:spcBef>
              <a:spcAft>
                <a:spcPts val="0"/>
              </a:spcAft>
              <a:buClr>
                <a:srgbClr val="222222"/>
              </a:buClr>
              <a:buSzPts val="800"/>
              <a:buFont typeface="Lato"/>
              <a:buAutoNum type="arabicPeriod"/>
            </a:pPr>
            <a:r>
              <a:rPr lang="en" sz="800">
                <a:solidFill>
                  <a:srgbClr val="222222"/>
                </a:solidFill>
                <a:latin typeface="Lato"/>
                <a:ea typeface="Lato"/>
                <a:cs typeface="Lato"/>
                <a:sym typeface="Lato"/>
              </a:rPr>
              <a:t>Aljohani, N. R., &amp; Davis, H. C. (2012).</a:t>
            </a:r>
            <a:endParaRPr sz="800">
              <a:solidFill>
                <a:srgbClr val="222222"/>
              </a:solidFill>
              <a:latin typeface="Lato"/>
              <a:ea typeface="Lato"/>
              <a:cs typeface="Lato"/>
              <a:sym typeface="Lato"/>
            </a:endParaRPr>
          </a:p>
          <a:p>
            <a:pPr indent="-279400" lvl="0" marL="457200" rtl="0">
              <a:spcBef>
                <a:spcPts val="0"/>
              </a:spcBef>
              <a:spcAft>
                <a:spcPts val="0"/>
              </a:spcAft>
              <a:buClr>
                <a:srgbClr val="222222"/>
              </a:buClr>
              <a:buSzPts val="800"/>
              <a:buFont typeface="Lato"/>
              <a:buAutoNum type="arabicPeriod"/>
            </a:pPr>
            <a:r>
              <a:rPr lang="en" sz="800">
                <a:solidFill>
                  <a:schemeClr val="dk2"/>
                </a:solidFill>
                <a:latin typeface="Lato"/>
                <a:ea typeface="Lato"/>
                <a:cs typeface="Lato"/>
                <a:sym typeface="Lato"/>
              </a:rPr>
              <a:t>Wise A, (2014)</a:t>
            </a:r>
            <a:endParaRPr sz="800">
              <a:solidFill>
                <a:schemeClr val="dk2"/>
              </a:solidFill>
              <a:latin typeface="Lato"/>
              <a:ea typeface="Lato"/>
              <a:cs typeface="Lato"/>
              <a:sym typeface="Lato"/>
            </a:endParaRPr>
          </a:p>
          <a:p>
            <a:pPr indent="-279400" lvl="0" marL="457200" rtl="0">
              <a:spcBef>
                <a:spcPts val="0"/>
              </a:spcBef>
              <a:spcAft>
                <a:spcPts val="0"/>
              </a:spcAft>
              <a:buClr>
                <a:schemeClr val="dk2"/>
              </a:buClr>
              <a:buSzPts val="800"/>
              <a:buFont typeface="Lato"/>
              <a:buAutoNum type="arabicPeriod"/>
            </a:pPr>
            <a:r>
              <a:rPr lang="en" sz="800">
                <a:solidFill>
                  <a:schemeClr val="dk2"/>
                </a:solidFill>
                <a:latin typeface="Lato"/>
                <a:ea typeface="Lato"/>
                <a:cs typeface="Lato"/>
                <a:sym typeface="Lato"/>
              </a:rPr>
              <a:t>Jones, D., Beer, C., &amp; Clark, D. (2013)</a:t>
            </a:r>
            <a:endParaRPr sz="800">
              <a:solidFill>
                <a:schemeClr val="dk2"/>
              </a:solidFill>
              <a:latin typeface="Lato"/>
              <a:ea typeface="Lato"/>
              <a:cs typeface="Lato"/>
              <a:sym typeface="Lato"/>
            </a:endParaRPr>
          </a:p>
          <a:p>
            <a:pPr indent="-279400" lvl="0" marL="457200" rtl="0">
              <a:spcBef>
                <a:spcPts val="0"/>
              </a:spcBef>
              <a:spcAft>
                <a:spcPts val="0"/>
              </a:spcAft>
              <a:buClr>
                <a:schemeClr val="dk2"/>
              </a:buClr>
              <a:buSzPts val="800"/>
              <a:buFont typeface="Lato"/>
              <a:buAutoNum type="arabicPeriod"/>
            </a:pPr>
            <a:r>
              <a:rPr lang="en" sz="800">
                <a:solidFill>
                  <a:schemeClr val="dk2"/>
                </a:solidFill>
                <a:latin typeface="Lato"/>
                <a:ea typeface="Lato"/>
                <a:cs typeface="Lato"/>
                <a:sym typeface="Lato"/>
              </a:rPr>
              <a:t>Lu, Y et.al. (2017)</a:t>
            </a:r>
            <a:endParaRPr sz="800">
              <a:solidFill>
                <a:srgbClr val="222222"/>
              </a:solidFill>
              <a:highlight>
                <a:schemeClr val="lt1"/>
              </a:highlight>
            </a:endParaRPr>
          </a:p>
          <a:p>
            <a:pPr indent="0" lvl="0" marL="0" rtl="0">
              <a:spcBef>
                <a:spcPts val="0"/>
              </a:spcBef>
              <a:spcAft>
                <a:spcPts val="0"/>
              </a:spcAft>
              <a:buNone/>
            </a:pPr>
            <a:r>
              <a:t/>
            </a:r>
            <a:endParaRPr sz="800">
              <a:solidFill>
                <a:srgbClr val="222222"/>
              </a:solidFill>
              <a:highlight>
                <a:schemeClr val="lt1"/>
              </a:highlight>
            </a:endParaRPr>
          </a:p>
          <a:p>
            <a:pPr indent="0" lvl="0" marL="0">
              <a:spcBef>
                <a:spcPts val="0"/>
              </a:spcBef>
              <a:spcAft>
                <a:spcPts val="0"/>
              </a:spcAft>
              <a:buNone/>
            </a:pPr>
            <a:r>
              <a:t/>
            </a:r>
            <a:endParaRPr sz="800">
              <a:solidFill>
                <a:srgbClr val="222222"/>
              </a:solidFill>
              <a:highlight>
                <a:schemeClr val="lt1"/>
              </a:highlight>
            </a:endParaRPr>
          </a:p>
          <a:p>
            <a:pPr indent="0" lvl="0" marL="0" rtl="0">
              <a:spcBef>
                <a:spcPts val="0"/>
              </a:spcBef>
              <a:spcAft>
                <a:spcPts val="0"/>
              </a:spcAft>
              <a:buNone/>
            </a:pPr>
            <a:r>
              <a:t/>
            </a:r>
            <a:endParaRPr sz="800">
              <a:solidFill>
                <a:srgbClr val="222222"/>
              </a:solidFill>
              <a:highlight>
                <a:schemeClr val="lt1"/>
              </a:highlight>
            </a:endParaRPr>
          </a:p>
          <a:p>
            <a:pPr indent="0" lvl="0" marL="0" rtl="0">
              <a:spcBef>
                <a:spcPts val="0"/>
              </a:spcBef>
              <a:spcAft>
                <a:spcPts val="0"/>
              </a:spcAft>
              <a:buNone/>
            </a:pPr>
            <a:br>
              <a:rPr lang="en" sz="800">
                <a:solidFill>
                  <a:srgbClr val="222222"/>
                </a:solidFill>
                <a:highlight>
                  <a:schemeClr val="lt1"/>
                </a:highlight>
              </a:rPr>
            </a:br>
            <a:br>
              <a:rPr lang="en" sz="800">
                <a:solidFill>
                  <a:srgbClr val="222222"/>
                </a:solidFill>
                <a:highlight>
                  <a:schemeClr val="lt1"/>
                </a:highlight>
              </a:rPr>
            </a:br>
            <a:br>
              <a:rPr lang="en" sz="800">
                <a:solidFill>
                  <a:srgbClr val="222222"/>
                </a:solidFill>
                <a:highlight>
                  <a:schemeClr val="lt1"/>
                </a:highlight>
              </a:rPr>
            </a:br>
            <a:br>
              <a:rPr lang="en" sz="800">
                <a:solidFill>
                  <a:srgbClr val="222222"/>
                </a:solidFill>
                <a:highlight>
                  <a:schemeClr val="lt1"/>
                </a:highlight>
              </a:rPr>
            </a:br>
            <a:endParaRPr sz="800">
              <a:solidFill>
                <a:srgbClr val="222222"/>
              </a:solidFill>
              <a:highlight>
                <a:schemeClr val="lt1"/>
              </a:highlight>
            </a:endParaRPr>
          </a:p>
          <a:p>
            <a:pPr indent="-279400" lvl="0" marL="457200" rtl="0">
              <a:spcBef>
                <a:spcPts val="0"/>
              </a:spcBef>
              <a:spcAft>
                <a:spcPts val="0"/>
              </a:spcAft>
              <a:buClr>
                <a:srgbClr val="222222"/>
              </a:buClr>
              <a:buSzPts val="800"/>
              <a:buAutoNum type="arabicPeriod"/>
            </a:pPr>
            <a:r>
              <a:rPr lang="en" sz="800">
                <a:solidFill>
                  <a:srgbClr val="222222"/>
                </a:solidFill>
                <a:highlight>
                  <a:schemeClr val="lt1"/>
                </a:highlight>
              </a:rPr>
              <a:t>Glenn, N. D. (2005).</a:t>
            </a:r>
            <a:endParaRPr sz="800">
              <a:solidFill>
                <a:srgbClr val="222222"/>
              </a:solidFill>
              <a:highlight>
                <a:schemeClr val="lt1"/>
              </a:highlight>
            </a:endParaRPr>
          </a:p>
          <a:p>
            <a:pPr indent="-279400" lvl="0" marL="457200" rtl="0">
              <a:spcBef>
                <a:spcPts val="0"/>
              </a:spcBef>
              <a:spcAft>
                <a:spcPts val="0"/>
              </a:spcAft>
              <a:buClr>
                <a:srgbClr val="222222"/>
              </a:buClr>
              <a:buSzPts val="800"/>
              <a:buAutoNum type="arabicPeriod"/>
            </a:pPr>
            <a:r>
              <a:rPr lang="en" sz="800">
                <a:solidFill>
                  <a:srgbClr val="222222"/>
                </a:solidFill>
                <a:highlight>
                  <a:schemeClr val="lt1"/>
                </a:highlight>
              </a:rPr>
              <a:t>Daniel Pena et.al. (2001) </a:t>
            </a:r>
            <a:endParaRPr sz="800">
              <a:solidFill>
                <a:srgbClr val="222222"/>
              </a:solidFill>
              <a:highlight>
                <a:schemeClr val="lt1"/>
              </a:highlight>
            </a:endParaRPr>
          </a:p>
          <a:p>
            <a:pPr indent="-279400" lvl="0" marL="457200" rtl="0">
              <a:spcBef>
                <a:spcPts val="0"/>
              </a:spcBef>
              <a:spcAft>
                <a:spcPts val="0"/>
              </a:spcAft>
              <a:buClr>
                <a:srgbClr val="222222"/>
              </a:buClr>
              <a:buSzPts val="800"/>
              <a:buAutoNum type="arabicPeriod"/>
            </a:pPr>
            <a:r>
              <a:rPr lang="en" sz="800">
                <a:solidFill>
                  <a:srgbClr val="222222"/>
                </a:solidFill>
                <a:highlight>
                  <a:schemeClr val="lt1"/>
                </a:highlight>
              </a:rPr>
              <a:t>Johnson, R. A., &amp; Wichern, D. W. (2014).</a:t>
            </a:r>
            <a:endParaRPr sz="800">
              <a:solidFill>
                <a:srgbClr val="222222"/>
              </a:solidFill>
              <a:highlight>
                <a:schemeClr val="lt1"/>
              </a:highlight>
            </a:endParaRPr>
          </a:p>
          <a:p>
            <a:pPr indent="0" lvl="0" marL="0" rtl="0">
              <a:spcBef>
                <a:spcPts val="0"/>
              </a:spcBef>
              <a:spcAft>
                <a:spcPts val="0"/>
              </a:spcAft>
              <a:buNone/>
            </a:pPr>
            <a:r>
              <a:t/>
            </a:r>
            <a:endParaRPr sz="800">
              <a:latin typeface="Lato"/>
              <a:ea typeface="Lato"/>
              <a:cs typeface="Lato"/>
              <a:sym typeface="Lato"/>
            </a:endParaRPr>
          </a:p>
          <a:p>
            <a:pPr indent="0" lvl="0" marL="0" rtl="0">
              <a:spcBef>
                <a:spcPts val="0"/>
              </a:spcBef>
              <a:spcAft>
                <a:spcPts val="0"/>
              </a:spcAft>
              <a:buNone/>
            </a:pPr>
            <a:r>
              <a:t/>
            </a:r>
            <a:endParaRPr sz="800">
              <a:latin typeface="Lato"/>
              <a:ea typeface="Lato"/>
              <a:cs typeface="Lato"/>
              <a:sym typeface="Lato"/>
            </a:endParaRPr>
          </a:p>
          <a:p>
            <a:pPr indent="0" lvl="0" marL="0" rtl="0">
              <a:spcBef>
                <a:spcPts val="0"/>
              </a:spcBef>
              <a:spcAft>
                <a:spcPts val="0"/>
              </a:spcAft>
              <a:buNone/>
            </a:pPr>
            <a:r>
              <a:t/>
            </a:r>
            <a:endParaRPr sz="800">
              <a:latin typeface="Lato"/>
              <a:ea typeface="Lato"/>
              <a:cs typeface="Lato"/>
              <a:sym typeface="Lato"/>
            </a:endParaRPr>
          </a:p>
          <a:p>
            <a:pPr indent="0" lvl="0" marL="0" rtl="0">
              <a:spcBef>
                <a:spcPts val="0"/>
              </a:spcBef>
              <a:spcAft>
                <a:spcPts val="0"/>
              </a:spcAft>
              <a:buNone/>
            </a:pPr>
            <a:r>
              <a:t/>
            </a:r>
            <a:endParaRPr sz="800">
              <a:latin typeface="Lato"/>
              <a:ea typeface="Lato"/>
              <a:cs typeface="Lato"/>
              <a:sym typeface="Lato"/>
            </a:endParaRPr>
          </a:p>
          <a:p>
            <a:pPr indent="-279400" lvl="0" marL="457200" rtl="0">
              <a:spcBef>
                <a:spcPts val="0"/>
              </a:spcBef>
              <a:spcAft>
                <a:spcPts val="0"/>
              </a:spcAft>
              <a:buSzPts val="800"/>
              <a:buFont typeface="Lato"/>
              <a:buAutoNum type="arabicPeriod"/>
            </a:pPr>
            <a:r>
              <a:rPr lang="en" sz="800">
                <a:latin typeface="Lato"/>
                <a:ea typeface="Lato"/>
                <a:cs typeface="Lato"/>
                <a:sym typeface="Lato"/>
              </a:rPr>
              <a:t>Verbert et.al (2013)</a:t>
            </a:r>
            <a:endParaRPr sz="800">
              <a:latin typeface="Lato"/>
              <a:ea typeface="Lato"/>
              <a:cs typeface="Lato"/>
              <a:sym typeface="Lato"/>
            </a:endParaRPr>
          </a:p>
          <a:p>
            <a:pPr indent="-279400" lvl="0" marL="457200" rtl="0">
              <a:spcBef>
                <a:spcPts val="0"/>
              </a:spcBef>
              <a:spcAft>
                <a:spcPts val="0"/>
              </a:spcAft>
              <a:buSzPts val="800"/>
              <a:buFont typeface="Lato"/>
              <a:buAutoNum type="arabicPeriod"/>
            </a:pPr>
            <a:r>
              <a:rPr lang="en" sz="800">
                <a:solidFill>
                  <a:schemeClr val="dk2"/>
                </a:solidFill>
                <a:latin typeface="Lato"/>
                <a:ea typeface="Lato"/>
                <a:cs typeface="Lato"/>
                <a:sym typeface="Lato"/>
              </a:rPr>
              <a:t>Park, Yeonjeong, &amp; Il-Hyun Jo., (2015)</a:t>
            </a:r>
            <a:endParaRPr sz="800">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0" st="0"/>
                                            </p:txEl>
                                          </p:spTgt>
                                        </p:tgtEl>
                                        <p:attrNameLst>
                                          <p:attrName>style.visibility</p:attrName>
                                        </p:attrNameLst>
                                      </p:cBhvr>
                                      <p:to>
                                        <p:strVal val="visible"/>
                                      </p:to>
                                    </p:set>
                                    <p:animEffect filter="fade" transition="in">
                                      <p:cBhvr>
                                        <p:cTn dur="1000"/>
                                        <p:tgtEl>
                                          <p:spTgt spid="4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1" st="1"/>
                                            </p:txEl>
                                          </p:spTgt>
                                        </p:tgtEl>
                                        <p:attrNameLst>
                                          <p:attrName>style.visibility</p:attrName>
                                        </p:attrNameLst>
                                      </p:cBhvr>
                                      <p:to>
                                        <p:strVal val="visible"/>
                                      </p:to>
                                    </p:set>
                                    <p:animEffect filter="fade" transition="in">
                                      <p:cBhvr>
                                        <p:cTn dur="1000"/>
                                        <p:tgtEl>
                                          <p:spTgt spid="4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2" st="2"/>
                                            </p:txEl>
                                          </p:spTgt>
                                        </p:tgtEl>
                                        <p:attrNameLst>
                                          <p:attrName>style.visibility</p:attrName>
                                        </p:attrNameLst>
                                      </p:cBhvr>
                                      <p:to>
                                        <p:strVal val="visible"/>
                                      </p:to>
                                    </p:set>
                                    <p:animEffect filter="fade" transition="in">
                                      <p:cBhvr>
                                        <p:cTn dur="1000"/>
                                        <p:tgtEl>
                                          <p:spTgt spid="4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3" st="3"/>
                                            </p:txEl>
                                          </p:spTgt>
                                        </p:tgtEl>
                                        <p:attrNameLst>
                                          <p:attrName>style.visibility</p:attrName>
                                        </p:attrNameLst>
                                      </p:cBhvr>
                                      <p:to>
                                        <p:strVal val="visible"/>
                                      </p:to>
                                    </p:set>
                                    <p:animEffect filter="fade" transition="in">
                                      <p:cBhvr>
                                        <p:cTn dur="1000"/>
                                        <p:tgtEl>
                                          <p:spTgt spid="4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4" st="4"/>
                                            </p:txEl>
                                          </p:spTgt>
                                        </p:tgtEl>
                                        <p:attrNameLst>
                                          <p:attrName>style.visibility</p:attrName>
                                        </p:attrNameLst>
                                      </p:cBhvr>
                                      <p:to>
                                        <p:strVal val="visible"/>
                                      </p:to>
                                    </p:set>
                                    <p:animEffect filter="fade" transition="in">
                                      <p:cBhvr>
                                        <p:cTn dur="1000"/>
                                        <p:tgtEl>
                                          <p:spTgt spid="4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5" st="5"/>
                                            </p:txEl>
                                          </p:spTgt>
                                        </p:tgtEl>
                                        <p:attrNameLst>
                                          <p:attrName>style.visibility</p:attrName>
                                        </p:attrNameLst>
                                      </p:cBhvr>
                                      <p:to>
                                        <p:strVal val="visible"/>
                                      </p:to>
                                    </p:set>
                                    <p:animEffect filter="fade" transition="in">
                                      <p:cBhvr>
                                        <p:cTn dur="1000"/>
                                        <p:tgtEl>
                                          <p:spTgt spid="4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6" st="6"/>
                                            </p:txEl>
                                          </p:spTgt>
                                        </p:tgtEl>
                                        <p:attrNameLst>
                                          <p:attrName>style.visibility</p:attrName>
                                        </p:attrNameLst>
                                      </p:cBhvr>
                                      <p:to>
                                        <p:strVal val="visible"/>
                                      </p:to>
                                    </p:set>
                                    <p:animEffect filter="fade" transition="in">
                                      <p:cBhvr>
                                        <p:cTn dur="1000"/>
                                        <p:tgtEl>
                                          <p:spTgt spid="4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7" st="7"/>
                                            </p:txEl>
                                          </p:spTgt>
                                        </p:tgtEl>
                                        <p:attrNameLst>
                                          <p:attrName>style.visibility</p:attrName>
                                        </p:attrNameLst>
                                      </p:cBhvr>
                                      <p:to>
                                        <p:strVal val="visible"/>
                                      </p:to>
                                    </p:set>
                                    <p:animEffect filter="fade" transition="in">
                                      <p:cBhvr>
                                        <p:cTn dur="1000"/>
                                        <p:tgtEl>
                                          <p:spTgt spid="44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8" st="8"/>
                                            </p:txEl>
                                          </p:spTgt>
                                        </p:tgtEl>
                                        <p:attrNameLst>
                                          <p:attrName>style.visibility</p:attrName>
                                        </p:attrNameLst>
                                      </p:cBhvr>
                                      <p:to>
                                        <p:strVal val="visible"/>
                                      </p:to>
                                    </p:set>
                                    <p:animEffect filter="fade" transition="in">
                                      <p:cBhvr>
                                        <p:cTn dur="1000"/>
                                        <p:tgtEl>
                                          <p:spTgt spid="4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0" name="Shape 1450"/>
        <p:cNvGrpSpPr/>
        <p:nvPr/>
      </p:nvGrpSpPr>
      <p:grpSpPr>
        <a:xfrm>
          <a:off x="0" y="0"/>
          <a:ext cx="0" cy="0"/>
          <a:chOff x="0" y="0"/>
          <a:chExt cx="0" cy="0"/>
        </a:xfrm>
      </p:grpSpPr>
      <p:sp>
        <p:nvSpPr>
          <p:cNvPr id="1451" name="Shape 145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452" name="Shape 1452"/>
          <p:cNvGraphicFramePr/>
          <p:nvPr/>
        </p:nvGraphicFramePr>
        <p:xfrm>
          <a:off x="152400" y="76200"/>
          <a:ext cx="3000000" cy="3000000"/>
        </p:xfrm>
        <a:graphic>
          <a:graphicData uri="http://schemas.openxmlformats.org/drawingml/2006/table">
            <a:tbl>
              <a:tblPr>
                <a:noFill/>
                <a:tableStyleId>{E31F34EF-BD1E-4BBF-A78A-C5647570BAE3}</a:tableStyleId>
              </a:tblPr>
              <a:tblGrid>
                <a:gridCol w="1447975"/>
                <a:gridCol w="1816550"/>
                <a:gridCol w="2540550"/>
                <a:gridCol w="2540550"/>
              </a:tblGrid>
              <a:tr h="1901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Scenario 5</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Analysing trends in thinking skill development over time in a semester long course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1681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Reflection of f2f Classroom</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1984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Study 8</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Effect of intervention on SOP competencies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4161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Reference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Mistry R., Halkude S. &amp; Awasekar D. (2016) APIT: Evidences of Aligning PjBL with Various Instructional Strategies for Enhancing Knowledge in Automobile Engineering. In Proceedings of the IEEE International Conference on Learning and Teaching in Computing and Engineering (LaTiCE, 2016).</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c hMerge="1"/>
              </a:tr>
              <a:tr h="3307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Research Questions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What is the impact of Project Based Learning on student’s higher order thinking skills and lower order thinking skills?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4133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Important of question in that 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to test the effect of prior knowledge on attainment of SOP competency for different strata of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1681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RQ type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 consequence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292125">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iSAT #</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No 18 - transitions between level in LOTS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No 19 - transitions between level in HOTS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800">
                          <a:latin typeface="Lato"/>
                          <a:ea typeface="Lato"/>
                          <a:cs typeface="Lato"/>
                          <a:sym typeface="Lato"/>
                        </a:rPr>
                        <a:t>No 20 - transitions between level in LOTS to HOTS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64575">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Attribute</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Achievement score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c hMerge="1"/>
              </a:tr>
              <a:tr h="330700">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Phases</a:t>
                      </a:r>
                      <a:endParaRPr b="1" i="1" sz="800">
                        <a:latin typeface="Lato"/>
                        <a:ea typeface="Lato"/>
                        <a:cs typeface="Lato"/>
                        <a:sym typeface="Lato"/>
                      </a:endParaRPr>
                    </a:p>
                    <a:p>
                      <a:pPr indent="0" lvl="0" marL="0" rtl="0" algn="r">
                        <a:lnSpc>
                          <a:spcPct val="115000"/>
                        </a:lnSpc>
                        <a:spcBef>
                          <a:spcPts val="0"/>
                        </a:spcBef>
                        <a:spcAft>
                          <a:spcPts val="0"/>
                        </a:spcAft>
                        <a:buNone/>
                      </a:pPr>
                      <a:r>
                        <a:rPr b="1" i="1" lang="en" sz="800">
                          <a:latin typeface="Lato"/>
                          <a:ea typeface="Lato"/>
                          <a:cs typeface="Lato"/>
                          <a:sym typeface="Lato"/>
                        </a:rPr>
                        <a:t>&amp; Strata</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Higher order thinking skill | Lower order thinking skill</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High, Medium, Low"</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4161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 of attributes</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Phase</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Strata</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2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1681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Type of analysis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Multivariate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2067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Objective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confirmatory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c hMerge="1"/>
              </a:tr>
              <a:tr h="2232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Analysis task</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Look up desired pattern of transition - starbursts for each 3 of thinking skills groups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1681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Cohort size (N)</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25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5870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What did iSAT explicate?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Visualized transitions in performance of learners across tasks associated with Lower Order Thinking Skills (LOTS) and Higher Order Thinking Skills (HOTS).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25% students were able to starburst from medium level performance to high level across the LOTs to HOTs activities.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2921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iSAT Analytics affordance used</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3">
                  <a:txBody>
                    <a:bodyPr>
                      <a:noAutofit/>
                    </a:bodyPr>
                    <a:lstStyle/>
                    <a:p>
                      <a:pPr indent="0" lvl="0" marL="0" rtl="0">
                        <a:spcBef>
                          <a:spcPts val="0"/>
                        </a:spcBef>
                        <a:spcAft>
                          <a:spcPts val="0"/>
                        </a:spcAft>
                        <a:buNone/>
                      </a:pPr>
                      <a:r>
                        <a:rPr lang="en" sz="800">
                          <a:latin typeface="Lato"/>
                          <a:ea typeface="Lato"/>
                          <a:cs typeface="Lato"/>
                          <a:sym typeface="Lato"/>
                        </a:rPr>
                        <a:t>Descriptive modelling</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6" name="Shape 1456"/>
        <p:cNvGrpSpPr/>
        <p:nvPr/>
      </p:nvGrpSpPr>
      <p:grpSpPr>
        <a:xfrm>
          <a:off x="0" y="0"/>
          <a:ext cx="0" cy="0"/>
          <a:chOff x="0" y="0"/>
          <a:chExt cx="0" cy="0"/>
        </a:xfrm>
      </p:grpSpPr>
      <p:sp>
        <p:nvSpPr>
          <p:cNvPr id="1457" name="Shape 1457"/>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6</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Analysing performances of early learners in a battery of phenological assessments</a:t>
            </a:r>
            <a:endParaRPr sz="2400"/>
          </a:p>
        </p:txBody>
      </p:sp>
      <p:sp>
        <p:nvSpPr>
          <p:cNvPr id="1458" name="Shape 1458"/>
          <p:cNvSpPr txBox="1"/>
          <p:nvPr>
            <p:ph idx="1" type="body"/>
          </p:nvPr>
        </p:nvSpPr>
        <p:spPr>
          <a:xfrm>
            <a:off x="2476962" y="788276"/>
            <a:ext cx="63216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Study 9: (Law et.al. 2016)</a:t>
            </a:r>
            <a:br>
              <a:rPr lang="en" sz="1400"/>
            </a:br>
            <a:r>
              <a:rPr lang="en" sz="1400"/>
              <a:t>	Studying relationship in performance across test items and across time</a:t>
            </a:r>
            <a:endParaRPr sz="1400"/>
          </a:p>
          <a:p>
            <a:pPr indent="0" lvl="0" marL="0" rtl="0">
              <a:lnSpc>
                <a:spcPct val="150000"/>
              </a:lnSpc>
              <a:spcBef>
                <a:spcPts val="0"/>
              </a:spcBef>
              <a:spcAft>
                <a:spcPts val="0"/>
              </a:spcAft>
              <a:buClr>
                <a:schemeClr val="dk2"/>
              </a:buClr>
              <a:buSzPts val="1100"/>
              <a:buFont typeface="Arial"/>
              <a:buNone/>
            </a:pPr>
            <a:r>
              <a:rPr lang="en" sz="1400">
                <a:highlight>
                  <a:srgbClr val="FFF2CC"/>
                </a:highlight>
              </a:rPr>
              <a:t>RQ - How does the performance vary across testing period for the two groups of intervention?</a:t>
            </a:r>
            <a:endParaRPr sz="1400">
              <a:highlight>
                <a:srgbClr val="FFF2CC"/>
              </a:highlight>
            </a:endParaRPr>
          </a:p>
          <a:p>
            <a:pPr indent="0" lvl="0" marL="0" rtl="0">
              <a:lnSpc>
                <a:spcPct val="150000"/>
              </a:lnSpc>
              <a:spcBef>
                <a:spcPts val="0"/>
              </a:spcBef>
              <a:spcAft>
                <a:spcPts val="0"/>
              </a:spcAft>
              <a:buClr>
                <a:schemeClr val="dk2"/>
              </a:buClr>
              <a:buSzPts val="1100"/>
              <a:buFont typeface="Arial"/>
              <a:buNone/>
            </a:pPr>
            <a:r>
              <a:rPr lang="en" sz="1400">
                <a:highlight>
                  <a:srgbClr val="FFF2CC"/>
                </a:highlight>
              </a:rPr>
              <a:t>RQ - What is the relationship of performance between the Alliteration and Rhyme tests during each testing period?</a:t>
            </a:r>
            <a:endParaRPr sz="1400">
              <a:highlight>
                <a:srgbClr val="FFF2CC"/>
              </a:highlight>
            </a:endParaRPr>
          </a:p>
          <a:p>
            <a:pPr indent="0" lvl="0" marL="0" rtl="0">
              <a:lnSpc>
                <a:spcPct val="150000"/>
              </a:lnSpc>
              <a:spcBef>
                <a:spcPts val="0"/>
              </a:spcBef>
              <a:spcAft>
                <a:spcPts val="0"/>
              </a:spcAft>
              <a:buClr>
                <a:schemeClr val="dk2"/>
              </a:buClr>
              <a:buSzPts val="1100"/>
              <a:buFont typeface="Arial"/>
              <a:buNone/>
            </a:pPr>
            <a:r>
              <a:t/>
            </a:r>
            <a:endParaRPr sz="1400"/>
          </a:p>
          <a:p>
            <a:pPr indent="0" lvl="0" marL="0" rtl="0">
              <a:lnSpc>
                <a:spcPct val="150000"/>
              </a:lnSpc>
              <a:spcBef>
                <a:spcPts val="0"/>
              </a:spcBef>
              <a:spcAft>
                <a:spcPts val="0"/>
              </a:spcAft>
              <a:buNone/>
            </a:pPr>
            <a:r>
              <a:t/>
            </a:r>
            <a:endParaRPr sz="1400"/>
          </a:p>
        </p:txBody>
      </p:sp>
      <p:sp>
        <p:nvSpPr>
          <p:cNvPr id="1459" name="Shape 145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3" name="Shape 1463"/>
        <p:cNvGrpSpPr/>
        <p:nvPr/>
      </p:nvGrpSpPr>
      <p:grpSpPr>
        <a:xfrm>
          <a:off x="0" y="0"/>
          <a:ext cx="0" cy="0"/>
          <a:chOff x="0" y="0"/>
          <a:chExt cx="0" cy="0"/>
        </a:xfrm>
      </p:grpSpPr>
      <p:sp>
        <p:nvSpPr>
          <p:cNvPr id="1464" name="Shape 1464"/>
          <p:cNvSpPr txBox="1"/>
          <p:nvPr>
            <p:ph idx="4294967295" type="title"/>
          </p:nvPr>
        </p:nvSpPr>
        <p:spPr>
          <a:xfrm>
            <a:off x="206250" y="262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9</a:t>
            </a:r>
            <a:br>
              <a:rPr lang="en" sz="1400">
                <a:highlight>
                  <a:srgbClr val="CFE2F3"/>
                </a:highlight>
              </a:rPr>
            </a:br>
            <a:endParaRPr sz="1400">
              <a:highlight>
                <a:srgbClr val="CFE2F3"/>
              </a:highlight>
            </a:endParaRPr>
          </a:p>
          <a:p>
            <a:pPr indent="0" lvl="0" marL="0" rtl="0">
              <a:spcBef>
                <a:spcPts val="0"/>
              </a:spcBef>
              <a:spcAft>
                <a:spcPts val="0"/>
              </a:spcAft>
              <a:buClr>
                <a:schemeClr val="dk2"/>
              </a:buClr>
              <a:buSzPts val="1100"/>
              <a:buFont typeface="Arial"/>
              <a:buNone/>
            </a:pPr>
            <a:r>
              <a:rPr lang="en" sz="1800"/>
              <a:t>Studying relationship in performance across test items and across time</a:t>
            </a:r>
            <a:endParaRPr sz="1800"/>
          </a:p>
          <a:p>
            <a:pPr indent="0" lvl="0" marL="0" rtl="0">
              <a:spcBef>
                <a:spcPts val="0"/>
              </a:spcBef>
              <a:spcAft>
                <a:spcPts val="0"/>
              </a:spcAft>
              <a:buClr>
                <a:schemeClr val="dk2"/>
              </a:buClr>
              <a:buSzPts val="1100"/>
              <a:buFont typeface="Arial"/>
              <a:buNone/>
            </a:pPr>
            <a:r>
              <a:t/>
            </a:r>
            <a:endParaRPr sz="1800"/>
          </a:p>
          <a:p>
            <a:pPr indent="0" lvl="0" marL="0" rtl="0">
              <a:spcBef>
                <a:spcPts val="0"/>
              </a:spcBef>
              <a:spcAft>
                <a:spcPts val="0"/>
              </a:spcAft>
              <a:buNone/>
            </a:pPr>
            <a:r>
              <a:t/>
            </a:r>
            <a:endParaRPr sz="1800"/>
          </a:p>
        </p:txBody>
      </p:sp>
      <p:sp>
        <p:nvSpPr>
          <p:cNvPr id="1465" name="Shape 146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466" name="Shape 1466"/>
          <p:cNvSpPr txBox="1"/>
          <p:nvPr>
            <p:ph idx="4294967295" type="body"/>
          </p:nvPr>
        </p:nvSpPr>
        <p:spPr>
          <a:xfrm>
            <a:off x="3446375" y="101950"/>
            <a:ext cx="3802500" cy="15549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For each test individuals can vary in pefoemance in different ways</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Clr>
                <a:schemeClr val="dk2"/>
              </a:buClr>
              <a:buSzPts val="1100"/>
              <a:buFont typeface="Arial"/>
              <a:buNone/>
            </a:pPr>
            <a:r>
              <a:rPr lang="en" sz="1200">
                <a:highlight>
                  <a:srgbClr val="D9EAD3"/>
                </a:highlight>
              </a:rPr>
              <a:t>Insights </a:t>
            </a:r>
            <a:r>
              <a:rPr lang="en" sz="1200"/>
              <a:t> More number of people have improved their performance in the experimental group </a:t>
            </a:r>
            <a:endParaRPr sz="1200">
              <a:highlight>
                <a:srgbClr val="D9EAD3"/>
              </a:highlight>
            </a:endParaRPr>
          </a:p>
        </p:txBody>
      </p:sp>
      <p:pic>
        <p:nvPicPr>
          <p:cNvPr id="1467" name="Shape 1467"/>
          <p:cNvPicPr preferRelativeResize="0"/>
          <p:nvPr/>
        </p:nvPicPr>
        <p:blipFill>
          <a:blip r:embed="rId3">
            <a:alphaModFix/>
          </a:blip>
          <a:stretch>
            <a:fillRect/>
          </a:stretch>
        </p:blipFill>
        <p:spPr>
          <a:xfrm>
            <a:off x="1407500" y="1498550"/>
            <a:ext cx="6715583" cy="3583800"/>
          </a:xfrm>
          <a:prstGeom prst="rect">
            <a:avLst/>
          </a:prstGeom>
          <a:noFill/>
          <a:ln>
            <a:noFill/>
          </a:ln>
        </p:spPr>
      </p:pic>
      <p:pic>
        <p:nvPicPr>
          <p:cNvPr id="1468" name="Shape 1468"/>
          <p:cNvPicPr preferRelativeResize="0"/>
          <p:nvPr/>
        </p:nvPicPr>
        <p:blipFill rotWithShape="1">
          <a:blip r:embed="rId4">
            <a:alphaModFix/>
          </a:blip>
          <a:srcRect b="33597" l="52077" r="0" t="51226"/>
          <a:stretch/>
        </p:blipFill>
        <p:spPr>
          <a:xfrm rot="-5400000">
            <a:off x="-1219200" y="3268225"/>
            <a:ext cx="2890764" cy="39360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2" name="Shape 1472"/>
        <p:cNvGrpSpPr/>
        <p:nvPr/>
      </p:nvGrpSpPr>
      <p:grpSpPr>
        <a:xfrm>
          <a:off x="0" y="0"/>
          <a:ext cx="0" cy="0"/>
          <a:chOff x="0" y="0"/>
          <a:chExt cx="0" cy="0"/>
        </a:xfrm>
      </p:grpSpPr>
      <p:sp>
        <p:nvSpPr>
          <p:cNvPr id="1473" name="Shape 1473"/>
          <p:cNvSpPr txBox="1"/>
          <p:nvPr>
            <p:ph idx="4294967295" type="title"/>
          </p:nvPr>
        </p:nvSpPr>
        <p:spPr>
          <a:xfrm>
            <a:off x="206250" y="262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9</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Studying relationship in performance across test items and across time</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474" name="Shape 147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475" name="Shape 1475"/>
          <p:cNvSpPr txBox="1"/>
          <p:nvPr>
            <p:ph idx="4294967295" type="body"/>
          </p:nvPr>
        </p:nvSpPr>
        <p:spPr>
          <a:xfrm>
            <a:off x="3751175" y="101950"/>
            <a:ext cx="3802500" cy="3583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The test performance of learners can vary for different test items across the period of time.</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Specific patterns of performance can be used to compare the different groups of interventions.</a:t>
            </a:r>
            <a:endParaRPr sz="1200">
              <a:highlight>
                <a:srgbClr val="D9EAD3"/>
              </a:highlight>
            </a:endParaRPr>
          </a:p>
        </p:txBody>
      </p:sp>
      <p:pic>
        <p:nvPicPr>
          <p:cNvPr id="1476" name="Shape 1476"/>
          <p:cNvPicPr preferRelativeResize="0"/>
          <p:nvPr/>
        </p:nvPicPr>
        <p:blipFill>
          <a:blip r:embed="rId3">
            <a:alphaModFix/>
          </a:blip>
          <a:stretch>
            <a:fillRect/>
          </a:stretch>
        </p:blipFill>
        <p:spPr>
          <a:xfrm>
            <a:off x="2654846" y="1502950"/>
            <a:ext cx="5222304" cy="3640550"/>
          </a:xfrm>
          <a:prstGeom prst="rect">
            <a:avLst/>
          </a:prstGeom>
          <a:noFill/>
          <a:ln>
            <a:noFill/>
          </a:ln>
        </p:spPr>
      </p:pic>
      <p:pic>
        <p:nvPicPr>
          <p:cNvPr id="1477" name="Shape 1477"/>
          <p:cNvPicPr preferRelativeResize="0"/>
          <p:nvPr/>
        </p:nvPicPr>
        <p:blipFill rotWithShape="1">
          <a:blip r:embed="rId4">
            <a:alphaModFix/>
          </a:blip>
          <a:srcRect b="19840" l="52077" r="0" t="64983"/>
          <a:stretch/>
        </p:blipFill>
        <p:spPr>
          <a:xfrm rot="-5400000">
            <a:off x="-1248575" y="3196525"/>
            <a:ext cx="2890764" cy="39360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1" name="Shape 1481"/>
        <p:cNvGrpSpPr/>
        <p:nvPr/>
      </p:nvGrpSpPr>
      <p:grpSpPr>
        <a:xfrm>
          <a:off x="0" y="0"/>
          <a:ext cx="0" cy="0"/>
          <a:chOff x="0" y="0"/>
          <a:chExt cx="0" cy="0"/>
        </a:xfrm>
      </p:grpSpPr>
      <p:sp>
        <p:nvSpPr>
          <p:cNvPr id="1482" name="Shape 148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483" name="Shape 1483"/>
          <p:cNvGraphicFramePr/>
          <p:nvPr/>
        </p:nvGraphicFramePr>
        <p:xfrm>
          <a:off x="76200" y="76200"/>
          <a:ext cx="3000000" cy="3000000"/>
        </p:xfrm>
        <a:graphic>
          <a:graphicData uri="http://schemas.openxmlformats.org/drawingml/2006/table">
            <a:tbl>
              <a:tblPr>
                <a:noFill/>
                <a:tableStyleId>{E31F34EF-BD1E-4BBF-A78A-C5647570BAE3}</a:tableStyleId>
              </a:tblPr>
              <a:tblGrid>
                <a:gridCol w="1390150"/>
                <a:gridCol w="3846525"/>
                <a:gridCol w="3657600"/>
              </a:tblGrid>
              <a:tr h="1544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Scenario 6</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Analysing performances of early learners in a battery of phonological assessments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365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Experiments in f2f Classroom</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1612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Study 9</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Studying relationship in performance across test items and across time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2373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Reference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Law M.C., Majumdar R. and Hew H.F. (2016) “Tracing Phonological Processing Skill in Early Childhood Through iSAT” in Proc IEEE 8th Intnl. Conf. on Technology for Education (T4E), 2-5 Dec. 2016.</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r>
              <a:tr h="2895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Research Questions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How does the performance vary across testing period for the two groups of intervention?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What is the relationship of performance between the Alliteration and Rhyme tests during each testing period?</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55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Important of question in that 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Tracing the temporal change would help to identify proportions of the students with specific patterns across pre, post and retention test.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The analysis would highlight the relationship of performance in the two tests for that particular group of participants.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410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RQ type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Disproportion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Relation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37300">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iSAT #</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No 21 - No 24</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transitions across different assessments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No 25 - No 30</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transitions between Alliteration and Rhyme test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61200">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Attribute</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Standardized achievement score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hMerge="1"/>
              </a:tr>
              <a:tr h="313250">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Phases</a:t>
                      </a:r>
                      <a:endParaRPr b="1" i="1" sz="800">
                        <a:latin typeface="Lato"/>
                        <a:ea typeface="Lato"/>
                        <a:cs typeface="Lato"/>
                        <a:sym typeface="Lato"/>
                      </a:endParaRPr>
                    </a:p>
                    <a:p>
                      <a:pPr indent="0" lvl="0" marL="0" rtl="0" algn="r">
                        <a:lnSpc>
                          <a:spcPct val="115000"/>
                        </a:lnSpc>
                        <a:spcBef>
                          <a:spcPts val="0"/>
                        </a:spcBef>
                        <a:spcAft>
                          <a:spcPts val="0"/>
                        </a:spcAft>
                        <a:buNone/>
                      </a:pPr>
                      <a:r>
                        <a:rPr b="1" i="1" lang="en" sz="800">
                          <a:latin typeface="Lato"/>
                          <a:ea typeface="Lato"/>
                          <a:cs typeface="Lato"/>
                          <a:sym typeface="Lato"/>
                        </a:rPr>
                        <a:t>&amp; Strata</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Pre-Test score | Post-Test score |Retention Test score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Well Above Average, Above Average, Average, Below Average, Well Below Average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Alliteration (AT)|Rhyme (RT) Test</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WAA, AA, A, BA, WBA</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380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 of attributes</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Phase</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Strata</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1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3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4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1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4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410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Type of analysis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Temporal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Multivariate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679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Objective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confirmatory temporal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c>
                  <a:txBody>
                    <a:bodyPr>
                      <a:noAutofit/>
                    </a:bodyPr>
                    <a:lstStyle/>
                    <a:p>
                      <a:pPr indent="0" lvl="0" marL="0" rtl="0">
                        <a:spcBef>
                          <a:spcPts val="0"/>
                        </a:spcBef>
                        <a:spcAft>
                          <a:spcPts val="0"/>
                        </a:spcAft>
                        <a:buNone/>
                      </a:pPr>
                      <a:r>
                        <a:rPr lang="en" sz="800">
                          <a:latin typeface="Lato"/>
                          <a:ea typeface="Lato"/>
                          <a:cs typeface="Lato"/>
                          <a:sym typeface="Lato"/>
                        </a:rPr>
                        <a:t>confirmatory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1813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Analysis task</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Compare 2 transition map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2373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Cohort size (N)</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15 students in Computer assisted Instruction group</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15 students in pencil-and-paper training group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5676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What did iSAT explicate?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a:txBody>
                    <a:bodyPr>
                      <a:noAutofit/>
                    </a:bodyPr>
                    <a:lstStyle/>
                    <a:p>
                      <a:pPr indent="0" lvl="0" marL="0" rtl="0">
                        <a:spcBef>
                          <a:spcPts val="0"/>
                        </a:spcBef>
                        <a:spcAft>
                          <a:spcPts val="0"/>
                        </a:spcAft>
                        <a:buNone/>
                      </a:pPr>
                      <a:r>
                        <a:rPr lang="en" sz="800">
                          <a:latin typeface="Lato"/>
                          <a:ea typeface="Lato"/>
                          <a:cs typeface="Lato"/>
                          <a:sym typeface="Lato"/>
                        </a:rPr>
                        <a:t>Traced performance variation across three testing periods for different assessment tests.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Computer aided instruction helped to improve posttest performance and maintain it across retention test more than the paper-based instruction.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Helped to analyze performance patterns between the two test categories (AT and RT). For example, in the posttest period, CAI cohort showed similar desired performance levels between AT and RT. Whereas in the paper based instruction group there were performance switches.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373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iSAT Analytics affordance used</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Descriptive modelling</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2710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Implications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AEAAAA"/>
                    </a:solidFill>
                  </a:tcPr>
                </a:tc>
                <a:tc gridSpan="2">
                  <a:txBody>
                    <a:bodyPr>
                      <a:noAutofit/>
                    </a:bodyPr>
                    <a:lstStyle/>
                    <a:p>
                      <a:pPr indent="0" lvl="0" marL="0" rtl="0">
                        <a:spcBef>
                          <a:spcPts val="0"/>
                        </a:spcBef>
                        <a:spcAft>
                          <a:spcPts val="0"/>
                        </a:spcAft>
                        <a:buNone/>
                      </a:pPr>
                      <a:r>
                        <a:rPr lang="en" sz="800">
                          <a:latin typeface="Lato"/>
                          <a:ea typeface="Lato"/>
                          <a:cs typeface="Lato"/>
                          <a:sym typeface="Lato"/>
                        </a:rPr>
                        <a:t>The trend analysis indicated the effectiveness of the computer aided instruction for phoneme identification by early learners. This helped to conceptualize further possible studies to investigate the relationship with phoneme identification and production in terms of cohort dynamics.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7" name="Shape 1487"/>
        <p:cNvGrpSpPr/>
        <p:nvPr/>
      </p:nvGrpSpPr>
      <p:grpSpPr>
        <a:xfrm>
          <a:off x="0" y="0"/>
          <a:ext cx="0" cy="0"/>
          <a:chOff x="0" y="0"/>
          <a:chExt cx="0" cy="0"/>
        </a:xfrm>
      </p:grpSpPr>
      <p:sp>
        <p:nvSpPr>
          <p:cNvPr id="1488" name="Shape 1488"/>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7</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Analysing transitions of students perceptions in surveys</a:t>
            </a:r>
            <a:endParaRPr sz="2400"/>
          </a:p>
        </p:txBody>
      </p:sp>
      <p:sp>
        <p:nvSpPr>
          <p:cNvPr id="1489" name="Shape 1489"/>
          <p:cNvSpPr txBox="1"/>
          <p:nvPr>
            <p:ph idx="1" type="body"/>
          </p:nvPr>
        </p:nvSpPr>
        <p:spPr>
          <a:xfrm>
            <a:off x="2476962" y="788276"/>
            <a:ext cx="63216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Study 10: (Majumdar &amp; Iyer 2013)</a:t>
            </a:r>
            <a:br>
              <a:rPr lang="en" sz="1400"/>
            </a:br>
            <a:r>
              <a:rPr lang="en" sz="1400"/>
              <a:t>	Probing into effectiveness of implemented framework</a:t>
            </a:r>
            <a:endParaRPr sz="1400"/>
          </a:p>
          <a:p>
            <a:pPr indent="0" lvl="0" marL="0" rtl="0">
              <a:lnSpc>
                <a:spcPct val="150000"/>
              </a:lnSpc>
              <a:spcBef>
                <a:spcPts val="0"/>
              </a:spcBef>
              <a:spcAft>
                <a:spcPts val="0"/>
              </a:spcAft>
              <a:buClr>
                <a:schemeClr val="dk2"/>
              </a:buClr>
              <a:buSzPts val="1100"/>
              <a:buFont typeface="Arial"/>
              <a:buNone/>
            </a:pPr>
            <a:r>
              <a:rPr lang="en" sz="1400">
                <a:highlight>
                  <a:srgbClr val="FFF2CC"/>
                </a:highlight>
              </a:rPr>
              <a:t>RQ - How effective is the LAMP framework?</a:t>
            </a:r>
            <a:endParaRPr sz="1400">
              <a:highlight>
                <a:srgbClr val="FFF2CC"/>
              </a:highlight>
            </a:endParaRPr>
          </a:p>
          <a:p>
            <a:pPr indent="457200" lvl="0" marL="457200" rtl="0">
              <a:lnSpc>
                <a:spcPct val="150000"/>
              </a:lnSpc>
              <a:spcBef>
                <a:spcPts val="0"/>
              </a:spcBef>
              <a:spcAft>
                <a:spcPts val="0"/>
              </a:spcAft>
              <a:buClr>
                <a:schemeClr val="dk2"/>
              </a:buClr>
              <a:buSzPts val="1100"/>
              <a:buFont typeface="Arial"/>
              <a:buNone/>
            </a:pPr>
            <a:r>
              <a:rPr lang="en" sz="1400">
                <a:highlight>
                  <a:srgbClr val="FFF2CC"/>
                </a:highlight>
              </a:rPr>
              <a:t>-For collection of muddy point from the students</a:t>
            </a:r>
            <a:endParaRPr sz="1400">
              <a:highlight>
                <a:srgbClr val="FFF2CC"/>
              </a:highlight>
            </a:endParaRPr>
          </a:p>
          <a:p>
            <a:pPr indent="457200" lvl="0" marL="457200" rtl="0">
              <a:lnSpc>
                <a:spcPct val="150000"/>
              </a:lnSpc>
              <a:spcBef>
                <a:spcPts val="0"/>
              </a:spcBef>
              <a:spcAft>
                <a:spcPts val="0"/>
              </a:spcAft>
              <a:buClr>
                <a:schemeClr val="dk2"/>
              </a:buClr>
              <a:buSzPts val="1100"/>
              <a:buFont typeface="Arial"/>
              <a:buNone/>
            </a:pPr>
            <a:r>
              <a:rPr lang="en" sz="1400">
                <a:highlight>
                  <a:srgbClr val="FFF2CC"/>
                </a:highlight>
              </a:rPr>
              <a:t>-To address the muddy points of the students</a:t>
            </a:r>
            <a:endParaRPr sz="1400">
              <a:highlight>
                <a:srgbClr val="FFF2CC"/>
              </a:highlight>
            </a:endParaRPr>
          </a:p>
          <a:p>
            <a:pPr indent="0" lvl="0" marL="0" rtl="0">
              <a:lnSpc>
                <a:spcPct val="150000"/>
              </a:lnSpc>
              <a:spcBef>
                <a:spcPts val="0"/>
              </a:spcBef>
              <a:spcAft>
                <a:spcPts val="0"/>
              </a:spcAft>
              <a:buClr>
                <a:schemeClr val="dk2"/>
              </a:buClr>
              <a:buSzPts val="1100"/>
              <a:buFont typeface="Arial"/>
              <a:buNone/>
            </a:pPr>
            <a:r>
              <a:t/>
            </a:r>
            <a:endParaRPr sz="1400"/>
          </a:p>
          <a:p>
            <a:pPr indent="0" lvl="0" marL="0" rtl="0">
              <a:lnSpc>
                <a:spcPct val="150000"/>
              </a:lnSpc>
              <a:spcBef>
                <a:spcPts val="0"/>
              </a:spcBef>
              <a:spcAft>
                <a:spcPts val="0"/>
              </a:spcAft>
              <a:buNone/>
            </a:pPr>
            <a:r>
              <a:t/>
            </a:r>
            <a:endParaRPr sz="1400"/>
          </a:p>
        </p:txBody>
      </p:sp>
      <p:sp>
        <p:nvSpPr>
          <p:cNvPr id="1490" name="Shape 149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4" name="Shape 1494"/>
        <p:cNvGrpSpPr/>
        <p:nvPr/>
      </p:nvGrpSpPr>
      <p:grpSpPr>
        <a:xfrm>
          <a:off x="0" y="0"/>
          <a:ext cx="0" cy="0"/>
          <a:chOff x="0" y="0"/>
          <a:chExt cx="0" cy="0"/>
        </a:xfrm>
      </p:grpSpPr>
      <p:pic>
        <p:nvPicPr>
          <p:cNvPr id="1495" name="Shape 1495"/>
          <p:cNvPicPr preferRelativeResize="0"/>
          <p:nvPr/>
        </p:nvPicPr>
        <p:blipFill>
          <a:blip r:embed="rId3">
            <a:alphaModFix/>
          </a:blip>
          <a:stretch>
            <a:fillRect/>
          </a:stretch>
        </p:blipFill>
        <p:spPr>
          <a:xfrm>
            <a:off x="3916900" y="26275"/>
            <a:ext cx="5015873" cy="5056075"/>
          </a:xfrm>
          <a:prstGeom prst="rect">
            <a:avLst/>
          </a:prstGeom>
          <a:noFill/>
          <a:ln>
            <a:noFill/>
          </a:ln>
        </p:spPr>
      </p:pic>
      <p:sp>
        <p:nvSpPr>
          <p:cNvPr id="1496" name="Shape 1496"/>
          <p:cNvSpPr txBox="1"/>
          <p:nvPr>
            <p:ph idx="4294967295" type="title"/>
          </p:nvPr>
        </p:nvSpPr>
        <p:spPr>
          <a:xfrm>
            <a:off x="206250" y="9406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10</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Studying effectiveness of implemented framework</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497" name="Shape 149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498" name="Shape 1498"/>
          <p:cNvSpPr txBox="1"/>
          <p:nvPr>
            <p:ph idx="4294967295" type="body"/>
          </p:nvPr>
        </p:nvSpPr>
        <p:spPr>
          <a:xfrm>
            <a:off x="275050" y="2474075"/>
            <a:ext cx="3802500" cy="2038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There are variation in response in a survey for each student which is lost while analysing each item independently</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Deeper analysis is possible if the records of the specific cohort of interest is filtered.</a:t>
            </a:r>
            <a:endParaRPr sz="1200">
              <a:highlight>
                <a:srgbClr val="D9EAD3"/>
              </a:highlight>
            </a:endParaRPr>
          </a:p>
        </p:txBody>
      </p:sp>
      <p:pic>
        <p:nvPicPr>
          <p:cNvPr id="1499" name="Shape 1499"/>
          <p:cNvPicPr preferRelativeResize="0"/>
          <p:nvPr/>
        </p:nvPicPr>
        <p:blipFill rotWithShape="1">
          <a:blip r:embed="rId4">
            <a:alphaModFix/>
          </a:blip>
          <a:srcRect b="18906" l="52077" r="0" t="65916"/>
          <a:stretch/>
        </p:blipFill>
        <p:spPr>
          <a:xfrm>
            <a:off x="237763" y="0"/>
            <a:ext cx="2890764" cy="3936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3" name="Shape 1503"/>
        <p:cNvGrpSpPr/>
        <p:nvPr/>
      </p:nvGrpSpPr>
      <p:grpSpPr>
        <a:xfrm>
          <a:off x="0" y="0"/>
          <a:ext cx="0" cy="0"/>
          <a:chOff x="0" y="0"/>
          <a:chExt cx="0" cy="0"/>
        </a:xfrm>
      </p:grpSpPr>
      <p:sp>
        <p:nvSpPr>
          <p:cNvPr id="1504" name="Shape 150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505" name="Shape 1505"/>
          <p:cNvGraphicFramePr/>
          <p:nvPr/>
        </p:nvGraphicFramePr>
        <p:xfrm>
          <a:off x="152400" y="76200"/>
          <a:ext cx="3000000" cy="3000000"/>
        </p:xfrm>
        <a:graphic>
          <a:graphicData uri="http://schemas.openxmlformats.org/drawingml/2006/table">
            <a:tbl>
              <a:tblPr>
                <a:noFill/>
                <a:tableStyleId>{E31F34EF-BD1E-4BBF-A78A-C5647570BAE3}</a:tableStyleId>
              </a:tblPr>
              <a:tblGrid>
                <a:gridCol w="1566650"/>
                <a:gridCol w="6904325"/>
              </a:tblGrid>
              <a:tr h="1987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Scenario 7</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Analysing students conceptual change during Peer instruction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757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Reflection of f2f Classroom</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074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Study 10</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Studying effectiveness of implemented framework</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053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Reference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Majumdar, R., &amp; Iyer, S. (2013, December). LAMP: A framework for large-scale addressing of muddy points. In Technology for Education (T4E), 2013 IEEE Fifth International Conference on (pp. 127-132).</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4350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Research Questions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How effective is the LAMP framework?</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-For collection of muddy point from the students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-To address the muddy points of the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321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Important of question in that 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to test the effect of prior knowledge on attainment of SOP competency for different strata of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757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RQ type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Conjunction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75725">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iSAT #</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No. 31: Transition pattern of students perception across survey items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75725">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Attribute</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Perception scores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45675">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Phases</a:t>
                      </a:r>
                      <a:endParaRPr b="1" i="1" sz="800">
                        <a:latin typeface="Lato"/>
                        <a:ea typeface="Lato"/>
                        <a:cs typeface="Lato"/>
                        <a:sym typeface="Lato"/>
                      </a:endParaRPr>
                    </a:p>
                    <a:p>
                      <a:pPr indent="0" lvl="0" marL="0" rtl="0" algn="r">
                        <a:lnSpc>
                          <a:spcPct val="115000"/>
                        </a:lnSpc>
                        <a:spcBef>
                          <a:spcPts val="0"/>
                        </a:spcBef>
                        <a:spcAft>
                          <a:spcPts val="0"/>
                        </a:spcAft>
                        <a:buNone/>
                      </a:pPr>
                      <a:r>
                        <a:rPr b="1" i="1" lang="en" sz="800">
                          <a:latin typeface="Lato"/>
                          <a:ea typeface="Lato"/>
                          <a:cs typeface="Lato"/>
                          <a:sym typeface="Lato"/>
                        </a:rPr>
                        <a:t>&amp; Strata</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Question Posed | Answered Received</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Agree, Neutral, Disagree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350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 of attributes</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Phase</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Strata</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1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3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757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Type of analysis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Multivariate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60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Objective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exploratory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2333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Analysis task</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Look up transitions from full transition map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757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Cohort size (N)</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274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6136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What did iSAT explicate?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The visualization of the survey response helped to answer both the RQs together and also highlighted the transitions between the two survey items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The perception trend indicated the proportion of the group whose preference patterns could be further investigated.</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053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iSAT Analytics affordance used</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taking research decision based on comparing descriptive pattern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9" name="Shape 1509"/>
        <p:cNvGrpSpPr/>
        <p:nvPr/>
      </p:nvGrpSpPr>
      <p:grpSpPr>
        <a:xfrm>
          <a:off x="0" y="0"/>
          <a:ext cx="0" cy="0"/>
          <a:chOff x="0" y="0"/>
          <a:chExt cx="0" cy="0"/>
        </a:xfrm>
      </p:grpSpPr>
      <p:sp>
        <p:nvSpPr>
          <p:cNvPr id="1510" name="Shape 1510"/>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8</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Assessing learning gains in online workshops.</a:t>
            </a:r>
            <a:endParaRPr sz="2400"/>
          </a:p>
        </p:txBody>
      </p:sp>
      <p:sp>
        <p:nvSpPr>
          <p:cNvPr id="1511" name="Shape 1511"/>
          <p:cNvSpPr txBox="1"/>
          <p:nvPr>
            <p:ph idx="1" type="body"/>
          </p:nvPr>
        </p:nvSpPr>
        <p:spPr>
          <a:xfrm>
            <a:off x="2476962" y="788276"/>
            <a:ext cx="63216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Study 11: (Warriem et.al. 2013)</a:t>
            </a:r>
            <a:br>
              <a:rPr lang="en" sz="1400"/>
            </a:br>
            <a:r>
              <a:rPr lang="en" sz="1400"/>
              <a:t>	Studying improvement in each aspect of evaluation</a:t>
            </a:r>
            <a:endParaRPr sz="1400"/>
          </a:p>
          <a:p>
            <a:pPr indent="0" lvl="0" marL="0" rtl="0">
              <a:lnSpc>
                <a:spcPct val="150000"/>
              </a:lnSpc>
              <a:spcBef>
                <a:spcPts val="0"/>
              </a:spcBef>
              <a:spcAft>
                <a:spcPts val="0"/>
              </a:spcAft>
              <a:buNone/>
            </a:pPr>
            <a:r>
              <a:rPr lang="en" sz="1400">
                <a:highlight>
                  <a:srgbClr val="FFF2CC"/>
                </a:highlight>
              </a:rPr>
              <a:t>RQ - What is the improvement in participants’ ET research methods knowledge as a result of the workshop?</a:t>
            </a:r>
            <a:endParaRPr sz="1400">
              <a:highlight>
                <a:srgbClr val="FFF2CC"/>
              </a:highlight>
            </a:endParaRPr>
          </a:p>
        </p:txBody>
      </p:sp>
      <p:sp>
        <p:nvSpPr>
          <p:cNvPr id="1512" name="Shape 15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6" name="Shape 1516"/>
        <p:cNvGrpSpPr/>
        <p:nvPr/>
      </p:nvGrpSpPr>
      <p:grpSpPr>
        <a:xfrm>
          <a:off x="0" y="0"/>
          <a:ext cx="0" cy="0"/>
          <a:chOff x="0" y="0"/>
          <a:chExt cx="0" cy="0"/>
        </a:xfrm>
      </p:grpSpPr>
      <p:sp>
        <p:nvSpPr>
          <p:cNvPr id="1517" name="Shape 1517"/>
          <p:cNvSpPr txBox="1"/>
          <p:nvPr>
            <p:ph idx="4294967295" type="title"/>
          </p:nvPr>
        </p:nvSpPr>
        <p:spPr>
          <a:xfrm>
            <a:off x="206250" y="9406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11</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Studying improvement in each aspect of evaluation</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1518" name="Shape 15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519" name="Shape 1519"/>
          <p:cNvSpPr txBox="1"/>
          <p:nvPr>
            <p:ph idx="4294967295" type="body"/>
          </p:nvPr>
        </p:nvSpPr>
        <p:spPr>
          <a:xfrm>
            <a:off x="275050" y="2474075"/>
            <a:ext cx="3802500" cy="21306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Selecting students based on their perferormance factor increase is difficult</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 visualised cohort proportion of the online learners helped to select the batch size for face-to-face interactive workshop</a:t>
            </a:r>
            <a:endParaRPr sz="1200">
              <a:highlight>
                <a:srgbClr val="D9EAD3"/>
              </a:highlight>
            </a:endParaRPr>
          </a:p>
        </p:txBody>
      </p:sp>
      <p:pic>
        <p:nvPicPr>
          <p:cNvPr id="1520" name="Shape 1520"/>
          <p:cNvPicPr preferRelativeResize="0"/>
          <p:nvPr/>
        </p:nvPicPr>
        <p:blipFill>
          <a:blip r:embed="rId3">
            <a:alphaModFix/>
          </a:blip>
          <a:stretch>
            <a:fillRect/>
          </a:stretch>
        </p:blipFill>
        <p:spPr>
          <a:xfrm>
            <a:off x="3971722" y="26276"/>
            <a:ext cx="4783228" cy="5143500"/>
          </a:xfrm>
          <a:prstGeom prst="rect">
            <a:avLst/>
          </a:prstGeom>
          <a:noFill/>
          <a:ln>
            <a:noFill/>
          </a:ln>
        </p:spPr>
      </p:pic>
      <p:pic>
        <p:nvPicPr>
          <p:cNvPr id="1521" name="Shape 1521"/>
          <p:cNvPicPr preferRelativeResize="0"/>
          <p:nvPr/>
        </p:nvPicPr>
        <p:blipFill rotWithShape="1">
          <a:blip r:embed="rId4">
            <a:alphaModFix/>
          </a:blip>
          <a:srcRect b="18906" l="52077" r="0" t="65916"/>
          <a:stretch/>
        </p:blipFill>
        <p:spPr>
          <a:xfrm>
            <a:off x="237763" y="0"/>
            <a:ext cx="2890764" cy="39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Shape 456"/>
          <p:cNvSpPr txBox="1"/>
          <p:nvPr>
            <p:ph idx="1" type="body"/>
          </p:nvPr>
        </p:nvSpPr>
        <p:spPr>
          <a:xfrm>
            <a:off x="2410112" y="1290976"/>
            <a:ext cx="6321600" cy="3002400"/>
          </a:xfrm>
          <a:prstGeom prst="rect">
            <a:avLst/>
          </a:prstGeom>
        </p:spPr>
        <p:txBody>
          <a:bodyPr anchorCtr="0" anchor="t" bIns="91425" lIns="91425" spcFirstLastPara="1" rIns="91425" wrap="square" tIns="91425">
            <a:noAutofit/>
          </a:bodyPr>
          <a:lstStyle/>
          <a:p>
            <a:pPr indent="-317500" lvl="0" marL="457200" rtl="0">
              <a:lnSpc>
                <a:spcPct val="200000"/>
              </a:lnSpc>
              <a:spcBef>
                <a:spcPts val="0"/>
              </a:spcBef>
              <a:spcAft>
                <a:spcPts val="0"/>
              </a:spcAft>
              <a:buSzPts val="1400"/>
              <a:buChar char="●"/>
            </a:pPr>
            <a:r>
              <a:rPr b="1" lang="en" sz="1400">
                <a:highlight>
                  <a:srgbClr val="D0E0E3"/>
                </a:highlight>
              </a:rPr>
              <a:t>stakeholders:</a:t>
            </a:r>
            <a:r>
              <a:rPr lang="en" sz="1400"/>
              <a:t> primarily researchers and teachers. </a:t>
            </a:r>
            <a:r>
              <a:rPr lang="en" sz="1400" strike="sngStrike"/>
              <a:t>Learners.</a:t>
            </a:r>
            <a:endParaRPr sz="1400" strike="sngStrike"/>
          </a:p>
          <a:p>
            <a:pPr indent="-317500" lvl="0" marL="457200" rtl="0">
              <a:lnSpc>
                <a:spcPct val="200000"/>
              </a:lnSpc>
              <a:spcBef>
                <a:spcPts val="0"/>
              </a:spcBef>
              <a:spcAft>
                <a:spcPts val="0"/>
              </a:spcAft>
              <a:buSzPts val="1400"/>
              <a:buChar char="●"/>
            </a:pPr>
            <a:r>
              <a:rPr b="1" lang="en" sz="1400">
                <a:highlight>
                  <a:srgbClr val="D9EAD3"/>
                </a:highlight>
              </a:rPr>
              <a:t>purpose:</a:t>
            </a:r>
            <a:r>
              <a:rPr lang="en" sz="1400"/>
              <a:t> analysing meso-level dynamics of cohorts.</a:t>
            </a:r>
            <a:endParaRPr sz="1400"/>
          </a:p>
          <a:p>
            <a:pPr indent="-317500" lvl="0" marL="457200" rtl="0">
              <a:lnSpc>
                <a:spcPct val="200000"/>
              </a:lnSpc>
              <a:spcBef>
                <a:spcPts val="0"/>
              </a:spcBef>
              <a:spcAft>
                <a:spcPts val="0"/>
              </a:spcAft>
              <a:buSzPts val="1400"/>
              <a:buChar char="●"/>
            </a:pPr>
            <a:r>
              <a:rPr b="1" lang="en" sz="1400">
                <a:highlight>
                  <a:srgbClr val="CFE2F3"/>
                </a:highlight>
              </a:rPr>
              <a:t>strands of analytics:</a:t>
            </a:r>
            <a:r>
              <a:rPr lang="en" sz="1400"/>
              <a:t> Learning Analytics</a:t>
            </a:r>
            <a:endParaRPr sz="1400"/>
          </a:p>
          <a:p>
            <a:pPr indent="-317500" lvl="0" marL="457200" rtl="0">
              <a:lnSpc>
                <a:spcPct val="200000"/>
              </a:lnSpc>
              <a:spcBef>
                <a:spcPts val="0"/>
              </a:spcBef>
              <a:spcAft>
                <a:spcPts val="0"/>
              </a:spcAft>
              <a:buSzPts val="1400"/>
              <a:buChar char="●"/>
            </a:pPr>
            <a:r>
              <a:rPr b="1" lang="en" sz="1400">
                <a:highlight>
                  <a:srgbClr val="D9D2E9"/>
                </a:highlight>
              </a:rPr>
              <a:t>model:</a:t>
            </a:r>
            <a:r>
              <a:rPr lang="en" sz="1400"/>
              <a:t> to conceptualise a meso-level analysis with visualisation.</a:t>
            </a:r>
            <a:endParaRPr sz="1400"/>
          </a:p>
          <a:p>
            <a:pPr indent="-317500" lvl="0" marL="457200" rtl="0">
              <a:lnSpc>
                <a:spcPct val="200000"/>
              </a:lnSpc>
              <a:spcBef>
                <a:spcPts val="0"/>
              </a:spcBef>
              <a:spcAft>
                <a:spcPts val="0"/>
              </a:spcAft>
              <a:buSzPts val="1400"/>
              <a:buChar char="●"/>
            </a:pPr>
            <a:r>
              <a:rPr b="1" lang="en" sz="1400">
                <a:highlight>
                  <a:srgbClr val="FCE5CD"/>
                </a:highlight>
              </a:rPr>
              <a:t>technique</a:t>
            </a:r>
            <a:r>
              <a:rPr b="1" lang="en" sz="1400">
                <a:highlight>
                  <a:srgbClr val="FCE5CD"/>
                </a:highlight>
              </a:rPr>
              <a:t>:</a:t>
            </a:r>
            <a:r>
              <a:rPr lang="en" sz="1400"/>
              <a:t> </a:t>
            </a:r>
            <a:r>
              <a:rPr lang="en" sz="1400"/>
              <a:t>analysing</a:t>
            </a:r>
            <a:r>
              <a:rPr lang="en" sz="1400"/>
              <a:t> transition patterns with visualised data.</a:t>
            </a:r>
            <a:endParaRPr sz="1400"/>
          </a:p>
          <a:p>
            <a:pPr indent="-317500" lvl="0" marL="457200" rtl="0">
              <a:lnSpc>
                <a:spcPct val="200000"/>
              </a:lnSpc>
              <a:spcBef>
                <a:spcPts val="0"/>
              </a:spcBef>
              <a:spcAft>
                <a:spcPts val="0"/>
              </a:spcAft>
              <a:buSzPts val="1400"/>
              <a:buChar char="●"/>
            </a:pPr>
            <a:r>
              <a:rPr b="1" lang="en" sz="1400">
                <a:highlight>
                  <a:srgbClr val="F4CCCC"/>
                </a:highlight>
              </a:rPr>
              <a:t>tools:</a:t>
            </a:r>
            <a:r>
              <a:rPr lang="en" sz="1400"/>
              <a:t> web based open access tool.</a:t>
            </a:r>
            <a:endParaRPr sz="1400"/>
          </a:p>
        </p:txBody>
      </p:sp>
      <p:sp>
        <p:nvSpPr>
          <p:cNvPr id="457" name="Shape 45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458" name="Shape 458"/>
          <p:cNvSpPr txBox="1"/>
          <p:nvPr/>
        </p:nvSpPr>
        <p:spPr>
          <a:xfrm>
            <a:off x="0" y="304800"/>
            <a:ext cx="22479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solidFill>
                  <a:schemeClr val="dk2"/>
                </a:solidFill>
                <a:latin typeface="Raleway"/>
                <a:ea typeface="Raleway"/>
                <a:cs typeface="Raleway"/>
                <a:sym typeface="Raleway"/>
              </a:rPr>
              <a:t>Research Objective</a:t>
            </a:r>
            <a:br>
              <a:rPr b="1" lang="en" sz="1200">
                <a:solidFill>
                  <a:schemeClr val="dk2"/>
                </a:solidFill>
                <a:latin typeface="Raleway"/>
                <a:ea typeface="Raleway"/>
                <a:cs typeface="Raleway"/>
                <a:sym typeface="Raleway"/>
              </a:rPr>
            </a:br>
            <a:r>
              <a:rPr b="1" lang="en" sz="1200">
                <a:solidFill>
                  <a:schemeClr val="dk2"/>
                </a:solidFill>
                <a:latin typeface="Raleway"/>
                <a:ea typeface="Raleway"/>
                <a:cs typeface="Raleway"/>
                <a:sym typeface="Raleway"/>
              </a:rPr>
              <a:t>To conceptualise a model and tool for visual analysis of cohorts in educational datasets.</a:t>
            </a:r>
            <a:endParaRPr b="1" sz="1200">
              <a:solidFill>
                <a:schemeClr val="dk2"/>
              </a:solidFill>
              <a:latin typeface="Raleway"/>
              <a:ea typeface="Raleway"/>
              <a:cs typeface="Raleway"/>
              <a:sym typeface="Raleway"/>
            </a:endParaRPr>
          </a:p>
        </p:txBody>
      </p:sp>
      <p:sp>
        <p:nvSpPr>
          <p:cNvPr id="459" name="Shape 45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Scope of research</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0" st="0"/>
                                            </p:txEl>
                                          </p:spTgt>
                                        </p:tgtEl>
                                        <p:attrNameLst>
                                          <p:attrName>style.visibility</p:attrName>
                                        </p:attrNameLst>
                                      </p:cBhvr>
                                      <p:to>
                                        <p:strVal val="visible"/>
                                      </p:to>
                                    </p:set>
                                    <p:animEffect filter="fade" transition="in">
                                      <p:cBhvr>
                                        <p:cTn dur="500"/>
                                        <p:tgtEl>
                                          <p:spTgt spid="4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1" st="1"/>
                                            </p:txEl>
                                          </p:spTgt>
                                        </p:tgtEl>
                                        <p:attrNameLst>
                                          <p:attrName>style.visibility</p:attrName>
                                        </p:attrNameLst>
                                      </p:cBhvr>
                                      <p:to>
                                        <p:strVal val="visible"/>
                                      </p:to>
                                    </p:set>
                                    <p:animEffect filter="fade" transition="in">
                                      <p:cBhvr>
                                        <p:cTn dur="500"/>
                                        <p:tgtEl>
                                          <p:spTgt spid="4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2" st="2"/>
                                            </p:txEl>
                                          </p:spTgt>
                                        </p:tgtEl>
                                        <p:attrNameLst>
                                          <p:attrName>style.visibility</p:attrName>
                                        </p:attrNameLst>
                                      </p:cBhvr>
                                      <p:to>
                                        <p:strVal val="visible"/>
                                      </p:to>
                                    </p:set>
                                    <p:animEffect filter="fade" transition="in">
                                      <p:cBhvr>
                                        <p:cTn dur="500"/>
                                        <p:tgtEl>
                                          <p:spTgt spid="4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3" st="3"/>
                                            </p:txEl>
                                          </p:spTgt>
                                        </p:tgtEl>
                                        <p:attrNameLst>
                                          <p:attrName>style.visibility</p:attrName>
                                        </p:attrNameLst>
                                      </p:cBhvr>
                                      <p:to>
                                        <p:strVal val="visible"/>
                                      </p:to>
                                    </p:set>
                                    <p:animEffect filter="fade" transition="in">
                                      <p:cBhvr>
                                        <p:cTn dur="500"/>
                                        <p:tgtEl>
                                          <p:spTgt spid="4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4" st="4"/>
                                            </p:txEl>
                                          </p:spTgt>
                                        </p:tgtEl>
                                        <p:attrNameLst>
                                          <p:attrName>style.visibility</p:attrName>
                                        </p:attrNameLst>
                                      </p:cBhvr>
                                      <p:to>
                                        <p:strVal val="visible"/>
                                      </p:to>
                                    </p:set>
                                    <p:animEffect filter="fade" transition="in">
                                      <p:cBhvr>
                                        <p:cTn dur="500"/>
                                        <p:tgtEl>
                                          <p:spTgt spid="4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5" st="5"/>
                                            </p:txEl>
                                          </p:spTgt>
                                        </p:tgtEl>
                                        <p:attrNameLst>
                                          <p:attrName>style.visibility</p:attrName>
                                        </p:attrNameLst>
                                      </p:cBhvr>
                                      <p:to>
                                        <p:strVal val="visible"/>
                                      </p:to>
                                    </p:set>
                                    <p:animEffect filter="fade" transition="in">
                                      <p:cBhvr>
                                        <p:cTn dur="500"/>
                                        <p:tgtEl>
                                          <p:spTgt spid="45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5" name="Shape 1525"/>
        <p:cNvGrpSpPr/>
        <p:nvPr/>
      </p:nvGrpSpPr>
      <p:grpSpPr>
        <a:xfrm>
          <a:off x="0" y="0"/>
          <a:ext cx="0" cy="0"/>
          <a:chOff x="0" y="0"/>
          <a:chExt cx="0" cy="0"/>
        </a:xfrm>
      </p:grpSpPr>
      <p:sp>
        <p:nvSpPr>
          <p:cNvPr id="1526" name="Shape 152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527" name="Shape 1527"/>
          <p:cNvGraphicFramePr/>
          <p:nvPr/>
        </p:nvGraphicFramePr>
        <p:xfrm>
          <a:off x="152400" y="76200"/>
          <a:ext cx="3000000" cy="3000000"/>
        </p:xfrm>
        <a:graphic>
          <a:graphicData uri="http://schemas.openxmlformats.org/drawingml/2006/table">
            <a:tbl>
              <a:tblPr>
                <a:noFill/>
                <a:tableStyleId>{E31F34EF-BD1E-4BBF-A78A-C5647570BAE3}</a:tableStyleId>
              </a:tblPr>
              <a:tblGrid>
                <a:gridCol w="1543450"/>
                <a:gridCol w="6802150"/>
              </a:tblGrid>
              <a:tr h="1816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Scenario 8</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Assessing learning gains in online workshops.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16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Reflection of online Classroom</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16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Study 11</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Studying improvement in each aspect of evaluation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156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Reference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Warriem J. M., Murthy S. and Iyer S. (2013)Training in-service teachers to do action research in educational technology. in Proc. IEEE 5th Intnl. Conf. on Technology for Education (T4E), pp.192-199, 18-20 Dec. 2013.</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2969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Research Questions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What is the improvement in participants’ ET research methods knowledge as a result of the workshop?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262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Important of question in that 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The analysis would help to get an overview of performance of workshop participants in terms of their achieved rubric score.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16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RQ type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Consequence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15675">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iSAT #</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Transitions across rubric score during ideation to study planning stage for different items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No 32 - for novelty, No 33 - for positioning, No 34 - for soundness, No 35 - for evidence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1650">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Attribute</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Achievement score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15675">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Phases</a:t>
                      </a:r>
                      <a:endParaRPr b="1" i="1" sz="800">
                        <a:latin typeface="Lato"/>
                        <a:ea typeface="Lato"/>
                        <a:cs typeface="Lato"/>
                        <a:sym typeface="Lato"/>
                      </a:endParaRPr>
                    </a:p>
                    <a:p>
                      <a:pPr indent="0" lvl="0" marL="0" rtl="0" algn="r">
                        <a:lnSpc>
                          <a:spcPct val="115000"/>
                        </a:lnSpc>
                        <a:spcBef>
                          <a:spcPts val="0"/>
                        </a:spcBef>
                        <a:spcAft>
                          <a:spcPts val="0"/>
                        </a:spcAft>
                        <a:buNone/>
                      </a:pPr>
                      <a:r>
                        <a:rPr b="1" i="1" lang="en" sz="800">
                          <a:latin typeface="Lato"/>
                          <a:ea typeface="Lato"/>
                          <a:cs typeface="Lato"/>
                          <a:sym typeface="Lato"/>
                        </a:rPr>
                        <a:t>&amp; Strata</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Idea-planning| Study-planning</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High, Medium, Low, Very low</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496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 of attributes</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Phase</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Strata</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2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16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Type of analysis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Multivariate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16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Objective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exploratory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1939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Analysis task</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Look up transitions from full transition map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16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Cohort size (N)</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242 participants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520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What did iSAT explicate?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Visualized improvement in mentee’s performance across the online mentorship program. Also helped to identify cohort, which can be trained further in face-to-face mode.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9692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iSAT Analytics affordance used</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taking instructional decision based on comparing descriptive pattern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262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Implications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Based on the descriptive model the researcher could define the criteria for selection for the face to face workshop and further allocate resources for that particular number of participants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1" name="Shape 1531"/>
        <p:cNvGrpSpPr/>
        <p:nvPr/>
      </p:nvGrpSpPr>
      <p:grpSpPr>
        <a:xfrm>
          <a:off x="0" y="0"/>
          <a:ext cx="0" cy="0"/>
          <a:chOff x="0" y="0"/>
          <a:chExt cx="0" cy="0"/>
        </a:xfrm>
      </p:grpSpPr>
      <p:sp>
        <p:nvSpPr>
          <p:cNvPr id="1532" name="Shape 1532"/>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9</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Analysing frustration in an intelligent tutoring system (ITS)</a:t>
            </a:r>
            <a:endParaRPr sz="2400"/>
          </a:p>
        </p:txBody>
      </p:sp>
      <p:sp>
        <p:nvSpPr>
          <p:cNvPr id="1533" name="Shape 1533"/>
          <p:cNvSpPr txBox="1"/>
          <p:nvPr>
            <p:ph idx="1" type="body"/>
          </p:nvPr>
        </p:nvSpPr>
        <p:spPr>
          <a:xfrm>
            <a:off x="2476962" y="788276"/>
            <a:ext cx="63216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Study 12: (Rajendran R., 2014,Thesis)</a:t>
            </a:r>
            <a:br>
              <a:rPr lang="en" sz="1400"/>
            </a:br>
            <a:r>
              <a:rPr lang="en" sz="1400"/>
              <a:t>	Probing deeper to trace impact of motivational message in ITS</a:t>
            </a:r>
            <a:endParaRPr sz="1400"/>
          </a:p>
          <a:p>
            <a:pPr indent="0" lvl="0" marL="0" rtl="0">
              <a:lnSpc>
                <a:spcPct val="150000"/>
              </a:lnSpc>
              <a:spcBef>
                <a:spcPts val="0"/>
              </a:spcBef>
              <a:spcAft>
                <a:spcPts val="0"/>
              </a:spcAft>
              <a:buNone/>
            </a:pPr>
            <a:r>
              <a:rPr lang="en" sz="1400">
                <a:highlight>
                  <a:srgbClr val="FFF2CC"/>
                </a:highlight>
              </a:rPr>
              <a:t>RQ - What is the impact of the motivational messages on students’ frustration, learning achievement and time spent to answer the question?</a:t>
            </a:r>
            <a:endParaRPr sz="1400">
              <a:highlight>
                <a:srgbClr val="FFF2CC"/>
              </a:highlight>
            </a:endParaRPr>
          </a:p>
        </p:txBody>
      </p:sp>
      <p:sp>
        <p:nvSpPr>
          <p:cNvPr id="1534" name="Shape 15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8" name="Shape 1538"/>
        <p:cNvGrpSpPr/>
        <p:nvPr/>
      </p:nvGrpSpPr>
      <p:grpSpPr>
        <a:xfrm>
          <a:off x="0" y="0"/>
          <a:ext cx="0" cy="0"/>
          <a:chOff x="0" y="0"/>
          <a:chExt cx="0" cy="0"/>
        </a:xfrm>
      </p:grpSpPr>
      <p:sp>
        <p:nvSpPr>
          <p:cNvPr id="1539" name="Shape 1539"/>
          <p:cNvSpPr txBox="1"/>
          <p:nvPr>
            <p:ph idx="4294967295" type="title"/>
          </p:nvPr>
        </p:nvSpPr>
        <p:spPr>
          <a:xfrm>
            <a:off x="206250" y="940675"/>
            <a:ext cx="22707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FE2F3"/>
                </a:highlight>
              </a:rPr>
              <a:t>Study 12</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Impact of motivational message in ITS</a:t>
            </a:r>
            <a:endParaRPr sz="1800"/>
          </a:p>
        </p:txBody>
      </p:sp>
      <p:sp>
        <p:nvSpPr>
          <p:cNvPr id="1540" name="Shape 154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541" name="Shape 1541"/>
          <p:cNvSpPr txBox="1"/>
          <p:nvPr>
            <p:ph idx="4294967295" type="body"/>
          </p:nvPr>
        </p:nvSpPr>
        <p:spPr>
          <a:xfrm>
            <a:off x="275050" y="2474075"/>
            <a:ext cx="3802500" cy="19572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Deeper analysis is often required to understand impact</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 transition patterns can get complicated and often researchers club them </a:t>
            </a:r>
            <a:endParaRPr sz="1200"/>
          </a:p>
        </p:txBody>
      </p:sp>
      <p:pic>
        <p:nvPicPr>
          <p:cNvPr id="1542" name="Shape 1542"/>
          <p:cNvPicPr preferRelativeResize="0"/>
          <p:nvPr/>
        </p:nvPicPr>
        <p:blipFill>
          <a:blip r:embed="rId3">
            <a:alphaModFix/>
          </a:blip>
          <a:stretch>
            <a:fillRect/>
          </a:stretch>
        </p:blipFill>
        <p:spPr>
          <a:xfrm>
            <a:off x="4158653" y="0"/>
            <a:ext cx="4439197" cy="5143500"/>
          </a:xfrm>
          <a:prstGeom prst="rect">
            <a:avLst/>
          </a:prstGeom>
          <a:noFill/>
          <a:ln>
            <a:noFill/>
          </a:ln>
        </p:spPr>
      </p:pic>
      <p:pic>
        <p:nvPicPr>
          <p:cNvPr id="1543" name="Shape 1543"/>
          <p:cNvPicPr preferRelativeResize="0"/>
          <p:nvPr/>
        </p:nvPicPr>
        <p:blipFill rotWithShape="1">
          <a:blip r:embed="rId4">
            <a:alphaModFix/>
          </a:blip>
          <a:srcRect b="18906" l="52077" r="0" t="65916"/>
          <a:stretch/>
        </p:blipFill>
        <p:spPr>
          <a:xfrm>
            <a:off x="275050" y="0"/>
            <a:ext cx="2890764" cy="39360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7" name="Shape 1547"/>
        <p:cNvGrpSpPr/>
        <p:nvPr/>
      </p:nvGrpSpPr>
      <p:grpSpPr>
        <a:xfrm>
          <a:off x="0" y="0"/>
          <a:ext cx="0" cy="0"/>
          <a:chOff x="0" y="0"/>
          <a:chExt cx="0" cy="0"/>
        </a:xfrm>
      </p:grpSpPr>
      <p:sp>
        <p:nvSpPr>
          <p:cNvPr id="1548" name="Shape 154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549" name="Shape 1549"/>
          <p:cNvGraphicFramePr/>
          <p:nvPr/>
        </p:nvGraphicFramePr>
        <p:xfrm>
          <a:off x="152400" y="152400"/>
          <a:ext cx="3000000" cy="3000000"/>
        </p:xfrm>
        <a:graphic>
          <a:graphicData uri="http://schemas.openxmlformats.org/drawingml/2006/table">
            <a:tbl>
              <a:tblPr>
                <a:noFill/>
                <a:tableStyleId>{E31F34EF-BD1E-4BBF-A78A-C5647570BAE3}</a:tableStyleId>
              </a:tblPr>
              <a:tblGrid>
                <a:gridCol w="1543475"/>
                <a:gridCol w="6802125"/>
              </a:tblGrid>
              <a:tr h="187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Scenario  9</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Analysing frustration in an intelligent tutoring system (ITS)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7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Experiments in ITS environment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7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Study 12</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Impact of motivational message in ITS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179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Reference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Rajendran R. (2014) Enriching Student Model in an Intelligent Tutoring System. Thesis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2729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Research Questions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What is the impact of the motivational messages on students’ frustration, learning achievement and time spent to answer the question?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917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Important of question in that context</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The effectiveness of design of the motivational message can be investigated in further details by answering this question. Its effect, can be studied from the perspective of learning achievements and time spent on answer for different cohorts of students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7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RQ type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consequence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72900">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iSAT #</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No 36: Transitions of frustration instances before and after showing motivational messages in an ITS session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31100">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Attribute</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Frustration Instances per session</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326600">
                <a:tc>
                  <a:txBody>
                    <a:bodyPr>
                      <a:noAutofit/>
                    </a:bodyPr>
                    <a:lstStyle/>
                    <a:p>
                      <a:pPr indent="0" lvl="0" marL="0" rtl="0" algn="r">
                        <a:lnSpc>
                          <a:spcPct val="115000"/>
                        </a:lnSpc>
                        <a:spcBef>
                          <a:spcPts val="0"/>
                        </a:spcBef>
                        <a:spcAft>
                          <a:spcPts val="0"/>
                        </a:spcAft>
                        <a:buNone/>
                      </a:pPr>
                      <a:r>
                        <a:rPr b="1" i="1" lang="en" sz="800">
                          <a:latin typeface="Lato"/>
                          <a:ea typeface="Lato"/>
                          <a:cs typeface="Lato"/>
                          <a:sym typeface="Lato"/>
                        </a:rPr>
                        <a:t>Phases</a:t>
                      </a:r>
                      <a:endParaRPr b="1" i="1" sz="800">
                        <a:latin typeface="Lato"/>
                        <a:ea typeface="Lato"/>
                        <a:cs typeface="Lato"/>
                        <a:sym typeface="Lato"/>
                      </a:endParaRPr>
                    </a:p>
                    <a:p>
                      <a:pPr indent="0" lvl="0" marL="0" rtl="0" algn="r">
                        <a:lnSpc>
                          <a:spcPct val="115000"/>
                        </a:lnSpc>
                        <a:spcBef>
                          <a:spcPts val="0"/>
                        </a:spcBef>
                        <a:spcAft>
                          <a:spcPts val="0"/>
                        </a:spcAft>
                        <a:buNone/>
                      </a:pPr>
                      <a:r>
                        <a:rPr b="1" i="1" lang="en" sz="800">
                          <a:latin typeface="Lato"/>
                          <a:ea typeface="Lato"/>
                          <a:cs typeface="Lato"/>
                          <a:sym typeface="Lato"/>
                        </a:rPr>
                        <a:t>&amp; Strata</a:t>
                      </a:r>
                      <a:endParaRPr b="1" i="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Without motivational message| With motivational message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0-1, 2-3, 4-5, 6 and above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652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 of attributes</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Phase</a:t>
                      </a:r>
                      <a:endParaRPr b="1" sz="800">
                        <a:latin typeface="Lato"/>
                        <a:ea typeface="Lato"/>
                        <a:cs typeface="Lato"/>
                        <a:sym typeface="Lato"/>
                      </a:endParaRPr>
                    </a:p>
                    <a:p>
                      <a:pPr indent="0" lvl="0" marL="0" rtl="0" algn="r">
                        <a:lnSpc>
                          <a:spcPct val="115000"/>
                        </a:lnSpc>
                        <a:spcBef>
                          <a:spcPts val="0"/>
                        </a:spcBef>
                        <a:spcAft>
                          <a:spcPts val="0"/>
                        </a:spcAft>
                        <a:buNone/>
                      </a:pPr>
                      <a:r>
                        <a:rPr b="1" lang="en" sz="800">
                          <a:latin typeface="Lato"/>
                          <a:ea typeface="Lato"/>
                          <a:cs typeface="Lato"/>
                          <a:sym typeface="Lato"/>
                        </a:rPr>
                        <a:t># of Strata</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1 Attribute</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2 phases</a:t>
                      </a:r>
                      <a:endParaRPr sz="800">
                        <a:latin typeface="Lato"/>
                        <a:ea typeface="Lato"/>
                        <a:cs typeface="Lato"/>
                        <a:sym typeface="Lato"/>
                      </a:endParaRPr>
                    </a:p>
                    <a:p>
                      <a:pPr indent="0" lvl="0" marL="0" rtl="0">
                        <a:spcBef>
                          <a:spcPts val="0"/>
                        </a:spcBef>
                        <a:spcAft>
                          <a:spcPts val="0"/>
                        </a:spcAft>
                        <a:buNone/>
                      </a:pPr>
                      <a:r>
                        <a:rPr lang="en" sz="800">
                          <a:latin typeface="Lato"/>
                          <a:ea typeface="Lato"/>
                          <a:cs typeface="Lato"/>
                          <a:sym typeface="Lato"/>
                        </a:rPr>
                        <a:t>4 strata in each phase</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7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Type of analysis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Temporal</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7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Objective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Exploratory multivariate trend analysis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FFF"/>
                    </a:solidFill>
                  </a:tcPr>
                </a:tc>
              </a:tr>
              <a:tr h="187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Analysis task</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Compare transitions within full transition map</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18795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Cohort size (N)</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99 learners from 3 schools</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687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What did iSAT explicate?</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Represent trends of frustration instances of learner across activities in an intelligent tutoring system. It highlighted there was a decrease in frustration instances when the activity had motivational messages than one without.</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272900">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iSAT Analytics affordance used</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Descriptive modelling</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391775">
                <a:tc>
                  <a:txBody>
                    <a:bodyPr>
                      <a:noAutofit/>
                    </a:bodyPr>
                    <a:lstStyle/>
                    <a:p>
                      <a:pPr indent="0" lvl="0" marL="0" rtl="0" algn="r">
                        <a:lnSpc>
                          <a:spcPct val="115000"/>
                        </a:lnSpc>
                        <a:spcBef>
                          <a:spcPts val="0"/>
                        </a:spcBef>
                        <a:spcAft>
                          <a:spcPts val="0"/>
                        </a:spcAft>
                        <a:buNone/>
                      </a:pPr>
                      <a:r>
                        <a:rPr b="1" lang="en" sz="800">
                          <a:latin typeface="Lato"/>
                          <a:ea typeface="Lato"/>
                          <a:cs typeface="Lato"/>
                          <a:sym typeface="Lato"/>
                        </a:rPr>
                        <a:t>Implications</a:t>
                      </a:r>
                      <a:endParaRPr b="1"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0CECE"/>
                    </a:solidFill>
                  </a:tcPr>
                </a:tc>
                <a:tc>
                  <a:txBody>
                    <a:bodyPr>
                      <a:noAutofit/>
                    </a:bodyPr>
                    <a:lstStyle/>
                    <a:p>
                      <a:pPr indent="0" lvl="0" marL="0" rtl="0">
                        <a:spcBef>
                          <a:spcPts val="0"/>
                        </a:spcBef>
                        <a:spcAft>
                          <a:spcPts val="0"/>
                        </a:spcAft>
                        <a:buNone/>
                      </a:pPr>
                      <a:r>
                        <a:rPr lang="en" sz="800">
                          <a:latin typeface="Lato"/>
                          <a:ea typeface="Lato"/>
                          <a:cs typeface="Lato"/>
                          <a:sym typeface="Lato"/>
                        </a:rPr>
                        <a:t>The initial analysis of tracing transitions of frustration instances prompted the researcher to zoom into a specific cohorts with respect to their learning achievements and time spent on the session. </a:t>
                      </a:r>
                      <a:endParaRPr sz="800">
                        <a:latin typeface="Lato"/>
                        <a:ea typeface="Lato"/>
                        <a:cs typeface="Lato"/>
                        <a:sym typeface="Lato"/>
                      </a:endParaRPr>
                    </a:p>
                  </a:txBody>
                  <a:tcPr marT="25400" marB="25400" marR="25400" marL="25400">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bl>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3" name="Shape 1553"/>
        <p:cNvGrpSpPr/>
        <p:nvPr/>
      </p:nvGrpSpPr>
      <p:grpSpPr>
        <a:xfrm>
          <a:off x="0" y="0"/>
          <a:ext cx="0" cy="0"/>
          <a:chOff x="0" y="0"/>
          <a:chExt cx="0" cy="0"/>
        </a:xfrm>
      </p:grpSpPr>
      <p:sp>
        <p:nvSpPr>
          <p:cNvPr id="1554" name="Shape 155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Users comments</a:t>
            </a:r>
            <a:endParaRPr sz="1800"/>
          </a:p>
        </p:txBody>
      </p:sp>
      <p:sp>
        <p:nvSpPr>
          <p:cNvPr id="1555" name="Shape 1555"/>
          <p:cNvSpPr txBox="1"/>
          <p:nvPr>
            <p:ph idx="1" type="body"/>
          </p:nvPr>
        </p:nvSpPr>
        <p:spPr>
          <a:xfrm>
            <a:off x="2345275" y="1135150"/>
            <a:ext cx="6624000" cy="33867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SzPts val="1200"/>
              <a:buChar char="●"/>
            </a:pPr>
            <a:r>
              <a:rPr lang="en" sz="1200"/>
              <a:t>Ability to zoom in.</a:t>
            </a:r>
            <a:endParaRPr sz="1200"/>
          </a:p>
          <a:p>
            <a:pPr indent="-304800" lvl="0" marL="457200" rtl="0">
              <a:spcBef>
                <a:spcPts val="0"/>
              </a:spcBef>
              <a:spcAft>
                <a:spcPts val="0"/>
              </a:spcAft>
              <a:buSzPts val="1200"/>
              <a:buChar char="●"/>
            </a:pPr>
            <a:r>
              <a:rPr lang="en" sz="1200"/>
              <a:t>Understanding Phonological skill of early learners</a:t>
            </a:r>
            <a:endParaRPr sz="1200"/>
          </a:p>
          <a:p>
            <a:pPr indent="-304800" lvl="1" marL="914400" rtl="0">
              <a:spcBef>
                <a:spcPts val="0"/>
              </a:spcBef>
              <a:spcAft>
                <a:spcPts val="0"/>
              </a:spcAft>
              <a:buSzPts val="1200"/>
              <a:buChar char="○"/>
            </a:pPr>
            <a:r>
              <a:rPr lang="en" sz="1200"/>
              <a:t>“If I don’t have iSAT all I can do is T-test or ANNOVA. Both are useful but I can’t see any transitions…”</a:t>
            </a:r>
            <a:br>
              <a:rPr lang="en" sz="1200"/>
            </a:br>
            <a:endParaRPr sz="1200"/>
          </a:p>
          <a:p>
            <a:pPr indent="-304800" lvl="0" marL="457200" rtl="0">
              <a:spcBef>
                <a:spcPts val="0"/>
              </a:spcBef>
              <a:spcAft>
                <a:spcPts val="0"/>
              </a:spcAft>
              <a:buSzPts val="1200"/>
              <a:buChar char="●"/>
            </a:pPr>
            <a:r>
              <a:rPr lang="en" sz="1200"/>
              <a:t>Transitions in performance due on PBL</a:t>
            </a:r>
            <a:endParaRPr sz="1200"/>
          </a:p>
          <a:p>
            <a:pPr indent="-304800" lvl="1" marL="914400" rtl="0">
              <a:spcBef>
                <a:spcPts val="0"/>
              </a:spcBef>
              <a:spcAft>
                <a:spcPts val="0"/>
              </a:spcAft>
              <a:buSzPts val="1200"/>
              <a:buChar char="○"/>
            </a:pPr>
            <a:r>
              <a:rPr lang="en" sz="1200"/>
              <a:t>iSAT helped to show high-med-low segmentation in each assessment and their migration.</a:t>
            </a:r>
            <a:endParaRPr sz="1200"/>
          </a:p>
          <a:p>
            <a:pPr indent="-304800" lvl="1" marL="914400" rtl="0">
              <a:spcBef>
                <a:spcPts val="0"/>
              </a:spcBef>
              <a:spcAft>
                <a:spcPts val="0"/>
              </a:spcAft>
              <a:buSzPts val="1200"/>
              <a:buChar char="○"/>
            </a:pPr>
            <a:r>
              <a:rPr lang="en" sz="1200"/>
              <a:t>While using tool helped to organise the data that was gathered.</a:t>
            </a:r>
            <a:endParaRPr sz="1200"/>
          </a:p>
          <a:p>
            <a:pPr indent="-304800" lvl="1" marL="914400" rtl="0">
              <a:spcBef>
                <a:spcPts val="0"/>
              </a:spcBef>
              <a:spcAft>
                <a:spcPts val="0"/>
              </a:spcAft>
              <a:buSzPts val="1200"/>
              <a:buChar char="○"/>
            </a:pPr>
            <a:r>
              <a:rPr lang="en" sz="1200"/>
              <a:t>For a small group data the tool would be more useful if it shows the associated data of the migrating population.</a:t>
            </a:r>
            <a:br>
              <a:rPr lang="en" sz="1200"/>
            </a:br>
            <a:endParaRPr sz="1200"/>
          </a:p>
          <a:p>
            <a:pPr indent="-304800" lvl="0" marL="457200" rtl="0">
              <a:spcBef>
                <a:spcPts val="0"/>
              </a:spcBef>
              <a:spcAft>
                <a:spcPts val="0"/>
              </a:spcAft>
              <a:buSzPts val="1200"/>
              <a:buChar char="●"/>
            </a:pPr>
            <a:r>
              <a:rPr lang="en" sz="1200"/>
              <a:t>Physics Olympiad benchmarking exercise</a:t>
            </a:r>
            <a:endParaRPr sz="1200"/>
          </a:p>
          <a:p>
            <a:pPr indent="-304800" lvl="1" marL="914400" rtl="0">
              <a:spcBef>
                <a:spcPts val="0"/>
              </a:spcBef>
              <a:spcAft>
                <a:spcPts val="0"/>
              </a:spcAft>
              <a:buSzPts val="1200"/>
              <a:buChar char="○"/>
            </a:pPr>
            <a:r>
              <a:rPr lang="en" sz="1200"/>
              <a:t>iSAT helped to visualise proportion of students selected by applying a specific criteria of cut-off. </a:t>
            </a:r>
            <a:endParaRPr sz="1200"/>
          </a:p>
        </p:txBody>
      </p:sp>
      <p:sp>
        <p:nvSpPr>
          <p:cNvPr id="1556" name="Shape 155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0" st="0"/>
                                            </p:txEl>
                                          </p:spTgt>
                                        </p:tgtEl>
                                        <p:attrNameLst>
                                          <p:attrName>style.visibility</p:attrName>
                                        </p:attrNameLst>
                                      </p:cBhvr>
                                      <p:to>
                                        <p:strVal val="visible"/>
                                      </p:to>
                                    </p:set>
                                    <p:animEffect filter="fade" transition="in">
                                      <p:cBhvr>
                                        <p:cTn dur="1000"/>
                                        <p:tgtEl>
                                          <p:spTgt spid="15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1" st="1"/>
                                            </p:txEl>
                                          </p:spTgt>
                                        </p:tgtEl>
                                        <p:attrNameLst>
                                          <p:attrName>style.visibility</p:attrName>
                                        </p:attrNameLst>
                                      </p:cBhvr>
                                      <p:to>
                                        <p:strVal val="visible"/>
                                      </p:to>
                                    </p:set>
                                    <p:animEffect filter="fade" transition="in">
                                      <p:cBhvr>
                                        <p:cTn dur="1000"/>
                                        <p:tgtEl>
                                          <p:spTgt spid="15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2" st="2"/>
                                            </p:txEl>
                                          </p:spTgt>
                                        </p:tgtEl>
                                        <p:attrNameLst>
                                          <p:attrName>style.visibility</p:attrName>
                                        </p:attrNameLst>
                                      </p:cBhvr>
                                      <p:to>
                                        <p:strVal val="visible"/>
                                      </p:to>
                                    </p:set>
                                    <p:animEffect filter="fade" transition="in">
                                      <p:cBhvr>
                                        <p:cTn dur="1000"/>
                                        <p:tgtEl>
                                          <p:spTgt spid="15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3" st="3"/>
                                            </p:txEl>
                                          </p:spTgt>
                                        </p:tgtEl>
                                        <p:attrNameLst>
                                          <p:attrName>style.visibility</p:attrName>
                                        </p:attrNameLst>
                                      </p:cBhvr>
                                      <p:to>
                                        <p:strVal val="visible"/>
                                      </p:to>
                                    </p:set>
                                    <p:animEffect filter="fade" transition="in">
                                      <p:cBhvr>
                                        <p:cTn dur="1000"/>
                                        <p:tgtEl>
                                          <p:spTgt spid="15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4" st="4"/>
                                            </p:txEl>
                                          </p:spTgt>
                                        </p:tgtEl>
                                        <p:attrNameLst>
                                          <p:attrName>style.visibility</p:attrName>
                                        </p:attrNameLst>
                                      </p:cBhvr>
                                      <p:to>
                                        <p:strVal val="visible"/>
                                      </p:to>
                                    </p:set>
                                    <p:animEffect filter="fade" transition="in">
                                      <p:cBhvr>
                                        <p:cTn dur="1000"/>
                                        <p:tgtEl>
                                          <p:spTgt spid="15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5" st="5"/>
                                            </p:txEl>
                                          </p:spTgt>
                                        </p:tgtEl>
                                        <p:attrNameLst>
                                          <p:attrName>style.visibility</p:attrName>
                                        </p:attrNameLst>
                                      </p:cBhvr>
                                      <p:to>
                                        <p:strVal val="visible"/>
                                      </p:to>
                                    </p:set>
                                    <p:animEffect filter="fade" transition="in">
                                      <p:cBhvr>
                                        <p:cTn dur="1000"/>
                                        <p:tgtEl>
                                          <p:spTgt spid="155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6" st="6"/>
                                            </p:txEl>
                                          </p:spTgt>
                                        </p:tgtEl>
                                        <p:attrNameLst>
                                          <p:attrName>style.visibility</p:attrName>
                                        </p:attrNameLst>
                                      </p:cBhvr>
                                      <p:to>
                                        <p:strVal val="visible"/>
                                      </p:to>
                                    </p:set>
                                    <p:animEffect filter="fade" transition="in">
                                      <p:cBhvr>
                                        <p:cTn dur="1000"/>
                                        <p:tgtEl>
                                          <p:spTgt spid="155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7" st="7"/>
                                            </p:txEl>
                                          </p:spTgt>
                                        </p:tgtEl>
                                        <p:attrNameLst>
                                          <p:attrName>style.visibility</p:attrName>
                                        </p:attrNameLst>
                                      </p:cBhvr>
                                      <p:to>
                                        <p:strVal val="visible"/>
                                      </p:to>
                                    </p:set>
                                    <p:animEffect filter="fade" transition="in">
                                      <p:cBhvr>
                                        <p:cTn dur="1000"/>
                                        <p:tgtEl>
                                          <p:spTgt spid="155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xEl>
                                              <p:pRg end="8" st="8"/>
                                            </p:txEl>
                                          </p:spTgt>
                                        </p:tgtEl>
                                        <p:attrNameLst>
                                          <p:attrName>style.visibility</p:attrName>
                                        </p:attrNameLst>
                                      </p:cBhvr>
                                      <p:to>
                                        <p:strVal val="visible"/>
                                      </p:to>
                                    </p:set>
                                    <p:animEffect filter="fade" transition="in">
                                      <p:cBhvr>
                                        <p:cTn dur="1000"/>
                                        <p:tgtEl>
                                          <p:spTgt spid="155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0" name="Shape 1560"/>
        <p:cNvGrpSpPr/>
        <p:nvPr/>
      </p:nvGrpSpPr>
      <p:grpSpPr>
        <a:xfrm>
          <a:off x="0" y="0"/>
          <a:ext cx="0" cy="0"/>
          <a:chOff x="0" y="0"/>
          <a:chExt cx="0" cy="0"/>
        </a:xfrm>
      </p:grpSpPr>
      <p:sp>
        <p:nvSpPr>
          <p:cNvPr id="1561" name="Shape 1561"/>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Utility of iSAT</a:t>
            </a:r>
            <a:endParaRPr sz="1800"/>
          </a:p>
        </p:txBody>
      </p:sp>
      <p:graphicFrame>
        <p:nvGraphicFramePr>
          <p:cNvPr id="1562" name="Shape 1562"/>
          <p:cNvGraphicFramePr/>
          <p:nvPr/>
        </p:nvGraphicFramePr>
        <p:xfrm>
          <a:off x="207975" y="1130625"/>
          <a:ext cx="3000000" cy="3000000"/>
        </p:xfrm>
        <a:graphic>
          <a:graphicData uri="http://schemas.openxmlformats.org/drawingml/2006/table">
            <a:tbl>
              <a:tblPr>
                <a:noFill/>
                <a:tableStyleId>{BEFBAA09-AC77-4564-8130-B3FFA3A7F15B}</a:tableStyleId>
              </a:tblPr>
              <a:tblGrid>
                <a:gridCol w="1813750"/>
                <a:gridCol w="2512775"/>
                <a:gridCol w="1316650"/>
                <a:gridCol w="3094225"/>
              </a:tblGrid>
              <a:tr h="12700">
                <a:tc>
                  <a:txBody>
                    <a:bodyPr>
                      <a:noAutofit/>
                    </a:bodyPr>
                    <a:lstStyle/>
                    <a:p>
                      <a:pPr indent="0" lvl="0" marL="0" rtl="0">
                        <a:lnSpc>
                          <a:spcPct val="115000"/>
                        </a:lnSpc>
                        <a:spcBef>
                          <a:spcPts val="0"/>
                        </a:spcBef>
                        <a:spcAft>
                          <a:spcPts val="0"/>
                        </a:spcAft>
                        <a:buNone/>
                      </a:pPr>
                      <a:r>
                        <a:rPr b="1" lang="en" sz="800"/>
                        <a:t>Study Context</a:t>
                      </a:r>
                      <a:endParaRPr b="1" sz="800"/>
                    </a:p>
                  </a:txBody>
                  <a:tcPr marT="63500" marB="63500" marR="63500" marL="6350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Attribute</a:t>
                      </a:r>
                      <a:endParaRPr i="1" sz="800"/>
                    </a:p>
                    <a:p>
                      <a:pPr indent="0" lvl="0" marL="0" rtl="0">
                        <a:lnSpc>
                          <a:spcPct val="115000"/>
                        </a:lnSpc>
                        <a:spcBef>
                          <a:spcPts val="0"/>
                        </a:spcBef>
                        <a:spcAft>
                          <a:spcPts val="0"/>
                        </a:spcAft>
                        <a:buNone/>
                      </a:pPr>
                      <a:r>
                        <a:rPr b="1" lang="en" sz="800"/>
                        <a:t>Phases</a:t>
                      </a:r>
                      <a:endParaRPr b="1" sz="800"/>
                    </a:p>
                    <a:p>
                      <a:pPr indent="0" lvl="0" marL="0" rtl="0">
                        <a:lnSpc>
                          <a:spcPct val="115000"/>
                        </a:lnSpc>
                        <a:spcBef>
                          <a:spcPts val="0"/>
                        </a:spcBef>
                        <a:spcAft>
                          <a:spcPts val="0"/>
                        </a:spcAft>
                        <a:buNone/>
                      </a:pPr>
                      <a:r>
                        <a:rPr lang="en" sz="800"/>
                        <a:t>&amp; Strata</a:t>
                      </a:r>
                      <a:endParaRPr sz="800"/>
                    </a:p>
                  </a:txBody>
                  <a:tcPr marT="63500" marB="63500" marR="63500" marL="63500">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800"/>
                        <a:t>Cohort size (N)</a:t>
                      </a:r>
                      <a:endParaRPr b="1"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800"/>
                        <a:t>What did iSAT explicate</a:t>
                      </a:r>
                      <a:endParaRPr b="1" sz="800"/>
                    </a:p>
                  </a:txBody>
                  <a:tcPr marT="63500" marB="63500" marR="63500" marL="63500">
                    <a:lnL cap="flat" cmpd="sng" w="1270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noAutofit/>
                    </a:bodyPr>
                    <a:lstStyle/>
                    <a:p>
                      <a:pPr indent="0" lvl="0" marL="0" rtl="0">
                        <a:lnSpc>
                          <a:spcPct val="115000"/>
                        </a:lnSpc>
                        <a:spcBef>
                          <a:spcPts val="0"/>
                        </a:spcBef>
                        <a:spcAft>
                          <a:spcPts val="0"/>
                        </a:spcAft>
                        <a:buNone/>
                      </a:pPr>
                      <a:r>
                        <a:rPr b="1" lang="en" sz="800"/>
                        <a:t>Studying engagement during Think-Pair-Share, an active learning sessions in a large undergraduate CS101 class. </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Engagement level</a:t>
                      </a:r>
                      <a:endParaRPr i="1" sz="800"/>
                    </a:p>
                    <a:p>
                      <a:pPr indent="0" lvl="0" marL="0" rtl="0">
                        <a:lnSpc>
                          <a:spcPct val="115000"/>
                        </a:lnSpc>
                        <a:spcBef>
                          <a:spcPts val="0"/>
                        </a:spcBef>
                        <a:spcAft>
                          <a:spcPts val="0"/>
                        </a:spcAft>
                        <a:buNone/>
                      </a:pPr>
                      <a:r>
                        <a:rPr b="1" lang="en" sz="800"/>
                        <a:t>Think | Pair | Share</a:t>
                      </a:r>
                      <a:endParaRPr b="1" sz="800"/>
                    </a:p>
                    <a:p>
                      <a:pPr indent="0" lvl="0" marL="0" rtl="0">
                        <a:lnSpc>
                          <a:spcPct val="115000"/>
                        </a:lnSpc>
                        <a:spcBef>
                          <a:spcPts val="0"/>
                        </a:spcBef>
                        <a:spcAft>
                          <a:spcPts val="0"/>
                        </a:spcAft>
                        <a:buNone/>
                      </a:pPr>
                      <a:r>
                        <a:rPr lang="en" sz="800"/>
                        <a:t>Fully, Mostly, Sometimes, Never</a:t>
                      </a:r>
                      <a:endParaRPr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228 students</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Visualized levels of student engagement across the phases of the activity.</a:t>
                      </a:r>
                      <a:endParaRPr sz="800"/>
                    </a:p>
                    <a:p>
                      <a:pPr indent="0" lvl="0" marL="0" rtl="0">
                        <a:lnSpc>
                          <a:spcPct val="115000"/>
                        </a:lnSpc>
                        <a:spcBef>
                          <a:spcPts val="0"/>
                        </a:spcBef>
                        <a:spcAft>
                          <a:spcPts val="0"/>
                        </a:spcAft>
                        <a:buNone/>
                      </a:pPr>
                      <a:r>
                        <a:rPr lang="en" sz="800"/>
                        <a:t>It highlighted significant proportion of the cohort were engaged across the phases as observed by their on-task behavior.</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noAutofit/>
                    </a:bodyPr>
                    <a:lstStyle/>
                    <a:p>
                      <a:pPr indent="0" lvl="0" marL="0" rtl="0">
                        <a:lnSpc>
                          <a:spcPct val="115000"/>
                        </a:lnSpc>
                        <a:spcBef>
                          <a:spcPts val="0"/>
                        </a:spcBef>
                        <a:spcAft>
                          <a:spcPts val="0"/>
                        </a:spcAft>
                        <a:buNone/>
                      </a:pPr>
                      <a:r>
                        <a:rPr b="1" lang="en" sz="800"/>
                        <a:t>Analyzing students’ Problem Posing Exercise (PPE) </a:t>
                      </a:r>
                      <a:endParaRPr b="1"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Achievement / Difficulty level</a:t>
                      </a:r>
                      <a:endParaRPr i="1" sz="800"/>
                    </a:p>
                    <a:p>
                      <a:pPr indent="0" lvl="0" marL="0" rtl="0">
                        <a:lnSpc>
                          <a:spcPct val="115000"/>
                        </a:lnSpc>
                        <a:spcBef>
                          <a:spcPts val="0"/>
                        </a:spcBef>
                        <a:spcAft>
                          <a:spcPts val="0"/>
                        </a:spcAft>
                        <a:buNone/>
                      </a:pPr>
                      <a:r>
                        <a:rPr b="1" lang="en" sz="800"/>
                        <a:t>Pre-Test score | Rubric score | Post-Test score</a:t>
                      </a:r>
                      <a:endParaRPr b="1" sz="800"/>
                    </a:p>
                    <a:p>
                      <a:pPr indent="0" lvl="0" marL="0" rtl="0">
                        <a:lnSpc>
                          <a:spcPct val="115000"/>
                        </a:lnSpc>
                        <a:spcBef>
                          <a:spcPts val="0"/>
                        </a:spcBef>
                        <a:spcAft>
                          <a:spcPts val="0"/>
                        </a:spcAft>
                        <a:buNone/>
                      </a:pPr>
                      <a:r>
                        <a:rPr lang="en" sz="800"/>
                        <a:t>High, Medium, Low</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60 Novice learner group</a:t>
                      </a:r>
                      <a:br>
                        <a:rPr lang="en" sz="800"/>
                      </a:br>
                      <a:br>
                        <a:rPr lang="en" sz="800"/>
                      </a:br>
                      <a:r>
                        <a:rPr lang="en" sz="800"/>
                        <a:t>62 Advanced learner group</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Visualized relationship between level of difficulty of the problem posed by students and their test performance.</a:t>
                      </a:r>
                      <a:endParaRPr sz="800"/>
                    </a:p>
                    <a:p>
                      <a:pPr indent="0" lvl="0" marL="0" rtl="0">
                        <a:lnSpc>
                          <a:spcPct val="115000"/>
                        </a:lnSpc>
                        <a:spcBef>
                          <a:spcPts val="0"/>
                        </a:spcBef>
                        <a:spcAft>
                          <a:spcPts val="0"/>
                        </a:spcAft>
                        <a:buNone/>
                      </a:pPr>
                      <a:r>
                        <a:rPr lang="en" sz="800"/>
                        <a:t>It helped to assess effectiveness of the PPE based instruction for novice and advance learners group and whether PPE can be used for assessment.</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noAutofit/>
                    </a:bodyPr>
                    <a:lstStyle/>
                    <a:p>
                      <a:pPr indent="0" lvl="0" marL="0" rtl="0">
                        <a:lnSpc>
                          <a:spcPct val="115000"/>
                        </a:lnSpc>
                        <a:spcBef>
                          <a:spcPts val="0"/>
                        </a:spcBef>
                        <a:spcAft>
                          <a:spcPts val="0"/>
                        </a:spcAft>
                        <a:buNone/>
                      </a:pPr>
                      <a:r>
                        <a:rPr b="1" lang="en" sz="800"/>
                        <a:t>Understanding learner dynamics in a semester long Project based Learning activity in Automobile Engineering course </a:t>
                      </a:r>
                      <a:endParaRPr b="1"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Achievement score</a:t>
                      </a:r>
                      <a:endParaRPr i="1" sz="800"/>
                    </a:p>
                    <a:p>
                      <a:pPr indent="0" lvl="0" marL="0" rtl="0">
                        <a:lnSpc>
                          <a:spcPct val="115000"/>
                        </a:lnSpc>
                        <a:spcBef>
                          <a:spcPts val="0"/>
                        </a:spcBef>
                        <a:spcAft>
                          <a:spcPts val="0"/>
                        </a:spcAft>
                        <a:buNone/>
                      </a:pPr>
                      <a:r>
                        <a:rPr b="1" lang="en" sz="800"/>
                        <a:t>Higher order thinking skill | Lower order thinking skill</a:t>
                      </a:r>
                      <a:endParaRPr b="1" sz="800"/>
                    </a:p>
                    <a:p>
                      <a:pPr indent="0" lvl="0" marL="0" rtl="0">
                        <a:lnSpc>
                          <a:spcPct val="115000"/>
                        </a:lnSpc>
                        <a:spcBef>
                          <a:spcPts val="0"/>
                        </a:spcBef>
                        <a:spcAft>
                          <a:spcPts val="0"/>
                        </a:spcAft>
                        <a:buNone/>
                      </a:pPr>
                      <a:r>
                        <a:rPr lang="en" sz="800"/>
                        <a:t>High, Medium, Low</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135 groups</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Visualized transitions in performance of learners across tasks associated with Lower Order Thinking Skills (LOTS) and Higher Order Thinking Skills (HOTS).</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noAutofit/>
                    </a:bodyPr>
                    <a:lstStyle/>
                    <a:p>
                      <a:pPr indent="0" lvl="0" marL="0" rtl="0">
                        <a:lnSpc>
                          <a:spcPct val="115000"/>
                        </a:lnSpc>
                        <a:spcBef>
                          <a:spcPts val="0"/>
                        </a:spcBef>
                        <a:spcAft>
                          <a:spcPts val="0"/>
                        </a:spcAft>
                        <a:buNone/>
                      </a:pPr>
                      <a:r>
                        <a:rPr b="1" lang="en" sz="800"/>
                        <a:t>Tracing learners prior knowledge achievement and success in SOP competency</a:t>
                      </a:r>
                      <a:endParaRPr b="1"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Achievement score | SOP competency</a:t>
                      </a:r>
                      <a:endParaRPr i="1" sz="800"/>
                    </a:p>
                    <a:p>
                      <a:pPr indent="0" lvl="0" marL="0" rtl="0">
                        <a:lnSpc>
                          <a:spcPct val="115000"/>
                        </a:lnSpc>
                        <a:spcBef>
                          <a:spcPts val="0"/>
                        </a:spcBef>
                        <a:spcAft>
                          <a:spcPts val="0"/>
                        </a:spcAft>
                        <a:buClr>
                          <a:schemeClr val="dk2"/>
                        </a:buClr>
                        <a:buSzPts val="1100"/>
                        <a:buFont typeface="Arial"/>
                        <a:buNone/>
                      </a:pPr>
                      <a:r>
                        <a:rPr b="1" lang="en" sz="800">
                          <a:solidFill>
                            <a:schemeClr val="dk2"/>
                          </a:solidFill>
                        </a:rPr>
                        <a:t>Prior Achievement | SOP competency</a:t>
                      </a:r>
                      <a:endParaRPr b="1" sz="800"/>
                    </a:p>
                    <a:p>
                      <a:pPr indent="0" lvl="0" marL="0" rtl="0">
                        <a:lnSpc>
                          <a:spcPct val="115000"/>
                        </a:lnSpc>
                        <a:spcBef>
                          <a:spcPts val="0"/>
                        </a:spcBef>
                        <a:spcAft>
                          <a:spcPts val="0"/>
                        </a:spcAft>
                        <a:buNone/>
                      </a:pPr>
                      <a:r>
                        <a:rPr lang="en" sz="800"/>
                        <a:t>High, Medium, Low || Successful, Unsuccessful</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25 students</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Visualised transitions of cohorts in prior achievement levels to their SOP competency. Separately diagrams were visualized for each of the 4 SOP competencies.</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563" name="Shape 1563"/>
          <p:cNvSpPr txBox="1"/>
          <p:nvPr/>
        </p:nvSpPr>
        <p:spPr>
          <a:xfrm>
            <a:off x="2429375" y="0"/>
            <a:ext cx="6692400" cy="1283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CCCCCC"/>
                </a:solidFill>
                <a:latin typeface="Lato"/>
                <a:ea typeface="Lato"/>
                <a:cs typeface="Lato"/>
                <a:sym typeface="Lato"/>
              </a:rPr>
              <a:t>Utility:</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1. </a:t>
            </a:r>
            <a:r>
              <a:rPr lang="en" sz="1200">
                <a:solidFill>
                  <a:srgbClr val="4A86E8"/>
                </a:solidFill>
                <a:latin typeface="Lato"/>
                <a:ea typeface="Lato"/>
                <a:cs typeface="Lato"/>
                <a:sym typeface="Lato"/>
              </a:rPr>
              <a:t>iSAT helps</a:t>
            </a:r>
            <a:r>
              <a:rPr lang="en" sz="1200">
                <a:solidFill>
                  <a:schemeClr val="dk1"/>
                </a:solidFill>
                <a:latin typeface="Lato"/>
                <a:ea typeface="Lato"/>
                <a:cs typeface="Lato"/>
                <a:sym typeface="Lato"/>
              </a:rPr>
              <a:t> </a:t>
            </a:r>
            <a:r>
              <a:rPr lang="en" sz="1200">
                <a:solidFill>
                  <a:srgbClr val="0C343D"/>
                </a:solidFill>
                <a:highlight>
                  <a:srgbClr val="FFF2CC"/>
                </a:highlight>
                <a:latin typeface="Lato"/>
                <a:ea typeface="Lato"/>
                <a:cs typeface="Lato"/>
                <a:sym typeface="Lato"/>
              </a:rPr>
              <a:t>to define cohorts </a:t>
            </a:r>
            <a:r>
              <a:rPr lang="en" sz="1200">
                <a:solidFill>
                  <a:srgbClr val="4A86E8"/>
                </a:solidFill>
                <a:latin typeface="Lato"/>
                <a:ea typeface="Lato"/>
                <a:cs typeface="Lato"/>
                <a:sym typeface="Lato"/>
              </a:rPr>
              <a:t>and</a:t>
            </a:r>
            <a:r>
              <a:rPr lang="en" sz="1200">
                <a:solidFill>
                  <a:srgbClr val="0C343D"/>
                </a:solidFill>
                <a:highlight>
                  <a:srgbClr val="FFF2CC"/>
                </a:highlight>
                <a:latin typeface="Lato"/>
                <a:ea typeface="Lato"/>
                <a:cs typeface="Lato"/>
                <a:sym typeface="Lato"/>
              </a:rPr>
              <a:t> understand their transition dynamics during any teaching-learning session, </a:t>
            </a:r>
            <a:r>
              <a:rPr lang="en" sz="1200">
                <a:solidFill>
                  <a:schemeClr val="dk1"/>
                </a:solidFill>
                <a:latin typeface="Lato"/>
                <a:ea typeface="Lato"/>
                <a:cs typeface="Lato"/>
                <a:sym typeface="Lato"/>
              </a:rPr>
              <a:t> </a:t>
            </a:r>
            <a:r>
              <a:rPr lang="en" sz="1200">
                <a:solidFill>
                  <a:srgbClr val="4A86E8"/>
                </a:solidFill>
                <a:latin typeface="Lato"/>
                <a:ea typeface="Lato"/>
                <a:cs typeface="Lato"/>
                <a:sym typeface="Lato"/>
              </a:rPr>
              <a:t>by stratifying learner attributes and tracing transitions across phases.</a:t>
            </a:r>
            <a:endParaRPr sz="1000">
              <a:solidFill>
                <a:schemeClr val="dk1"/>
              </a:solidFill>
              <a:latin typeface="Lato"/>
              <a:ea typeface="Lato"/>
              <a:cs typeface="Lato"/>
              <a:sym typeface="Lato"/>
            </a:endParaRPr>
          </a:p>
        </p:txBody>
      </p:sp>
      <p:sp>
        <p:nvSpPr>
          <p:cNvPr id="1564" name="Shape 156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8" name="Shape 1568"/>
        <p:cNvGrpSpPr/>
        <p:nvPr/>
      </p:nvGrpSpPr>
      <p:grpSpPr>
        <a:xfrm>
          <a:off x="0" y="0"/>
          <a:ext cx="0" cy="0"/>
          <a:chOff x="0" y="0"/>
          <a:chExt cx="0" cy="0"/>
        </a:xfrm>
      </p:grpSpPr>
      <p:sp>
        <p:nvSpPr>
          <p:cNvPr id="1569" name="Shape 1569"/>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Utility of iSAT</a:t>
            </a:r>
            <a:endParaRPr sz="1800"/>
          </a:p>
        </p:txBody>
      </p:sp>
      <p:graphicFrame>
        <p:nvGraphicFramePr>
          <p:cNvPr id="1570" name="Shape 1570"/>
          <p:cNvGraphicFramePr/>
          <p:nvPr/>
        </p:nvGraphicFramePr>
        <p:xfrm>
          <a:off x="207975" y="978225"/>
          <a:ext cx="3000000" cy="3000000"/>
        </p:xfrm>
        <a:graphic>
          <a:graphicData uri="http://schemas.openxmlformats.org/drawingml/2006/table">
            <a:tbl>
              <a:tblPr>
                <a:noFill/>
                <a:tableStyleId>{BEFBAA09-AC77-4564-8130-B3FFA3A7F15B}</a:tableStyleId>
              </a:tblPr>
              <a:tblGrid>
                <a:gridCol w="1284500"/>
                <a:gridCol w="2435825"/>
                <a:gridCol w="1549125"/>
                <a:gridCol w="3542200"/>
              </a:tblGrid>
              <a:tr h="235425">
                <a:tc>
                  <a:txBody>
                    <a:bodyPr>
                      <a:noAutofit/>
                    </a:bodyPr>
                    <a:lstStyle/>
                    <a:p>
                      <a:pPr indent="0" lvl="0" marL="0" rtl="0">
                        <a:lnSpc>
                          <a:spcPct val="115000"/>
                        </a:lnSpc>
                        <a:spcBef>
                          <a:spcPts val="0"/>
                        </a:spcBef>
                        <a:spcAft>
                          <a:spcPts val="0"/>
                        </a:spcAft>
                        <a:buNone/>
                      </a:pPr>
                      <a:r>
                        <a:rPr b="1" lang="en" sz="700"/>
                        <a:t>Study Context</a:t>
                      </a:r>
                      <a:endParaRPr b="1" sz="7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700"/>
                        <a:t>Attribute,</a:t>
                      </a:r>
                      <a:r>
                        <a:rPr b="1" lang="en" sz="700"/>
                        <a:t>Phases </a:t>
                      </a:r>
                      <a:r>
                        <a:rPr lang="en" sz="700"/>
                        <a:t>&amp; Strata</a:t>
                      </a:r>
                      <a:endParaRPr i="1" sz="7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800"/>
                        <a:t>Cohort size (N)</a:t>
                      </a:r>
                      <a:endParaRPr b="1" sz="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700"/>
                        <a:t>What did iSAT explicate</a:t>
                      </a:r>
                      <a:endParaRPr b="1" sz="7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83750">
                <a:tc rowSpan="2">
                  <a:txBody>
                    <a:bodyPr>
                      <a:noAutofit/>
                    </a:bodyPr>
                    <a:lstStyle/>
                    <a:p>
                      <a:pPr indent="0" lvl="0" marL="0" rtl="0">
                        <a:lnSpc>
                          <a:spcPct val="115000"/>
                        </a:lnSpc>
                        <a:spcBef>
                          <a:spcPts val="0"/>
                        </a:spcBef>
                        <a:spcAft>
                          <a:spcPts val="0"/>
                        </a:spcAft>
                        <a:buNone/>
                      </a:pPr>
                      <a:r>
                        <a:rPr b="1" lang="en" sz="800"/>
                        <a:t>Analyzing early learners’ performance in assessment of phonological processing skills.</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Standardized achievement score</a:t>
                      </a:r>
                      <a:endParaRPr i="1" sz="800"/>
                    </a:p>
                    <a:p>
                      <a:pPr indent="0" lvl="0" marL="0" rtl="0">
                        <a:lnSpc>
                          <a:spcPct val="115000"/>
                        </a:lnSpc>
                        <a:spcBef>
                          <a:spcPts val="0"/>
                        </a:spcBef>
                        <a:spcAft>
                          <a:spcPts val="0"/>
                        </a:spcAft>
                        <a:buNone/>
                      </a:pPr>
                      <a:r>
                        <a:rPr b="1" lang="en" sz="800"/>
                        <a:t>Pre-Test score | Post-Test score |Retention Test score</a:t>
                      </a:r>
                      <a:endParaRPr b="1" sz="800"/>
                    </a:p>
                    <a:p>
                      <a:pPr indent="0" lvl="0" marL="0" rtl="0">
                        <a:lnSpc>
                          <a:spcPct val="115000"/>
                        </a:lnSpc>
                        <a:spcBef>
                          <a:spcPts val="0"/>
                        </a:spcBef>
                        <a:spcAft>
                          <a:spcPts val="0"/>
                        </a:spcAft>
                        <a:buNone/>
                      </a:pPr>
                      <a:r>
                        <a:rPr lang="en" sz="800"/>
                        <a:t>Well Above Average, Above Average, Average, Below Average, Well Below Average</a:t>
                      </a:r>
                      <a:endParaRPr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noAutofit/>
                    </a:bodyPr>
                    <a:lstStyle/>
                    <a:p>
                      <a:pPr indent="0" lvl="0" marL="0" rtl="0">
                        <a:lnSpc>
                          <a:spcPct val="115000"/>
                        </a:lnSpc>
                        <a:spcBef>
                          <a:spcPts val="0"/>
                        </a:spcBef>
                        <a:spcAft>
                          <a:spcPts val="0"/>
                        </a:spcAft>
                        <a:buNone/>
                      </a:pPr>
                      <a:r>
                        <a:rPr lang="en" sz="800"/>
                        <a:t>15 students in experimental group</a:t>
                      </a:r>
                      <a:br>
                        <a:rPr lang="en" sz="800"/>
                      </a:br>
                      <a:br>
                        <a:rPr lang="en" sz="800"/>
                      </a:br>
                      <a:r>
                        <a:rPr lang="en" sz="800"/>
                        <a:t>15 students in control group</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Traced performance variation across three testing periods for different assessment tests.</a:t>
                      </a:r>
                      <a:endParaRPr sz="800"/>
                    </a:p>
                    <a:p>
                      <a:pPr indent="0" lvl="0" marL="0" rtl="0">
                        <a:lnSpc>
                          <a:spcPct val="115000"/>
                        </a:lnSpc>
                        <a:spcBef>
                          <a:spcPts val="0"/>
                        </a:spcBef>
                        <a:spcAft>
                          <a:spcPts val="0"/>
                        </a:spcAft>
                        <a:buNone/>
                      </a:pPr>
                      <a:r>
                        <a:rPr lang="en" sz="800"/>
                        <a:t>Computer aided instruction helped to improve posttest performance and maintain it across retention test more than the paper-based instruction.</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8075">
                <a:tc vMerge="1"/>
                <a:tc>
                  <a:txBody>
                    <a:bodyPr>
                      <a:noAutofit/>
                    </a:bodyPr>
                    <a:lstStyle/>
                    <a:p>
                      <a:pPr indent="0" lvl="0" marL="0" rtl="0">
                        <a:lnSpc>
                          <a:spcPct val="115000"/>
                        </a:lnSpc>
                        <a:spcBef>
                          <a:spcPts val="0"/>
                        </a:spcBef>
                        <a:spcAft>
                          <a:spcPts val="0"/>
                        </a:spcAft>
                        <a:buClr>
                          <a:schemeClr val="dk2"/>
                        </a:buClr>
                        <a:buSzPts val="1100"/>
                        <a:buFont typeface="Arial"/>
                        <a:buNone/>
                      </a:pPr>
                      <a:r>
                        <a:rPr i="1" lang="en" sz="800">
                          <a:solidFill>
                            <a:schemeClr val="dk2"/>
                          </a:solidFill>
                        </a:rPr>
                        <a:t>Standardized achievement score</a:t>
                      </a:r>
                      <a:endParaRPr i="1" sz="800">
                        <a:solidFill>
                          <a:schemeClr val="dk2"/>
                        </a:solidFill>
                      </a:endParaRPr>
                    </a:p>
                    <a:p>
                      <a:pPr indent="0" lvl="0" marL="0" rtl="0">
                        <a:lnSpc>
                          <a:spcPct val="115000"/>
                        </a:lnSpc>
                        <a:spcBef>
                          <a:spcPts val="0"/>
                        </a:spcBef>
                        <a:spcAft>
                          <a:spcPts val="0"/>
                        </a:spcAft>
                        <a:buClr>
                          <a:schemeClr val="dk2"/>
                        </a:buClr>
                        <a:buSzPts val="1100"/>
                        <a:buFont typeface="Arial"/>
                        <a:buNone/>
                      </a:pPr>
                      <a:r>
                        <a:rPr b="1" lang="en" sz="800">
                          <a:solidFill>
                            <a:schemeClr val="dk2"/>
                          </a:solidFill>
                        </a:rPr>
                        <a:t>Alliteration (AT)|Rhyme (RT) Test</a:t>
                      </a:r>
                      <a:endParaRPr b="1" sz="800">
                        <a:solidFill>
                          <a:schemeClr val="dk2"/>
                        </a:solidFill>
                      </a:endParaRPr>
                    </a:p>
                    <a:p>
                      <a:pPr indent="0" lvl="0" marL="0" rtl="0">
                        <a:lnSpc>
                          <a:spcPct val="115000"/>
                        </a:lnSpc>
                        <a:spcBef>
                          <a:spcPts val="0"/>
                        </a:spcBef>
                        <a:spcAft>
                          <a:spcPts val="0"/>
                        </a:spcAft>
                        <a:buNone/>
                      </a:pPr>
                      <a:r>
                        <a:rPr lang="en" sz="800">
                          <a:solidFill>
                            <a:schemeClr val="dk2"/>
                          </a:solidFill>
                        </a:rPr>
                        <a:t>WAA, AA, A, BA, WBA</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a:txBody>
                    <a:bodyPr>
                      <a:noAutofit/>
                    </a:bodyPr>
                    <a:lstStyle/>
                    <a:p>
                      <a:pPr indent="0" lvl="0" marL="0" rtl="0">
                        <a:lnSpc>
                          <a:spcPct val="115000"/>
                        </a:lnSpc>
                        <a:spcBef>
                          <a:spcPts val="0"/>
                        </a:spcBef>
                        <a:spcAft>
                          <a:spcPts val="0"/>
                        </a:spcAft>
                        <a:buNone/>
                      </a:pPr>
                      <a:r>
                        <a:rPr lang="en" sz="800">
                          <a:solidFill>
                            <a:schemeClr val="dk2"/>
                          </a:solidFill>
                        </a:rPr>
                        <a:t>Helped to analyze performance patterns between the two test categories (AT and RT). For example, in the posttest period, CAI cohort showed similar desired performance levels between AT and RT. Whereas in the paper based instruction group there were performance switches.</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0675">
                <a:tc>
                  <a:txBody>
                    <a:bodyPr>
                      <a:noAutofit/>
                    </a:bodyPr>
                    <a:lstStyle/>
                    <a:p>
                      <a:pPr indent="0" lvl="0" marL="0" rtl="0">
                        <a:lnSpc>
                          <a:spcPct val="115000"/>
                        </a:lnSpc>
                        <a:spcBef>
                          <a:spcPts val="0"/>
                        </a:spcBef>
                        <a:spcAft>
                          <a:spcPts val="0"/>
                        </a:spcAft>
                        <a:buNone/>
                      </a:pPr>
                      <a:r>
                        <a:rPr b="1" lang="en" sz="800"/>
                        <a:t>Studying effects of active learning module on learning of CS101.</a:t>
                      </a:r>
                      <a:endParaRPr b="1"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Achievement score</a:t>
                      </a:r>
                      <a:endParaRPr i="1" sz="800"/>
                    </a:p>
                    <a:p>
                      <a:pPr indent="0" lvl="0" marL="0" rtl="0">
                        <a:lnSpc>
                          <a:spcPct val="115000"/>
                        </a:lnSpc>
                        <a:spcBef>
                          <a:spcPts val="0"/>
                        </a:spcBef>
                        <a:spcAft>
                          <a:spcPts val="0"/>
                        </a:spcAft>
                        <a:buNone/>
                      </a:pPr>
                      <a:r>
                        <a:rPr b="1" lang="en" sz="800"/>
                        <a:t>Pre-Test score | Post-Test score</a:t>
                      </a:r>
                      <a:endParaRPr b="1" sz="800"/>
                    </a:p>
                    <a:p>
                      <a:pPr indent="0" lvl="0" marL="0" rtl="0">
                        <a:lnSpc>
                          <a:spcPct val="115000"/>
                        </a:lnSpc>
                        <a:spcBef>
                          <a:spcPts val="0"/>
                        </a:spcBef>
                        <a:spcAft>
                          <a:spcPts val="0"/>
                        </a:spcAft>
                        <a:buNone/>
                      </a:pPr>
                      <a:r>
                        <a:rPr lang="en" sz="800"/>
                        <a:t>High, Medium, Low</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250 students in experimental group</a:t>
                      </a:r>
                      <a:br>
                        <a:rPr lang="en" sz="800"/>
                      </a:br>
                      <a:br>
                        <a:rPr lang="en" sz="800"/>
                      </a:br>
                      <a:r>
                        <a:rPr lang="en" sz="800"/>
                        <a:t>169 students in control group</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Contrasted achievement levels of the two groups, one who was engaged in TPS activities and other participating in an interactive lecture session.</a:t>
                      </a:r>
                      <a:endParaRPr sz="800"/>
                    </a:p>
                    <a:p>
                      <a:pPr indent="0" lvl="0" marL="0" rtl="0">
                        <a:lnSpc>
                          <a:spcPct val="115000"/>
                        </a:lnSpc>
                        <a:spcBef>
                          <a:spcPts val="0"/>
                        </a:spcBef>
                        <a:spcAft>
                          <a:spcPts val="0"/>
                        </a:spcAft>
                        <a:buNone/>
                      </a:pPr>
                      <a:r>
                        <a:rPr lang="en" sz="800"/>
                        <a:t>Across Pre-test and Post-test more active learners improved in contrast to just participants in interactive session.</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0675">
                <a:tc>
                  <a:txBody>
                    <a:bodyPr>
                      <a:noAutofit/>
                    </a:bodyPr>
                    <a:lstStyle/>
                    <a:p>
                      <a:pPr indent="0" lvl="0" marL="0" rtl="0">
                        <a:lnSpc>
                          <a:spcPct val="115000"/>
                        </a:lnSpc>
                        <a:spcBef>
                          <a:spcPts val="0"/>
                        </a:spcBef>
                        <a:spcAft>
                          <a:spcPts val="0"/>
                        </a:spcAft>
                        <a:buNone/>
                      </a:pPr>
                      <a:r>
                        <a:rPr b="1" lang="en" sz="800"/>
                        <a:t>Visualizing frustration instances and motivational message in an ITS </a:t>
                      </a:r>
                      <a:r>
                        <a:rPr lang="en" sz="800"/>
                        <a:t>(unpublished)</a:t>
                      </a:r>
                      <a:endParaRPr b="1"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i="1" lang="en" sz="800"/>
                        <a:t>Frustration Instances per session</a:t>
                      </a:r>
                      <a:endParaRPr i="1" sz="800"/>
                    </a:p>
                    <a:p>
                      <a:pPr indent="0" lvl="0" marL="0" rtl="0">
                        <a:spcBef>
                          <a:spcPts val="0"/>
                        </a:spcBef>
                        <a:spcAft>
                          <a:spcPts val="0"/>
                        </a:spcAft>
                        <a:buNone/>
                      </a:pPr>
                      <a:r>
                        <a:rPr b="1" lang="en" sz="800"/>
                        <a:t>Without motivational message| With motivational message</a:t>
                      </a:r>
                      <a:endParaRPr b="1" sz="800"/>
                    </a:p>
                    <a:p>
                      <a:pPr indent="0" lvl="0" marL="0" rtl="0">
                        <a:spcBef>
                          <a:spcPts val="0"/>
                        </a:spcBef>
                        <a:spcAft>
                          <a:spcPts val="0"/>
                        </a:spcAft>
                        <a:buNone/>
                      </a:pPr>
                      <a:r>
                        <a:rPr lang="en" sz="800"/>
                        <a:t>0-1, 2-3, 4-5, 6 and above</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99 learners from 3 schools</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Represent trends of frustration instances of learner across activities in an intelligent tutoring system.</a:t>
                      </a:r>
                      <a:endParaRPr sz="800"/>
                    </a:p>
                    <a:p>
                      <a:pPr indent="0" lvl="0" marL="0" rtl="0">
                        <a:lnSpc>
                          <a:spcPct val="115000"/>
                        </a:lnSpc>
                        <a:spcBef>
                          <a:spcPts val="0"/>
                        </a:spcBef>
                        <a:spcAft>
                          <a:spcPts val="0"/>
                        </a:spcAft>
                        <a:buNone/>
                      </a:pPr>
                      <a:r>
                        <a:rPr lang="en" sz="800"/>
                        <a:t>It highlighted there was a decrease in frustration instances when the activity had motivational messages than one without.</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575">
                <a:tc>
                  <a:txBody>
                    <a:bodyPr>
                      <a:noAutofit/>
                    </a:bodyPr>
                    <a:lstStyle/>
                    <a:p>
                      <a:pPr indent="0" lvl="0" marL="0" rtl="0">
                        <a:lnSpc>
                          <a:spcPct val="115000"/>
                        </a:lnSpc>
                        <a:spcBef>
                          <a:spcPts val="0"/>
                        </a:spcBef>
                        <a:spcAft>
                          <a:spcPts val="0"/>
                        </a:spcAft>
                        <a:buNone/>
                      </a:pPr>
                      <a:r>
                        <a:rPr b="1" lang="en" sz="800"/>
                        <a:t>Tracing success in SOP competency for different intervention</a:t>
                      </a:r>
                      <a:endParaRPr b="1"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Intervention Group | SOP competency</a:t>
                      </a:r>
                      <a:endParaRPr i="1" sz="800"/>
                    </a:p>
                    <a:p>
                      <a:pPr indent="0" lvl="0" marL="0" rtl="0">
                        <a:lnSpc>
                          <a:spcPct val="115000"/>
                        </a:lnSpc>
                        <a:spcBef>
                          <a:spcPts val="0"/>
                        </a:spcBef>
                        <a:spcAft>
                          <a:spcPts val="0"/>
                        </a:spcAft>
                        <a:buNone/>
                      </a:pPr>
                      <a:r>
                        <a:rPr b="1" lang="en" sz="800">
                          <a:solidFill>
                            <a:schemeClr val="dk2"/>
                          </a:solidFill>
                        </a:rPr>
                        <a:t>Group | SOP competency</a:t>
                      </a:r>
                      <a:endParaRPr b="1" sz="800"/>
                    </a:p>
                    <a:p>
                      <a:pPr indent="0" lvl="0" marL="0" rtl="0">
                        <a:lnSpc>
                          <a:spcPct val="115000"/>
                        </a:lnSpc>
                        <a:spcBef>
                          <a:spcPts val="0"/>
                        </a:spcBef>
                        <a:spcAft>
                          <a:spcPts val="0"/>
                        </a:spcAft>
                        <a:buNone/>
                      </a:pPr>
                      <a:r>
                        <a:rPr lang="en" sz="800"/>
                        <a:t>Control, Experimental || Successful, Unsuccessful</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23 in experimental group</a:t>
                      </a:r>
                      <a:br>
                        <a:rPr lang="en" sz="800"/>
                      </a:br>
                      <a:br>
                        <a:rPr lang="en" sz="800"/>
                      </a:br>
                      <a:r>
                        <a:rPr lang="en" sz="800"/>
                        <a:t>22 in control group</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Visualised transitions of cohorts in prior achievement levels to their SOP competency. Separately diagrams were visualized for each of the 4 SOP competencies.</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571" name="Shape 1571"/>
          <p:cNvSpPr txBox="1"/>
          <p:nvPr/>
        </p:nvSpPr>
        <p:spPr>
          <a:xfrm>
            <a:off x="2429375" y="199650"/>
            <a:ext cx="6692400" cy="70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CCCCCC"/>
                </a:solidFill>
                <a:latin typeface="Lato"/>
                <a:ea typeface="Lato"/>
                <a:cs typeface="Lato"/>
                <a:sym typeface="Lato"/>
              </a:rPr>
              <a:t>Utility:</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2. </a:t>
            </a:r>
            <a:r>
              <a:rPr lang="en" sz="1200">
                <a:solidFill>
                  <a:srgbClr val="4A86E8"/>
                </a:solidFill>
                <a:latin typeface="Lato"/>
                <a:ea typeface="Lato"/>
                <a:cs typeface="Lato"/>
                <a:sym typeface="Lato"/>
              </a:rPr>
              <a:t>iSAT helps</a:t>
            </a:r>
            <a:r>
              <a:rPr lang="en" sz="1200">
                <a:solidFill>
                  <a:schemeClr val="dk1"/>
                </a:solidFill>
                <a:latin typeface="Lato"/>
                <a:ea typeface="Lato"/>
                <a:cs typeface="Lato"/>
                <a:sym typeface="Lato"/>
              </a:rPr>
              <a:t> </a:t>
            </a:r>
            <a:r>
              <a:rPr lang="en" sz="1200">
                <a:solidFill>
                  <a:srgbClr val="0C343D"/>
                </a:solidFill>
                <a:highlight>
                  <a:srgbClr val="FFF2CC"/>
                </a:highlight>
                <a:latin typeface="Lato"/>
                <a:ea typeface="Lato"/>
                <a:cs typeface="Lato"/>
                <a:sym typeface="Lato"/>
              </a:rPr>
              <a:t>to compare interventions</a:t>
            </a:r>
            <a:r>
              <a:rPr lang="en" sz="1200">
                <a:solidFill>
                  <a:schemeClr val="dk1"/>
                </a:solidFill>
                <a:latin typeface="Lato"/>
                <a:ea typeface="Lato"/>
                <a:cs typeface="Lato"/>
                <a:sym typeface="Lato"/>
              </a:rPr>
              <a:t> </a:t>
            </a:r>
            <a:r>
              <a:rPr lang="en" sz="1200">
                <a:solidFill>
                  <a:srgbClr val="4A86E8"/>
                </a:solidFill>
                <a:latin typeface="Lato"/>
                <a:ea typeface="Lato"/>
                <a:cs typeface="Lato"/>
                <a:sym typeface="Lato"/>
              </a:rPr>
              <a:t>by highlighting transitions in cognitive performance or affective parameters of different cohorts involved.</a:t>
            </a:r>
            <a:endParaRPr sz="1200">
              <a:solidFill>
                <a:srgbClr val="0C343D"/>
              </a:solidFill>
              <a:highlight>
                <a:srgbClr val="FFF2CC"/>
              </a:highlight>
              <a:latin typeface="Lato"/>
              <a:ea typeface="Lato"/>
              <a:cs typeface="Lato"/>
              <a:sym typeface="Lato"/>
            </a:endParaRPr>
          </a:p>
        </p:txBody>
      </p:sp>
      <p:sp>
        <p:nvSpPr>
          <p:cNvPr id="1572" name="Shape 157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6" name="Shape 1576"/>
        <p:cNvGrpSpPr/>
        <p:nvPr/>
      </p:nvGrpSpPr>
      <p:grpSpPr>
        <a:xfrm>
          <a:off x="0" y="0"/>
          <a:ext cx="0" cy="0"/>
          <a:chOff x="0" y="0"/>
          <a:chExt cx="0" cy="0"/>
        </a:xfrm>
      </p:grpSpPr>
      <p:sp>
        <p:nvSpPr>
          <p:cNvPr id="1577" name="Shape 1577"/>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Utility of iSAT</a:t>
            </a:r>
            <a:endParaRPr sz="1800"/>
          </a:p>
        </p:txBody>
      </p:sp>
      <p:graphicFrame>
        <p:nvGraphicFramePr>
          <p:cNvPr id="1578" name="Shape 1578"/>
          <p:cNvGraphicFramePr/>
          <p:nvPr/>
        </p:nvGraphicFramePr>
        <p:xfrm>
          <a:off x="207975" y="1283025"/>
          <a:ext cx="3000000" cy="3000000"/>
        </p:xfrm>
        <a:graphic>
          <a:graphicData uri="http://schemas.openxmlformats.org/drawingml/2006/table">
            <a:tbl>
              <a:tblPr>
                <a:noFill/>
                <a:tableStyleId>{BEFBAA09-AC77-4564-8130-B3FFA3A7F15B}</a:tableStyleId>
              </a:tblPr>
              <a:tblGrid>
                <a:gridCol w="2195950"/>
                <a:gridCol w="2195950"/>
                <a:gridCol w="2195950"/>
                <a:gridCol w="2195950"/>
              </a:tblGrid>
              <a:tr h="12700">
                <a:tc>
                  <a:txBody>
                    <a:bodyPr>
                      <a:noAutofit/>
                    </a:bodyPr>
                    <a:lstStyle/>
                    <a:p>
                      <a:pPr indent="0" lvl="0" marL="0" rtl="0">
                        <a:lnSpc>
                          <a:spcPct val="115000"/>
                        </a:lnSpc>
                        <a:spcBef>
                          <a:spcPts val="0"/>
                        </a:spcBef>
                        <a:spcAft>
                          <a:spcPts val="0"/>
                        </a:spcAft>
                        <a:buNone/>
                      </a:pPr>
                      <a:r>
                        <a:rPr b="1" lang="en" sz="800"/>
                        <a:t>Study Context</a:t>
                      </a:r>
                      <a:endParaRPr b="1"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Attribute</a:t>
                      </a:r>
                      <a:endParaRPr i="1" sz="800"/>
                    </a:p>
                    <a:p>
                      <a:pPr indent="0" lvl="0" marL="0" rtl="0">
                        <a:lnSpc>
                          <a:spcPct val="115000"/>
                        </a:lnSpc>
                        <a:spcBef>
                          <a:spcPts val="0"/>
                        </a:spcBef>
                        <a:spcAft>
                          <a:spcPts val="0"/>
                        </a:spcAft>
                        <a:buNone/>
                      </a:pPr>
                      <a:r>
                        <a:rPr b="1" lang="en" sz="800"/>
                        <a:t>Phases</a:t>
                      </a:r>
                      <a:endParaRPr b="1" sz="800"/>
                    </a:p>
                    <a:p>
                      <a:pPr indent="0" lvl="0" marL="0" rtl="0">
                        <a:lnSpc>
                          <a:spcPct val="115000"/>
                        </a:lnSpc>
                        <a:spcBef>
                          <a:spcPts val="0"/>
                        </a:spcBef>
                        <a:spcAft>
                          <a:spcPts val="0"/>
                        </a:spcAft>
                        <a:buNone/>
                      </a:pPr>
                      <a:r>
                        <a:rPr lang="en" sz="800"/>
                        <a:t>&amp; Strata</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800"/>
                        <a:t>Cohort size (N)</a:t>
                      </a:r>
                      <a:endParaRPr b="1"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800"/>
                        <a:t>What did iSAT explicate</a:t>
                      </a:r>
                      <a:endParaRPr b="1"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noAutofit/>
                    </a:bodyPr>
                    <a:lstStyle/>
                    <a:p>
                      <a:pPr indent="0" lvl="0" marL="0" rtl="0">
                        <a:lnSpc>
                          <a:spcPct val="115000"/>
                        </a:lnSpc>
                        <a:spcBef>
                          <a:spcPts val="0"/>
                        </a:spcBef>
                        <a:spcAft>
                          <a:spcPts val="0"/>
                        </a:spcAft>
                        <a:buNone/>
                      </a:pPr>
                      <a:r>
                        <a:rPr b="1" lang="en" sz="800"/>
                        <a:t>Evaluating learner perceptions regarding effectiveness of strategies implemented to address their muddy points in CS101 </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Perception score</a:t>
                      </a:r>
                      <a:endParaRPr i="1" sz="800"/>
                    </a:p>
                    <a:p>
                      <a:pPr indent="0" lvl="0" marL="0" rtl="0">
                        <a:lnSpc>
                          <a:spcPct val="115000"/>
                        </a:lnSpc>
                        <a:spcBef>
                          <a:spcPts val="0"/>
                        </a:spcBef>
                        <a:spcAft>
                          <a:spcPts val="0"/>
                        </a:spcAft>
                        <a:buNone/>
                      </a:pPr>
                      <a:r>
                        <a:rPr b="1" lang="en" sz="800"/>
                        <a:t>Question Posed| Answered Received</a:t>
                      </a:r>
                      <a:endParaRPr b="1" sz="800"/>
                    </a:p>
                    <a:p>
                      <a:pPr indent="0" lvl="0" marL="0" rtl="0">
                        <a:lnSpc>
                          <a:spcPct val="115000"/>
                        </a:lnSpc>
                        <a:spcBef>
                          <a:spcPts val="0"/>
                        </a:spcBef>
                        <a:spcAft>
                          <a:spcPts val="0"/>
                        </a:spcAft>
                        <a:buNone/>
                      </a:pPr>
                      <a:r>
                        <a:rPr lang="en" sz="800"/>
                        <a:t>Agree, Neutral, Disagree</a:t>
                      </a:r>
                      <a:endParaRPr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274 students</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Visualized variation of the perception response in a survey.</a:t>
                      </a:r>
                      <a:endParaRPr sz="800"/>
                    </a:p>
                    <a:p>
                      <a:pPr indent="0" lvl="0" marL="0" rtl="0">
                        <a:lnSpc>
                          <a:spcPct val="115000"/>
                        </a:lnSpc>
                        <a:spcBef>
                          <a:spcPts val="0"/>
                        </a:spcBef>
                        <a:spcAft>
                          <a:spcPts val="0"/>
                        </a:spcAft>
                        <a:buNone/>
                      </a:pPr>
                      <a:r>
                        <a:rPr lang="en" sz="800"/>
                        <a:t>The perception trend assisted to segregate group for further investigate preference patterns.</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noAutofit/>
                    </a:bodyPr>
                    <a:lstStyle/>
                    <a:p>
                      <a:pPr indent="0" lvl="0" marL="0" rtl="0">
                        <a:lnSpc>
                          <a:spcPct val="115000"/>
                        </a:lnSpc>
                        <a:spcBef>
                          <a:spcPts val="0"/>
                        </a:spcBef>
                        <a:spcAft>
                          <a:spcPts val="0"/>
                        </a:spcAft>
                        <a:buNone/>
                      </a:pPr>
                      <a:r>
                        <a:rPr b="1" lang="en" sz="800"/>
                        <a:t>Tracing changes in students’ response in Peer Instruction voting </a:t>
                      </a:r>
                      <a:endParaRPr b="1"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Voting question</a:t>
                      </a:r>
                      <a:endParaRPr i="1" sz="800"/>
                    </a:p>
                    <a:p>
                      <a:pPr indent="0" lvl="0" marL="0" rtl="0">
                        <a:lnSpc>
                          <a:spcPct val="115000"/>
                        </a:lnSpc>
                        <a:spcBef>
                          <a:spcPts val="0"/>
                        </a:spcBef>
                        <a:spcAft>
                          <a:spcPts val="0"/>
                        </a:spcAft>
                        <a:buNone/>
                      </a:pPr>
                      <a:r>
                        <a:rPr b="1" lang="en" sz="800"/>
                        <a:t>Q1| Q1-after discussion | Q2</a:t>
                      </a:r>
                      <a:endParaRPr b="1" sz="800"/>
                    </a:p>
                    <a:p>
                      <a:pPr indent="0" lvl="0" marL="0" rtl="0">
                        <a:lnSpc>
                          <a:spcPct val="115000"/>
                        </a:lnSpc>
                        <a:spcBef>
                          <a:spcPts val="0"/>
                        </a:spcBef>
                        <a:spcAft>
                          <a:spcPts val="0"/>
                        </a:spcAft>
                        <a:buNone/>
                      </a:pPr>
                      <a:r>
                        <a:rPr lang="en" sz="800"/>
                        <a:t>Option A,B,C,D</a:t>
                      </a:r>
                      <a:endParaRPr i="1"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solidFill>
                            <a:schemeClr val="dk2"/>
                          </a:solidFill>
                        </a:rPr>
                        <a:t>Generated voting response of 100 students </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Visualized transitions in learners response across the different answer voting phases</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noAutofit/>
                    </a:bodyPr>
                    <a:lstStyle/>
                    <a:p>
                      <a:pPr indent="0" lvl="0" marL="0" rtl="0">
                        <a:lnSpc>
                          <a:spcPct val="115000"/>
                        </a:lnSpc>
                        <a:spcBef>
                          <a:spcPts val="0"/>
                        </a:spcBef>
                        <a:spcAft>
                          <a:spcPts val="0"/>
                        </a:spcAft>
                        <a:buNone/>
                      </a:pPr>
                      <a:r>
                        <a:rPr b="1" lang="en" sz="800"/>
                        <a:t>Understanding usefulness of an online teacher-training workshop </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i="1" lang="en" sz="800"/>
                        <a:t>Achievement score</a:t>
                      </a:r>
                      <a:endParaRPr i="1" sz="800"/>
                    </a:p>
                    <a:p>
                      <a:pPr indent="0" lvl="0" marL="0" rtl="0">
                        <a:lnSpc>
                          <a:spcPct val="115000"/>
                        </a:lnSpc>
                        <a:spcBef>
                          <a:spcPts val="0"/>
                        </a:spcBef>
                        <a:spcAft>
                          <a:spcPts val="0"/>
                        </a:spcAft>
                        <a:buNone/>
                      </a:pPr>
                      <a:r>
                        <a:rPr b="1" lang="en" sz="800"/>
                        <a:t>Idea-planning| Study-planning</a:t>
                      </a:r>
                      <a:endParaRPr b="1" sz="800"/>
                    </a:p>
                    <a:p>
                      <a:pPr indent="0" lvl="0" marL="0" rtl="0">
                        <a:lnSpc>
                          <a:spcPct val="115000"/>
                        </a:lnSpc>
                        <a:spcBef>
                          <a:spcPts val="0"/>
                        </a:spcBef>
                        <a:spcAft>
                          <a:spcPts val="0"/>
                        </a:spcAft>
                        <a:buNone/>
                      </a:pPr>
                      <a:r>
                        <a:rPr lang="en" sz="800"/>
                        <a:t>High, Medium, Low, Very low</a:t>
                      </a:r>
                      <a:endParaRPr sz="800"/>
                    </a:p>
                  </a:txBody>
                  <a:tcPr marT="63500" marB="63500" marR="63500" marL="6350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chemeClr val="dk2"/>
                        </a:buClr>
                        <a:buSzPts val="1100"/>
                        <a:buFont typeface="Arial"/>
                        <a:buNone/>
                      </a:pPr>
                      <a:r>
                        <a:rPr lang="en" sz="800">
                          <a:solidFill>
                            <a:schemeClr val="dk2"/>
                          </a:solidFill>
                        </a:rPr>
                        <a:t>242 participants</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Visualized improvement in mentee’s performance across the online mentorship program. Also helped to identify cohort, which can be trained further in face-to-face mode.</a:t>
                      </a:r>
                      <a:endParaRPr sz="8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579" name="Shape 1579"/>
          <p:cNvSpPr txBox="1"/>
          <p:nvPr/>
        </p:nvSpPr>
        <p:spPr>
          <a:xfrm>
            <a:off x="2429375" y="0"/>
            <a:ext cx="6692400" cy="1283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CCCCCC"/>
                </a:solidFill>
                <a:latin typeface="Lato"/>
                <a:ea typeface="Lato"/>
                <a:cs typeface="Lato"/>
                <a:sym typeface="Lato"/>
              </a:rPr>
              <a:t>Utility:</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3. </a:t>
            </a:r>
            <a:r>
              <a:rPr lang="en" sz="1200">
                <a:solidFill>
                  <a:srgbClr val="4A86E8"/>
                </a:solidFill>
                <a:latin typeface="Lato"/>
                <a:ea typeface="Lato"/>
                <a:cs typeface="Lato"/>
                <a:sym typeface="Lato"/>
              </a:rPr>
              <a:t>iSAT assists</a:t>
            </a:r>
            <a:r>
              <a:rPr lang="en" sz="1200">
                <a:solidFill>
                  <a:schemeClr val="dk1"/>
                </a:solidFill>
                <a:latin typeface="Lato"/>
                <a:ea typeface="Lato"/>
                <a:cs typeface="Lato"/>
                <a:sym typeface="Lato"/>
              </a:rPr>
              <a:t> </a:t>
            </a:r>
            <a:r>
              <a:rPr lang="en" sz="1200">
                <a:solidFill>
                  <a:srgbClr val="0C343D"/>
                </a:solidFill>
                <a:highlight>
                  <a:srgbClr val="FFF2CC"/>
                </a:highlight>
                <a:latin typeface="Lato"/>
                <a:ea typeface="Lato"/>
                <a:cs typeface="Lato"/>
                <a:sym typeface="Lato"/>
              </a:rPr>
              <a:t>instructional or research decision making</a:t>
            </a:r>
            <a:r>
              <a:rPr lang="en" sz="1200">
                <a:solidFill>
                  <a:schemeClr val="dk1"/>
                </a:solidFill>
                <a:latin typeface="Lato"/>
                <a:ea typeface="Lato"/>
                <a:cs typeface="Lato"/>
                <a:sym typeface="Lato"/>
              </a:rPr>
              <a:t> </a:t>
            </a:r>
            <a:r>
              <a:rPr lang="en" sz="1200">
                <a:solidFill>
                  <a:srgbClr val="4A86E8"/>
                </a:solidFill>
                <a:latin typeface="Lato"/>
                <a:ea typeface="Lato"/>
                <a:cs typeface="Lato"/>
                <a:sym typeface="Lato"/>
              </a:rPr>
              <a:t>by highlighting specific cohorts based on their perception or performance pattern.</a:t>
            </a:r>
            <a:endParaRPr sz="1200">
              <a:solidFill>
                <a:schemeClr val="dk1"/>
              </a:solidFill>
              <a:latin typeface="Lato"/>
              <a:ea typeface="Lato"/>
              <a:cs typeface="Lato"/>
              <a:sym typeface="Lato"/>
            </a:endParaRPr>
          </a:p>
        </p:txBody>
      </p:sp>
      <p:sp>
        <p:nvSpPr>
          <p:cNvPr id="1580" name="Shape 158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4" name="Shape 1584"/>
        <p:cNvGrpSpPr/>
        <p:nvPr/>
      </p:nvGrpSpPr>
      <p:grpSpPr>
        <a:xfrm>
          <a:off x="0" y="0"/>
          <a:ext cx="0" cy="0"/>
          <a:chOff x="0" y="0"/>
          <a:chExt cx="0" cy="0"/>
        </a:xfrm>
      </p:grpSpPr>
      <p:sp>
        <p:nvSpPr>
          <p:cNvPr id="1585" name="Shape 1585"/>
          <p:cNvSpPr txBox="1"/>
          <p:nvPr>
            <p:ph type="title"/>
          </p:nvPr>
        </p:nvSpPr>
        <p:spPr>
          <a:xfrm>
            <a:off x="114250" y="575950"/>
            <a:ext cx="2230500" cy="251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Categories of RQ</a:t>
            </a:r>
            <a:endParaRPr sz="2400"/>
          </a:p>
        </p:txBody>
      </p:sp>
      <p:sp>
        <p:nvSpPr>
          <p:cNvPr id="1586" name="Shape 158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587" name="Shape 1587"/>
          <p:cNvGraphicFramePr/>
          <p:nvPr/>
        </p:nvGraphicFramePr>
        <p:xfrm>
          <a:off x="2523900" y="385875"/>
          <a:ext cx="3000000" cy="3000000"/>
        </p:xfrm>
        <a:graphic>
          <a:graphicData uri="http://schemas.openxmlformats.org/drawingml/2006/table">
            <a:tbl>
              <a:tblPr>
                <a:noFill/>
                <a:tableStyleId>{E31F34EF-BD1E-4BBF-A78A-C5647570BAE3}</a:tableStyleId>
              </a:tblPr>
              <a:tblGrid>
                <a:gridCol w="1429000"/>
                <a:gridCol w="2808750"/>
                <a:gridCol w="1961200"/>
              </a:tblGrid>
              <a:tr h="475425">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Category of RQ</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(Dillon, 1984)</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Knowledge in question-answer</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(considering P and Q as Phases of iSAT)</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Possible to visually inspect with iSAT constructs or patterns</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398425">
                <a:tc gridSpan="2">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Second order: Comparisons</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Comparative attributes of P and Q</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hMerge="1"/>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 </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398425">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1. Concomitance</a:t>
                      </a:r>
                      <a:endParaRPr sz="800">
                        <a:latin typeface="Lato"/>
                        <a:ea typeface="Lato"/>
                        <a:cs typeface="Lato"/>
                        <a:sym typeface="Lato"/>
                      </a:endParaRPr>
                    </a:p>
                    <a:p>
                      <a:pPr indent="0" lvl="0" marL="0" rtl="0" algn="r">
                        <a:lnSpc>
                          <a:spcPct val="115000"/>
                        </a:lnSpc>
                        <a:spcBef>
                          <a:spcPts val="0"/>
                        </a:spcBef>
                        <a:spcAft>
                          <a:spcPts val="0"/>
                        </a:spcAft>
                        <a:buNone/>
                      </a:pPr>
                      <a:r>
                        <a:rPr lang="en" sz="800">
                          <a:latin typeface="Lato"/>
                          <a:ea typeface="Lato"/>
                          <a:cs typeface="Lato"/>
                          <a:sym typeface="Lato"/>
                        </a:rPr>
                        <a:t>a. Conjunction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Whether P goes with Q.</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 whether P and Q are associates</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 </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Yes – comparing transitions</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260500">
                <a:tc>
                  <a:txBody>
                    <a:bodyPr>
                      <a:noAutofit/>
                    </a:bodyPr>
                    <a:lstStyle/>
                    <a:p>
                      <a:pPr indent="0" lvl="0" marL="0" rtl="0" algn="r">
                        <a:lnSpc>
                          <a:spcPct val="115000"/>
                        </a:lnSpc>
                        <a:spcBef>
                          <a:spcPts val="0"/>
                        </a:spcBef>
                        <a:spcAft>
                          <a:spcPts val="0"/>
                        </a:spcAft>
                        <a:buNone/>
                      </a:pPr>
                      <a:r>
                        <a:rPr lang="en" sz="800">
                          <a:latin typeface="Lato"/>
                          <a:ea typeface="Lato"/>
                          <a:cs typeface="Lato"/>
                          <a:sym typeface="Lato"/>
                        </a:rPr>
                        <a:t>b. Disjunction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 whether P and Q are alternative</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Yes – switch pattern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260500">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2. Equivalence</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Whether P is like Q, and wherein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Yes – comparing transitions</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398425">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3. Difference</a:t>
                      </a:r>
                      <a:endParaRPr sz="800">
                        <a:latin typeface="Lato"/>
                        <a:ea typeface="Lato"/>
                        <a:cs typeface="Lato"/>
                        <a:sym typeface="Lato"/>
                      </a:endParaRPr>
                    </a:p>
                    <a:p>
                      <a:pPr indent="0" lvl="0" marL="0" rtl="0" algn="r">
                        <a:lnSpc>
                          <a:spcPct val="115000"/>
                        </a:lnSpc>
                        <a:spcBef>
                          <a:spcPts val="0"/>
                        </a:spcBef>
                        <a:spcAft>
                          <a:spcPts val="0"/>
                        </a:spcAft>
                        <a:buNone/>
                      </a:pPr>
                      <a:r>
                        <a:rPr lang="en" sz="800">
                          <a:latin typeface="Lato"/>
                          <a:ea typeface="Lato"/>
                          <a:cs typeface="Lato"/>
                          <a:sym typeface="Lato"/>
                        </a:rPr>
                        <a:t>a. Disproportion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Wherein P and Q differ</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-whether P is more/less than Q</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Yes – comparing transitions</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260500">
                <a:tc>
                  <a:txBody>
                    <a:bodyPr>
                      <a:noAutofit/>
                    </a:bodyPr>
                    <a:lstStyle/>
                    <a:p>
                      <a:pPr indent="0" lvl="0" marL="0" rtl="0" algn="r">
                        <a:lnSpc>
                          <a:spcPct val="115000"/>
                        </a:lnSpc>
                        <a:spcBef>
                          <a:spcPts val="0"/>
                        </a:spcBef>
                        <a:spcAft>
                          <a:spcPts val="0"/>
                        </a:spcAft>
                        <a:buNone/>
                      </a:pPr>
                      <a:r>
                        <a:rPr lang="en" sz="800">
                          <a:latin typeface="Lato"/>
                          <a:ea typeface="Lato"/>
                          <a:cs typeface="Lato"/>
                          <a:sym typeface="Lato"/>
                        </a:rPr>
                        <a:t>b. Subordination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-whether P is part/whole of Q</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Yes – comparing strata</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398425">
                <a:tc gridSpan="2">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Third order: Contingencies</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Contingent attributes of P and Q</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hMerge="1"/>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 </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260500">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1. Relation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Whether P relates to Q</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Yes – comparing transitions</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260500">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2. Correlation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Whether P and Q covary</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Yes – align pattern</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398425">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3. Conditionality</a:t>
                      </a:r>
                      <a:endParaRPr sz="800">
                        <a:latin typeface="Lato"/>
                        <a:ea typeface="Lato"/>
                        <a:cs typeface="Lato"/>
                        <a:sym typeface="Lato"/>
                      </a:endParaRPr>
                    </a:p>
                    <a:p>
                      <a:pPr indent="0" lvl="0" marL="0" rtl="0" algn="r">
                        <a:lnSpc>
                          <a:spcPct val="115000"/>
                        </a:lnSpc>
                        <a:spcBef>
                          <a:spcPts val="0"/>
                        </a:spcBef>
                        <a:spcAft>
                          <a:spcPts val="0"/>
                        </a:spcAft>
                        <a:buNone/>
                      </a:pPr>
                      <a:r>
                        <a:rPr lang="en" sz="800">
                          <a:latin typeface="Lato"/>
                          <a:ea typeface="Lato"/>
                          <a:cs typeface="Lato"/>
                          <a:sym typeface="Lato"/>
                        </a:rPr>
                        <a:t>a. Consequence</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Whether or how if P then Q, or if Q then P</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Whether if P then Q, or what X if P.</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 </a:t>
                      </a:r>
                      <a:endParaRPr sz="800">
                        <a:latin typeface="Lato"/>
                        <a:ea typeface="Lato"/>
                        <a:cs typeface="Lato"/>
                        <a:sym typeface="Lato"/>
                      </a:endParaRPr>
                    </a:p>
                    <a:p>
                      <a:pPr indent="0" lvl="0" marL="0" rtl="0">
                        <a:lnSpc>
                          <a:spcPct val="115000"/>
                        </a:lnSpc>
                        <a:spcBef>
                          <a:spcPts val="0"/>
                        </a:spcBef>
                        <a:spcAft>
                          <a:spcPts val="0"/>
                        </a:spcAft>
                        <a:buNone/>
                      </a:pPr>
                      <a:r>
                        <a:rPr lang="en" sz="800">
                          <a:latin typeface="Lato"/>
                          <a:ea typeface="Lato"/>
                          <a:cs typeface="Lato"/>
                          <a:sym typeface="Lato"/>
                        </a:rPr>
                        <a:t>Yes – arranging phases</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260500">
                <a:tc>
                  <a:txBody>
                    <a:bodyPr>
                      <a:noAutofit/>
                    </a:bodyPr>
                    <a:lstStyle/>
                    <a:p>
                      <a:pPr indent="0" lvl="0" marL="0" rtl="0" algn="r">
                        <a:lnSpc>
                          <a:spcPct val="115000"/>
                        </a:lnSpc>
                        <a:spcBef>
                          <a:spcPts val="0"/>
                        </a:spcBef>
                        <a:spcAft>
                          <a:spcPts val="0"/>
                        </a:spcAft>
                        <a:buNone/>
                      </a:pPr>
                      <a:r>
                        <a:rPr lang="en" sz="800">
                          <a:latin typeface="Lato"/>
                          <a:ea typeface="Lato"/>
                          <a:cs typeface="Lato"/>
                          <a:sym typeface="Lato"/>
                        </a:rPr>
                        <a:t>b. Antecedence</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Whether if P then Q, or what X then P.</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Yes – arranging phases</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r h="348325">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4. Bi conditionality (causality)</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Whether or how if P then Q and if Q then P</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latin typeface="Lato"/>
                          <a:ea typeface="Lato"/>
                          <a:cs typeface="Lato"/>
                          <a:sym typeface="Lato"/>
                        </a:rPr>
                        <a:t>No</a:t>
                      </a:r>
                      <a:endParaRPr sz="800">
                        <a:latin typeface="Lato"/>
                        <a:ea typeface="Lato"/>
                        <a:cs typeface="Lato"/>
                        <a:sym typeface="Lato"/>
                      </a:endParaRPr>
                    </a:p>
                  </a:txBody>
                  <a:tcPr marT="63500" marB="63500" marR="63500" marL="63500">
                    <a:lnL cap="flat" cmpd="sng" w="12650">
                      <a:solidFill>
                        <a:srgbClr val="A5A5A5"/>
                      </a:solidFill>
                      <a:prstDash val="solid"/>
                      <a:round/>
                      <a:headEnd len="sm" w="sm" type="none"/>
                      <a:tailEnd len="sm" w="sm" type="none"/>
                    </a:lnL>
                    <a:lnR cap="flat" cmpd="sng" w="12650">
                      <a:solidFill>
                        <a:srgbClr val="A5A5A5"/>
                      </a:solidFill>
                      <a:prstDash val="solid"/>
                      <a:round/>
                      <a:headEnd len="sm" w="sm" type="none"/>
                      <a:tailEnd len="sm" w="sm" type="none"/>
                    </a:lnR>
                    <a:lnT cap="flat" cmpd="sng" w="12650">
                      <a:solidFill>
                        <a:srgbClr val="A5A5A5"/>
                      </a:solidFill>
                      <a:prstDash val="solid"/>
                      <a:round/>
                      <a:headEnd len="sm" w="sm" type="none"/>
                      <a:tailEnd len="sm" w="sm" type="none"/>
                    </a:lnT>
                    <a:lnB cap="flat" cmpd="sng" w="12650">
                      <a:solidFill>
                        <a:srgbClr val="A5A5A5"/>
                      </a:solidFill>
                      <a:prstDash val="solid"/>
                      <a:round/>
                      <a:headEnd len="sm" w="sm" type="none"/>
                      <a:tailEnd len="sm" w="sm" type="none"/>
                    </a:lnB>
                  </a:tcPr>
                </a:tc>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1" name="Shape 1591"/>
        <p:cNvGrpSpPr/>
        <p:nvPr/>
      </p:nvGrpSpPr>
      <p:grpSpPr>
        <a:xfrm>
          <a:off x="0" y="0"/>
          <a:ext cx="0" cy="0"/>
          <a:chOff x="0" y="0"/>
          <a:chExt cx="0" cy="0"/>
        </a:xfrm>
      </p:grpSpPr>
      <p:sp>
        <p:nvSpPr>
          <p:cNvPr id="1592" name="Shape 1592"/>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Cases from TLT paper for applicability analysis</a:t>
            </a:r>
            <a:endParaRPr sz="2400"/>
          </a:p>
        </p:txBody>
      </p:sp>
      <p:sp>
        <p:nvSpPr>
          <p:cNvPr id="1593" name="Shape 159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594" name="Shape 1594"/>
          <p:cNvGraphicFramePr/>
          <p:nvPr/>
        </p:nvGraphicFramePr>
        <p:xfrm>
          <a:off x="304800" y="1255800"/>
          <a:ext cx="3000000" cy="3000000"/>
        </p:xfrm>
        <a:graphic>
          <a:graphicData uri="http://schemas.openxmlformats.org/drawingml/2006/table">
            <a:tbl>
              <a:tblPr>
                <a:noFill/>
                <a:tableStyleId>{16EADEFD-8318-421D-8C60-0585A07529C4}</a:tableStyleId>
              </a:tblPr>
              <a:tblGrid>
                <a:gridCol w="2412625"/>
                <a:gridCol w="1840850"/>
                <a:gridCol w="2119750"/>
                <a:gridCol w="2119750"/>
              </a:tblGrid>
              <a:tr h="411350">
                <a:tc>
                  <a:txBody>
                    <a:bodyPr>
                      <a:noAutofit/>
                    </a:bodyPr>
                    <a:lstStyle/>
                    <a:p>
                      <a:pPr indent="0" lvl="0" marL="0" rtl="0">
                        <a:lnSpc>
                          <a:spcPct val="115000"/>
                        </a:lnSpc>
                        <a:spcBef>
                          <a:spcPts val="0"/>
                        </a:spcBef>
                        <a:spcAft>
                          <a:spcPts val="0"/>
                        </a:spcAft>
                        <a:buNone/>
                      </a:pPr>
                      <a:r>
                        <a:rPr b="1" lang="en" sz="800"/>
                        <a:t>Title</a:t>
                      </a:r>
                      <a:endParaRPr b="1" sz="800"/>
                    </a:p>
                  </a:txBody>
                  <a:tcPr marT="63500" marB="63500" marR="63500" marL="6350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800"/>
                        <a:t>Data collected</a:t>
                      </a:r>
                      <a:endParaRPr b="1" sz="800"/>
                    </a:p>
                  </a:txBody>
                  <a:tcPr marT="63500" marB="63500" marR="63500" marL="6350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800"/>
                        <a:t>Paper reported</a:t>
                      </a:r>
                      <a:endParaRPr b="1" sz="800"/>
                    </a:p>
                  </a:txBody>
                  <a:tcPr marT="63500" marB="63500" marR="63500" marL="6350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800"/>
                        <a:t>Transitions iSAT can visualize</a:t>
                      </a:r>
                      <a:endParaRPr b="1" sz="800"/>
                    </a:p>
                  </a:txBody>
                  <a:tcPr marT="63500" marB="63500" marR="63500" marL="6350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92800">
                <a:tc>
                  <a:txBody>
                    <a:bodyPr>
                      <a:noAutofit/>
                    </a:bodyPr>
                    <a:lstStyle/>
                    <a:p>
                      <a:pPr indent="0" lvl="0" marL="0" rtl="0">
                        <a:lnSpc>
                          <a:spcPct val="115000"/>
                        </a:lnSpc>
                        <a:spcBef>
                          <a:spcPts val="0"/>
                        </a:spcBef>
                        <a:spcAft>
                          <a:spcPts val="0"/>
                        </a:spcAft>
                        <a:buNone/>
                      </a:pPr>
                      <a:r>
                        <a:rPr b="1" lang="en" sz="800"/>
                        <a:t>WeFiLab: A web-based WiFi laboratory platform for wireless networking education</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Students’ access time, score, place of access, device used, OS, Browser</a:t>
                      </a:r>
                      <a:endParaRPr sz="800"/>
                    </a:p>
                    <a:p>
                      <a:pPr indent="0" lvl="0" marL="0" rtl="0">
                        <a:lnSpc>
                          <a:spcPct val="115000"/>
                        </a:lnSpc>
                        <a:spcBef>
                          <a:spcPts val="0"/>
                        </a:spcBef>
                        <a:spcAft>
                          <a:spcPts val="0"/>
                        </a:spcAft>
                        <a:buNone/>
                      </a:pPr>
                      <a:r>
                        <a:rPr lang="en" sz="800"/>
                        <a:t>Usability scores</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Distribution</a:t>
                      </a:r>
                      <a:endParaRPr sz="800"/>
                    </a:p>
                    <a:p>
                      <a:pPr indent="0" lvl="0" marL="0" rtl="0">
                        <a:lnSpc>
                          <a:spcPct val="115000"/>
                        </a:lnSpc>
                        <a:spcBef>
                          <a:spcPts val="0"/>
                        </a:spcBef>
                        <a:spcAft>
                          <a:spcPts val="0"/>
                        </a:spcAft>
                        <a:buNone/>
                      </a:pPr>
                      <a:r>
                        <a:rPr lang="en" sz="800"/>
                        <a:t> </a:t>
                      </a:r>
                      <a:endParaRPr sz="800"/>
                    </a:p>
                    <a:p>
                      <a:pPr indent="0" lvl="0" marL="0" rtl="0">
                        <a:lnSpc>
                          <a:spcPct val="115000"/>
                        </a:lnSpc>
                        <a:spcBef>
                          <a:spcPts val="0"/>
                        </a:spcBef>
                        <a:spcAft>
                          <a:spcPts val="0"/>
                        </a:spcAft>
                        <a:buNone/>
                      </a:pPr>
                      <a:r>
                        <a:rPr lang="en" sz="800"/>
                        <a:t> </a:t>
                      </a:r>
                      <a:endParaRPr sz="800"/>
                    </a:p>
                    <a:p>
                      <a:pPr indent="0" lvl="0" marL="0" rtl="0">
                        <a:lnSpc>
                          <a:spcPct val="115000"/>
                        </a:lnSpc>
                        <a:spcBef>
                          <a:spcPts val="0"/>
                        </a:spcBef>
                        <a:spcAft>
                          <a:spcPts val="0"/>
                        </a:spcAft>
                        <a:buNone/>
                      </a:pPr>
                      <a:r>
                        <a:rPr lang="en" sz="800"/>
                        <a:t>Average score</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Trace transition of access time, logistics and usability score.</a:t>
                      </a:r>
                      <a:endParaRPr sz="800"/>
                    </a:p>
                    <a:p>
                      <a:pPr indent="0" lvl="0" marL="0" rtl="0">
                        <a:lnSpc>
                          <a:spcPct val="115000"/>
                        </a:lnSpc>
                        <a:spcBef>
                          <a:spcPts val="0"/>
                        </a:spcBef>
                        <a:spcAft>
                          <a:spcPts val="0"/>
                        </a:spcAft>
                        <a:buNone/>
                      </a:pPr>
                      <a:r>
                        <a:rPr lang="en" sz="800"/>
                        <a:t>Trace </a:t>
                      </a:r>
                      <a:r>
                        <a:rPr i="1" lang="en" sz="800"/>
                        <a:t>Aligned patterns </a:t>
                      </a:r>
                      <a:r>
                        <a:rPr lang="en" sz="800"/>
                        <a:t>of high performance and usability score.</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5375">
                <a:tc>
                  <a:txBody>
                    <a:bodyPr>
                      <a:noAutofit/>
                    </a:bodyPr>
                    <a:lstStyle/>
                    <a:p>
                      <a:pPr indent="0" lvl="0" marL="0" rtl="0">
                        <a:lnSpc>
                          <a:spcPct val="115000"/>
                        </a:lnSpc>
                        <a:spcBef>
                          <a:spcPts val="0"/>
                        </a:spcBef>
                        <a:spcAft>
                          <a:spcPts val="0"/>
                        </a:spcAft>
                        <a:buNone/>
                      </a:pPr>
                      <a:r>
                        <a:rPr b="1" lang="en" sz="800"/>
                        <a:t>CoScribe: Integrating Paper and Digital Documents for Collaborative Knowledge Work. </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Time</a:t>
                      </a:r>
                      <a:endParaRPr sz="800"/>
                    </a:p>
                    <a:p>
                      <a:pPr indent="0" lvl="0" marL="0" rtl="0">
                        <a:lnSpc>
                          <a:spcPct val="115000"/>
                        </a:lnSpc>
                        <a:spcBef>
                          <a:spcPts val="0"/>
                        </a:spcBef>
                        <a:spcAft>
                          <a:spcPts val="0"/>
                        </a:spcAft>
                        <a:buNone/>
                      </a:pPr>
                      <a:r>
                        <a:rPr lang="en" sz="800"/>
                        <a:t>Likert response</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Bar charts</a:t>
                      </a:r>
                      <a:endParaRPr sz="800"/>
                    </a:p>
                    <a:p>
                      <a:pPr indent="0" lvl="0" marL="0" rtl="0">
                        <a:lnSpc>
                          <a:spcPct val="115000"/>
                        </a:lnSpc>
                        <a:spcBef>
                          <a:spcPts val="0"/>
                        </a:spcBef>
                        <a:spcAft>
                          <a:spcPts val="0"/>
                        </a:spcAft>
                        <a:buNone/>
                      </a:pPr>
                      <a:r>
                        <a:rPr lang="en" sz="800"/>
                        <a:t>Comparative Bar chart of control and experimental group</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Trace transitions between Task completion time and their perception of the system</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7950">
                <a:tc>
                  <a:txBody>
                    <a:bodyPr>
                      <a:noAutofit/>
                    </a:bodyPr>
                    <a:lstStyle/>
                    <a:p>
                      <a:pPr indent="0" lvl="0" marL="0" rtl="0">
                        <a:lnSpc>
                          <a:spcPct val="115000"/>
                        </a:lnSpc>
                        <a:spcBef>
                          <a:spcPts val="0"/>
                        </a:spcBef>
                        <a:spcAft>
                          <a:spcPts val="0"/>
                        </a:spcAft>
                        <a:buNone/>
                      </a:pPr>
                      <a:r>
                        <a:rPr b="1" lang="en" sz="800"/>
                        <a:t>Geolearners: Location-Based Informal Learning with Mobile and Social Technologies </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52 item questionnaire to report Geocaching experience</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Tabular information of response categories and qualitative analysis of learning experience</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iSAT can trace transitions across level of participation - tech used - level of learning experience</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5375">
                <a:tc>
                  <a:txBody>
                    <a:bodyPr>
                      <a:noAutofit/>
                    </a:bodyPr>
                    <a:lstStyle/>
                    <a:p>
                      <a:pPr indent="0" lvl="0" marL="0" rtl="0">
                        <a:lnSpc>
                          <a:spcPct val="115000"/>
                        </a:lnSpc>
                        <a:spcBef>
                          <a:spcPts val="0"/>
                        </a:spcBef>
                        <a:spcAft>
                          <a:spcPts val="0"/>
                        </a:spcAft>
                        <a:buNone/>
                      </a:pPr>
                      <a:r>
                        <a:rPr b="1" lang="en" sz="800"/>
                        <a:t>Teaching Boolean Logic through Game Rule Tuning</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Pre-post test score</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Tabular information of T-test results in pre-post as well as experiment–control group</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Trace score across 3 section of the test administered and highlight the difference between control and experimental group</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7950">
                <a:tc>
                  <a:txBody>
                    <a:bodyPr>
                      <a:noAutofit/>
                    </a:bodyPr>
                    <a:lstStyle/>
                    <a:p>
                      <a:pPr indent="0" lvl="0" marL="0" rtl="0">
                        <a:lnSpc>
                          <a:spcPct val="115000"/>
                        </a:lnSpc>
                        <a:spcBef>
                          <a:spcPts val="0"/>
                        </a:spcBef>
                        <a:spcAft>
                          <a:spcPts val="0"/>
                        </a:spcAft>
                        <a:buNone/>
                      </a:pPr>
                      <a:r>
                        <a:rPr b="1" lang="en" sz="800"/>
                        <a:t>Mood Recognition during Online Self-Assessment Tests</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10 parameters regarding indicated mood, goal set, accuracy.</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Modeling students mood</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800"/>
                        <a:t>Check transitions of mood across questions</a:t>
                      </a:r>
                      <a:endParaRPr sz="8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Positioning solution approach</a:t>
            </a:r>
            <a:endParaRPr sz="2400"/>
          </a:p>
        </p:txBody>
      </p:sp>
      <p:graphicFrame>
        <p:nvGraphicFramePr>
          <p:cNvPr id="465" name="Shape 465"/>
          <p:cNvGraphicFramePr/>
          <p:nvPr/>
        </p:nvGraphicFramePr>
        <p:xfrm>
          <a:off x="2458500" y="1314450"/>
          <a:ext cx="3000000" cy="3000000"/>
        </p:xfrm>
        <a:graphic>
          <a:graphicData uri="http://schemas.openxmlformats.org/drawingml/2006/table">
            <a:tbl>
              <a:tblPr>
                <a:noFill/>
                <a:tableStyleId>{6ACE7672-B7BA-4883-99C7-739D431094AA}</a:tableStyleId>
              </a:tblPr>
              <a:tblGrid>
                <a:gridCol w="981275"/>
                <a:gridCol w="1217950"/>
                <a:gridCol w="2091250"/>
                <a:gridCol w="2072725"/>
              </a:tblGrid>
              <a:tr h="224800">
                <a:tc gridSpan="2" rowSpan="2">
                  <a:txBody>
                    <a:bodyPr>
                      <a:noAutofit/>
                    </a:bodyPr>
                    <a:lstStyle/>
                    <a:p>
                      <a:pPr indent="0" lvl="0" marL="0" rtl="0">
                        <a:spcBef>
                          <a:spcPts val="0"/>
                        </a:spcBef>
                        <a:spcAft>
                          <a:spcPts val="0"/>
                        </a:spcAft>
                        <a:buNone/>
                      </a:pPr>
                      <a:r>
                        <a:t/>
                      </a:r>
                      <a:endParaRPr sz="1200"/>
                    </a:p>
                  </a:txBody>
                  <a:tcPr marT="91425" marB="91425" marR="91425" marL="91425"/>
                </a:tc>
                <a:tc rowSpan="2" hMerge="1"/>
                <a:tc gridSpan="2">
                  <a:txBody>
                    <a:bodyPr>
                      <a:noAutofit/>
                    </a:bodyPr>
                    <a:lstStyle/>
                    <a:p>
                      <a:pPr indent="0" lvl="0" marL="0" rtl="0" algn="ctr">
                        <a:spcBef>
                          <a:spcPts val="0"/>
                        </a:spcBef>
                        <a:spcAft>
                          <a:spcPts val="0"/>
                        </a:spcAft>
                        <a:buNone/>
                      </a:pPr>
                      <a:r>
                        <a:rPr lang="en" sz="1200"/>
                        <a:t>Data</a:t>
                      </a:r>
                      <a:endParaRPr sz="1200"/>
                    </a:p>
                  </a:txBody>
                  <a:tcPr marT="91425" marB="91425" marR="91425" marL="91425">
                    <a:solidFill>
                      <a:srgbClr val="D9D2E9"/>
                    </a:solidFill>
                  </a:tcPr>
                </a:tc>
                <a:tc hMerge="1"/>
              </a:tr>
              <a:tr h="321450">
                <a:tc gridSpan="2" vMerge="1"/>
                <a:tc hMerge="1" vMerge="1"/>
                <a:tc>
                  <a:txBody>
                    <a:bodyPr>
                      <a:noAutofit/>
                    </a:bodyPr>
                    <a:lstStyle/>
                    <a:p>
                      <a:pPr indent="0" lvl="0" marL="0" algn="ctr">
                        <a:spcBef>
                          <a:spcPts val="0"/>
                        </a:spcBef>
                        <a:spcAft>
                          <a:spcPts val="0"/>
                        </a:spcAft>
                        <a:buNone/>
                      </a:pPr>
                      <a:r>
                        <a:rPr lang="en" sz="1200"/>
                        <a:t>QUALitative </a:t>
                      </a:r>
                      <a:endParaRPr sz="1200"/>
                    </a:p>
                  </a:txBody>
                  <a:tcPr marT="91425" marB="91425" marR="91425" marL="91425">
                    <a:solidFill>
                      <a:srgbClr val="D9D2E9"/>
                    </a:solidFill>
                  </a:tcPr>
                </a:tc>
                <a:tc>
                  <a:txBody>
                    <a:bodyPr>
                      <a:noAutofit/>
                    </a:bodyPr>
                    <a:lstStyle/>
                    <a:p>
                      <a:pPr indent="0" lvl="0" marL="0" algn="ctr">
                        <a:spcBef>
                          <a:spcPts val="0"/>
                        </a:spcBef>
                        <a:spcAft>
                          <a:spcPts val="0"/>
                        </a:spcAft>
                        <a:buNone/>
                      </a:pPr>
                      <a:r>
                        <a:rPr lang="en" sz="1200"/>
                        <a:t>QUANTitative</a:t>
                      </a:r>
                      <a:endParaRPr sz="1200"/>
                    </a:p>
                  </a:txBody>
                  <a:tcPr marT="91425" marB="91425" marR="91425" marL="91425">
                    <a:solidFill>
                      <a:srgbClr val="D9D2E9"/>
                    </a:solidFill>
                  </a:tcPr>
                </a:tc>
              </a:tr>
              <a:tr h="400525">
                <a:tc rowSpan="2">
                  <a:txBody>
                    <a:bodyPr>
                      <a:noAutofit/>
                    </a:bodyPr>
                    <a:lstStyle/>
                    <a:p>
                      <a:pPr indent="0" lvl="0" marL="0" rtl="0">
                        <a:spcBef>
                          <a:spcPts val="0"/>
                        </a:spcBef>
                        <a:spcAft>
                          <a:spcPts val="0"/>
                        </a:spcAft>
                        <a:buNone/>
                      </a:pPr>
                      <a:r>
                        <a:rPr lang="en" sz="1200">
                          <a:solidFill>
                            <a:schemeClr val="dk2"/>
                          </a:solidFill>
                        </a:rPr>
                        <a:t>Analysis</a:t>
                      </a:r>
                      <a:endParaRPr sz="1200">
                        <a:solidFill>
                          <a:schemeClr val="dk2"/>
                        </a:solidFill>
                      </a:endParaRPr>
                    </a:p>
                  </a:txBody>
                  <a:tcPr marT="91425" marB="91425" marR="91425" marL="91425" anchor="ctr">
                    <a:solidFill>
                      <a:srgbClr val="CFE2F3"/>
                    </a:solidFill>
                  </a:tcPr>
                </a:tc>
                <a:tc>
                  <a:txBody>
                    <a:bodyPr>
                      <a:noAutofit/>
                    </a:bodyPr>
                    <a:lstStyle/>
                    <a:p>
                      <a:pPr indent="0" lvl="0" marL="0">
                        <a:spcBef>
                          <a:spcPts val="0"/>
                        </a:spcBef>
                        <a:spcAft>
                          <a:spcPts val="0"/>
                        </a:spcAft>
                        <a:buClr>
                          <a:schemeClr val="dk2"/>
                        </a:buClr>
                        <a:buSzPts val="1100"/>
                        <a:buFont typeface="Arial"/>
                        <a:buNone/>
                      </a:pPr>
                      <a:r>
                        <a:rPr lang="en" sz="1200">
                          <a:solidFill>
                            <a:schemeClr val="dk2"/>
                          </a:solidFill>
                        </a:rPr>
                        <a:t>QUANTitative </a:t>
                      </a:r>
                      <a:endParaRPr sz="1200"/>
                    </a:p>
                  </a:txBody>
                  <a:tcPr marT="91425" marB="91425" marR="91425" marL="91425">
                    <a:solidFill>
                      <a:srgbClr val="CFE2F3"/>
                    </a:solidFill>
                  </a:tcPr>
                </a:tc>
                <a:tc>
                  <a:txBody>
                    <a:bodyPr>
                      <a:noAutofit/>
                    </a:bodyPr>
                    <a:lstStyle/>
                    <a:p>
                      <a:pPr indent="0" lvl="0" marL="0">
                        <a:spcBef>
                          <a:spcPts val="0"/>
                        </a:spcBef>
                        <a:spcAft>
                          <a:spcPts val="0"/>
                        </a:spcAft>
                        <a:buNone/>
                      </a:pPr>
                      <a:r>
                        <a:rPr lang="en" sz="1200">
                          <a:solidFill>
                            <a:schemeClr val="dk2"/>
                          </a:solidFill>
                        </a:rPr>
                        <a:t>quantitative content analysis</a:t>
                      </a:r>
                      <a:endParaRPr sz="1200"/>
                    </a:p>
                  </a:txBody>
                  <a:tcPr marT="91425" marB="91425" marR="91425" marL="91425"/>
                </a:tc>
                <a:tc>
                  <a:txBody>
                    <a:bodyPr>
                      <a:noAutofit/>
                    </a:bodyPr>
                    <a:lstStyle/>
                    <a:p>
                      <a:pPr indent="0" lvl="0" marL="0">
                        <a:spcBef>
                          <a:spcPts val="0"/>
                        </a:spcBef>
                        <a:spcAft>
                          <a:spcPts val="0"/>
                        </a:spcAft>
                        <a:buClr>
                          <a:schemeClr val="dk2"/>
                        </a:buClr>
                        <a:buSzPts val="1100"/>
                        <a:buFont typeface="Arial"/>
                        <a:buNone/>
                      </a:pPr>
                      <a:r>
                        <a:rPr lang="en" sz="1200">
                          <a:solidFill>
                            <a:schemeClr val="dk2"/>
                          </a:solidFill>
                        </a:rPr>
                        <a:t>statistical techniques</a:t>
                      </a:r>
                      <a:endParaRPr sz="1200"/>
                    </a:p>
                  </a:txBody>
                  <a:tcPr marT="91425" marB="91425" marR="91425" marL="91425"/>
                </a:tc>
              </a:tr>
              <a:tr h="330725">
                <a:tc vMerge="1"/>
                <a:tc>
                  <a:txBody>
                    <a:bodyPr>
                      <a:noAutofit/>
                    </a:bodyPr>
                    <a:lstStyle/>
                    <a:p>
                      <a:pPr indent="0" lvl="0" marL="0">
                        <a:spcBef>
                          <a:spcPts val="0"/>
                        </a:spcBef>
                        <a:spcAft>
                          <a:spcPts val="0"/>
                        </a:spcAft>
                        <a:buClr>
                          <a:schemeClr val="dk2"/>
                        </a:buClr>
                        <a:buSzPts val="1100"/>
                        <a:buFont typeface="Arial"/>
                        <a:buNone/>
                      </a:pPr>
                      <a:r>
                        <a:rPr lang="en" sz="1200">
                          <a:solidFill>
                            <a:schemeClr val="dk2"/>
                          </a:solidFill>
                        </a:rPr>
                        <a:t>QUALitative </a:t>
                      </a:r>
                      <a:endParaRPr sz="1200"/>
                    </a:p>
                  </a:txBody>
                  <a:tcPr marT="91425" marB="91425" marR="91425" marL="91425">
                    <a:solidFill>
                      <a:srgbClr val="CFE2F3"/>
                    </a:solidFill>
                  </a:tcPr>
                </a:tc>
                <a:tc>
                  <a:txBody>
                    <a:bodyPr>
                      <a:noAutofit/>
                    </a:bodyPr>
                    <a:lstStyle/>
                    <a:p>
                      <a:pPr indent="0" lvl="0" marL="0" rtl="0">
                        <a:lnSpc>
                          <a:spcPct val="115000"/>
                        </a:lnSpc>
                        <a:spcBef>
                          <a:spcPts val="0"/>
                        </a:spcBef>
                        <a:spcAft>
                          <a:spcPts val="0"/>
                        </a:spcAft>
                        <a:buClr>
                          <a:schemeClr val="dk2"/>
                        </a:buClr>
                        <a:buSzPts val="1100"/>
                        <a:buFont typeface="Arial"/>
                        <a:buNone/>
                      </a:pPr>
                      <a:r>
                        <a:rPr lang="en" sz="1200">
                          <a:solidFill>
                            <a:schemeClr val="dk2"/>
                          </a:solidFill>
                        </a:rPr>
                        <a:t>ethnography, phenomenological methods, grounded theory</a:t>
                      </a:r>
                      <a:endParaRPr sz="1200"/>
                    </a:p>
                  </a:txBody>
                  <a:tcPr marT="91425" marB="91425" marR="91425" marL="91425"/>
                </a:tc>
                <a:tc>
                  <a:txBody>
                    <a:bodyPr>
                      <a:noAutofit/>
                    </a:bodyPr>
                    <a:lstStyle/>
                    <a:p>
                      <a:pPr indent="0" lvl="0" marL="0" rtl="0">
                        <a:lnSpc>
                          <a:spcPct val="115000"/>
                        </a:lnSpc>
                        <a:spcBef>
                          <a:spcPts val="0"/>
                        </a:spcBef>
                        <a:spcAft>
                          <a:spcPts val="0"/>
                        </a:spcAft>
                        <a:buClr>
                          <a:schemeClr val="dk2"/>
                        </a:buClr>
                        <a:buSzPts val="1100"/>
                        <a:buFont typeface="Arial"/>
                        <a:buNone/>
                      </a:pPr>
                      <a:r>
                        <a:rPr i="1" lang="en" sz="1100">
                          <a:solidFill>
                            <a:schemeClr val="dk2"/>
                          </a:solidFill>
                        </a:rPr>
                        <a:t>visual analysis of quantitative data - creating a graph of quantitative data is an example of qualitatively analyzing quantitative data</a:t>
                      </a:r>
                      <a:endParaRPr sz="1200"/>
                    </a:p>
                  </a:txBody>
                  <a:tcPr marT="91425" marB="91425" marR="91425" marL="91425">
                    <a:solidFill>
                      <a:srgbClr val="D9EAD3"/>
                    </a:solidFill>
                  </a:tcPr>
                </a:tc>
              </a:tr>
            </a:tbl>
          </a:graphicData>
        </a:graphic>
      </p:graphicFrame>
      <p:sp>
        <p:nvSpPr>
          <p:cNvPr id="466" name="Shape 466"/>
          <p:cNvSpPr txBox="1"/>
          <p:nvPr/>
        </p:nvSpPr>
        <p:spPr>
          <a:xfrm>
            <a:off x="2465175" y="4745000"/>
            <a:ext cx="63216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Randolph, J. J. (2007). Multidisciplinary methods in educational technology research and development. HAMK Press/Justus Randolph.</a:t>
            </a:r>
            <a:endParaRPr sz="800"/>
          </a:p>
        </p:txBody>
      </p:sp>
      <p:sp>
        <p:nvSpPr>
          <p:cNvPr id="467" name="Shape 46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468" name="Shape 468"/>
          <p:cNvSpPr txBox="1"/>
          <p:nvPr/>
        </p:nvSpPr>
        <p:spPr>
          <a:xfrm>
            <a:off x="0" y="304800"/>
            <a:ext cx="22479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solidFill>
                  <a:schemeClr val="dk2"/>
                </a:solidFill>
                <a:latin typeface="Raleway"/>
                <a:ea typeface="Raleway"/>
                <a:cs typeface="Raleway"/>
                <a:sym typeface="Raleway"/>
              </a:rPr>
              <a:t>Research Objective</a:t>
            </a:r>
            <a:br>
              <a:rPr b="1" lang="en" sz="1200">
                <a:solidFill>
                  <a:schemeClr val="dk2"/>
                </a:solidFill>
                <a:latin typeface="Raleway"/>
                <a:ea typeface="Raleway"/>
                <a:cs typeface="Raleway"/>
                <a:sym typeface="Raleway"/>
              </a:rPr>
            </a:br>
            <a:r>
              <a:rPr b="1" lang="en" sz="1200">
                <a:solidFill>
                  <a:schemeClr val="dk2"/>
                </a:solidFill>
                <a:latin typeface="Raleway"/>
                <a:ea typeface="Raleway"/>
                <a:cs typeface="Raleway"/>
                <a:sym typeface="Raleway"/>
              </a:rPr>
              <a:t>To conceptualise a model and tool for visual analysis of cohorts in educational datasets.</a:t>
            </a:r>
            <a:endParaRPr b="1" sz="1200">
              <a:solidFill>
                <a:schemeClr val="dk2"/>
              </a:solidFill>
              <a:latin typeface="Raleway"/>
              <a:ea typeface="Raleway"/>
              <a:cs typeface="Raleway"/>
              <a:sym typeface="Raleway"/>
            </a:endParaRPr>
          </a:p>
        </p:txBody>
      </p:sp>
      <p:sp>
        <p:nvSpPr>
          <p:cNvPr id="469" name="Shape 469"/>
          <p:cNvSpPr txBox="1"/>
          <p:nvPr/>
        </p:nvSpPr>
        <p:spPr>
          <a:xfrm>
            <a:off x="6789200" y="3495350"/>
            <a:ext cx="1932600" cy="888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200">
                <a:solidFill>
                  <a:schemeClr val="dk2"/>
                </a:solidFill>
                <a:latin typeface="Raleway"/>
                <a:ea typeface="Raleway"/>
                <a:cs typeface="Raleway"/>
                <a:sym typeface="Raleway"/>
              </a:rPr>
              <a:t>For meso-level analysis</a:t>
            </a:r>
            <a:endParaRPr b="1" sz="1200">
              <a:solidFill>
                <a:schemeClr val="dk2"/>
              </a:solidFill>
              <a:latin typeface="Raleway"/>
              <a:ea typeface="Raleway"/>
              <a:cs typeface="Raleway"/>
              <a:sym typeface="Raleway"/>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8" name="Shape 1598"/>
        <p:cNvGrpSpPr/>
        <p:nvPr/>
      </p:nvGrpSpPr>
      <p:grpSpPr>
        <a:xfrm>
          <a:off x="0" y="0"/>
          <a:ext cx="0" cy="0"/>
          <a:chOff x="0" y="0"/>
          <a:chExt cx="0" cy="0"/>
        </a:xfrm>
      </p:grpSpPr>
      <p:sp>
        <p:nvSpPr>
          <p:cNvPr id="1599" name="Shape 159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Generalizability</a:t>
            </a:r>
            <a:endParaRPr/>
          </a:p>
          <a:p>
            <a:pPr indent="0" lvl="0" marL="0" rtl="0">
              <a:spcBef>
                <a:spcPts val="0"/>
              </a:spcBef>
              <a:spcAft>
                <a:spcPts val="0"/>
              </a:spcAft>
              <a:buNone/>
            </a:pPr>
            <a:r>
              <a:rPr lang="en"/>
              <a:t> </a:t>
            </a:r>
            <a:endParaRPr/>
          </a:p>
        </p:txBody>
      </p:sp>
      <p:sp>
        <p:nvSpPr>
          <p:cNvPr id="1600" name="Shape 160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C9DAF8"/>
                </a:highlight>
              </a:rPr>
              <a:t>The model</a:t>
            </a:r>
            <a:r>
              <a:rPr lang="en" sz="1200"/>
              <a:t> of interactive stratified attribute tracking can be applied in educational context which investigates cohorts and study their dynamics across time or their different attributes.</a:t>
            </a:r>
            <a:br>
              <a:rPr lang="en" sz="1200"/>
            </a:br>
            <a:r>
              <a:rPr lang="en" sz="1000"/>
              <a:t>As evidence the applicability analysis showed that The studies in HCI research tracing transitions between different levels of On-task Accuracy and Reaction Time to define cohorts and describe their specific dynamics.</a:t>
            </a:r>
            <a:endParaRPr sz="1200"/>
          </a:p>
          <a:p>
            <a:pPr indent="0" lvl="0" marL="0" rtl="0">
              <a:spcBef>
                <a:spcPts val="1600"/>
              </a:spcBef>
              <a:spcAft>
                <a:spcPts val="0"/>
              </a:spcAft>
              <a:buNone/>
            </a:pPr>
            <a:r>
              <a:rPr lang="en" sz="1200"/>
              <a:t>Outside educational dataset, one might apply iSAT model to investigate transition patterns of stratified data across different attributes.</a:t>
            </a:r>
            <a:br>
              <a:rPr lang="en" sz="1200"/>
            </a:br>
            <a:r>
              <a:rPr lang="en" sz="1000"/>
              <a:t>For e.g. In HCI research tracing transitions between different levels of On-task Accuracy and Reaction Time to define cohorts and describe their specific dynamics.</a:t>
            </a:r>
            <a:endParaRPr sz="1000"/>
          </a:p>
          <a:p>
            <a:pPr indent="0" lvl="0" marL="0" rtl="0">
              <a:spcBef>
                <a:spcPts val="1600"/>
              </a:spcBef>
              <a:spcAft>
                <a:spcPts val="1600"/>
              </a:spcAft>
              <a:buNone/>
            </a:pPr>
            <a:r>
              <a:rPr lang="en" sz="1200">
                <a:highlight>
                  <a:srgbClr val="C9DAF8"/>
                </a:highlight>
              </a:rPr>
              <a:t>The visualization</a:t>
            </a:r>
            <a:r>
              <a:rPr lang="en" sz="1200"/>
              <a:t> can be used independent of the model to convey the proportions and transitions of the different groups in a dataset.</a:t>
            </a:r>
            <a:endParaRPr sz="1200"/>
          </a:p>
        </p:txBody>
      </p:sp>
      <p:sp>
        <p:nvSpPr>
          <p:cNvPr id="1601" name="Shape 160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5" name="Shape 1605"/>
        <p:cNvGrpSpPr/>
        <p:nvPr/>
      </p:nvGrpSpPr>
      <p:grpSpPr>
        <a:xfrm>
          <a:off x="0" y="0"/>
          <a:ext cx="0" cy="0"/>
          <a:chOff x="0" y="0"/>
          <a:chExt cx="0" cy="0"/>
        </a:xfrm>
      </p:grpSpPr>
      <p:pic>
        <p:nvPicPr>
          <p:cNvPr id="1606" name="Shape 1606"/>
          <p:cNvPicPr preferRelativeResize="0"/>
          <p:nvPr/>
        </p:nvPicPr>
        <p:blipFill>
          <a:blip r:embed="rId3">
            <a:alphaModFix/>
          </a:blip>
          <a:stretch>
            <a:fillRect/>
          </a:stretch>
        </p:blipFill>
        <p:spPr>
          <a:xfrm>
            <a:off x="303300" y="926400"/>
            <a:ext cx="5099703" cy="4079750"/>
          </a:xfrm>
          <a:prstGeom prst="rect">
            <a:avLst/>
          </a:prstGeom>
          <a:noFill/>
          <a:ln>
            <a:noFill/>
          </a:ln>
        </p:spPr>
      </p:pic>
      <p:sp>
        <p:nvSpPr>
          <p:cNvPr id="1607" name="Shape 1607"/>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Application of iSAT beyond Educational Dataset</a:t>
            </a:r>
            <a:endParaRPr sz="1800"/>
          </a:p>
        </p:txBody>
      </p:sp>
      <p:sp>
        <p:nvSpPr>
          <p:cNvPr id="1608" name="Shape 160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609" name="Shape 1609"/>
          <p:cNvSpPr txBox="1"/>
          <p:nvPr>
            <p:ph idx="4294967295" type="body"/>
          </p:nvPr>
        </p:nvSpPr>
        <p:spPr>
          <a:xfrm>
            <a:off x="5479206" y="833775"/>
            <a:ext cx="32670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CCCCCC"/>
                </a:solidFill>
              </a:rPr>
              <a:t>Domain:</a:t>
            </a:r>
            <a:br>
              <a:rPr lang="en" sz="1000"/>
            </a:br>
            <a:r>
              <a:rPr lang="en" sz="1000">
                <a:solidFill>
                  <a:srgbClr val="4A86E8"/>
                </a:solidFill>
              </a:rPr>
              <a:t>PhD research in Technology Alternatives in Rural Area</a:t>
            </a:r>
            <a:endParaRPr sz="1000">
              <a:solidFill>
                <a:srgbClr val="4A86E8"/>
              </a:solidFill>
            </a:endParaRPr>
          </a:p>
          <a:p>
            <a:pPr indent="0" lvl="0" marL="0" rtl="0">
              <a:spcBef>
                <a:spcPts val="1600"/>
              </a:spcBef>
              <a:spcAft>
                <a:spcPts val="0"/>
              </a:spcAft>
              <a:buNone/>
            </a:pPr>
            <a:r>
              <a:rPr lang="en" sz="1000">
                <a:solidFill>
                  <a:srgbClr val="CCCCCC"/>
                </a:solidFill>
              </a:rPr>
              <a:t>Context:</a:t>
            </a:r>
            <a:r>
              <a:rPr lang="en" sz="1000"/>
              <a:t> </a:t>
            </a:r>
            <a:br>
              <a:rPr lang="en" sz="1000"/>
            </a:br>
            <a:r>
              <a:rPr lang="en" sz="1000"/>
              <a:t>Evaluation of various farming systems using Farm Assessment Index (FAI) derived from a set of indicators </a:t>
            </a:r>
            <a:endParaRPr sz="1000"/>
          </a:p>
          <a:p>
            <a:pPr indent="0" lvl="0" marL="0" rtl="0">
              <a:spcBef>
                <a:spcPts val="1600"/>
              </a:spcBef>
              <a:spcAft>
                <a:spcPts val="0"/>
              </a:spcAft>
              <a:buNone/>
            </a:pPr>
            <a:r>
              <a:rPr lang="en" sz="1000">
                <a:solidFill>
                  <a:srgbClr val="CCCCCC"/>
                </a:solidFill>
              </a:rPr>
              <a:t>Role of iSAT visualisation:</a:t>
            </a:r>
            <a:r>
              <a:rPr lang="en" sz="1000"/>
              <a:t> </a:t>
            </a:r>
            <a:br>
              <a:rPr lang="en" sz="1000"/>
            </a:br>
            <a:r>
              <a:rPr lang="en" sz="1000"/>
              <a:t>1. There are more than 30 indicators used in the study. In some case, a single variable capture a set of (more than one) indicators and, in some cases, a set of variables collectively capture a single indicator. iSAT visualisation helps to present this pattern pictorially for an easier understanding.</a:t>
            </a:r>
            <a:endParaRPr sz="1000"/>
          </a:p>
          <a:p>
            <a:pPr indent="0" lvl="0" marL="0" rtl="0">
              <a:spcBef>
                <a:spcPts val="1600"/>
              </a:spcBef>
              <a:spcAft>
                <a:spcPts val="0"/>
              </a:spcAft>
              <a:buNone/>
            </a:pPr>
            <a:r>
              <a:rPr lang="en" sz="1000"/>
              <a:t>2. FAI is an aggregate of all the indicators. Each indicator has its own weightage in the FAI. When an indicator is missing in a case study, the weightage of missing indicator is shared among other indicators. The transition chart helps in representing this redistribution of weightage from the missing indicators to the available indicators.</a:t>
            </a:r>
            <a:endParaRPr sz="1000"/>
          </a:p>
          <a:p>
            <a:pPr indent="0" lvl="0" marL="0" rtl="0">
              <a:spcBef>
                <a:spcPts val="1600"/>
              </a:spcBef>
              <a:spcAft>
                <a:spcPts val="1600"/>
              </a:spcAft>
              <a:buNone/>
            </a:pPr>
            <a:r>
              <a:rPr lang="en" sz="1000"/>
              <a:t> </a:t>
            </a:r>
            <a:endParaRPr sz="1000"/>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3" name="Shape 1613"/>
        <p:cNvGrpSpPr/>
        <p:nvPr/>
      </p:nvGrpSpPr>
      <p:grpSpPr>
        <a:xfrm>
          <a:off x="0" y="0"/>
          <a:ext cx="0" cy="0"/>
          <a:chOff x="0" y="0"/>
          <a:chExt cx="0" cy="0"/>
        </a:xfrm>
      </p:grpSpPr>
      <p:sp>
        <p:nvSpPr>
          <p:cNvPr id="1614" name="Shape 161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Limitations</a:t>
            </a:r>
            <a:endParaRPr/>
          </a:p>
        </p:txBody>
      </p:sp>
      <p:sp>
        <p:nvSpPr>
          <p:cNvPr id="1615" name="Shape 1615"/>
          <p:cNvSpPr txBox="1"/>
          <p:nvPr>
            <p:ph idx="1" type="body"/>
          </p:nvPr>
        </p:nvSpPr>
        <p:spPr>
          <a:xfrm>
            <a:off x="2400262" y="1211351"/>
            <a:ext cx="63216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2"/>
              </a:buClr>
              <a:buSzPts val="1100"/>
              <a:buFont typeface="Arial"/>
              <a:buNone/>
            </a:pPr>
            <a:r>
              <a:rPr lang="en" sz="1200"/>
              <a:t>The concept of analysing cohorts with the help of visualization (analysing meso-level view) was applied and </a:t>
            </a:r>
            <a:r>
              <a:rPr lang="en" sz="1200">
                <a:highlight>
                  <a:srgbClr val="FCE5CD"/>
                </a:highlight>
              </a:rPr>
              <a:t>tested only in a limited number of educational scenarios</a:t>
            </a:r>
            <a:r>
              <a:rPr lang="en" sz="1200"/>
              <a:t>. </a:t>
            </a:r>
            <a:br>
              <a:rPr lang="en" sz="1200"/>
            </a:br>
            <a:r>
              <a:rPr lang="en" sz="1200"/>
              <a:t>	</a:t>
            </a:r>
            <a:r>
              <a:rPr lang="en" sz="1000"/>
              <a:t>But the scenarios covered various types of analysis (analysing perception, engagement, performance, etc) in different scenarios (classroom and online) as evidence.</a:t>
            </a:r>
            <a:endParaRPr sz="1000"/>
          </a:p>
          <a:p>
            <a:pPr indent="0" lvl="0" marL="0" rtl="0">
              <a:spcBef>
                <a:spcPts val="1600"/>
              </a:spcBef>
              <a:spcAft>
                <a:spcPts val="0"/>
              </a:spcAft>
              <a:buClr>
                <a:schemeClr val="dk2"/>
              </a:buClr>
              <a:buSzPts val="1100"/>
              <a:buFont typeface="Arial"/>
              <a:buNone/>
            </a:pPr>
            <a:r>
              <a:rPr lang="en" sz="1200"/>
              <a:t>The meso-level view </a:t>
            </a:r>
            <a:r>
              <a:rPr lang="en" sz="1200">
                <a:highlight>
                  <a:srgbClr val="FCE5CD"/>
                </a:highlight>
              </a:rPr>
              <a:t>doesn’t test the patterns from a statistical perspective</a:t>
            </a:r>
            <a:r>
              <a:rPr lang="en" sz="1200"/>
              <a:t>.</a:t>
            </a:r>
            <a:br>
              <a:rPr lang="en" sz="1200"/>
            </a:br>
            <a:r>
              <a:rPr lang="en" sz="1200"/>
              <a:t>	</a:t>
            </a:r>
            <a:r>
              <a:rPr lang="en" sz="1000"/>
              <a:t>The objective was to introduce  the concept of visualising and analysing cohorts based on visualising their transitions across different attributes.</a:t>
            </a:r>
            <a:endParaRPr sz="1000"/>
          </a:p>
          <a:p>
            <a:pPr indent="0" lvl="0" marL="0" rtl="0">
              <a:spcBef>
                <a:spcPts val="1600"/>
              </a:spcBef>
              <a:spcAft>
                <a:spcPts val="0"/>
              </a:spcAft>
              <a:buClr>
                <a:schemeClr val="dk2"/>
              </a:buClr>
              <a:buSzPts val="1100"/>
              <a:buFont typeface="Arial"/>
              <a:buNone/>
            </a:pPr>
            <a:r>
              <a:rPr lang="en" sz="1200"/>
              <a:t>Current version of </a:t>
            </a:r>
            <a:r>
              <a:rPr lang="en" sz="1200">
                <a:highlight>
                  <a:srgbClr val="FCE5CD"/>
                </a:highlight>
              </a:rPr>
              <a:t>tool supports visualization of 3 phases only.</a:t>
            </a:r>
            <a:br>
              <a:rPr lang="en" sz="1200"/>
            </a:br>
            <a:r>
              <a:rPr lang="en" sz="1200"/>
              <a:t>	</a:t>
            </a:r>
            <a:r>
              <a:rPr lang="en" sz="1000"/>
              <a:t>The visual clutter is often high even for three phases. Hence it was restricted in the current version of the tool. </a:t>
            </a:r>
            <a:endParaRPr sz="1000"/>
          </a:p>
          <a:p>
            <a:pPr indent="0" lvl="0" marL="0" rtl="0">
              <a:spcBef>
                <a:spcPts val="1600"/>
              </a:spcBef>
              <a:spcAft>
                <a:spcPts val="1600"/>
              </a:spcAft>
              <a:buClr>
                <a:schemeClr val="dk2"/>
              </a:buClr>
              <a:buSzPts val="1100"/>
              <a:buFont typeface="Arial"/>
              <a:buNone/>
            </a:pPr>
            <a:r>
              <a:rPr lang="en" sz="1200">
                <a:highlight>
                  <a:srgbClr val="FCE5CD"/>
                </a:highlight>
              </a:rPr>
              <a:t>Involvement of the researcher</a:t>
            </a:r>
            <a:r>
              <a:rPr lang="en" sz="1200"/>
              <a:t> to assist usage of iSAT</a:t>
            </a:r>
            <a:br>
              <a:rPr lang="en" sz="1200"/>
            </a:br>
            <a:r>
              <a:rPr lang="en" sz="1200"/>
              <a:t>	</a:t>
            </a:r>
            <a:r>
              <a:rPr lang="en" sz="1000"/>
              <a:t>The researcher/creator of iSAT often extended assistance of various degree, from just rendering the image to actually conceptualise possible transitions to study. But the inferences were always drawn by the main researchers involved in the specific context.</a:t>
            </a:r>
            <a:endParaRPr sz="1000"/>
          </a:p>
        </p:txBody>
      </p:sp>
      <p:sp>
        <p:nvSpPr>
          <p:cNvPr id="1616" name="Shape 16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xEl>
                                              <p:pRg end="0" st="0"/>
                                            </p:txEl>
                                          </p:spTgt>
                                        </p:tgtEl>
                                        <p:attrNameLst>
                                          <p:attrName>style.visibility</p:attrName>
                                        </p:attrNameLst>
                                      </p:cBhvr>
                                      <p:to>
                                        <p:strVal val="visible"/>
                                      </p:to>
                                    </p:set>
                                    <p:animEffect filter="fade" transition="in">
                                      <p:cBhvr>
                                        <p:cTn dur="400"/>
                                        <p:tgtEl>
                                          <p:spTgt spid="16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xEl>
                                              <p:pRg end="1" st="1"/>
                                            </p:txEl>
                                          </p:spTgt>
                                        </p:tgtEl>
                                        <p:attrNameLst>
                                          <p:attrName>style.visibility</p:attrName>
                                        </p:attrNameLst>
                                      </p:cBhvr>
                                      <p:to>
                                        <p:strVal val="visible"/>
                                      </p:to>
                                    </p:set>
                                    <p:animEffect filter="fade" transition="in">
                                      <p:cBhvr>
                                        <p:cTn dur="400"/>
                                        <p:tgtEl>
                                          <p:spTgt spid="16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xEl>
                                              <p:pRg end="2" st="2"/>
                                            </p:txEl>
                                          </p:spTgt>
                                        </p:tgtEl>
                                        <p:attrNameLst>
                                          <p:attrName>style.visibility</p:attrName>
                                        </p:attrNameLst>
                                      </p:cBhvr>
                                      <p:to>
                                        <p:strVal val="visible"/>
                                      </p:to>
                                    </p:set>
                                    <p:animEffect filter="fade" transition="in">
                                      <p:cBhvr>
                                        <p:cTn dur="400"/>
                                        <p:tgtEl>
                                          <p:spTgt spid="16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xEl>
                                              <p:pRg end="3" st="3"/>
                                            </p:txEl>
                                          </p:spTgt>
                                        </p:tgtEl>
                                        <p:attrNameLst>
                                          <p:attrName>style.visibility</p:attrName>
                                        </p:attrNameLst>
                                      </p:cBhvr>
                                      <p:to>
                                        <p:strVal val="visible"/>
                                      </p:to>
                                    </p:set>
                                    <p:animEffect filter="fade" transition="in">
                                      <p:cBhvr>
                                        <p:cTn dur="400"/>
                                        <p:tgtEl>
                                          <p:spTgt spid="161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0" name="Shape 1620"/>
        <p:cNvGrpSpPr/>
        <p:nvPr/>
      </p:nvGrpSpPr>
      <p:grpSpPr>
        <a:xfrm>
          <a:off x="0" y="0"/>
          <a:ext cx="0" cy="0"/>
          <a:chOff x="0" y="0"/>
          <a:chExt cx="0" cy="0"/>
        </a:xfrm>
      </p:grpSpPr>
      <p:sp>
        <p:nvSpPr>
          <p:cNvPr id="1621" name="Shape 16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2"/>
              </a:buClr>
              <a:buSzPts val="1100"/>
              <a:buFont typeface="Arial"/>
              <a:buNone/>
            </a:pPr>
            <a:r>
              <a:rPr lang="en" sz="2400"/>
              <a:t>Future avenues for research</a:t>
            </a:r>
            <a:endParaRPr sz="2400"/>
          </a:p>
        </p:txBody>
      </p:sp>
      <p:sp>
        <p:nvSpPr>
          <p:cNvPr id="1622" name="Shape 1622"/>
          <p:cNvSpPr txBox="1"/>
          <p:nvPr>
            <p:ph idx="1" type="body"/>
          </p:nvPr>
        </p:nvSpPr>
        <p:spPr>
          <a:xfrm>
            <a:off x="2410100" y="1214775"/>
            <a:ext cx="6321600" cy="34740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2"/>
              </a:buClr>
              <a:buSzPts val="1100"/>
              <a:buFont typeface="Arial"/>
              <a:buNone/>
            </a:pPr>
            <a:r>
              <a:rPr lang="en" sz="1200">
                <a:highlight>
                  <a:srgbClr val="D9EAD3"/>
                </a:highlight>
              </a:rPr>
              <a:t>ET research</a:t>
            </a:r>
            <a:endParaRPr sz="1200"/>
          </a:p>
          <a:p>
            <a:pPr indent="-304800" lvl="0" marL="457200" rtl="0">
              <a:spcBef>
                <a:spcPts val="1600"/>
              </a:spcBef>
              <a:spcAft>
                <a:spcPts val="0"/>
              </a:spcAft>
              <a:buSzPts val="1200"/>
              <a:buChar char="●"/>
            </a:pPr>
            <a:r>
              <a:rPr lang="en" sz="1200"/>
              <a:t>Apply iSAT to analyse dynamics of specific teaching-learning scenario. </a:t>
            </a:r>
            <a:br>
              <a:rPr lang="en" sz="1200"/>
            </a:br>
            <a:r>
              <a:rPr lang="en" sz="1200"/>
              <a:t>	</a:t>
            </a:r>
            <a:r>
              <a:rPr lang="en" sz="1100"/>
              <a:t>For e.g. Drop-outs in MOOCs.</a:t>
            </a:r>
            <a:endParaRPr sz="1100"/>
          </a:p>
          <a:p>
            <a:pPr indent="-304800" lvl="0" marL="457200" rtl="0">
              <a:spcBef>
                <a:spcPts val="0"/>
              </a:spcBef>
              <a:spcAft>
                <a:spcPts val="0"/>
              </a:spcAft>
              <a:buSzPts val="1200"/>
              <a:buChar char="●"/>
            </a:pPr>
            <a:r>
              <a:rPr lang="en" sz="1200"/>
              <a:t>Study how meso-level analysis with iSAT model and tool help novice researchers to  take different perspective of analysis by investigating transitions.</a:t>
            </a:r>
            <a:endParaRPr sz="1200"/>
          </a:p>
          <a:p>
            <a:pPr indent="-304800" lvl="0" marL="457200" rtl="0">
              <a:spcBef>
                <a:spcPts val="0"/>
              </a:spcBef>
              <a:spcAft>
                <a:spcPts val="0"/>
              </a:spcAft>
              <a:buSzPts val="1200"/>
              <a:buChar char="●"/>
            </a:pPr>
            <a:r>
              <a:rPr lang="en" sz="1200"/>
              <a:t>Study to what extent does the experience and training affect the quality of use of iSAT model and tool for visually analysing cohorts for educators and researchers?</a:t>
            </a:r>
            <a:endParaRPr sz="1200"/>
          </a:p>
          <a:p>
            <a:pPr indent="0" lvl="0" marL="0" rtl="0">
              <a:spcBef>
                <a:spcPts val="1600"/>
              </a:spcBef>
              <a:spcAft>
                <a:spcPts val="0"/>
              </a:spcAft>
              <a:buClr>
                <a:srgbClr val="000000"/>
              </a:buClr>
              <a:buSzPts val="1100"/>
              <a:buFont typeface="Arial"/>
              <a:buNone/>
            </a:pPr>
            <a:r>
              <a:rPr lang="en" sz="1200">
                <a:highlight>
                  <a:srgbClr val="D9EAD3"/>
                </a:highlight>
              </a:rPr>
              <a:t>HCI and Diagram research</a:t>
            </a:r>
            <a:endParaRPr sz="1200"/>
          </a:p>
          <a:p>
            <a:pPr indent="-304800" lvl="0" marL="457200" rtl="0">
              <a:spcBef>
                <a:spcPts val="1600"/>
              </a:spcBef>
              <a:spcAft>
                <a:spcPts val="0"/>
              </a:spcAft>
              <a:buSzPts val="1200"/>
              <a:buChar char="●"/>
            </a:pPr>
            <a:r>
              <a:rPr lang="en" sz="1200"/>
              <a:t>Compare performance in information foraging tasks from different representations like Table, iSAT diagram or other viz that can convey meso-level information.</a:t>
            </a:r>
            <a:endParaRPr sz="1200"/>
          </a:p>
          <a:p>
            <a:pPr indent="-304800" lvl="0" marL="457200" rtl="0">
              <a:spcBef>
                <a:spcPts val="0"/>
              </a:spcBef>
              <a:spcAft>
                <a:spcPts val="0"/>
              </a:spcAft>
              <a:buSzPts val="1200"/>
              <a:buChar char="●"/>
            </a:pPr>
            <a:r>
              <a:rPr lang="en" sz="1200"/>
              <a:t>Study how interaction affordances in iSAT analysis tool helps to answer queries or formulate new queries regarding the cohorts.</a:t>
            </a:r>
            <a:endParaRPr sz="1200"/>
          </a:p>
          <a:p>
            <a:pPr indent="-304800" lvl="0" marL="457200" rtl="0">
              <a:spcBef>
                <a:spcPts val="0"/>
              </a:spcBef>
              <a:spcAft>
                <a:spcPts val="0"/>
              </a:spcAft>
              <a:buSzPts val="1200"/>
              <a:buChar char="●"/>
            </a:pPr>
            <a:r>
              <a:rPr lang="en" sz="1200"/>
              <a:t>Develop an analytical metric to compare different iSAT diagrams.</a:t>
            </a:r>
            <a:endParaRPr sz="1200"/>
          </a:p>
        </p:txBody>
      </p:sp>
      <p:sp>
        <p:nvSpPr>
          <p:cNvPr id="1623" name="Shape 162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624" name="Shape 1624"/>
          <p:cNvPicPr preferRelativeResize="0"/>
          <p:nvPr/>
        </p:nvPicPr>
        <p:blipFill rotWithShape="1">
          <a:blip r:embed="rId3">
            <a:alphaModFix/>
          </a:blip>
          <a:srcRect b="53117" l="36710" r="36084" t="0"/>
          <a:stretch/>
        </p:blipFill>
        <p:spPr>
          <a:xfrm>
            <a:off x="110675" y="482175"/>
            <a:ext cx="1904351" cy="2287001"/>
          </a:xfrm>
          <a:prstGeom prst="rect">
            <a:avLst/>
          </a:prstGeom>
          <a:noFill/>
          <a:ln>
            <a:noFill/>
          </a:ln>
        </p:spPr>
      </p:pic>
      <p:pic>
        <p:nvPicPr>
          <p:cNvPr id="1625" name="Shape 1625"/>
          <p:cNvPicPr preferRelativeResize="0"/>
          <p:nvPr/>
        </p:nvPicPr>
        <p:blipFill rotWithShape="1">
          <a:blip r:embed="rId3">
            <a:alphaModFix/>
          </a:blip>
          <a:srcRect b="53117" l="71596" r="1199" t="0"/>
          <a:stretch/>
        </p:blipFill>
        <p:spPr>
          <a:xfrm>
            <a:off x="110675" y="2795350"/>
            <a:ext cx="1904351" cy="2287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2">
                                            <p:txEl>
                                              <p:pRg end="0" st="0"/>
                                            </p:txEl>
                                          </p:spTgt>
                                        </p:tgtEl>
                                        <p:attrNameLst>
                                          <p:attrName>style.visibility</p:attrName>
                                        </p:attrNameLst>
                                      </p:cBhvr>
                                      <p:to>
                                        <p:strVal val="visible"/>
                                      </p:to>
                                    </p:set>
                                    <p:animEffect filter="fade" transition="in">
                                      <p:cBhvr>
                                        <p:cTn dur="300"/>
                                        <p:tgtEl>
                                          <p:spTgt spid="16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2">
                                            <p:txEl>
                                              <p:pRg end="1" st="1"/>
                                            </p:txEl>
                                          </p:spTgt>
                                        </p:tgtEl>
                                        <p:attrNameLst>
                                          <p:attrName>style.visibility</p:attrName>
                                        </p:attrNameLst>
                                      </p:cBhvr>
                                      <p:to>
                                        <p:strVal val="visible"/>
                                      </p:to>
                                    </p:set>
                                    <p:animEffect filter="fade" transition="in">
                                      <p:cBhvr>
                                        <p:cTn dur="300"/>
                                        <p:tgtEl>
                                          <p:spTgt spid="16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2">
                                            <p:txEl>
                                              <p:pRg end="2" st="2"/>
                                            </p:txEl>
                                          </p:spTgt>
                                        </p:tgtEl>
                                        <p:attrNameLst>
                                          <p:attrName>style.visibility</p:attrName>
                                        </p:attrNameLst>
                                      </p:cBhvr>
                                      <p:to>
                                        <p:strVal val="visible"/>
                                      </p:to>
                                    </p:set>
                                    <p:animEffect filter="fade" transition="in">
                                      <p:cBhvr>
                                        <p:cTn dur="300"/>
                                        <p:tgtEl>
                                          <p:spTgt spid="16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2">
                                            <p:txEl>
                                              <p:pRg end="3" st="3"/>
                                            </p:txEl>
                                          </p:spTgt>
                                        </p:tgtEl>
                                        <p:attrNameLst>
                                          <p:attrName>style.visibility</p:attrName>
                                        </p:attrNameLst>
                                      </p:cBhvr>
                                      <p:to>
                                        <p:strVal val="visible"/>
                                      </p:to>
                                    </p:set>
                                    <p:animEffect filter="fade" transition="in">
                                      <p:cBhvr>
                                        <p:cTn dur="300"/>
                                        <p:tgtEl>
                                          <p:spTgt spid="16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2">
                                            <p:txEl>
                                              <p:pRg end="4" st="4"/>
                                            </p:txEl>
                                          </p:spTgt>
                                        </p:tgtEl>
                                        <p:attrNameLst>
                                          <p:attrName>style.visibility</p:attrName>
                                        </p:attrNameLst>
                                      </p:cBhvr>
                                      <p:to>
                                        <p:strVal val="visible"/>
                                      </p:to>
                                    </p:set>
                                    <p:animEffect filter="fade" transition="in">
                                      <p:cBhvr>
                                        <p:cTn dur="300"/>
                                        <p:tgtEl>
                                          <p:spTgt spid="16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2">
                                            <p:txEl>
                                              <p:pRg end="5" st="5"/>
                                            </p:txEl>
                                          </p:spTgt>
                                        </p:tgtEl>
                                        <p:attrNameLst>
                                          <p:attrName>style.visibility</p:attrName>
                                        </p:attrNameLst>
                                      </p:cBhvr>
                                      <p:to>
                                        <p:strVal val="visible"/>
                                      </p:to>
                                    </p:set>
                                    <p:animEffect filter="fade" transition="in">
                                      <p:cBhvr>
                                        <p:cTn dur="300"/>
                                        <p:tgtEl>
                                          <p:spTgt spid="16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2">
                                            <p:txEl>
                                              <p:pRg end="6" st="6"/>
                                            </p:txEl>
                                          </p:spTgt>
                                        </p:tgtEl>
                                        <p:attrNameLst>
                                          <p:attrName>style.visibility</p:attrName>
                                        </p:attrNameLst>
                                      </p:cBhvr>
                                      <p:to>
                                        <p:strVal val="visible"/>
                                      </p:to>
                                    </p:set>
                                    <p:animEffect filter="fade" transition="in">
                                      <p:cBhvr>
                                        <p:cTn dur="300"/>
                                        <p:tgtEl>
                                          <p:spTgt spid="16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2">
                                            <p:txEl>
                                              <p:pRg end="7" st="7"/>
                                            </p:txEl>
                                          </p:spTgt>
                                        </p:tgtEl>
                                        <p:attrNameLst>
                                          <p:attrName>style.visibility</p:attrName>
                                        </p:attrNameLst>
                                      </p:cBhvr>
                                      <p:to>
                                        <p:strVal val="visible"/>
                                      </p:to>
                                    </p:set>
                                    <p:animEffect filter="fade" transition="in">
                                      <p:cBhvr>
                                        <p:cTn dur="300"/>
                                        <p:tgtEl>
                                          <p:spTgt spid="162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5"/>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624"/>
                                        </p:tgtEl>
                                        <p:attrNameLst>
                                          <p:attrName>style.visibility</p:attrName>
                                        </p:attrNameLst>
                                      </p:cBhvr>
                                      <p:to>
                                        <p:strVal val="visible"/>
                                      </p:to>
                                    </p:set>
                                    <p:animEffect filter="fade" transition="in">
                                      <p:cBhvr>
                                        <p:cTn dur="1000"/>
                                        <p:tgtEl>
                                          <p:spTgt spid="1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9" name="Shape 1629"/>
        <p:cNvGrpSpPr/>
        <p:nvPr/>
      </p:nvGrpSpPr>
      <p:grpSpPr>
        <a:xfrm>
          <a:off x="0" y="0"/>
          <a:ext cx="0" cy="0"/>
          <a:chOff x="0" y="0"/>
          <a:chExt cx="0" cy="0"/>
        </a:xfrm>
      </p:grpSpPr>
      <p:sp>
        <p:nvSpPr>
          <p:cNvPr id="1630" name="Shape 163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Future scope for Tool development</a:t>
            </a:r>
            <a:endParaRPr sz="2400"/>
          </a:p>
        </p:txBody>
      </p:sp>
      <p:sp>
        <p:nvSpPr>
          <p:cNvPr id="1631" name="Shape 1631"/>
          <p:cNvSpPr txBox="1"/>
          <p:nvPr>
            <p:ph idx="1" type="body"/>
          </p:nvPr>
        </p:nvSpPr>
        <p:spPr>
          <a:xfrm>
            <a:off x="2410112" y="1290976"/>
            <a:ext cx="63216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Feature development in current tool</a:t>
            </a:r>
            <a:endParaRPr sz="1400"/>
          </a:p>
          <a:p>
            <a:pPr indent="-317500" lvl="0" marL="457200" rtl="0">
              <a:spcBef>
                <a:spcPts val="1600"/>
              </a:spcBef>
              <a:spcAft>
                <a:spcPts val="0"/>
              </a:spcAft>
              <a:buSzPts val="1400"/>
              <a:buChar char="●"/>
            </a:pPr>
            <a:r>
              <a:rPr lang="en" sz="1400"/>
              <a:t>The pre-processing of the data to define criteria to stratify.</a:t>
            </a:r>
            <a:endParaRPr sz="1400"/>
          </a:p>
          <a:p>
            <a:pPr indent="-317500" lvl="0" marL="457200" rtl="0">
              <a:spcBef>
                <a:spcPts val="0"/>
              </a:spcBef>
              <a:spcAft>
                <a:spcPts val="0"/>
              </a:spcAft>
              <a:buSzPts val="1400"/>
              <a:buChar char="●"/>
            </a:pPr>
            <a:r>
              <a:rPr lang="en" sz="1400"/>
              <a:t>Implementing user-defined functions like sorting and filtering option of the strata.</a:t>
            </a:r>
            <a:endParaRPr sz="1400"/>
          </a:p>
          <a:p>
            <a:pPr indent="0" lvl="0" marL="0" rtl="0">
              <a:spcBef>
                <a:spcPts val="1600"/>
              </a:spcBef>
              <a:spcAft>
                <a:spcPts val="0"/>
              </a:spcAft>
              <a:buNone/>
            </a:pPr>
            <a:r>
              <a:rPr lang="en" sz="1400"/>
              <a:t>Extension of current tool</a:t>
            </a:r>
            <a:endParaRPr sz="1400"/>
          </a:p>
          <a:p>
            <a:pPr indent="-317500" lvl="0" marL="457200" rtl="0">
              <a:spcBef>
                <a:spcPts val="1600"/>
              </a:spcBef>
              <a:spcAft>
                <a:spcPts val="0"/>
              </a:spcAft>
              <a:buSzPts val="1400"/>
              <a:buChar char="●"/>
            </a:pPr>
            <a:r>
              <a:rPr lang="en" sz="1400"/>
              <a:t>API to integrate with existing LMS and MOOC platforms.</a:t>
            </a:r>
            <a:endParaRPr sz="1400"/>
          </a:p>
          <a:p>
            <a:pPr indent="-317500" lvl="0" marL="457200" rtl="0">
              <a:spcBef>
                <a:spcPts val="0"/>
              </a:spcBef>
              <a:spcAft>
                <a:spcPts val="0"/>
              </a:spcAft>
              <a:buSzPts val="1400"/>
              <a:buChar char="●"/>
            </a:pPr>
            <a:r>
              <a:rPr lang="en" sz="1400"/>
              <a:t>Enabling visual data mining by the users and exporting of specific data.</a:t>
            </a:r>
            <a:endParaRPr sz="1400"/>
          </a:p>
          <a:p>
            <a:pPr indent="0" lvl="0" marL="0" rtl="0">
              <a:spcBef>
                <a:spcPts val="1600"/>
              </a:spcBef>
              <a:spcAft>
                <a:spcPts val="1600"/>
              </a:spcAft>
              <a:buNone/>
            </a:pPr>
            <a:r>
              <a:rPr lang="en" sz="1400"/>
              <a:t>Further optimization of the algorithms of data transformation, graphing and interactions in the web-based tool can be done.</a:t>
            </a:r>
            <a:endParaRPr sz="1400"/>
          </a:p>
        </p:txBody>
      </p:sp>
      <p:sp>
        <p:nvSpPr>
          <p:cNvPr id="1632" name="Shape 163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51C75"/>
        </a:solidFill>
      </p:bgPr>
    </p:bg>
    <p:spTree>
      <p:nvGrpSpPr>
        <p:cNvPr id="473" name="Shape 473"/>
        <p:cNvGrpSpPr/>
        <p:nvPr/>
      </p:nvGrpSpPr>
      <p:grpSpPr>
        <a:xfrm>
          <a:off x="0" y="0"/>
          <a:ext cx="0" cy="0"/>
          <a:chOff x="0" y="0"/>
          <a:chExt cx="0" cy="0"/>
        </a:xfrm>
      </p:grpSpPr>
      <p:sp>
        <p:nvSpPr>
          <p:cNvPr id="474" name="Shape 474"/>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800"/>
              <a:t>focus</a:t>
            </a:r>
            <a:r>
              <a:rPr lang="en"/>
              <a:t>Meso-level</a:t>
            </a:r>
            <a:br>
              <a:rPr lang="en"/>
            </a:br>
            <a:r>
              <a:rPr lang="en"/>
              <a:t>+</a:t>
            </a:r>
            <a:endParaRPr/>
          </a:p>
          <a:p>
            <a:pPr indent="0" lvl="0" marL="0">
              <a:spcBef>
                <a:spcPts val="0"/>
              </a:spcBef>
              <a:spcAft>
                <a:spcPts val="0"/>
              </a:spcAft>
              <a:buNone/>
            </a:pPr>
            <a:r>
              <a:rPr lang="en" sz="800"/>
              <a:t>technique</a:t>
            </a:r>
            <a:r>
              <a:rPr lang="en"/>
              <a:t>Tracking transitions</a:t>
            </a:r>
            <a:br>
              <a:rPr lang="en"/>
            </a:br>
            <a:r>
              <a:rPr lang="en"/>
              <a:t>+</a:t>
            </a:r>
            <a:endParaRPr/>
          </a:p>
          <a:p>
            <a:pPr indent="0" lvl="0" marL="0">
              <a:spcBef>
                <a:spcPts val="0"/>
              </a:spcBef>
              <a:spcAft>
                <a:spcPts val="0"/>
              </a:spcAft>
              <a:buNone/>
            </a:pPr>
            <a:r>
              <a:rPr lang="en" sz="800"/>
              <a:t>medium</a:t>
            </a:r>
            <a:r>
              <a:rPr lang="en"/>
              <a:t>Visualised data</a:t>
            </a:r>
            <a:endParaRPr/>
          </a:p>
        </p:txBody>
      </p:sp>
      <p:sp>
        <p:nvSpPr>
          <p:cNvPr id="475" name="Shape 47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animEffect filter="fade" transition="in">
                                      <p:cBhvr>
                                        <p:cTn dur="1000"/>
                                        <p:tgtEl>
                                          <p:spTgt spid="4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1" st="1"/>
                                            </p:txEl>
                                          </p:spTgt>
                                        </p:tgtEl>
                                        <p:attrNameLst>
                                          <p:attrName>style.visibility</p:attrName>
                                        </p:attrNameLst>
                                      </p:cBhvr>
                                      <p:to>
                                        <p:strVal val="visible"/>
                                      </p:to>
                                    </p:set>
                                    <p:animEffect filter="fade" transition="in">
                                      <p:cBhvr>
                                        <p:cTn dur="1000"/>
                                        <p:tgtEl>
                                          <p:spTgt spid="4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2" st="2"/>
                                            </p:txEl>
                                          </p:spTgt>
                                        </p:tgtEl>
                                        <p:attrNameLst>
                                          <p:attrName>style.visibility</p:attrName>
                                        </p:attrNameLst>
                                      </p:cBhvr>
                                      <p:to>
                                        <p:strVal val="visible"/>
                                      </p:to>
                                    </p:set>
                                    <p:animEffect filter="fade" transition="in">
                                      <p:cBhvr>
                                        <p:cTn dur="1000"/>
                                        <p:tgtEl>
                                          <p:spTgt spid="47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Shape 48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Research path</a:t>
            </a:r>
            <a:endParaRPr/>
          </a:p>
        </p:txBody>
      </p:sp>
      <p:sp>
        <p:nvSpPr>
          <p:cNvPr id="481" name="Shape 48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82" name="Shape 482"/>
          <p:cNvPicPr preferRelativeResize="0"/>
          <p:nvPr/>
        </p:nvPicPr>
        <p:blipFill>
          <a:blip r:embed="rId3">
            <a:alphaModFix/>
          </a:blip>
          <a:stretch>
            <a:fillRect/>
          </a:stretch>
        </p:blipFill>
        <p:spPr>
          <a:xfrm>
            <a:off x="49450" y="1391825"/>
            <a:ext cx="8997249" cy="29169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Shape 487"/>
          <p:cNvSpPr txBox="1"/>
          <p:nvPr>
            <p:ph idx="1" type="body"/>
          </p:nvPr>
        </p:nvSpPr>
        <p:spPr>
          <a:xfrm>
            <a:off x="2415975" y="986175"/>
            <a:ext cx="6728100" cy="3002400"/>
          </a:xfrm>
          <a:prstGeom prst="rect">
            <a:avLst/>
          </a:prstGeom>
        </p:spPr>
        <p:txBody>
          <a:bodyPr anchorCtr="0" anchor="t" bIns="91425" lIns="91425" spcFirstLastPara="1" rIns="91425" wrap="square" tIns="91425">
            <a:noAutofit/>
          </a:bodyPr>
          <a:lstStyle/>
          <a:p>
            <a:pPr indent="-317500" lvl="0" marL="457200" rtl="0">
              <a:lnSpc>
                <a:spcPct val="200000"/>
              </a:lnSpc>
              <a:spcBef>
                <a:spcPts val="0"/>
              </a:spcBef>
              <a:spcAft>
                <a:spcPts val="0"/>
              </a:spcAft>
              <a:buSzPts val="1400"/>
              <a:buAutoNum type="arabicPeriod"/>
            </a:pPr>
            <a:r>
              <a:rPr b="1" lang="en" sz="1400">
                <a:highlight>
                  <a:srgbClr val="CFE2F3"/>
                </a:highlight>
              </a:rPr>
              <a:t>What meso-level information</a:t>
            </a:r>
            <a:r>
              <a:rPr lang="en" sz="1400"/>
              <a:t> is needed and what is its utility?</a:t>
            </a:r>
            <a:endParaRPr sz="1400"/>
          </a:p>
          <a:p>
            <a:pPr indent="-317500" lvl="0" marL="457200" rtl="0">
              <a:lnSpc>
                <a:spcPct val="200000"/>
              </a:lnSpc>
              <a:spcBef>
                <a:spcPts val="0"/>
              </a:spcBef>
              <a:spcAft>
                <a:spcPts val="0"/>
              </a:spcAft>
              <a:buSzPts val="1400"/>
              <a:buAutoNum type="arabicPeriod"/>
            </a:pPr>
            <a:r>
              <a:rPr b="1" lang="en" sz="1400">
                <a:highlight>
                  <a:srgbClr val="D9D2E9"/>
                </a:highlight>
              </a:rPr>
              <a:t>To what extent existing LA techniques and tools support</a:t>
            </a:r>
            <a:r>
              <a:rPr lang="en" sz="1400"/>
              <a:t> meso-level analysis? </a:t>
            </a:r>
            <a:endParaRPr sz="1400"/>
          </a:p>
          <a:p>
            <a:pPr indent="-317500" lvl="0" marL="457200" rtl="0">
              <a:lnSpc>
                <a:spcPct val="100000"/>
              </a:lnSpc>
              <a:spcBef>
                <a:spcPts val="0"/>
              </a:spcBef>
              <a:spcAft>
                <a:spcPts val="0"/>
              </a:spcAft>
              <a:buSzPts val="1400"/>
              <a:buAutoNum type="arabicPeriod"/>
            </a:pPr>
            <a:r>
              <a:rPr b="1" lang="en" sz="1400">
                <a:highlight>
                  <a:srgbClr val="FCE5CD"/>
                </a:highlight>
              </a:rPr>
              <a:t>To what extent existing visualisation is appropriate </a:t>
            </a:r>
            <a:r>
              <a:rPr lang="en" sz="1400"/>
              <a:t>for analysing transitions?</a:t>
            </a:r>
            <a:endParaRPr sz="1400"/>
          </a:p>
        </p:txBody>
      </p:sp>
      <p:sp>
        <p:nvSpPr>
          <p:cNvPr id="488" name="Shape 48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89" name="Shape 489"/>
          <p:cNvPicPr preferRelativeResize="0"/>
          <p:nvPr/>
        </p:nvPicPr>
        <p:blipFill rotWithShape="1">
          <a:blip r:embed="rId3">
            <a:alphaModFix/>
          </a:blip>
          <a:srcRect b="0" l="0" r="0" t="0"/>
          <a:stretch/>
        </p:blipFill>
        <p:spPr>
          <a:xfrm>
            <a:off x="3324675" y="2694025"/>
            <a:ext cx="4349175" cy="1842300"/>
          </a:xfrm>
          <a:prstGeom prst="rect">
            <a:avLst/>
          </a:prstGeom>
          <a:noFill/>
          <a:ln>
            <a:noFill/>
          </a:ln>
        </p:spPr>
      </p:pic>
      <p:sp>
        <p:nvSpPr>
          <p:cNvPr id="490" name="Shape 490"/>
          <p:cNvSpPr txBox="1"/>
          <p:nvPr>
            <p:ph type="title"/>
          </p:nvPr>
        </p:nvSpPr>
        <p:spPr>
          <a:xfrm>
            <a:off x="43575" y="368650"/>
            <a:ext cx="2200200" cy="156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2"/>
              </a:buClr>
              <a:buSzPts val="1100"/>
              <a:buFont typeface="Arial"/>
              <a:buNone/>
            </a:pPr>
            <a:r>
              <a:rPr lang="en" sz="2400"/>
              <a:t>Need &amp; Context Analysis Phase</a:t>
            </a:r>
            <a:endParaRPr sz="2400"/>
          </a:p>
        </p:txBody>
      </p:sp>
      <p:sp>
        <p:nvSpPr>
          <p:cNvPr id="491" name="Shape 491"/>
          <p:cNvSpPr txBox="1"/>
          <p:nvPr/>
        </p:nvSpPr>
        <p:spPr>
          <a:xfrm>
            <a:off x="2853475" y="468700"/>
            <a:ext cx="2200200" cy="491100"/>
          </a:xfrm>
          <a:prstGeom prst="rect">
            <a:avLst/>
          </a:prstGeom>
          <a:noFill/>
          <a:ln>
            <a:noFill/>
          </a:ln>
        </p:spPr>
        <p:txBody>
          <a:bodyPr anchorCtr="0" anchor="t" bIns="91425" lIns="91425" spcFirstLastPara="1" rIns="91425" wrap="square" tIns="91425">
            <a:noAutofit/>
          </a:bodyPr>
          <a:lstStyle/>
          <a:p>
            <a:pPr indent="0" lvl="0" marL="0" marR="0" rtl="0">
              <a:lnSpc>
                <a:spcPct val="115000"/>
              </a:lnSpc>
              <a:spcBef>
                <a:spcPts val="0"/>
              </a:spcBef>
              <a:spcAft>
                <a:spcPts val="1600"/>
              </a:spcAft>
              <a:buNone/>
            </a:pPr>
            <a:r>
              <a:rPr lang="en" sz="1000">
                <a:solidFill>
                  <a:srgbClr val="CCCCCC"/>
                </a:solidFill>
                <a:latin typeface="Lato"/>
                <a:ea typeface="Lato"/>
                <a:cs typeface="Lato"/>
                <a:sym typeface="Lato"/>
              </a:rPr>
              <a:t>4 Need and Positioning Questions</a:t>
            </a:r>
            <a:endParaRPr sz="1000">
              <a:solidFill>
                <a:schemeClr val="dk2"/>
              </a:solidFill>
              <a:latin typeface="Lato"/>
              <a:ea typeface="Lato"/>
              <a:cs typeface="Lato"/>
              <a:sym typeface="Lato"/>
            </a:endParaRPr>
          </a:p>
        </p:txBody>
      </p:sp>
      <p:sp>
        <p:nvSpPr>
          <p:cNvPr id="492" name="Shape 492"/>
          <p:cNvSpPr txBox="1"/>
          <p:nvPr>
            <p:ph type="title"/>
          </p:nvPr>
        </p:nvSpPr>
        <p:spPr>
          <a:xfrm>
            <a:off x="406425" y="2797425"/>
            <a:ext cx="2009400" cy="154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Meso-level</a:t>
            </a:r>
            <a:br>
              <a:rPr lang="en" sz="1200"/>
            </a:br>
            <a:r>
              <a:rPr lang="en" sz="1200"/>
              <a:t>+</a:t>
            </a:r>
            <a:endParaRPr sz="1200"/>
          </a:p>
          <a:p>
            <a:pPr indent="0" lvl="0" marL="0" rtl="0" algn="ctr">
              <a:spcBef>
                <a:spcPts val="0"/>
              </a:spcBef>
              <a:spcAft>
                <a:spcPts val="0"/>
              </a:spcAft>
              <a:buNone/>
            </a:pPr>
            <a:r>
              <a:rPr lang="en" sz="1200"/>
              <a:t>Tracking transitions</a:t>
            </a:r>
            <a:br>
              <a:rPr lang="en" sz="1200"/>
            </a:br>
            <a:r>
              <a:rPr lang="en" sz="1200"/>
              <a:t>+</a:t>
            </a:r>
            <a:endParaRPr sz="1200"/>
          </a:p>
          <a:p>
            <a:pPr indent="0" lvl="0" marL="0" rtl="0" algn="ctr">
              <a:spcBef>
                <a:spcPts val="0"/>
              </a:spcBef>
              <a:spcAft>
                <a:spcPts val="0"/>
              </a:spcAft>
              <a:buNone/>
            </a:pPr>
            <a:r>
              <a:rPr lang="en" sz="1200"/>
              <a:t>Visualised data</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0" st="0"/>
                                            </p:txEl>
                                          </p:spTgt>
                                        </p:tgtEl>
                                        <p:attrNameLst>
                                          <p:attrName>style.visibility</p:attrName>
                                        </p:attrNameLst>
                                      </p:cBhvr>
                                      <p:to>
                                        <p:strVal val="visible"/>
                                      </p:to>
                                    </p:set>
                                    <p:animEffect filter="fade" transition="in">
                                      <p:cBhvr>
                                        <p:cTn dur="1000"/>
                                        <p:tgtEl>
                                          <p:spTgt spid="4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1" st="1"/>
                                            </p:txEl>
                                          </p:spTgt>
                                        </p:tgtEl>
                                        <p:attrNameLst>
                                          <p:attrName>style.visibility</p:attrName>
                                        </p:attrNameLst>
                                      </p:cBhvr>
                                      <p:to>
                                        <p:strVal val="visible"/>
                                      </p:to>
                                    </p:set>
                                    <p:animEffect filter="fade" transition="in">
                                      <p:cBhvr>
                                        <p:cTn dur="1000"/>
                                        <p:tgtEl>
                                          <p:spTgt spid="4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2" st="2"/>
                                            </p:txEl>
                                          </p:spTgt>
                                        </p:tgtEl>
                                        <p:attrNameLst>
                                          <p:attrName>style.visibility</p:attrName>
                                        </p:attrNameLst>
                                      </p:cBhvr>
                                      <p:to>
                                        <p:strVal val="visible"/>
                                      </p:to>
                                    </p:set>
                                    <p:animEffect filter="fade" transition="in">
                                      <p:cBhvr>
                                        <p:cTn dur="1000"/>
                                        <p:tgtEl>
                                          <p:spTgt spid="4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Shape 497"/>
          <p:cNvSpPr txBox="1"/>
          <p:nvPr>
            <p:ph type="title"/>
          </p:nvPr>
        </p:nvSpPr>
        <p:spPr>
          <a:xfrm>
            <a:off x="2400250" y="499750"/>
            <a:ext cx="6321600" cy="86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Need of meso level analysis:</a:t>
            </a:r>
            <a:br>
              <a:rPr lang="en" sz="2400"/>
            </a:br>
            <a:r>
              <a:rPr lang="en" sz="2400"/>
              <a:t>Stakeholders interview</a:t>
            </a:r>
            <a:br>
              <a:rPr lang="en" sz="2400"/>
            </a:br>
            <a:endParaRPr sz="2400"/>
          </a:p>
        </p:txBody>
      </p:sp>
      <p:sp>
        <p:nvSpPr>
          <p:cNvPr id="498" name="Shape 498"/>
          <p:cNvSpPr txBox="1"/>
          <p:nvPr>
            <p:ph idx="1" type="body"/>
          </p:nvPr>
        </p:nvSpPr>
        <p:spPr>
          <a:xfrm>
            <a:off x="2400250" y="1668550"/>
            <a:ext cx="6702600" cy="2086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Method: Thematic analysis of Semi-structured interview</a:t>
            </a:r>
            <a:endParaRPr sz="1400"/>
          </a:p>
          <a:p>
            <a:pPr indent="0" lvl="0" marL="0" rtl="0">
              <a:lnSpc>
                <a:spcPct val="150000"/>
              </a:lnSpc>
              <a:spcBef>
                <a:spcPts val="1600"/>
              </a:spcBef>
              <a:spcAft>
                <a:spcPts val="0"/>
              </a:spcAft>
              <a:buNone/>
            </a:pPr>
            <a:r>
              <a:rPr lang="en" sz="1400"/>
              <a:t>Sample:  10 interviews</a:t>
            </a:r>
            <a:br>
              <a:rPr lang="en" sz="1400"/>
            </a:br>
            <a:r>
              <a:rPr lang="en" sz="1400"/>
              <a:t>Purposive sampling </a:t>
            </a:r>
            <a:r>
              <a:rPr lang="en" sz="1400"/>
              <a:t>with following inclusion criteria:</a:t>
            </a:r>
            <a:endParaRPr sz="1400"/>
          </a:p>
          <a:p>
            <a:pPr indent="-317500" lvl="0" marL="457200" rtl="0">
              <a:spcBef>
                <a:spcPts val="1600"/>
              </a:spcBef>
              <a:spcAft>
                <a:spcPts val="0"/>
              </a:spcAft>
              <a:buSzPts val="1400"/>
              <a:buAutoNum type="arabicPeriod"/>
            </a:pPr>
            <a:r>
              <a:rPr lang="en" sz="1400"/>
              <a:t>Associated with large-scale educational project which generated educational data.</a:t>
            </a:r>
            <a:endParaRPr sz="1400"/>
          </a:p>
          <a:p>
            <a:pPr indent="-317500" lvl="0" marL="457200" rtl="0">
              <a:spcBef>
                <a:spcPts val="0"/>
              </a:spcBef>
              <a:spcAft>
                <a:spcPts val="0"/>
              </a:spcAft>
              <a:buSzPts val="1400"/>
              <a:buAutoNum type="arabicPeriod"/>
            </a:pPr>
            <a:r>
              <a:rPr lang="en" sz="1400"/>
              <a:t>Individual instructors interested to look at students’ data collected over semesters</a:t>
            </a:r>
            <a:endParaRPr sz="1400"/>
          </a:p>
          <a:p>
            <a:pPr indent="-317500" lvl="0" marL="457200" rtl="0">
              <a:spcBef>
                <a:spcPts val="0"/>
              </a:spcBef>
              <a:spcAft>
                <a:spcPts val="0"/>
              </a:spcAft>
              <a:buSzPts val="1400"/>
              <a:buAutoNum type="arabicPeriod"/>
            </a:pPr>
            <a:r>
              <a:rPr lang="en" sz="1400"/>
              <a:t>Instructors in administrative roles in colleges who required to took part in the college accreditation process.</a:t>
            </a:r>
            <a:br>
              <a:rPr lang="en" sz="1400"/>
            </a:br>
            <a:endParaRPr sz="1400"/>
          </a:p>
        </p:txBody>
      </p:sp>
      <p:sp>
        <p:nvSpPr>
          <p:cNvPr id="499" name="Shape 49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00" name="Shape 500"/>
          <p:cNvSpPr txBox="1"/>
          <p:nvPr>
            <p:ph idx="1" type="body"/>
          </p:nvPr>
        </p:nvSpPr>
        <p:spPr>
          <a:xfrm>
            <a:off x="207825" y="537150"/>
            <a:ext cx="2192400" cy="37563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1600"/>
              </a:spcAft>
              <a:buNone/>
            </a:pPr>
            <a:r>
              <a:rPr b="1" lang="en" sz="1400">
                <a:highlight>
                  <a:srgbClr val="CFE2F3"/>
                </a:highlight>
              </a:rPr>
              <a:t>What meso-level information</a:t>
            </a:r>
            <a:r>
              <a:rPr lang="en" sz="1400"/>
              <a:t> is needed and what is its utility?</a:t>
            </a:r>
            <a:endParaRPr sz="1400"/>
          </a:p>
        </p:txBody>
      </p:sp>
      <p:sp>
        <p:nvSpPr>
          <p:cNvPr id="501" name="Shape 501"/>
          <p:cNvSpPr txBox="1"/>
          <p:nvPr/>
        </p:nvSpPr>
        <p:spPr>
          <a:xfrm>
            <a:off x="290100" y="2098025"/>
            <a:ext cx="2110200" cy="2807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1600"/>
              </a:spcAft>
              <a:buNone/>
            </a:pPr>
            <a:r>
              <a:rPr lang="en" sz="1200">
                <a:solidFill>
                  <a:srgbClr val="000000"/>
                </a:solidFill>
                <a:latin typeface="Lato"/>
                <a:ea typeface="Lato"/>
                <a:cs typeface="Lato"/>
                <a:sym typeface="Lato"/>
              </a:rPr>
              <a:t>2 universities </a:t>
            </a:r>
            <a:br>
              <a:rPr lang="en" sz="1200">
                <a:solidFill>
                  <a:srgbClr val="000000"/>
                </a:solidFill>
                <a:latin typeface="Lato"/>
                <a:ea typeface="Lato"/>
                <a:cs typeface="Lato"/>
                <a:sym typeface="Lato"/>
              </a:rPr>
            </a:br>
            <a:r>
              <a:rPr lang="en" sz="1200">
                <a:solidFill>
                  <a:srgbClr val="000000"/>
                </a:solidFill>
                <a:latin typeface="Lato"/>
                <a:ea typeface="Lato"/>
                <a:cs typeface="Lato"/>
                <a:sym typeface="Lato"/>
              </a:rPr>
              <a:t>(IIT Bombay &amp; </a:t>
            </a:r>
            <a:br>
              <a:rPr lang="en" sz="1200">
                <a:solidFill>
                  <a:srgbClr val="000000"/>
                </a:solidFill>
                <a:latin typeface="Lato"/>
                <a:ea typeface="Lato"/>
                <a:cs typeface="Lato"/>
                <a:sym typeface="Lato"/>
              </a:rPr>
            </a:br>
            <a:r>
              <a:rPr lang="en" sz="1200">
                <a:solidFill>
                  <a:srgbClr val="000000"/>
                </a:solidFill>
                <a:latin typeface="Lato"/>
                <a:ea typeface="Lato"/>
                <a:cs typeface="Lato"/>
                <a:sym typeface="Lato"/>
              </a:rPr>
              <a:t>Mumbai University)</a:t>
            </a:r>
            <a:br>
              <a:rPr lang="en" sz="1200">
                <a:solidFill>
                  <a:srgbClr val="000000"/>
                </a:solidFill>
                <a:latin typeface="Lato"/>
                <a:ea typeface="Lato"/>
                <a:cs typeface="Lato"/>
                <a:sym typeface="Lato"/>
              </a:rPr>
            </a:br>
            <a:br>
              <a:rPr lang="en" sz="1200">
                <a:solidFill>
                  <a:srgbClr val="000000"/>
                </a:solidFill>
                <a:latin typeface="Lato"/>
                <a:ea typeface="Lato"/>
                <a:cs typeface="Lato"/>
                <a:sym typeface="Lato"/>
              </a:rPr>
            </a:br>
            <a:r>
              <a:rPr lang="en" sz="1200">
                <a:solidFill>
                  <a:srgbClr val="000000"/>
                </a:solidFill>
                <a:latin typeface="Lato"/>
                <a:ea typeface="Lato"/>
                <a:cs typeface="Lato"/>
                <a:sym typeface="Lato"/>
              </a:rPr>
              <a:t>5 teaching domain </a:t>
            </a:r>
            <a:br>
              <a:rPr lang="en" sz="1200">
                <a:solidFill>
                  <a:srgbClr val="000000"/>
                </a:solidFill>
                <a:latin typeface="Lato"/>
                <a:ea typeface="Lato"/>
                <a:cs typeface="Lato"/>
                <a:sym typeface="Lato"/>
              </a:rPr>
            </a:br>
            <a:r>
              <a:rPr lang="en" sz="1200">
                <a:solidFill>
                  <a:srgbClr val="000000"/>
                </a:solidFill>
                <a:latin typeface="Lato"/>
                <a:ea typeface="Lato"/>
                <a:cs typeface="Lato"/>
                <a:sym typeface="Lato"/>
              </a:rPr>
              <a:t>(CS, EE, ET, IxDesign, Animation)</a:t>
            </a:r>
            <a:br>
              <a:rPr lang="en" sz="1200">
                <a:solidFill>
                  <a:srgbClr val="000000"/>
                </a:solidFill>
                <a:latin typeface="Lato"/>
                <a:ea typeface="Lato"/>
                <a:cs typeface="Lato"/>
                <a:sym typeface="Lato"/>
              </a:rPr>
            </a:br>
            <a:br>
              <a:rPr lang="en" sz="1200">
                <a:solidFill>
                  <a:srgbClr val="000000"/>
                </a:solidFill>
                <a:latin typeface="Lato"/>
                <a:ea typeface="Lato"/>
                <a:cs typeface="Lato"/>
                <a:sym typeface="Lato"/>
              </a:rPr>
            </a:br>
            <a:r>
              <a:rPr lang="en" sz="1200">
                <a:solidFill>
                  <a:srgbClr val="000000"/>
                </a:solidFill>
                <a:latin typeface="Lato"/>
                <a:ea typeface="Lato"/>
                <a:cs typeface="Lato"/>
                <a:sym typeface="Lato"/>
              </a:rPr>
              <a:t>3 Modes </a:t>
            </a:r>
            <a:br>
              <a:rPr lang="en" sz="1200">
                <a:solidFill>
                  <a:srgbClr val="000000"/>
                </a:solidFill>
                <a:latin typeface="Lato"/>
                <a:ea typeface="Lato"/>
                <a:cs typeface="Lato"/>
                <a:sym typeface="Lato"/>
              </a:rPr>
            </a:br>
            <a:r>
              <a:rPr lang="en" sz="1200">
                <a:solidFill>
                  <a:srgbClr val="000000"/>
                </a:solidFill>
                <a:latin typeface="Lato"/>
                <a:ea typeface="Lato"/>
                <a:cs typeface="Lato"/>
                <a:sym typeface="Lato"/>
              </a:rPr>
              <a:t>(Face-2-face, MOOC, Quality improvement program Workshop)</a:t>
            </a:r>
            <a:endParaRPr sz="1200">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0" st="0"/>
                                            </p:txEl>
                                          </p:spTgt>
                                        </p:tgtEl>
                                        <p:attrNameLst>
                                          <p:attrName>style.visibility</p:attrName>
                                        </p:attrNameLst>
                                      </p:cBhvr>
                                      <p:to>
                                        <p:strVal val="visible"/>
                                      </p:to>
                                    </p:set>
                                    <p:animEffect filter="fade" transition="in">
                                      <p:cBhvr>
                                        <p:cTn dur="1000"/>
                                        <p:tgtEl>
                                          <p:spTgt spid="4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1" st="1"/>
                                            </p:txEl>
                                          </p:spTgt>
                                        </p:tgtEl>
                                        <p:attrNameLst>
                                          <p:attrName>style.visibility</p:attrName>
                                        </p:attrNameLst>
                                      </p:cBhvr>
                                      <p:to>
                                        <p:strVal val="visible"/>
                                      </p:to>
                                    </p:set>
                                    <p:animEffect filter="fade" transition="in">
                                      <p:cBhvr>
                                        <p:cTn dur="1000"/>
                                        <p:tgtEl>
                                          <p:spTgt spid="4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2" st="2"/>
                                            </p:txEl>
                                          </p:spTgt>
                                        </p:tgtEl>
                                        <p:attrNameLst>
                                          <p:attrName>style.visibility</p:attrName>
                                        </p:attrNameLst>
                                      </p:cBhvr>
                                      <p:to>
                                        <p:strVal val="visible"/>
                                      </p:to>
                                    </p:set>
                                    <p:animEffect filter="fade" transition="in">
                                      <p:cBhvr>
                                        <p:cTn dur="1000"/>
                                        <p:tgtEl>
                                          <p:spTgt spid="4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3" st="3"/>
                                            </p:txEl>
                                          </p:spTgt>
                                        </p:tgtEl>
                                        <p:attrNameLst>
                                          <p:attrName>style.visibility</p:attrName>
                                        </p:attrNameLst>
                                      </p:cBhvr>
                                      <p:to>
                                        <p:strVal val="visible"/>
                                      </p:to>
                                    </p:set>
                                    <p:animEffect filter="fade" transition="in">
                                      <p:cBhvr>
                                        <p:cTn dur="1000"/>
                                        <p:tgtEl>
                                          <p:spTgt spid="4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4" st="4"/>
                                            </p:txEl>
                                          </p:spTgt>
                                        </p:tgtEl>
                                        <p:attrNameLst>
                                          <p:attrName>style.visibility</p:attrName>
                                        </p:attrNameLst>
                                      </p:cBhvr>
                                      <p:to>
                                        <p:strVal val="visible"/>
                                      </p:to>
                                    </p:set>
                                    <p:animEffect filter="fade" transition="in">
                                      <p:cBhvr>
                                        <p:cTn dur="1000"/>
                                        <p:tgtEl>
                                          <p:spTgt spid="4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Shape 506"/>
          <p:cNvSpPr txBox="1"/>
          <p:nvPr>
            <p:ph type="title"/>
          </p:nvPr>
        </p:nvSpPr>
        <p:spPr>
          <a:xfrm>
            <a:off x="2400250" y="499750"/>
            <a:ext cx="6321600" cy="86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Need of meso level analysis:</a:t>
            </a:r>
            <a:br>
              <a:rPr lang="en" sz="2400"/>
            </a:br>
            <a:r>
              <a:rPr lang="en" sz="2400"/>
              <a:t>Results</a:t>
            </a:r>
            <a:br>
              <a:rPr lang="en" sz="2400"/>
            </a:br>
            <a:endParaRPr sz="2400"/>
          </a:p>
        </p:txBody>
      </p:sp>
      <p:sp>
        <p:nvSpPr>
          <p:cNvPr id="507" name="Shape 507"/>
          <p:cNvSpPr txBox="1"/>
          <p:nvPr>
            <p:ph idx="1" type="body"/>
          </p:nvPr>
        </p:nvSpPr>
        <p:spPr>
          <a:xfrm>
            <a:off x="2171650" y="1668550"/>
            <a:ext cx="6875100" cy="25056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AutoNum type="arabicPeriod"/>
            </a:pPr>
            <a:r>
              <a:rPr lang="en" sz="1400">
                <a:solidFill>
                  <a:srgbClr val="000000"/>
                </a:solidFill>
              </a:rPr>
              <a:t>Academic performance trends among various sub-groups in the class.</a:t>
            </a:r>
            <a:br>
              <a:rPr lang="en" sz="1400">
                <a:solidFill>
                  <a:srgbClr val="000000"/>
                </a:solidFill>
              </a:rPr>
            </a:br>
            <a:r>
              <a:rPr lang="en" sz="1400">
                <a:solidFill>
                  <a:srgbClr val="000000"/>
                </a:solidFill>
              </a:rPr>
              <a:t>	</a:t>
            </a:r>
            <a:r>
              <a:rPr lang="en" sz="1200">
                <a:solidFill>
                  <a:srgbClr val="000000"/>
                </a:solidFill>
              </a:rPr>
              <a:t>For e.g. Mumbai University (MU) made it mandatory for college accreditation to trace performance of students across time, grouping them in different competency levels.</a:t>
            </a:r>
            <a:endParaRPr sz="1200">
              <a:solidFill>
                <a:srgbClr val="000000"/>
              </a:solidFill>
            </a:endParaRPr>
          </a:p>
          <a:p>
            <a:pPr indent="-317500" lvl="0" marL="457200" rtl="0">
              <a:spcBef>
                <a:spcPts val="0"/>
              </a:spcBef>
              <a:spcAft>
                <a:spcPts val="0"/>
              </a:spcAft>
              <a:buClr>
                <a:srgbClr val="000000"/>
              </a:buClr>
              <a:buSzPts val="1400"/>
              <a:buAutoNum type="arabicPeriod"/>
            </a:pPr>
            <a:r>
              <a:rPr lang="en" sz="1400">
                <a:solidFill>
                  <a:srgbClr val="000000"/>
                </a:solidFill>
              </a:rPr>
              <a:t>Tracing how students of certain demographic background respond to instructional interventions and/or feedback in a MOOC.</a:t>
            </a:r>
            <a:br>
              <a:rPr lang="en" sz="1400">
                <a:solidFill>
                  <a:srgbClr val="000000"/>
                </a:solidFill>
              </a:rPr>
            </a:br>
            <a:r>
              <a:rPr lang="en" sz="1400">
                <a:solidFill>
                  <a:srgbClr val="000000"/>
                </a:solidFill>
              </a:rPr>
              <a:t>	</a:t>
            </a:r>
            <a:r>
              <a:rPr lang="en" sz="1200">
                <a:solidFill>
                  <a:srgbClr val="000000"/>
                </a:solidFill>
              </a:rPr>
              <a:t>For e.g. Reporting performance of different cohorts in re-runs of course.</a:t>
            </a:r>
            <a:endParaRPr sz="1200">
              <a:solidFill>
                <a:srgbClr val="000000"/>
              </a:solidFill>
            </a:endParaRPr>
          </a:p>
          <a:p>
            <a:pPr indent="-317500" lvl="0" marL="457200" rtl="0">
              <a:spcBef>
                <a:spcPts val="0"/>
              </a:spcBef>
              <a:spcAft>
                <a:spcPts val="0"/>
              </a:spcAft>
              <a:buClr>
                <a:srgbClr val="000000"/>
              </a:buClr>
              <a:buSzPts val="1400"/>
              <a:buAutoNum type="arabicPeriod"/>
            </a:pPr>
            <a:r>
              <a:rPr lang="en" sz="1400">
                <a:solidFill>
                  <a:srgbClr val="000000"/>
                </a:solidFill>
              </a:rPr>
              <a:t>Tracking students’ classroom engagement and behaviors to modify instruction accordingly.</a:t>
            </a:r>
            <a:br>
              <a:rPr lang="en" sz="1400">
                <a:solidFill>
                  <a:srgbClr val="000000"/>
                </a:solidFill>
              </a:rPr>
            </a:br>
            <a:r>
              <a:rPr lang="en" sz="1200">
                <a:solidFill>
                  <a:srgbClr val="000000"/>
                </a:solidFill>
              </a:rPr>
              <a:t>	For e.g. </a:t>
            </a:r>
            <a:r>
              <a:rPr lang="en" sz="1200"/>
              <a:t>instructor wanted to track change in learning behaviours near the examination with the possibility of grouping students based on it.</a:t>
            </a:r>
            <a:r>
              <a:rPr lang="en" sz="1400">
                <a:solidFill>
                  <a:srgbClr val="000000"/>
                </a:solidFill>
              </a:rPr>
              <a:t> </a:t>
            </a:r>
            <a:endParaRPr sz="1400">
              <a:solidFill>
                <a:srgbClr val="000000"/>
              </a:solidFill>
            </a:endParaRPr>
          </a:p>
          <a:p>
            <a:pPr indent="-317500" lvl="0" marL="457200" rtl="0">
              <a:spcBef>
                <a:spcPts val="0"/>
              </a:spcBef>
              <a:spcAft>
                <a:spcPts val="0"/>
              </a:spcAft>
              <a:buClr>
                <a:srgbClr val="000000"/>
              </a:buClr>
              <a:buSzPts val="1400"/>
              <a:buAutoNum type="arabicPeriod"/>
            </a:pPr>
            <a:r>
              <a:rPr lang="en" sz="1400">
                <a:solidFill>
                  <a:srgbClr val="000000"/>
                </a:solidFill>
              </a:rPr>
              <a:t>Tracking extra and co-curricular activities of students </a:t>
            </a:r>
            <a:br>
              <a:rPr lang="en" sz="1400">
                <a:solidFill>
                  <a:srgbClr val="000000"/>
                </a:solidFill>
              </a:rPr>
            </a:br>
            <a:r>
              <a:rPr lang="en" sz="1400">
                <a:solidFill>
                  <a:srgbClr val="000000"/>
                </a:solidFill>
              </a:rPr>
              <a:t>	</a:t>
            </a:r>
            <a:r>
              <a:rPr lang="en" sz="1200">
                <a:solidFill>
                  <a:srgbClr val="000000"/>
                </a:solidFill>
              </a:rPr>
              <a:t>MU colleges need to track their alumni activities in different industries.</a:t>
            </a:r>
            <a:endParaRPr sz="1200"/>
          </a:p>
        </p:txBody>
      </p:sp>
      <p:sp>
        <p:nvSpPr>
          <p:cNvPr id="508" name="Shape 50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09" name="Shape 509"/>
          <p:cNvSpPr txBox="1"/>
          <p:nvPr>
            <p:ph idx="1" type="body"/>
          </p:nvPr>
        </p:nvSpPr>
        <p:spPr>
          <a:xfrm>
            <a:off x="207825" y="537150"/>
            <a:ext cx="2192400" cy="37563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b="1" lang="en" sz="1400">
                <a:highlight>
                  <a:srgbClr val="CFE2F3"/>
                </a:highlight>
              </a:rPr>
              <a:t>What meso-level information</a:t>
            </a:r>
            <a:r>
              <a:rPr lang="en" sz="1400"/>
              <a:t> is needed and what is its utility?</a:t>
            </a:r>
            <a:endParaRPr sz="1400"/>
          </a:p>
          <a:p>
            <a:pPr indent="0" lvl="0" marL="0" rtl="0">
              <a:lnSpc>
                <a:spcPct val="100000"/>
              </a:lnSpc>
              <a:spcBef>
                <a:spcPts val="1600"/>
              </a:spcBef>
              <a:spcAft>
                <a:spcPts val="0"/>
              </a:spcAft>
              <a:buClr>
                <a:schemeClr val="dk2"/>
              </a:buClr>
              <a:buSzPts val="1100"/>
              <a:buFont typeface="Arial"/>
              <a:buNone/>
            </a:pPr>
            <a:r>
              <a:rPr lang="en" sz="1400">
                <a:solidFill>
                  <a:srgbClr val="CCCCCC"/>
                </a:solidFill>
              </a:rPr>
              <a:t>To what extent existing LA techniques and tools support meso-level analysis? </a:t>
            </a:r>
            <a:endParaRPr sz="1400">
              <a:solidFill>
                <a:srgbClr val="CCCCCC"/>
              </a:solidFill>
            </a:endParaRPr>
          </a:p>
          <a:p>
            <a:pPr indent="0" lvl="0" marL="0" rtl="0">
              <a:lnSpc>
                <a:spcPct val="100000"/>
              </a:lnSpc>
              <a:spcBef>
                <a:spcPts val="1600"/>
              </a:spcBef>
              <a:spcAft>
                <a:spcPts val="0"/>
              </a:spcAft>
              <a:buClr>
                <a:schemeClr val="dk2"/>
              </a:buClr>
              <a:buSzPts val="1100"/>
              <a:buFont typeface="Arial"/>
              <a:buNone/>
            </a:pPr>
            <a:r>
              <a:rPr lang="en" sz="1400">
                <a:solidFill>
                  <a:srgbClr val="CCCCCC"/>
                </a:solidFill>
              </a:rPr>
              <a:t>To what extent existing visualisation is appropriate for analysing transitions?</a:t>
            </a:r>
            <a:endParaRPr sz="1400">
              <a:solidFill>
                <a:srgbClr val="CCCCCC"/>
              </a:solidFill>
            </a:endParaRPr>
          </a:p>
          <a:p>
            <a:pPr indent="0" lvl="0" marL="0" rtl="0">
              <a:lnSpc>
                <a:spcPct val="100000"/>
              </a:lnSpc>
              <a:spcBef>
                <a:spcPts val="1600"/>
              </a:spcBef>
              <a:spcAft>
                <a:spcPts val="1600"/>
              </a:spcAft>
              <a:buNone/>
            </a:pPr>
            <a:r>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animEffect filter="fade" transition="in">
                                      <p:cBhvr>
                                        <p:cTn dur="1000"/>
                                        <p:tgtEl>
                                          <p:spTgt spid="5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1" st="1"/>
                                            </p:txEl>
                                          </p:spTgt>
                                        </p:tgtEl>
                                        <p:attrNameLst>
                                          <p:attrName>style.visibility</p:attrName>
                                        </p:attrNameLst>
                                      </p:cBhvr>
                                      <p:to>
                                        <p:strVal val="visible"/>
                                      </p:to>
                                    </p:set>
                                    <p:animEffect filter="fade" transition="in">
                                      <p:cBhvr>
                                        <p:cTn dur="1000"/>
                                        <p:tgtEl>
                                          <p:spTgt spid="5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2" st="2"/>
                                            </p:txEl>
                                          </p:spTgt>
                                        </p:tgtEl>
                                        <p:attrNameLst>
                                          <p:attrName>style.visibility</p:attrName>
                                        </p:attrNameLst>
                                      </p:cBhvr>
                                      <p:to>
                                        <p:strVal val="visible"/>
                                      </p:to>
                                    </p:set>
                                    <p:animEffect filter="fade" transition="in">
                                      <p:cBhvr>
                                        <p:cTn dur="1000"/>
                                        <p:tgtEl>
                                          <p:spTgt spid="5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3" st="3"/>
                                            </p:txEl>
                                          </p:spTgt>
                                        </p:tgtEl>
                                        <p:attrNameLst>
                                          <p:attrName>style.visibility</p:attrName>
                                        </p:attrNameLst>
                                      </p:cBhvr>
                                      <p:to>
                                        <p:strVal val="visible"/>
                                      </p:to>
                                    </p:set>
                                    <p:animEffect filter="fade" transition="in">
                                      <p:cBhvr>
                                        <p:cTn dur="1000"/>
                                        <p:tgtEl>
                                          <p:spTgt spid="50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Consider a typical Educational Dataset</a:t>
            </a:r>
            <a:endParaRPr/>
          </a:p>
        </p:txBody>
      </p:sp>
      <p:pic>
        <p:nvPicPr>
          <p:cNvPr id="351" name="Shape 351"/>
          <p:cNvPicPr preferRelativeResize="0"/>
          <p:nvPr/>
        </p:nvPicPr>
        <p:blipFill>
          <a:blip r:embed="rId3">
            <a:alphaModFix/>
          </a:blip>
          <a:stretch>
            <a:fillRect/>
          </a:stretch>
        </p:blipFill>
        <p:spPr>
          <a:xfrm>
            <a:off x="344901" y="1011348"/>
            <a:ext cx="7310149" cy="4035200"/>
          </a:xfrm>
          <a:prstGeom prst="rect">
            <a:avLst/>
          </a:prstGeom>
          <a:noFill/>
          <a:ln>
            <a:noFill/>
          </a:ln>
        </p:spPr>
      </p:pic>
      <p:sp>
        <p:nvSpPr>
          <p:cNvPr id="352" name="Shape 35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353" name="Shape 353"/>
          <p:cNvSpPr/>
          <p:nvPr/>
        </p:nvSpPr>
        <p:spPr>
          <a:xfrm rot="5400000">
            <a:off x="6573388" y="3898523"/>
            <a:ext cx="910500" cy="910500"/>
          </a:xfrm>
          <a:prstGeom prst="arc">
            <a:avLst>
              <a:gd fmla="val 16200000" name="adj1"/>
              <a:gd fmla="val 0" name="adj2"/>
            </a:avLst>
          </a:prstGeom>
          <a:noFill/>
          <a:ln cap="flat" cmpd="sng" w="28575">
            <a:solidFill>
              <a:srgbClr val="9FC5E8"/>
            </a:solidFill>
            <a:prstDash val="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Shape 51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Extent of support from existing LA techniques &amp; tools: </a:t>
            </a:r>
            <a:r>
              <a:rPr lang="en" sz="2400"/>
              <a:t>Analysing literature</a:t>
            </a:r>
            <a:endParaRPr sz="2400"/>
          </a:p>
        </p:txBody>
      </p:sp>
      <p:sp>
        <p:nvSpPr>
          <p:cNvPr id="515" name="Shape 5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16" name="Shape 516"/>
          <p:cNvSpPr txBox="1"/>
          <p:nvPr>
            <p:ph idx="1" type="body"/>
          </p:nvPr>
        </p:nvSpPr>
        <p:spPr>
          <a:xfrm>
            <a:off x="2400250" y="1668550"/>
            <a:ext cx="6702600" cy="2086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Method: We analysed the techniques and tools based on 3 criteria</a:t>
            </a:r>
            <a:endParaRPr sz="1400"/>
          </a:p>
          <a:p>
            <a:pPr indent="-317500" lvl="0" marL="457200" rtl="0">
              <a:spcBef>
                <a:spcPts val="1600"/>
              </a:spcBef>
              <a:spcAft>
                <a:spcPts val="0"/>
              </a:spcAft>
              <a:buSzPts val="1400"/>
              <a:buAutoNum type="arabicPeriod"/>
            </a:pPr>
            <a:r>
              <a:rPr lang="en" sz="1400"/>
              <a:t>Provides information at meso-level</a:t>
            </a:r>
            <a:endParaRPr sz="1400"/>
          </a:p>
          <a:p>
            <a:pPr indent="-317500" lvl="0" marL="457200" rtl="0">
              <a:spcBef>
                <a:spcPts val="0"/>
              </a:spcBef>
              <a:spcAft>
                <a:spcPts val="0"/>
              </a:spcAft>
              <a:buSzPts val="1400"/>
              <a:buAutoNum type="arabicPeriod"/>
            </a:pPr>
            <a:r>
              <a:rPr lang="en" sz="1400"/>
              <a:t>Tracks  records for analysis / has transition information</a:t>
            </a:r>
            <a:endParaRPr sz="1400"/>
          </a:p>
          <a:p>
            <a:pPr indent="-317500" lvl="0" marL="457200" rtl="0">
              <a:spcBef>
                <a:spcPts val="0"/>
              </a:spcBef>
              <a:spcAft>
                <a:spcPts val="0"/>
              </a:spcAft>
              <a:buSzPts val="1400"/>
              <a:buAutoNum type="arabicPeriod"/>
            </a:pPr>
            <a:r>
              <a:rPr lang="en" sz="1400"/>
              <a:t>supported with visualisation.</a:t>
            </a:r>
            <a:endParaRPr sz="1400"/>
          </a:p>
          <a:p>
            <a:pPr indent="0" lvl="0" marL="0" rtl="0">
              <a:spcBef>
                <a:spcPts val="1600"/>
              </a:spcBef>
              <a:spcAft>
                <a:spcPts val="0"/>
              </a:spcAft>
              <a:buNone/>
            </a:pPr>
            <a:r>
              <a:rPr lang="en" sz="1400"/>
              <a:t>Sample:  </a:t>
            </a:r>
            <a:br>
              <a:rPr lang="en" sz="1400"/>
            </a:br>
            <a:r>
              <a:rPr lang="en" sz="1400"/>
              <a:t>	For techniques - Techniques listed in 2 review papers: 16</a:t>
            </a:r>
            <a:br>
              <a:rPr lang="en" sz="1400"/>
            </a:br>
            <a:r>
              <a:rPr lang="en" sz="1400"/>
              <a:t>	For dashboards - Dashboards listed in 3 review papers: 55</a:t>
            </a:r>
            <a:endParaRPr sz="1400"/>
          </a:p>
          <a:p>
            <a:pPr indent="0" lvl="0" marL="0" rtl="0">
              <a:spcBef>
                <a:spcPts val="1600"/>
              </a:spcBef>
              <a:spcAft>
                <a:spcPts val="1600"/>
              </a:spcAft>
              <a:buNone/>
            </a:pPr>
            <a:r>
              <a:t/>
            </a:r>
            <a:endParaRPr sz="1400"/>
          </a:p>
        </p:txBody>
      </p:sp>
      <p:sp>
        <p:nvSpPr>
          <p:cNvPr id="517" name="Shape 517"/>
          <p:cNvSpPr txBox="1"/>
          <p:nvPr>
            <p:ph idx="1" type="body"/>
          </p:nvPr>
        </p:nvSpPr>
        <p:spPr>
          <a:xfrm>
            <a:off x="0" y="575950"/>
            <a:ext cx="2400300" cy="30024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Clr>
                <a:schemeClr val="dk2"/>
              </a:buClr>
              <a:buSzPts val="1100"/>
              <a:buFont typeface="Arial"/>
              <a:buNone/>
            </a:pPr>
            <a:r>
              <a:rPr lang="en" sz="1400">
                <a:solidFill>
                  <a:srgbClr val="CCCCCC"/>
                </a:solidFill>
              </a:rPr>
              <a:t>What meso-level information is needed and what is its utility?</a:t>
            </a:r>
            <a:endParaRPr sz="1400"/>
          </a:p>
          <a:p>
            <a:pPr indent="0" lvl="0" marL="0" rtl="0">
              <a:lnSpc>
                <a:spcPct val="100000"/>
              </a:lnSpc>
              <a:spcBef>
                <a:spcPts val="1600"/>
              </a:spcBef>
              <a:spcAft>
                <a:spcPts val="0"/>
              </a:spcAft>
              <a:buClr>
                <a:schemeClr val="dk2"/>
              </a:buClr>
              <a:buSzPts val="1100"/>
              <a:buFont typeface="Arial"/>
              <a:buNone/>
            </a:pPr>
            <a:r>
              <a:rPr b="1" lang="en" sz="1400">
                <a:highlight>
                  <a:srgbClr val="D9D2E9"/>
                </a:highlight>
              </a:rPr>
              <a:t>To what extent existing LA techniques and tools support</a:t>
            </a:r>
            <a:r>
              <a:rPr lang="en" sz="1400"/>
              <a:t> meso-level analysis? </a:t>
            </a:r>
            <a:endParaRPr sz="1400">
              <a:solidFill>
                <a:srgbClr val="CCCCCC"/>
              </a:solidFill>
            </a:endParaRPr>
          </a:p>
          <a:p>
            <a:pPr indent="0" lvl="0" marL="0" rtl="0">
              <a:lnSpc>
                <a:spcPct val="100000"/>
              </a:lnSpc>
              <a:spcBef>
                <a:spcPts val="1600"/>
              </a:spcBef>
              <a:spcAft>
                <a:spcPts val="1600"/>
              </a:spcAft>
              <a:buNone/>
            </a:pPr>
            <a:r>
              <a:rPr lang="en" sz="1400">
                <a:solidFill>
                  <a:srgbClr val="CCCCCC"/>
                </a:solidFill>
              </a:rPr>
              <a:t>To what extent existing visualisation is appropriate for analysing transitions?</a:t>
            </a:r>
            <a:endParaRPr sz="1400"/>
          </a:p>
        </p:txBody>
      </p:sp>
      <p:sp>
        <p:nvSpPr>
          <p:cNvPr id="518" name="Shape 518"/>
          <p:cNvSpPr txBox="1"/>
          <p:nvPr>
            <p:ph type="title"/>
          </p:nvPr>
        </p:nvSpPr>
        <p:spPr>
          <a:xfrm>
            <a:off x="406425" y="3254625"/>
            <a:ext cx="2009400" cy="154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Meso-level</a:t>
            </a:r>
            <a:br>
              <a:rPr lang="en" sz="1200"/>
            </a:br>
            <a:r>
              <a:rPr lang="en" sz="1200"/>
              <a:t>+</a:t>
            </a:r>
            <a:endParaRPr sz="1200"/>
          </a:p>
          <a:p>
            <a:pPr indent="0" lvl="0" marL="0" rtl="0" algn="ctr">
              <a:spcBef>
                <a:spcPts val="0"/>
              </a:spcBef>
              <a:spcAft>
                <a:spcPts val="0"/>
              </a:spcAft>
              <a:buNone/>
            </a:pPr>
            <a:r>
              <a:rPr lang="en" sz="1200"/>
              <a:t>Tracking transitions</a:t>
            </a:r>
            <a:br>
              <a:rPr lang="en" sz="1200"/>
            </a:br>
            <a:r>
              <a:rPr lang="en" sz="1200"/>
              <a:t>+</a:t>
            </a:r>
            <a:endParaRPr sz="1200"/>
          </a:p>
          <a:p>
            <a:pPr indent="0" lvl="0" marL="0" rtl="0" algn="ctr">
              <a:spcBef>
                <a:spcPts val="0"/>
              </a:spcBef>
              <a:spcAft>
                <a:spcPts val="0"/>
              </a:spcAft>
              <a:buNone/>
            </a:pPr>
            <a:r>
              <a:rPr lang="en" sz="1200"/>
              <a:t>Visualised data</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Shape 52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R</a:t>
            </a:r>
            <a:r>
              <a:rPr lang="en" sz="2400"/>
              <a:t>esults</a:t>
            </a:r>
            <a:endParaRPr sz="2400"/>
          </a:p>
        </p:txBody>
      </p:sp>
      <p:sp>
        <p:nvSpPr>
          <p:cNvPr id="524" name="Shape 5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525" name="Shape 525"/>
          <p:cNvGraphicFramePr/>
          <p:nvPr/>
        </p:nvGraphicFramePr>
        <p:xfrm>
          <a:off x="2423475" y="1200150"/>
          <a:ext cx="3000000" cy="3000000"/>
        </p:xfrm>
        <a:graphic>
          <a:graphicData uri="http://schemas.openxmlformats.org/drawingml/2006/table">
            <a:tbl>
              <a:tblPr>
                <a:noFill/>
                <a:tableStyleId>{6ACE7672-B7BA-4883-99C7-739D431094AA}</a:tableStyleId>
              </a:tblPr>
              <a:tblGrid>
                <a:gridCol w="1748550"/>
                <a:gridCol w="1440250"/>
                <a:gridCol w="1250975"/>
                <a:gridCol w="1937850"/>
              </a:tblGrid>
              <a:tr h="337275">
                <a:tc>
                  <a:txBody>
                    <a:bodyPr>
                      <a:noAutofit/>
                    </a:bodyPr>
                    <a:lstStyle/>
                    <a:p>
                      <a:pPr indent="0" lvl="0" marL="0">
                        <a:spcBef>
                          <a:spcPts val="0"/>
                        </a:spcBef>
                        <a:spcAft>
                          <a:spcPts val="0"/>
                        </a:spcAft>
                        <a:buNone/>
                      </a:pPr>
                      <a:r>
                        <a:rPr b="1" lang="en" sz="1200">
                          <a:latin typeface="Lato"/>
                          <a:ea typeface="Lato"/>
                          <a:cs typeface="Lato"/>
                          <a:sym typeface="Lato"/>
                        </a:rPr>
                        <a:t>T</a:t>
                      </a:r>
                      <a:r>
                        <a:rPr b="1" lang="en" sz="1200">
                          <a:latin typeface="Lato"/>
                          <a:ea typeface="Lato"/>
                          <a:cs typeface="Lato"/>
                          <a:sym typeface="Lato"/>
                        </a:rPr>
                        <a:t>echniques</a:t>
                      </a:r>
                      <a:endParaRPr b="1" sz="12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200">
                          <a:latin typeface="Lato"/>
                          <a:ea typeface="Lato"/>
                          <a:cs typeface="Lato"/>
                          <a:sym typeface="Lato"/>
                        </a:rPr>
                        <a:t>Meso-level</a:t>
                      </a:r>
                      <a:endParaRPr sz="12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200">
                          <a:latin typeface="Lato"/>
                          <a:ea typeface="Lato"/>
                          <a:cs typeface="Lato"/>
                          <a:sym typeface="Lato"/>
                        </a:rPr>
                        <a:t>Tracking</a:t>
                      </a:r>
                      <a:endParaRPr sz="12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200">
                          <a:latin typeface="Lato"/>
                          <a:ea typeface="Lato"/>
                          <a:cs typeface="Lato"/>
                          <a:sym typeface="Lato"/>
                        </a:rPr>
                        <a:t>Visualisation</a:t>
                      </a:r>
                      <a:endParaRPr sz="1200">
                        <a:latin typeface="Lato"/>
                        <a:ea typeface="Lato"/>
                        <a:cs typeface="Lato"/>
                        <a:sym typeface="Lato"/>
                      </a:endParaRPr>
                    </a:p>
                  </a:txBody>
                  <a:tcPr marT="91425" marB="91425" marR="91425" marL="91425"/>
                </a:tc>
              </a:tr>
              <a:tr h="337275">
                <a:tc>
                  <a:txBody>
                    <a:bodyPr>
                      <a:noAutofit/>
                    </a:bodyPr>
                    <a:lstStyle/>
                    <a:p>
                      <a:pPr indent="0" lvl="0" marL="0" algn="r">
                        <a:spcBef>
                          <a:spcPts val="0"/>
                        </a:spcBef>
                        <a:spcAft>
                          <a:spcPts val="0"/>
                        </a:spcAft>
                        <a:buNone/>
                      </a:pPr>
                      <a:r>
                        <a:rPr lang="en" sz="1200">
                          <a:latin typeface="Lato"/>
                          <a:ea typeface="Lato"/>
                          <a:cs typeface="Lato"/>
                          <a:sym typeface="Lato"/>
                        </a:rPr>
                        <a:t>Clustering</a:t>
                      </a:r>
                      <a:endParaRPr sz="12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Clr>
                          <a:schemeClr val="dk2"/>
                        </a:buClr>
                        <a:buSzPts val="1100"/>
                        <a:buFont typeface="Arial"/>
                        <a:buNone/>
                      </a:pPr>
                      <a:r>
                        <a:rPr lang="en" sz="1000">
                          <a:solidFill>
                            <a:schemeClr val="dk2"/>
                          </a:solidFill>
                        </a:rPr>
                        <a:t>✔</a:t>
                      </a:r>
                      <a:endParaRPr sz="1200">
                        <a:latin typeface="Lato"/>
                        <a:ea typeface="Lato"/>
                        <a:cs typeface="Lato"/>
                        <a:sym typeface="Lato"/>
                      </a:endParaRPr>
                    </a:p>
                  </a:txBody>
                  <a:tcPr marT="91425" marB="91425" marR="91425" marL="91425">
                    <a:solidFill>
                      <a:srgbClr val="D9EAD3"/>
                    </a:solidFill>
                  </a:tcPr>
                </a:tc>
                <a:tc>
                  <a:txBody>
                    <a:bodyPr>
                      <a:noAutofit/>
                    </a:bodyPr>
                    <a:lstStyle/>
                    <a:p>
                      <a:pPr indent="0" lvl="0" marL="0">
                        <a:spcBef>
                          <a:spcPts val="0"/>
                        </a:spcBef>
                        <a:spcAft>
                          <a:spcPts val="0"/>
                        </a:spcAft>
                        <a:buNone/>
                      </a:pPr>
                      <a:r>
                        <a:rPr lang="en" sz="1200">
                          <a:latin typeface="Lato"/>
                          <a:ea typeface="Lato"/>
                          <a:cs typeface="Lato"/>
                          <a:sym typeface="Lato"/>
                        </a:rPr>
                        <a:t>No</a:t>
                      </a:r>
                      <a:endParaRPr sz="12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200">
                          <a:latin typeface="Lato"/>
                          <a:ea typeface="Lato"/>
                          <a:cs typeface="Lato"/>
                          <a:sym typeface="Lato"/>
                        </a:rPr>
                        <a:t>possible</a:t>
                      </a:r>
                      <a:endParaRPr sz="1200">
                        <a:latin typeface="Lato"/>
                        <a:ea typeface="Lato"/>
                        <a:cs typeface="Lato"/>
                        <a:sym typeface="Lato"/>
                      </a:endParaRPr>
                    </a:p>
                  </a:txBody>
                  <a:tcPr marT="91425" marB="91425" marR="91425" marL="91425"/>
                </a:tc>
              </a:tr>
              <a:tr h="337275">
                <a:tc>
                  <a:txBody>
                    <a:bodyPr>
                      <a:noAutofit/>
                    </a:bodyPr>
                    <a:lstStyle/>
                    <a:p>
                      <a:pPr indent="0" lvl="0" marL="0" algn="r">
                        <a:spcBef>
                          <a:spcPts val="0"/>
                        </a:spcBef>
                        <a:spcAft>
                          <a:spcPts val="0"/>
                        </a:spcAft>
                        <a:buNone/>
                      </a:pPr>
                      <a:r>
                        <a:rPr lang="en" sz="1200">
                          <a:latin typeface="Lato"/>
                          <a:ea typeface="Lato"/>
                          <a:cs typeface="Lato"/>
                          <a:sym typeface="Lato"/>
                        </a:rPr>
                        <a:t>Social Net Analysis</a:t>
                      </a:r>
                      <a:endParaRPr sz="12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200">
                          <a:latin typeface="Lato"/>
                          <a:ea typeface="Lato"/>
                          <a:cs typeface="Lato"/>
                          <a:sym typeface="Lato"/>
                        </a:rPr>
                        <a:t>No</a:t>
                      </a:r>
                      <a:endParaRPr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Clr>
                          <a:schemeClr val="dk2"/>
                        </a:buClr>
                        <a:buSzPts val="1100"/>
                        <a:buFont typeface="Arial"/>
                        <a:buNone/>
                      </a:pPr>
                      <a:r>
                        <a:rPr lang="en" sz="1000">
                          <a:solidFill>
                            <a:schemeClr val="dk2"/>
                          </a:solidFill>
                        </a:rPr>
                        <a:t>✔</a:t>
                      </a:r>
                      <a:endParaRPr sz="1200">
                        <a:latin typeface="Lato"/>
                        <a:ea typeface="Lato"/>
                        <a:cs typeface="Lato"/>
                        <a:sym typeface="Lato"/>
                      </a:endParaRPr>
                    </a:p>
                  </a:txBody>
                  <a:tcPr marT="91425" marB="91425" marR="91425" marL="91425">
                    <a:solidFill>
                      <a:srgbClr val="D9EAD3"/>
                    </a:solidFill>
                  </a:tcPr>
                </a:tc>
                <a:tc>
                  <a:txBody>
                    <a:bodyPr>
                      <a:noAutofit/>
                    </a:bodyPr>
                    <a:lstStyle/>
                    <a:p>
                      <a:pPr indent="0" lvl="0" marL="0">
                        <a:spcBef>
                          <a:spcPts val="0"/>
                        </a:spcBef>
                        <a:spcAft>
                          <a:spcPts val="0"/>
                        </a:spcAft>
                        <a:buNone/>
                      </a:pPr>
                      <a:r>
                        <a:rPr lang="en" sz="1200">
                          <a:latin typeface="Lato"/>
                          <a:ea typeface="Lato"/>
                          <a:cs typeface="Lato"/>
                          <a:sym typeface="Lato"/>
                        </a:rPr>
                        <a:t>possible</a:t>
                      </a:r>
                      <a:endParaRPr sz="1200">
                        <a:latin typeface="Lato"/>
                        <a:ea typeface="Lato"/>
                        <a:cs typeface="Lato"/>
                        <a:sym typeface="Lato"/>
                      </a:endParaRPr>
                    </a:p>
                  </a:txBody>
                  <a:tcPr marT="91425" marB="91425" marR="91425" marL="91425"/>
                </a:tc>
              </a:tr>
            </a:tbl>
          </a:graphicData>
        </a:graphic>
      </p:graphicFrame>
      <p:sp>
        <p:nvSpPr>
          <p:cNvPr id="526" name="Shape 526"/>
          <p:cNvSpPr txBox="1"/>
          <p:nvPr/>
        </p:nvSpPr>
        <p:spPr>
          <a:xfrm>
            <a:off x="3098975" y="3970800"/>
            <a:ext cx="1269900" cy="39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Lato"/>
                <a:ea typeface="Lato"/>
                <a:cs typeface="Lato"/>
                <a:sym typeface="Lato"/>
              </a:rPr>
              <a:t>None did</a:t>
            </a:r>
            <a:endParaRPr>
              <a:latin typeface="Lato"/>
              <a:ea typeface="Lato"/>
              <a:cs typeface="Lato"/>
              <a:sym typeface="Lato"/>
            </a:endParaRPr>
          </a:p>
        </p:txBody>
      </p:sp>
      <p:graphicFrame>
        <p:nvGraphicFramePr>
          <p:cNvPr id="527" name="Shape 527"/>
          <p:cNvGraphicFramePr/>
          <p:nvPr/>
        </p:nvGraphicFramePr>
        <p:xfrm>
          <a:off x="2423475" y="2495550"/>
          <a:ext cx="3000000" cy="3000000"/>
        </p:xfrm>
        <a:graphic>
          <a:graphicData uri="http://schemas.openxmlformats.org/drawingml/2006/table">
            <a:tbl>
              <a:tblPr>
                <a:noFill/>
                <a:tableStyleId>{6ACE7672-B7BA-4883-99C7-739D431094AA}</a:tableStyleId>
              </a:tblPr>
              <a:tblGrid>
                <a:gridCol w="1748550"/>
                <a:gridCol w="1440250"/>
                <a:gridCol w="1250975"/>
                <a:gridCol w="1937850"/>
              </a:tblGrid>
              <a:tr h="365725">
                <a:tc>
                  <a:txBody>
                    <a:bodyPr>
                      <a:noAutofit/>
                    </a:bodyPr>
                    <a:lstStyle/>
                    <a:p>
                      <a:pPr indent="0" lvl="0" marL="0" rtl="0">
                        <a:spcBef>
                          <a:spcPts val="0"/>
                        </a:spcBef>
                        <a:spcAft>
                          <a:spcPts val="0"/>
                        </a:spcAft>
                        <a:buNone/>
                      </a:pPr>
                      <a:r>
                        <a:rPr b="1" lang="en" sz="1200">
                          <a:latin typeface="Lato"/>
                          <a:ea typeface="Lato"/>
                          <a:cs typeface="Lato"/>
                          <a:sym typeface="Lato"/>
                        </a:rPr>
                        <a:t>Dashboards</a:t>
                      </a:r>
                      <a:endParaRPr b="1"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t/>
                      </a:r>
                      <a:endParaRPr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t/>
                      </a:r>
                      <a:endParaRPr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t/>
                      </a:r>
                      <a:endParaRPr sz="1200">
                        <a:latin typeface="Lato"/>
                        <a:ea typeface="Lato"/>
                        <a:cs typeface="Lato"/>
                        <a:sym typeface="Lato"/>
                      </a:endParaRPr>
                    </a:p>
                  </a:txBody>
                  <a:tcPr marT="91425" marB="91425" marR="91425" marL="91425"/>
                </a:tc>
              </a:tr>
              <a:tr h="337275">
                <a:tc>
                  <a:txBody>
                    <a:bodyPr>
                      <a:noAutofit/>
                    </a:bodyPr>
                    <a:lstStyle/>
                    <a:p>
                      <a:pPr indent="0" lvl="0" marL="0" rtl="0" algn="r">
                        <a:spcBef>
                          <a:spcPts val="0"/>
                        </a:spcBef>
                        <a:spcAft>
                          <a:spcPts val="0"/>
                        </a:spcAft>
                        <a:buNone/>
                      </a:pPr>
                      <a:r>
                        <a:rPr lang="en" sz="1200">
                          <a:latin typeface="Lato"/>
                          <a:ea typeface="Lato"/>
                          <a:cs typeface="Lato"/>
                          <a:sym typeface="Lato"/>
                        </a:rPr>
                        <a:t>Course Signal</a:t>
                      </a:r>
                      <a:endParaRPr sz="1200">
                        <a:latin typeface="Lato"/>
                        <a:ea typeface="Lato"/>
                        <a:cs typeface="Lato"/>
                        <a:sym typeface="Lato"/>
                      </a:endParaRPr>
                    </a:p>
                  </a:txBody>
                  <a:tcPr marT="91425" marB="91425" marR="91425" marL="91425"/>
                </a:tc>
                <a:tc>
                  <a:txBody>
                    <a:bodyPr>
                      <a:noAutofit/>
                    </a:bodyPr>
                    <a:lstStyle/>
                    <a:p>
                      <a:pPr indent="0" lvl="0" marL="0" marR="0" rtl="0" algn="l">
                        <a:lnSpc>
                          <a:spcPct val="100000"/>
                        </a:lnSpc>
                        <a:spcBef>
                          <a:spcPts val="0"/>
                        </a:spcBef>
                        <a:spcAft>
                          <a:spcPts val="0"/>
                        </a:spcAft>
                        <a:buNone/>
                      </a:pPr>
                      <a:r>
                        <a:rPr lang="en" sz="1000">
                          <a:solidFill>
                            <a:schemeClr val="dk2"/>
                          </a:solidFill>
                        </a:rPr>
                        <a:t>✔</a:t>
                      </a:r>
                      <a:r>
                        <a:rPr lang="en" sz="1200">
                          <a:latin typeface="Lato"/>
                          <a:ea typeface="Lato"/>
                          <a:cs typeface="Lato"/>
                          <a:sym typeface="Lato"/>
                        </a:rPr>
                        <a:t> </a:t>
                      </a:r>
                      <a:endParaRPr sz="1200">
                        <a:latin typeface="Lato"/>
                        <a:ea typeface="Lato"/>
                        <a:cs typeface="Lato"/>
                        <a:sym typeface="Lato"/>
                      </a:endParaRPr>
                    </a:p>
                  </a:txBody>
                  <a:tcPr marT="91425" marB="91425" marR="91425" marL="91425">
                    <a:solidFill>
                      <a:srgbClr val="D9EAD3"/>
                    </a:solidFill>
                  </a:tcPr>
                </a:tc>
                <a:tc>
                  <a:txBody>
                    <a:bodyPr>
                      <a:noAutofit/>
                    </a:bodyPr>
                    <a:lstStyle/>
                    <a:p>
                      <a:pPr indent="0" lvl="0" marL="0" rtl="0">
                        <a:spcBef>
                          <a:spcPts val="0"/>
                        </a:spcBef>
                        <a:spcAft>
                          <a:spcPts val="0"/>
                        </a:spcAft>
                        <a:buNone/>
                      </a:pPr>
                      <a:r>
                        <a:rPr lang="en" sz="1200">
                          <a:latin typeface="Lato"/>
                          <a:ea typeface="Lato"/>
                          <a:cs typeface="Lato"/>
                          <a:sym typeface="Lato"/>
                        </a:rPr>
                        <a:t>No</a:t>
                      </a:r>
                      <a:endParaRPr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latin typeface="Lato"/>
                          <a:ea typeface="Lato"/>
                          <a:cs typeface="Lato"/>
                          <a:sym typeface="Lato"/>
                        </a:rPr>
                        <a:t>Metaphor of Traffic lights </a:t>
                      </a:r>
                      <a:endParaRPr sz="1200">
                        <a:latin typeface="Lato"/>
                        <a:ea typeface="Lato"/>
                        <a:cs typeface="Lato"/>
                        <a:sym typeface="Lato"/>
                      </a:endParaRPr>
                    </a:p>
                  </a:txBody>
                  <a:tcPr marT="91425" marB="91425" marR="91425" marL="91425">
                    <a:solidFill>
                      <a:srgbClr val="D9EAD3"/>
                    </a:solidFill>
                  </a:tcPr>
                </a:tc>
              </a:tr>
              <a:tr h="337275">
                <a:tc>
                  <a:txBody>
                    <a:bodyPr>
                      <a:noAutofit/>
                    </a:bodyPr>
                    <a:lstStyle/>
                    <a:p>
                      <a:pPr indent="0" lvl="0" marL="0" rtl="0" algn="r">
                        <a:spcBef>
                          <a:spcPts val="0"/>
                        </a:spcBef>
                        <a:spcAft>
                          <a:spcPts val="0"/>
                        </a:spcAft>
                        <a:buNone/>
                      </a:pPr>
                      <a:r>
                        <a:rPr lang="en" sz="1200">
                          <a:latin typeface="Lato"/>
                          <a:ea typeface="Lato"/>
                          <a:cs typeface="Lato"/>
                          <a:sym typeface="Lato"/>
                        </a:rPr>
                        <a:t>Student success system</a:t>
                      </a:r>
                      <a:endParaRPr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latin typeface="Lato"/>
                          <a:ea typeface="Lato"/>
                          <a:cs typeface="Lato"/>
                          <a:sym typeface="Lato"/>
                        </a:rPr>
                        <a:t>No</a:t>
                      </a:r>
                      <a:endParaRPr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Clr>
                          <a:schemeClr val="dk2"/>
                        </a:buClr>
                        <a:buSzPts val="1100"/>
                        <a:buFont typeface="Arial"/>
                        <a:buNone/>
                      </a:pPr>
                      <a:r>
                        <a:rPr lang="en" sz="1000">
                          <a:solidFill>
                            <a:schemeClr val="dk2"/>
                          </a:solidFill>
                        </a:rPr>
                        <a:t>✔</a:t>
                      </a:r>
                      <a:endParaRPr sz="1200">
                        <a:latin typeface="Lato"/>
                        <a:ea typeface="Lato"/>
                        <a:cs typeface="Lato"/>
                        <a:sym typeface="Lato"/>
                      </a:endParaRPr>
                    </a:p>
                  </a:txBody>
                  <a:tcPr marT="91425" marB="91425" marR="91425" marL="91425">
                    <a:solidFill>
                      <a:srgbClr val="D9EAD3"/>
                    </a:solidFill>
                  </a:tcPr>
                </a:tc>
                <a:tc>
                  <a:txBody>
                    <a:bodyPr>
                      <a:noAutofit/>
                    </a:bodyPr>
                    <a:lstStyle/>
                    <a:p>
                      <a:pPr indent="0" lvl="0" marL="0" rtl="0">
                        <a:spcBef>
                          <a:spcPts val="0"/>
                        </a:spcBef>
                        <a:spcAft>
                          <a:spcPts val="0"/>
                        </a:spcAft>
                        <a:buNone/>
                      </a:pPr>
                      <a:r>
                        <a:rPr lang="en" sz="1200">
                          <a:latin typeface="Lato"/>
                          <a:ea typeface="Lato"/>
                          <a:cs typeface="Lato"/>
                          <a:sym typeface="Lato"/>
                        </a:rPr>
                        <a:t>Yes</a:t>
                      </a:r>
                      <a:endParaRPr sz="1200">
                        <a:latin typeface="Lato"/>
                        <a:ea typeface="Lato"/>
                        <a:cs typeface="Lato"/>
                        <a:sym typeface="Lato"/>
                      </a:endParaRPr>
                    </a:p>
                  </a:txBody>
                  <a:tcPr marT="91425" marB="91425" marR="91425" marL="91425">
                    <a:solidFill>
                      <a:srgbClr val="D9EAD3"/>
                    </a:solidFill>
                  </a:tcPr>
                </a:tc>
              </a:tr>
            </a:tbl>
          </a:graphicData>
        </a:graphic>
      </p:graphicFrame>
      <p:sp>
        <p:nvSpPr>
          <p:cNvPr id="528" name="Shape 528"/>
          <p:cNvSpPr txBox="1"/>
          <p:nvPr/>
        </p:nvSpPr>
        <p:spPr>
          <a:xfrm>
            <a:off x="2366150" y="4727450"/>
            <a:ext cx="6377700" cy="316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Times New Roman"/>
                <a:ea typeface="Times New Roman"/>
                <a:cs typeface="Times New Roman"/>
                <a:sym typeface="Times New Roman"/>
              </a:rPr>
              <a:t>Further</a:t>
            </a:r>
            <a:r>
              <a:rPr lang="en" sz="1200">
                <a:latin typeface="Times New Roman"/>
                <a:ea typeface="Times New Roman"/>
                <a:cs typeface="Times New Roman"/>
                <a:sym typeface="Times New Roman"/>
              </a:rPr>
              <a:t> details about other items in Table 4.2 (techniques) and</a:t>
            </a:r>
            <a:r>
              <a:rPr lang="en" sz="1200">
                <a:solidFill>
                  <a:srgbClr val="000000"/>
                </a:solidFill>
                <a:latin typeface="Times New Roman"/>
                <a:ea typeface="Times New Roman"/>
                <a:cs typeface="Times New Roman"/>
                <a:sym typeface="Times New Roman"/>
              </a:rPr>
              <a:t> Table 4.3 (dashboards) in thesis</a:t>
            </a:r>
            <a:endParaRPr/>
          </a:p>
        </p:txBody>
      </p:sp>
      <p:sp>
        <p:nvSpPr>
          <p:cNvPr id="529" name="Shape 529"/>
          <p:cNvSpPr txBox="1"/>
          <p:nvPr>
            <p:ph idx="1" type="body"/>
          </p:nvPr>
        </p:nvSpPr>
        <p:spPr>
          <a:xfrm>
            <a:off x="0" y="575950"/>
            <a:ext cx="2400300" cy="30024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1400">
                <a:solidFill>
                  <a:srgbClr val="CCCCCC"/>
                </a:solidFill>
              </a:rPr>
              <a:t>What meso-level information is needed and what is its utility?</a:t>
            </a:r>
            <a:endParaRPr sz="1400"/>
          </a:p>
          <a:p>
            <a:pPr indent="0" lvl="0" marL="0" rtl="0">
              <a:lnSpc>
                <a:spcPct val="100000"/>
              </a:lnSpc>
              <a:spcBef>
                <a:spcPts val="1600"/>
              </a:spcBef>
              <a:spcAft>
                <a:spcPts val="0"/>
              </a:spcAft>
              <a:buNone/>
            </a:pPr>
            <a:r>
              <a:rPr b="1" lang="en" sz="1400">
                <a:highlight>
                  <a:srgbClr val="D9D2E9"/>
                </a:highlight>
              </a:rPr>
              <a:t>To what extent existing LA techniques and tools support</a:t>
            </a:r>
            <a:r>
              <a:rPr lang="en" sz="1400"/>
              <a:t> meso-level analysis? </a:t>
            </a:r>
            <a:endParaRPr sz="1400">
              <a:solidFill>
                <a:srgbClr val="CCCCCC"/>
              </a:solidFill>
            </a:endParaRPr>
          </a:p>
          <a:p>
            <a:pPr indent="0" lvl="0" marL="0" rtl="0">
              <a:lnSpc>
                <a:spcPct val="100000"/>
              </a:lnSpc>
              <a:spcBef>
                <a:spcPts val="1600"/>
              </a:spcBef>
              <a:spcAft>
                <a:spcPts val="1600"/>
              </a:spcAft>
              <a:buNone/>
            </a:pPr>
            <a:r>
              <a:rPr lang="en" sz="1400">
                <a:solidFill>
                  <a:srgbClr val="CCCCCC"/>
                </a:solidFill>
              </a:rPr>
              <a:t>To what extent existing visualisation is appropriate for analysing transitions?</a:t>
            </a:r>
            <a:endParaRPr sz="1400"/>
          </a:p>
        </p:txBody>
      </p:sp>
      <p:sp>
        <p:nvSpPr>
          <p:cNvPr id="530" name="Shape 530"/>
          <p:cNvSpPr txBox="1"/>
          <p:nvPr>
            <p:ph type="title"/>
          </p:nvPr>
        </p:nvSpPr>
        <p:spPr>
          <a:xfrm>
            <a:off x="4172025" y="3687625"/>
            <a:ext cx="2009400" cy="109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t>Meso-level</a:t>
            </a:r>
            <a:br>
              <a:rPr lang="en" sz="1200"/>
            </a:br>
            <a:r>
              <a:rPr lang="en" sz="1200"/>
              <a:t>+</a:t>
            </a:r>
            <a:endParaRPr sz="1200"/>
          </a:p>
          <a:p>
            <a:pPr indent="0" lvl="0" marL="0" rtl="0">
              <a:spcBef>
                <a:spcPts val="0"/>
              </a:spcBef>
              <a:spcAft>
                <a:spcPts val="0"/>
              </a:spcAft>
              <a:buNone/>
            </a:pPr>
            <a:r>
              <a:rPr lang="en" sz="1200"/>
              <a:t>Tracking transitions</a:t>
            </a:r>
            <a:br>
              <a:rPr lang="en" sz="1200"/>
            </a:br>
            <a:r>
              <a:rPr lang="en" sz="1200"/>
              <a:t>+</a:t>
            </a:r>
            <a:endParaRPr sz="1200"/>
          </a:p>
          <a:p>
            <a:pPr indent="0" lvl="0" marL="0" rtl="0">
              <a:spcBef>
                <a:spcPts val="0"/>
              </a:spcBef>
              <a:spcAft>
                <a:spcPts val="0"/>
              </a:spcAft>
              <a:buNone/>
            </a:pPr>
            <a:r>
              <a:rPr lang="en" sz="1200"/>
              <a:t>Visualised data</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Shape 53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Appropriateness of existing visualisation for meso level analysis</a:t>
            </a:r>
            <a:endParaRPr sz="2400"/>
          </a:p>
        </p:txBody>
      </p:sp>
      <p:sp>
        <p:nvSpPr>
          <p:cNvPr id="536" name="Shape 53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37" name="Shape 537"/>
          <p:cNvSpPr txBox="1"/>
          <p:nvPr>
            <p:ph idx="1" type="body"/>
          </p:nvPr>
        </p:nvSpPr>
        <p:spPr>
          <a:xfrm>
            <a:off x="2571185" y="1516150"/>
            <a:ext cx="6702600" cy="92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Method: Analysis of existing visualisation</a:t>
            </a:r>
            <a:endParaRPr sz="1400"/>
          </a:p>
          <a:p>
            <a:pPr indent="0" lvl="0" marL="0">
              <a:spcBef>
                <a:spcPts val="1600"/>
              </a:spcBef>
              <a:spcAft>
                <a:spcPts val="0"/>
              </a:spcAft>
              <a:buNone/>
            </a:pPr>
            <a:r>
              <a:rPr lang="en" sz="1400"/>
              <a:t>Sample: </a:t>
            </a:r>
            <a:endParaRPr sz="1400"/>
          </a:p>
          <a:p>
            <a:pPr indent="0" lvl="0" marL="0">
              <a:spcBef>
                <a:spcPts val="1600"/>
              </a:spcBef>
              <a:spcAft>
                <a:spcPts val="0"/>
              </a:spcAft>
              <a:buNone/>
            </a:pPr>
            <a:r>
              <a:t/>
            </a:r>
            <a:endParaRPr sz="1400"/>
          </a:p>
          <a:p>
            <a:pPr indent="0" lvl="0" marL="0">
              <a:spcBef>
                <a:spcPts val="1600"/>
              </a:spcBef>
              <a:spcAft>
                <a:spcPts val="0"/>
              </a:spcAft>
              <a:buNone/>
            </a:pPr>
            <a:r>
              <a:t/>
            </a:r>
            <a:endParaRPr sz="1400"/>
          </a:p>
          <a:p>
            <a:pPr indent="0" lvl="0" marL="0">
              <a:spcBef>
                <a:spcPts val="1600"/>
              </a:spcBef>
              <a:spcAft>
                <a:spcPts val="0"/>
              </a:spcAft>
              <a:buNone/>
            </a:pPr>
            <a:r>
              <a:t/>
            </a:r>
            <a:endParaRPr sz="1400"/>
          </a:p>
          <a:p>
            <a:pPr indent="0" lvl="0" marL="0" rtl="0">
              <a:spcBef>
                <a:spcPts val="1600"/>
              </a:spcBef>
              <a:spcAft>
                <a:spcPts val="1600"/>
              </a:spcAft>
              <a:buNone/>
            </a:pPr>
            <a:r>
              <a:rPr lang="en" sz="1400"/>
              <a:t>selected a non-exhaustive illustrative list of 7 visualisations which conveyed </a:t>
            </a:r>
            <a:br>
              <a:rPr lang="en" sz="1400"/>
            </a:br>
            <a:r>
              <a:rPr lang="en" sz="1400"/>
              <a:t>the information regarding sub group of data within a larger dataset</a:t>
            </a:r>
            <a:endParaRPr sz="1400"/>
          </a:p>
        </p:txBody>
      </p:sp>
      <p:graphicFrame>
        <p:nvGraphicFramePr>
          <p:cNvPr id="538" name="Shape 538"/>
          <p:cNvGraphicFramePr/>
          <p:nvPr/>
        </p:nvGraphicFramePr>
        <p:xfrm>
          <a:off x="2627350" y="2424550"/>
          <a:ext cx="3000000" cy="3000000"/>
        </p:xfrm>
        <a:graphic>
          <a:graphicData uri="http://schemas.openxmlformats.org/drawingml/2006/table">
            <a:tbl>
              <a:tblPr>
                <a:noFill/>
                <a:tableStyleId>{BEFBAA09-AC77-4564-8130-B3FFA3A7F15B}</a:tableStyleId>
              </a:tblPr>
              <a:tblGrid>
                <a:gridCol w="4591050"/>
                <a:gridCol w="1276350"/>
              </a:tblGrid>
              <a:tr h="12700">
                <a:tc>
                  <a:txBody>
                    <a:bodyPr>
                      <a:noAutofit/>
                    </a:bodyPr>
                    <a:lstStyle/>
                    <a:p>
                      <a:pPr indent="0" lvl="0" marL="0" rtl="0">
                        <a:spcBef>
                          <a:spcPts val="0"/>
                        </a:spcBef>
                        <a:spcAft>
                          <a:spcPts val="0"/>
                        </a:spcAft>
                        <a:buNone/>
                      </a:pPr>
                      <a:r>
                        <a:rPr lang="en" sz="1000"/>
                        <a:t>Catalogue</a:t>
                      </a:r>
                      <a:endParaRPr sz="1000"/>
                    </a:p>
                  </a:txBody>
                  <a:tcPr marT="63500" marB="63500" marR="63500" marL="63500"/>
                </a:tc>
                <a:tc>
                  <a:txBody>
                    <a:bodyPr>
                      <a:noAutofit/>
                    </a:bodyPr>
                    <a:lstStyle/>
                    <a:p>
                      <a:pPr indent="0" lvl="0" marL="0" rtl="0">
                        <a:spcBef>
                          <a:spcPts val="0"/>
                        </a:spcBef>
                        <a:spcAft>
                          <a:spcPts val="0"/>
                        </a:spcAft>
                        <a:buNone/>
                      </a:pPr>
                      <a:r>
                        <a:rPr lang="en" sz="1000"/>
                        <a:t>Number of viz listed</a:t>
                      </a:r>
                      <a:endParaRPr sz="1000"/>
                    </a:p>
                  </a:txBody>
                  <a:tcPr marT="63500" marB="63500" marR="63500" marL="63500"/>
                </a:tc>
              </a:tr>
              <a:tr h="12700">
                <a:tc>
                  <a:txBody>
                    <a:bodyPr>
                      <a:noAutofit/>
                    </a:bodyPr>
                    <a:lstStyle/>
                    <a:p>
                      <a:pPr indent="0" lvl="0" marL="0" rtl="0">
                        <a:lnSpc>
                          <a:spcPct val="115000"/>
                        </a:lnSpc>
                        <a:spcBef>
                          <a:spcPts val="0"/>
                        </a:spcBef>
                        <a:spcAft>
                          <a:spcPts val="0"/>
                        </a:spcAft>
                        <a:buNone/>
                      </a:pPr>
                      <a:r>
                        <a:rPr lang="en" sz="1000" u="sng">
                          <a:solidFill>
                            <a:srgbClr val="1155CC"/>
                          </a:solidFill>
                          <a:hlinkClick r:id="rId3"/>
                        </a:rPr>
                        <a:t>http://www.datavizcatalogue.com/index.html</a:t>
                      </a:r>
                      <a:endParaRPr sz="1000"/>
                    </a:p>
                  </a:txBody>
                  <a:tcPr marT="63500" marB="63500" marR="63500" marL="63500"/>
                </a:tc>
                <a:tc>
                  <a:txBody>
                    <a:bodyPr>
                      <a:noAutofit/>
                    </a:bodyPr>
                    <a:lstStyle/>
                    <a:p>
                      <a:pPr indent="0" lvl="0" marL="0" rtl="0">
                        <a:spcBef>
                          <a:spcPts val="0"/>
                        </a:spcBef>
                        <a:spcAft>
                          <a:spcPts val="0"/>
                        </a:spcAft>
                        <a:buNone/>
                      </a:pPr>
                      <a:r>
                        <a:rPr lang="en" sz="1000"/>
                        <a:t>60</a:t>
                      </a:r>
                      <a:endParaRPr sz="1000"/>
                    </a:p>
                  </a:txBody>
                  <a:tcPr marT="63500" marB="63500" marR="63500" marL="63500"/>
                </a:tc>
              </a:tr>
              <a:tr h="12700">
                <a:tc>
                  <a:txBody>
                    <a:bodyPr>
                      <a:noAutofit/>
                    </a:bodyPr>
                    <a:lstStyle/>
                    <a:p>
                      <a:pPr indent="0" lvl="0" marL="0" rtl="0">
                        <a:lnSpc>
                          <a:spcPct val="115000"/>
                        </a:lnSpc>
                        <a:spcBef>
                          <a:spcPts val="0"/>
                        </a:spcBef>
                        <a:spcAft>
                          <a:spcPts val="0"/>
                        </a:spcAft>
                        <a:buNone/>
                      </a:pPr>
                      <a:r>
                        <a:rPr lang="en" sz="1000" u="sng">
                          <a:solidFill>
                            <a:srgbClr val="1155CC"/>
                          </a:solidFill>
                          <a:hlinkClick r:id="rId4"/>
                        </a:rPr>
                        <a:t>http://survey.timeviz.net/</a:t>
                      </a:r>
                      <a:endParaRPr sz="1000"/>
                    </a:p>
                  </a:txBody>
                  <a:tcPr marT="63500" marB="63500" marR="63500" marL="63500"/>
                </a:tc>
                <a:tc>
                  <a:txBody>
                    <a:bodyPr>
                      <a:noAutofit/>
                    </a:bodyPr>
                    <a:lstStyle/>
                    <a:p>
                      <a:pPr indent="0" lvl="0" marL="0" rtl="0">
                        <a:spcBef>
                          <a:spcPts val="0"/>
                        </a:spcBef>
                        <a:spcAft>
                          <a:spcPts val="0"/>
                        </a:spcAft>
                        <a:buNone/>
                      </a:pPr>
                      <a:r>
                        <a:rPr lang="en" sz="1000"/>
                        <a:t>115</a:t>
                      </a:r>
                      <a:endParaRPr sz="1000"/>
                    </a:p>
                  </a:txBody>
                  <a:tcPr marT="63500" marB="63500" marR="63500" marL="63500"/>
                </a:tc>
              </a:tr>
              <a:tr h="12700">
                <a:tc>
                  <a:txBody>
                    <a:bodyPr>
                      <a:noAutofit/>
                    </a:bodyPr>
                    <a:lstStyle/>
                    <a:p>
                      <a:pPr indent="0" lvl="0" marL="0" rtl="0">
                        <a:lnSpc>
                          <a:spcPct val="115000"/>
                        </a:lnSpc>
                        <a:spcBef>
                          <a:spcPts val="0"/>
                        </a:spcBef>
                        <a:spcAft>
                          <a:spcPts val="0"/>
                        </a:spcAft>
                        <a:buNone/>
                      </a:pPr>
                      <a:r>
                        <a:rPr lang="en" sz="1000" u="sng">
                          <a:solidFill>
                            <a:srgbClr val="1155CC"/>
                          </a:solidFill>
                          <a:hlinkClick r:id="rId5"/>
                        </a:rPr>
                        <a:t>http://www.visual-literacy.org/periodic_table/periodic_table.html</a:t>
                      </a:r>
                      <a:r>
                        <a:rPr lang="en" sz="1000"/>
                        <a:t> </a:t>
                      </a:r>
                      <a:br>
                        <a:rPr lang="en" sz="1000"/>
                      </a:br>
                      <a:r>
                        <a:rPr lang="en" sz="1000"/>
                        <a:t>(Lengler &amp; Eppler, 2007)</a:t>
                      </a:r>
                      <a:endParaRPr sz="1000"/>
                    </a:p>
                  </a:txBody>
                  <a:tcPr marT="63500" marB="63500" marR="63500" marL="63500"/>
                </a:tc>
                <a:tc>
                  <a:txBody>
                    <a:bodyPr>
                      <a:noAutofit/>
                    </a:bodyPr>
                    <a:lstStyle/>
                    <a:p>
                      <a:pPr indent="0" lvl="0" marL="0" rtl="0">
                        <a:spcBef>
                          <a:spcPts val="0"/>
                        </a:spcBef>
                        <a:spcAft>
                          <a:spcPts val="0"/>
                        </a:spcAft>
                        <a:buNone/>
                      </a:pPr>
                      <a:r>
                        <a:rPr lang="en" sz="1000"/>
                        <a:t>100</a:t>
                      </a:r>
                      <a:endParaRPr sz="1000"/>
                    </a:p>
                  </a:txBody>
                  <a:tcPr marT="63500" marB="63500" marR="63500" marL="63500"/>
                </a:tc>
              </a:tr>
            </a:tbl>
          </a:graphicData>
        </a:graphic>
      </p:graphicFrame>
      <p:sp>
        <p:nvSpPr>
          <p:cNvPr id="539" name="Shape 539"/>
          <p:cNvSpPr txBox="1"/>
          <p:nvPr>
            <p:ph idx="1" type="body"/>
          </p:nvPr>
        </p:nvSpPr>
        <p:spPr>
          <a:xfrm>
            <a:off x="0" y="674750"/>
            <a:ext cx="2571300" cy="3002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400">
                <a:solidFill>
                  <a:srgbClr val="CCCCCC"/>
                </a:solidFill>
              </a:rPr>
              <a:t>What meso-level information is needed and what is its utility?</a:t>
            </a:r>
            <a:endParaRPr sz="1400">
              <a:solidFill>
                <a:srgbClr val="CCCCCC"/>
              </a:solidFill>
            </a:endParaRPr>
          </a:p>
          <a:p>
            <a:pPr indent="0" lvl="0" marL="0" marR="0" rtl="0" algn="l">
              <a:lnSpc>
                <a:spcPct val="100000"/>
              </a:lnSpc>
              <a:spcBef>
                <a:spcPts val="1600"/>
              </a:spcBef>
              <a:spcAft>
                <a:spcPts val="0"/>
              </a:spcAft>
              <a:buClr>
                <a:srgbClr val="000000"/>
              </a:buClr>
              <a:buSzPts val="1100"/>
              <a:buFont typeface="Arial"/>
              <a:buNone/>
            </a:pPr>
            <a:r>
              <a:rPr lang="en" sz="1400">
                <a:solidFill>
                  <a:srgbClr val="CCCCCC"/>
                </a:solidFill>
              </a:rPr>
              <a:t>To what extent existing LA techniques and tools support meso-level analysis? </a:t>
            </a:r>
            <a:endParaRPr b="1" sz="1400">
              <a:highlight>
                <a:srgbClr val="FCE5CD"/>
              </a:highlight>
            </a:endParaRPr>
          </a:p>
          <a:p>
            <a:pPr indent="0" lvl="0" marL="0" rtl="0">
              <a:lnSpc>
                <a:spcPct val="100000"/>
              </a:lnSpc>
              <a:spcBef>
                <a:spcPts val="1600"/>
              </a:spcBef>
              <a:spcAft>
                <a:spcPts val="1600"/>
              </a:spcAft>
              <a:buNone/>
            </a:pPr>
            <a:r>
              <a:rPr b="1" lang="en" sz="1400">
                <a:highlight>
                  <a:srgbClr val="FCE5CD"/>
                </a:highlight>
              </a:rPr>
              <a:t>To what extent existing visualisation is appropriate </a:t>
            </a:r>
            <a:r>
              <a:rPr lang="en" sz="1400"/>
              <a:t>for analysing transitions?</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Shape 544"/>
          <p:cNvSpPr txBox="1"/>
          <p:nvPr>
            <p:ph type="title"/>
          </p:nvPr>
        </p:nvSpPr>
        <p:spPr>
          <a:xfrm>
            <a:off x="190450" y="499750"/>
            <a:ext cx="16413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Visualising information of group of records</a:t>
            </a:r>
            <a:endParaRPr sz="1800"/>
          </a:p>
        </p:txBody>
      </p:sp>
      <p:sp>
        <p:nvSpPr>
          <p:cNvPr id="545" name="Shape 54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546" name="Shape 546"/>
          <p:cNvGraphicFramePr/>
          <p:nvPr/>
        </p:nvGraphicFramePr>
        <p:xfrm>
          <a:off x="276950" y="1793150"/>
          <a:ext cx="3000000" cy="3000000"/>
        </p:xfrm>
        <a:graphic>
          <a:graphicData uri="http://schemas.openxmlformats.org/drawingml/2006/table">
            <a:tbl>
              <a:tblPr>
                <a:noFill/>
                <a:tableStyleId>{BEFBAA09-AC77-4564-8130-B3FFA3A7F15B}</a:tableStyleId>
              </a:tblPr>
              <a:tblGrid>
                <a:gridCol w="1634450"/>
                <a:gridCol w="1005825"/>
                <a:gridCol w="1005825"/>
                <a:gridCol w="1005825"/>
                <a:gridCol w="1005825"/>
                <a:gridCol w="1005825"/>
                <a:gridCol w="1005825"/>
                <a:gridCol w="1005825"/>
              </a:tblGrid>
              <a:tr h="400000">
                <a:tc>
                  <a:txBody>
                    <a:bodyPr>
                      <a:noAutofit/>
                    </a:bodyPr>
                    <a:lstStyle/>
                    <a:p>
                      <a:pPr indent="0" lvl="0" marL="0" rtl="0">
                        <a:spcBef>
                          <a:spcPts val="0"/>
                        </a:spcBef>
                        <a:spcAft>
                          <a:spcPts val="0"/>
                        </a:spcAft>
                        <a:buNone/>
                      </a:pPr>
                      <a:r>
                        <a:rPr lang="en" sz="1000"/>
                        <a:t>FEATURES</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Histogram</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Parallel Coordinate</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Sankey Diagram</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Circular Plot</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Steam Graph</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Alluvial Diagram</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Parallel Set</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4025">
                <a:tc>
                  <a:txBody>
                    <a:bodyPr>
                      <a:noAutofit/>
                    </a:bodyPr>
                    <a:lstStyle/>
                    <a:p>
                      <a:pPr indent="0" lvl="0" marL="0" rtl="0">
                        <a:spcBef>
                          <a:spcPts val="0"/>
                        </a:spcBef>
                        <a:spcAft>
                          <a:spcPts val="0"/>
                        </a:spcAft>
                        <a:buNone/>
                      </a:pPr>
                      <a:r>
                        <a:rPr lang="en" sz="700"/>
                        <a:t>Relevant Publication</a:t>
                      </a:r>
                      <a:endParaRPr sz="7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700"/>
                        <a:t>Ioannidis, Y, (2003) gives a historical perspective</a:t>
                      </a:r>
                      <a:endParaRPr sz="7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700"/>
                        <a:t>Inselberg, (1985;2009)</a:t>
                      </a:r>
                      <a:endParaRPr sz="7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700"/>
                        <a:t>Riehmann, P. Hanfler, M. &amp; Froehlich B. (2005)</a:t>
                      </a:r>
                      <a:endParaRPr sz="7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700"/>
                        <a:t>Abel, G. J., &amp; Sander, N. (2014)</a:t>
                      </a:r>
                      <a:endParaRPr sz="7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700"/>
                        <a:t>Havre, Hetzler &amp; Nowell, (2002)</a:t>
                      </a:r>
                      <a:endParaRPr sz="7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700"/>
                        <a:t>Rosvall &amp; Bergstrom, (2010)</a:t>
                      </a:r>
                      <a:endParaRPr sz="7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700"/>
                        <a:t>Kosara, R., Bendix, F., &amp; Hauser, H. (2006).</a:t>
                      </a:r>
                      <a:endParaRPr sz="7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4025">
                <a:tc>
                  <a:txBody>
                    <a:bodyPr>
                      <a:noAutofit/>
                    </a:bodyPr>
                    <a:lstStyle/>
                    <a:p>
                      <a:pPr indent="0" lvl="0" marL="0" rtl="0">
                        <a:spcBef>
                          <a:spcPts val="0"/>
                        </a:spcBef>
                        <a:spcAft>
                          <a:spcPts val="0"/>
                        </a:spcAft>
                        <a:buNone/>
                      </a:pPr>
                      <a:r>
                        <a:rPr lang="en" sz="1000"/>
                        <a:t>S</a:t>
                      </a:r>
                      <a:r>
                        <a:rPr lang="en" sz="1000"/>
                        <a:t>hows frequencies</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00000">
                <a:tc>
                  <a:txBody>
                    <a:bodyPr>
                      <a:noAutofit/>
                    </a:bodyPr>
                    <a:lstStyle/>
                    <a:p>
                      <a:pPr indent="0" lvl="0" marL="0" rtl="0">
                        <a:spcBef>
                          <a:spcPts val="0"/>
                        </a:spcBef>
                        <a:spcAft>
                          <a:spcPts val="0"/>
                        </a:spcAft>
                        <a:buNone/>
                      </a:pPr>
                      <a:r>
                        <a:rPr lang="en" sz="1000"/>
                        <a:t>Handles multiple attributes</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00000">
                <a:tc>
                  <a:txBody>
                    <a:bodyPr>
                      <a:noAutofit/>
                    </a:bodyPr>
                    <a:lstStyle/>
                    <a:p>
                      <a:pPr indent="0" lvl="0" marL="0" rtl="0">
                        <a:spcBef>
                          <a:spcPts val="0"/>
                        </a:spcBef>
                        <a:spcAft>
                          <a:spcPts val="0"/>
                        </a:spcAft>
                        <a:buNone/>
                      </a:pPr>
                      <a:r>
                        <a:rPr lang="en" sz="1000"/>
                        <a:t>Can represent transitions across multiple attributes</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don't know</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don't know</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00000">
                <a:tc>
                  <a:txBody>
                    <a:bodyPr>
                      <a:noAutofit/>
                    </a:bodyPr>
                    <a:lstStyle/>
                    <a:p>
                      <a:pPr indent="0" lvl="0" marL="0" rtl="0">
                        <a:spcBef>
                          <a:spcPts val="0"/>
                        </a:spcBef>
                        <a:spcAft>
                          <a:spcPts val="0"/>
                        </a:spcAft>
                        <a:buNone/>
                      </a:pPr>
                      <a:r>
                        <a:rPr lang="en" sz="1000"/>
                        <a:t>Can represent transitions across time</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4025">
                <a:tc>
                  <a:txBody>
                    <a:bodyPr>
                      <a:noAutofit/>
                    </a:bodyPr>
                    <a:lstStyle/>
                    <a:p>
                      <a:pPr indent="0" lvl="0" marL="0" rtl="0">
                        <a:spcBef>
                          <a:spcPts val="0"/>
                        </a:spcBef>
                        <a:spcAft>
                          <a:spcPts val="0"/>
                        </a:spcAft>
                        <a:buNone/>
                      </a:pPr>
                      <a:r>
                        <a:rPr lang="en" sz="1000"/>
                        <a:t>Interactive tool based on D3JS</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547" name="Shape 547"/>
          <p:cNvPicPr preferRelativeResize="0"/>
          <p:nvPr/>
        </p:nvPicPr>
        <p:blipFill>
          <a:blip r:embed="rId3">
            <a:alphaModFix/>
          </a:blip>
          <a:stretch>
            <a:fillRect/>
          </a:stretch>
        </p:blipFill>
        <p:spPr>
          <a:xfrm>
            <a:off x="1831783" y="910010"/>
            <a:ext cx="875292" cy="569675"/>
          </a:xfrm>
          <a:prstGeom prst="rect">
            <a:avLst/>
          </a:prstGeom>
          <a:noFill/>
          <a:ln>
            <a:noFill/>
          </a:ln>
        </p:spPr>
      </p:pic>
      <p:pic>
        <p:nvPicPr>
          <p:cNvPr id="548" name="Shape 548"/>
          <p:cNvPicPr preferRelativeResize="0"/>
          <p:nvPr/>
        </p:nvPicPr>
        <p:blipFill>
          <a:blip r:embed="rId4">
            <a:alphaModFix/>
          </a:blip>
          <a:stretch>
            <a:fillRect/>
          </a:stretch>
        </p:blipFill>
        <p:spPr>
          <a:xfrm>
            <a:off x="2900525" y="837850"/>
            <a:ext cx="875300" cy="875300"/>
          </a:xfrm>
          <a:prstGeom prst="rect">
            <a:avLst/>
          </a:prstGeom>
          <a:noFill/>
          <a:ln>
            <a:noFill/>
          </a:ln>
        </p:spPr>
      </p:pic>
      <p:pic>
        <p:nvPicPr>
          <p:cNvPr id="549" name="Shape 549"/>
          <p:cNvPicPr preferRelativeResize="0"/>
          <p:nvPr/>
        </p:nvPicPr>
        <p:blipFill>
          <a:blip r:embed="rId5">
            <a:alphaModFix/>
          </a:blip>
          <a:stretch>
            <a:fillRect/>
          </a:stretch>
        </p:blipFill>
        <p:spPr>
          <a:xfrm>
            <a:off x="3978175" y="990650"/>
            <a:ext cx="875300" cy="554357"/>
          </a:xfrm>
          <a:prstGeom prst="rect">
            <a:avLst/>
          </a:prstGeom>
          <a:noFill/>
          <a:ln>
            <a:noFill/>
          </a:ln>
        </p:spPr>
      </p:pic>
      <p:pic>
        <p:nvPicPr>
          <p:cNvPr id="550" name="Shape 550"/>
          <p:cNvPicPr preferRelativeResize="0"/>
          <p:nvPr/>
        </p:nvPicPr>
        <p:blipFill>
          <a:blip r:embed="rId6">
            <a:alphaModFix/>
          </a:blip>
          <a:stretch>
            <a:fillRect/>
          </a:stretch>
        </p:blipFill>
        <p:spPr>
          <a:xfrm>
            <a:off x="4885500" y="756570"/>
            <a:ext cx="1035275" cy="1017830"/>
          </a:xfrm>
          <a:prstGeom prst="rect">
            <a:avLst/>
          </a:prstGeom>
          <a:noFill/>
          <a:ln>
            <a:noFill/>
          </a:ln>
        </p:spPr>
      </p:pic>
      <p:pic>
        <p:nvPicPr>
          <p:cNvPr id="551" name="Shape 551"/>
          <p:cNvPicPr preferRelativeResize="0"/>
          <p:nvPr/>
        </p:nvPicPr>
        <p:blipFill>
          <a:blip r:embed="rId7">
            <a:alphaModFix/>
          </a:blip>
          <a:stretch>
            <a:fillRect/>
          </a:stretch>
        </p:blipFill>
        <p:spPr>
          <a:xfrm>
            <a:off x="5953476" y="695725"/>
            <a:ext cx="951079" cy="1017825"/>
          </a:xfrm>
          <a:prstGeom prst="rect">
            <a:avLst/>
          </a:prstGeom>
          <a:noFill/>
          <a:ln>
            <a:noFill/>
          </a:ln>
        </p:spPr>
      </p:pic>
      <p:pic>
        <p:nvPicPr>
          <p:cNvPr id="552" name="Shape 552"/>
          <p:cNvPicPr preferRelativeResize="0"/>
          <p:nvPr/>
        </p:nvPicPr>
        <p:blipFill>
          <a:blip r:embed="rId8">
            <a:alphaModFix/>
          </a:blip>
          <a:stretch>
            <a:fillRect/>
          </a:stretch>
        </p:blipFill>
        <p:spPr>
          <a:xfrm>
            <a:off x="6964700" y="1072070"/>
            <a:ext cx="1035275" cy="411455"/>
          </a:xfrm>
          <a:prstGeom prst="rect">
            <a:avLst/>
          </a:prstGeom>
          <a:noFill/>
          <a:ln>
            <a:noFill/>
          </a:ln>
        </p:spPr>
      </p:pic>
      <p:sp>
        <p:nvSpPr>
          <p:cNvPr id="553" name="Shape 553"/>
          <p:cNvSpPr txBox="1"/>
          <p:nvPr>
            <p:ph type="title"/>
          </p:nvPr>
        </p:nvSpPr>
        <p:spPr>
          <a:xfrm>
            <a:off x="7890150" y="4312050"/>
            <a:ext cx="1079100" cy="78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0" lang="en" sz="1000">
                <a:latin typeface="Lato"/>
                <a:ea typeface="Lato"/>
                <a:cs typeface="Lato"/>
                <a:sym typeface="Lato"/>
              </a:rPr>
              <a:t>Accessibility issues</a:t>
            </a:r>
            <a:endParaRPr b="0" sz="1000">
              <a:latin typeface="Lato"/>
              <a:ea typeface="Lato"/>
              <a:cs typeface="Lato"/>
              <a:sym typeface="Lato"/>
            </a:endParaRPr>
          </a:p>
        </p:txBody>
      </p:sp>
      <p:pic>
        <p:nvPicPr>
          <p:cNvPr id="554" name="Shape 554"/>
          <p:cNvPicPr preferRelativeResize="0"/>
          <p:nvPr/>
        </p:nvPicPr>
        <p:blipFill>
          <a:blip r:embed="rId9">
            <a:alphaModFix/>
          </a:blip>
          <a:stretch>
            <a:fillRect/>
          </a:stretch>
        </p:blipFill>
        <p:spPr>
          <a:xfrm>
            <a:off x="8004550" y="465950"/>
            <a:ext cx="951075" cy="12604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58" name="Shape 558"/>
        <p:cNvGrpSpPr/>
        <p:nvPr/>
      </p:nvGrpSpPr>
      <p:grpSpPr>
        <a:xfrm>
          <a:off x="0" y="0"/>
          <a:ext cx="0" cy="0"/>
          <a:chOff x="0" y="0"/>
          <a:chExt cx="0" cy="0"/>
        </a:xfrm>
      </p:grpSpPr>
      <p:sp>
        <p:nvSpPr>
          <p:cNvPr id="559" name="Shape 559"/>
          <p:cNvSpPr txBox="1"/>
          <p:nvPr>
            <p:ph type="title"/>
          </p:nvPr>
        </p:nvSpPr>
        <p:spPr>
          <a:xfrm>
            <a:off x="588186" y="116850"/>
            <a:ext cx="3609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a:t>
            </a:r>
            <a:r>
              <a:rPr lang="en" sz="1800"/>
              <a:t>olution outline</a:t>
            </a:r>
            <a:endParaRPr sz="1800"/>
          </a:p>
        </p:txBody>
      </p:sp>
      <p:sp>
        <p:nvSpPr>
          <p:cNvPr id="560" name="Shape 560"/>
          <p:cNvSpPr txBox="1"/>
          <p:nvPr>
            <p:ph idx="4294967295" type="body"/>
          </p:nvPr>
        </p:nvSpPr>
        <p:spPr>
          <a:xfrm>
            <a:off x="2943500" y="641725"/>
            <a:ext cx="5989200" cy="3880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t>Given any teaching-learning or educational research scenario, </a:t>
            </a:r>
            <a:br>
              <a:rPr lang="en" sz="1200"/>
            </a:br>
            <a:r>
              <a:rPr lang="en" sz="1200">
                <a:highlight>
                  <a:srgbClr val="CFE2F3"/>
                </a:highlight>
              </a:rPr>
              <a:t>Data + Queries</a:t>
            </a:r>
            <a:r>
              <a:rPr lang="en" sz="1200"/>
              <a:t> regarding cohorts  </a:t>
            </a:r>
            <a:endParaRPr sz="1200"/>
          </a:p>
          <a:p>
            <a:pPr indent="0" lvl="0" marL="0" rtl="0">
              <a:spcBef>
                <a:spcPts val="1600"/>
              </a:spcBef>
              <a:spcAft>
                <a:spcPts val="0"/>
              </a:spcAft>
              <a:buNone/>
            </a:pPr>
            <a:r>
              <a:rPr lang="en" sz="1200">
                <a:highlight>
                  <a:srgbClr val="FFF2CC"/>
                </a:highlight>
              </a:rPr>
              <a:t>Define constructs</a:t>
            </a:r>
            <a:r>
              <a:rPr lang="en" sz="1200"/>
              <a:t> of the meso-level analysis. </a:t>
            </a:r>
            <a:br>
              <a:rPr lang="en" sz="1200"/>
            </a:br>
            <a:r>
              <a:rPr lang="en" sz="1200">
                <a:highlight>
                  <a:srgbClr val="FFF2CC"/>
                </a:highlight>
              </a:rPr>
              <a:t>Compute values </a:t>
            </a:r>
            <a:r>
              <a:rPr lang="en" sz="1200"/>
              <a:t>across the dataset based on those  construct</a:t>
            </a:r>
            <a:endParaRPr sz="1200"/>
          </a:p>
          <a:p>
            <a:pPr indent="0" lvl="0" marL="0" rtl="0">
              <a:spcBef>
                <a:spcPts val="1600"/>
              </a:spcBef>
              <a:spcAft>
                <a:spcPts val="0"/>
              </a:spcAft>
              <a:buNone/>
            </a:pPr>
            <a:br>
              <a:rPr lang="en" sz="1200"/>
            </a:br>
            <a:r>
              <a:rPr lang="en" sz="1200">
                <a:highlight>
                  <a:srgbClr val="D9D2E9"/>
                </a:highlight>
              </a:rPr>
              <a:t>Interactive Visualisation</a:t>
            </a:r>
            <a:r>
              <a:rPr lang="en" sz="1200"/>
              <a:t> of transitions at meso-level</a:t>
            </a:r>
            <a:endParaRPr sz="1200"/>
          </a:p>
          <a:p>
            <a:pPr indent="0" lvl="0" marL="0" rtl="0">
              <a:spcBef>
                <a:spcPts val="1600"/>
              </a:spcBef>
              <a:spcAft>
                <a:spcPts val="0"/>
              </a:spcAft>
              <a:buNone/>
            </a:pPr>
            <a:br>
              <a:rPr lang="en" sz="1200"/>
            </a:br>
            <a:r>
              <a:rPr lang="en" sz="1200"/>
              <a:t>Specific </a:t>
            </a:r>
            <a:r>
              <a:rPr lang="en" sz="1200">
                <a:highlight>
                  <a:srgbClr val="FFF2CC"/>
                </a:highlight>
              </a:rPr>
              <a:t>look-up or compare tasks</a:t>
            </a:r>
            <a:r>
              <a:rPr lang="en" sz="1200"/>
              <a:t> regarding different constructs of the meso-view </a:t>
            </a:r>
            <a:endParaRPr sz="1200"/>
          </a:p>
          <a:p>
            <a:pPr indent="0" lvl="0" marL="0" rtl="0">
              <a:spcBef>
                <a:spcPts val="1600"/>
              </a:spcBef>
              <a:spcAft>
                <a:spcPts val="0"/>
              </a:spcAft>
              <a:buNone/>
            </a:pPr>
            <a:br>
              <a:rPr lang="en" sz="1200"/>
            </a:br>
            <a:br>
              <a:rPr lang="en" sz="1200"/>
            </a:br>
            <a:r>
              <a:rPr lang="en" sz="1200">
                <a:highlight>
                  <a:srgbClr val="C9DAF8"/>
                </a:highlight>
              </a:rPr>
              <a:t>Answers</a:t>
            </a:r>
            <a:r>
              <a:rPr lang="en" sz="1200"/>
              <a:t> to the posed queries or </a:t>
            </a:r>
            <a:r>
              <a:rPr lang="en" sz="1200">
                <a:highlight>
                  <a:srgbClr val="C9DAF8"/>
                </a:highlight>
              </a:rPr>
              <a:t>trends</a:t>
            </a:r>
            <a:r>
              <a:rPr lang="en" sz="1200"/>
              <a:t> in the dataset of the specific context.</a:t>
            </a:r>
            <a:br>
              <a:rPr lang="en" sz="1200"/>
            </a:br>
            <a:endParaRPr sz="1200"/>
          </a:p>
          <a:p>
            <a:pPr indent="0" lvl="0" marL="0" rtl="0">
              <a:spcBef>
                <a:spcPts val="1600"/>
              </a:spcBef>
              <a:spcAft>
                <a:spcPts val="1600"/>
              </a:spcAft>
              <a:buNone/>
            </a:pPr>
            <a:r>
              <a:rPr lang="en" sz="1200"/>
              <a:t>Insights used either as a </a:t>
            </a:r>
            <a:r>
              <a:rPr lang="en" sz="1200">
                <a:highlight>
                  <a:srgbClr val="D9EAD3"/>
                </a:highlight>
              </a:rPr>
              <a:t>descriptive model</a:t>
            </a:r>
            <a:r>
              <a:rPr lang="en" sz="1200"/>
              <a:t> or </a:t>
            </a:r>
            <a:r>
              <a:rPr lang="en" sz="1200">
                <a:highlight>
                  <a:srgbClr val="D9EAD3"/>
                </a:highlight>
              </a:rPr>
              <a:t>decisions making aid </a:t>
            </a:r>
            <a:r>
              <a:rPr lang="en" sz="1200"/>
              <a:t>in the specific context</a:t>
            </a:r>
            <a:br>
              <a:rPr lang="en" sz="1200"/>
            </a:br>
            <a:endParaRPr sz="1200"/>
          </a:p>
        </p:txBody>
      </p:sp>
      <p:sp>
        <p:nvSpPr>
          <p:cNvPr id="561" name="Shape 56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562" name="Shape 562"/>
          <p:cNvPicPr preferRelativeResize="0"/>
          <p:nvPr/>
        </p:nvPicPr>
        <p:blipFill>
          <a:blip r:embed="rId3">
            <a:alphaModFix/>
          </a:blip>
          <a:stretch>
            <a:fillRect/>
          </a:stretch>
        </p:blipFill>
        <p:spPr>
          <a:xfrm>
            <a:off x="533400" y="609600"/>
            <a:ext cx="2095450" cy="40724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0" st="0"/>
                                            </p:txEl>
                                          </p:spTgt>
                                        </p:tgtEl>
                                        <p:attrNameLst>
                                          <p:attrName>style.visibility</p:attrName>
                                        </p:attrNameLst>
                                      </p:cBhvr>
                                      <p:to>
                                        <p:strVal val="visible"/>
                                      </p:to>
                                    </p:set>
                                    <p:animEffect filter="fade" transition="in">
                                      <p:cBhvr>
                                        <p:cTn dur="1000"/>
                                        <p:tgtEl>
                                          <p:spTgt spid="5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1" st="1"/>
                                            </p:txEl>
                                          </p:spTgt>
                                        </p:tgtEl>
                                        <p:attrNameLst>
                                          <p:attrName>style.visibility</p:attrName>
                                        </p:attrNameLst>
                                      </p:cBhvr>
                                      <p:to>
                                        <p:strVal val="visible"/>
                                      </p:to>
                                    </p:set>
                                    <p:animEffect filter="fade" transition="in">
                                      <p:cBhvr>
                                        <p:cTn dur="1000"/>
                                        <p:tgtEl>
                                          <p:spTgt spid="5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2" st="2"/>
                                            </p:txEl>
                                          </p:spTgt>
                                        </p:tgtEl>
                                        <p:attrNameLst>
                                          <p:attrName>style.visibility</p:attrName>
                                        </p:attrNameLst>
                                      </p:cBhvr>
                                      <p:to>
                                        <p:strVal val="visible"/>
                                      </p:to>
                                    </p:set>
                                    <p:animEffect filter="fade" transition="in">
                                      <p:cBhvr>
                                        <p:cTn dur="1000"/>
                                        <p:tgtEl>
                                          <p:spTgt spid="5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3" st="3"/>
                                            </p:txEl>
                                          </p:spTgt>
                                        </p:tgtEl>
                                        <p:attrNameLst>
                                          <p:attrName>style.visibility</p:attrName>
                                        </p:attrNameLst>
                                      </p:cBhvr>
                                      <p:to>
                                        <p:strVal val="visible"/>
                                      </p:to>
                                    </p:set>
                                    <p:animEffect filter="fade" transition="in">
                                      <p:cBhvr>
                                        <p:cTn dur="1000"/>
                                        <p:tgtEl>
                                          <p:spTgt spid="5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4" st="4"/>
                                            </p:txEl>
                                          </p:spTgt>
                                        </p:tgtEl>
                                        <p:attrNameLst>
                                          <p:attrName>style.visibility</p:attrName>
                                        </p:attrNameLst>
                                      </p:cBhvr>
                                      <p:to>
                                        <p:strVal val="visible"/>
                                      </p:to>
                                    </p:set>
                                    <p:animEffect filter="fade" transition="in">
                                      <p:cBhvr>
                                        <p:cTn dur="1000"/>
                                        <p:tgtEl>
                                          <p:spTgt spid="5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5" st="5"/>
                                            </p:txEl>
                                          </p:spTgt>
                                        </p:tgtEl>
                                        <p:attrNameLst>
                                          <p:attrName>style.visibility</p:attrName>
                                        </p:attrNameLst>
                                      </p:cBhvr>
                                      <p:to>
                                        <p:strVal val="visible"/>
                                      </p:to>
                                    </p:set>
                                    <p:animEffect filter="fade" transition="in">
                                      <p:cBhvr>
                                        <p:cTn dur="1000"/>
                                        <p:tgtEl>
                                          <p:spTgt spid="56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Shape 56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Design and Development Phase</a:t>
            </a:r>
            <a:endParaRPr/>
          </a:p>
        </p:txBody>
      </p:sp>
      <p:sp>
        <p:nvSpPr>
          <p:cNvPr id="568" name="Shape 56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569" name="Shape 569"/>
          <p:cNvSpPr/>
          <p:nvPr/>
        </p:nvSpPr>
        <p:spPr>
          <a:xfrm rot="10800000">
            <a:off x="1816250" y="1306200"/>
            <a:ext cx="5625600" cy="816900"/>
          </a:xfrm>
          <a:prstGeom prst="roundRect">
            <a:avLst>
              <a:gd fmla="val 16667" name="adj"/>
            </a:avLst>
          </a:prstGeom>
          <a:gradFill>
            <a:gsLst>
              <a:gs pos="0">
                <a:srgbClr val="FFF6DB"/>
              </a:gs>
              <a:gs pos="100000">
                <a:srgbClr val="FAD25C"/>
              </a:gs>
            </a:gsLst>
            <a:lin ang="5400012"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570" name="Shape 570"/>
          <p:cNvPicPr preferRelativeResize="0"/>
          <p:nvPr/>
        </p:nvPicPr>
        <p:blipFill>
          <a:blip r:embed="rId3">
            <a:alphaModFix amt="32000"/>
          </a:blip>
          <a:stretch>
            <a:fillRect/>
          </a:stretch>
        </p:blipFill>
        <p:spPr>
          <a:xfrm>
            <a:off x="49450" y="1468025"/>
            <a:ext cx="8997249" cy="2916957"/>
          </a:xfrm>
          <a:prstGeom prst="rect">
            <a:avLst/>
          </a:prstGeom>
          <a:noFill/>
          <a:ln>
            <a:noFill/>
          </a:ln>
        </p:spPr>
      </p:pic>
      <p:pic>
        <p:nvPicPr>
          <p:cNvPr id="571" name="Shape 571"/>
          <p:cNvPicPr preferRelativeResize="0"/>
          <p:nvPr/>
        </p:nvPicPr>
        <p:blipFill rotWithShape="1">
          <a:blip r:embed="rId4">
            <a:alphaModFix/>
          </a:blip>
          <a:srcRect b="16805" l="18762" r="16496" t="0"/>
          <a:stretch/>
        </p:blipFill>
        <p:spPr>
          <a:xfrm>
            <a:off x="1737775" y="1468025"/>
            <a:ext cx="5824649" cy="2426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pic>
        <p:nvPicPr>
          <p:cNvPr id="576" name="Shape 576"/>
          <p:cNvPicPr preferRelativeResize="0"/>
          <p:nvPr/>
        </p:nvPicPr>
        <p:blipFill>
          <a:blip r:embed="rId3">
            <a:alphaModFix/>
          </a:blip>
          <a:stretch>
            <a:fillRect/>
          </a:stretch>
        </p:blipFill>
        <p:spPr>
          <a:xfrm>
            <a:off x="2394622" y="1969363"/>
            <a:ext cx="6372225" cy="2733675"/>
          </a:xfrm>
          <a:prstGeom prst="rect">
            <a:avLst/>
          </a:prstGeom>
          <a:noFill/>
          <a:ln>
            <a:noFill/>
          </a:ln>
        </p:spPr>
      </p:pic>
      <p:sp>
        <p:nvSpPr>
          <p:cNvPr id="577" name="Shape 577"/>
          <p:cNvSpPr txBox="1"/>
          <p:nvPr>
            <p:ph type="title"/>
          </p:nvPr>
        </p:nvSpPr>
        <p:spPr>
          <a:xfrm>
            <a:off x="5050" y="624850"/>
            <a:ext cx="2694300" cy="1673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t>Design &amp; Development Phase</a:t>
            </a:r>
            <a:endParaRPr sz="2400"/>
          </a:p>
        </p:txBody>
      </p:sp>
      <p:sp>
        <p:nvSpPr>
          <p:cNvPr id="578" name="Shape 578"/>
          <p:cNvSpPr txBox="1"/>
          <p:nvPr/>
        </p:nvSpPr>
        <p:spPr>
          <a:xfrm>
            <a:off x="3017200" y="713875"/>
            <a:ext cx="2431800" cy="220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000">
                <a:solidFill>
                  <a:srgbClr val="CCCCCC"/>
                </a:solidFill>
                <a:latin typeface="Lato"/>
                <a:ea typeface="Lato"/>
                <a:cs typeface="Lato"/>
                <a:sym typeface="Lato"/>
              </a:rPr>
              <a:t>Design</a:t>
            </a:r>
            <a:r>
              <a:rPr lang="en" sz="1000">
                <a:solidFill>
                  <a:srgbClr val="CCCCCC"/>
                </a:solidFill>
                <a:latin typeface="Lato"/>
                <a:ea typeface="Lato"/>
                <a:cs typeface="Lato"/>
                <a:sym typeface="Lato"/>
              </a:rPr>
              <a:t> Question</a:t>
            </a:r>
            <a:br>
              <a:rPr lang="en" sz="1000">
                <a:solidFill>
                  <a:schemeClr val="dk2"/>
                </a:solidFill>
                <a:latin typeface="Lato"/>
                <a:ea typeface="Lato"/>
                <a:cs typeface="Lato"/>
                <a:sym typeface="Lato"/>
              </a:rPr>
            </a:br>
            <a:r>
              <a:rPr lang="en" sz="1000">
                <a:solidFill>
                  <a:schemeClr val="dk2"/>
                </a:solidFill>
                <a:latin typeface="Lato"/>
                <a:ea typeface="Lato"/>
                <a:cs typeface="Lato"/>
                <a:sym typeface="Lato"/>
              </a:rPr>
              <a:t>DQ1: How can we develop the information artifact based on the goals?</a:t>
            </a:r>
            <a:endParaRPr sz="1000">
              <a:solidFill>
                <a:schemeClr val="dk2"/>
              </a:solidFill>
              <a:latin typeface="Lato"/>
              <a:ea typeface="Lato"/>
              <a:cs typeface="Lato"/>
              <a:sym typeface="Lato"/>
            </a:endParaRPr>
          </a:p>
          <a:p>
            <a:pPr indent="0" lvl="0" marL="0" marR="0" rtl="0" algn="l">
              <a:lnSpc>
                <a:spcPct val="115000"/>
              </a:lnSpc>
              <a:spcBef>
                <a:spcPts val="1600"/>
              </a:spcBef>
              <a:spcAft>
                <a:spcPts val="1600"/>
              </a:spcAft>
              <a:buNone/>
            </a:pPr>
            <a:r>
              <a:rPr lang="en" sz="1000">
                <a:solidFill>
                  <a:schemeClr val="dk2"/>
                </a:solidFill>
                <a:latin typeface="Lato"/>
                <a:ea typeface="Lato"/>
                <a:cs typeface="Lato"/>
                <a:sym typeface="Lato"/>
              </a:rPr>
              <a:t>DQ2: How can it be represented visually</a:t>
            </a:r>
            <a:endParaRPr sz="1000">
              <a:solidFill>
                <a:schemeClr val="dk2"/>
              </a:solidFill>
              <a:latin typeface="Lato"/>
              <a:ea typeface="Lato"/>
              <a:cs typeface="Lato"/>
              <a:sym typeface="Lato"/>
            </a:endParaRPr>
          </a:p>
        </p:txBody>
      </p:sp>
      <p:sp>
        <p:nvSpPr>
          <p:cNvPr id="579" name="Shape 57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80" name="Shape 580"/>
          <p:cNvSpPr txBox="1"/>
          <p:nvPr/>
        </p:nvSpPr>
        <p:spPr>
          <a:xfrm>
            <a:off x="5766850" y="713875"/>
            <a:ext cx="3279900" cy="1255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000">
                <a:solidFill>
                  <a:srgbClr val="CCCCCC"/>
                </a:solidFill>
                <a:latin typeface="Lato"/>
                <a:ea typeface="Lato"/>
                <a:cs typeface="Lato"/>
                <a:sym typeface="Lato"/>
              </a:rPr>
              <a:t>Formative Evaluation Question</a:t>
            </a:r>
            <a:br>
              <a:rPr lang="en" sz="1000">
                <a:solidFill>
                  <a:schemeClr val="dk2"/>
                </a:solidFill>
                <a:latin typeface="Lato"/>
                <a:ea typeface="Lato"/>
                <a:cs typeface="Lato"/>
                <a:sym typeface="Lato"/>
              </a:rPr>
            </a:br>
            <a:r>
              <a:rPr lang="en" sz="1000">
                <a:solidFill>
                  <a:schemeClr val="dk2"/>
                </a:solidFill>
                <a:latin typeface="Lato"/>
                <a:ea typeface="Lato"/>
                <a:cs typeface="Lato"/>
                <a:sym typeface="Lato"/>
              </a:rPr>
              <a:t>EQ1 : How useful is the information to analyse the context?</a:t>
            </a:r>
            <a:br>
              <a:rPr lang="en" sz="1000">
                <a:solidFill>
                  <a:schemeClr val="dk2"/>
                </a:solidFill>
                <a:latin typeface="Lato"/>
                <a:ea typeface="Lato"/>
                <a:cs typeface="Lato"/>
                <a:sym typeface="Lato"/>
              </a:rPr>
            </a:br>
            <a:br>
              <a:rPr lang="en" sz="1000">
                <a:solidFill>
                  <a:schemeClr val="dk2"/>
                </a:solidFill>
                <a:latin typeface="Lato"/>
                <a:ea typeface="Lato"/>
                <a:cs typeface="Lato"/>
                <a:sym typeface="Lato"/>
              </a:rPr>
            </a:br>
            <a:r>
              <a:rPr lang="en" sz="1000">
                <a:solidFill>
                  <a:schemeClr val="dk2"/>
                </a:solidFill>
                <a:latin typeface="Lato"/>
                <a:ea typeface="Lato"/>
                <a:cs typeface="Lato"/>
                <a:sym typeface="Lato"/>
              </a:rPr>
              <a:t>EQ2 : How usable is the model and representation?</a:t>
            </a:r>
            <a:endParaRPr sz="1000">
              <a:solidFill>
                <a:srgbClr val="F3F3F3"/>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pic>
        <p:nvPicPr>
          <p:cNvPr id="585" name="Shape 585"/>
          <p:cNvPicPr preferRelativeResize="0"/>
          <p:nvPr/>
        </p:nvPicPr>
        <p:blipFill rotWithShape="1">
          <a:blip r:embed="rId3">
            <a:alphaModFix/>
          </a:blip>
          <a:srcRect b="27007" l="0" r="0" t="0"/>
          <a:stretch/>
        </p:blipFill>
        <p:spPr>
          <a:xfrm>
            <a:off x="4596925" y="541425"/>
            <a:ext cx="4183875" cy="3772475"/>
          </a:xfrm>
          <a:prstGeom prst="rect">
            <a:avLst/>
          </a:prstGeom>
          <a:noFill/>
          <a:ln>
            <a:noFill/>
          </a:ln>
        </p:spPr>
      </p:pic>
      <p:sp>
        <p:nvSpPr>
          <p:cNvPr id="586" name="Shape 586"/>
          <p:cNvSpPr txBox="1"/>
          <p:nvPr>
            <p:ph type="title"/>
          </p:nvPr>
        </p:nvSpPr>
        <p:spPr>
          <a:xfrm>
            <a:off x="419050" y="652150"/>
            <a:ext cx="23841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Design and Development cycles</a:t>
            </a:r>
            <a:endParaRPr sz="2400"/>
          </a:p>
        </p:txBody>
      </p:sp>
      <p:sp>
        <p:nvSpPr>
          <p:cNvPr id="587" name="Shape 58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88" name="Shape 588"/>
          <p:cNvSpPr txBox="1"/>
          <p:nvPr>
            <p:ph idx="1" type="body"/>
          </p:nvPr>
        </p:nvSpPr>
        <p:spPr>
          <a:xfrm>
            <a:off x="47900" y="2205375"/>
            <a:ext cx="4283400" cy="1305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2 cycle for conceptualisation of meso-level analysis model</a:t>
            </a:r>
            <a:endParaRPr sz="1400"/>
          </a:p>
          <a:p>
            <a:pPr indent="-317500" lvl="1" marL="914400" rtl="0">
              <a:spcBef>
                <a:spcPts val="0"/>
              </a:spcBef>
              <a:spcAft>
                <a:spcPts val="0"/>
              </a:spcAft>
              <a:buSzPts val="1400"/>
              <a:buChar char="○"/>
            </a:pPr>
            <a:r>
              <a:rPr lang="en"/>
              <a:t>Cycle 1 - Genesis</a:t>
            </a:r>
            <a:endParaRPr/>
          </a:p>
          <a:p>
            <a:pPr indent="-317500" lvl="1" marL="914400" rtl="0">
              <a:spcBef>
                <a:spcPts val="0"/>
              </a:spcBef>
              <a:spcAft>
                <a:spcPts val="0"/>
              </a:spcAft>
              <a:buSzPts val="1400"/>
              <a:buChar char="○"/>
            </a:pPr>
            <a:r>
              <a:rPr lang="en"/>
              <a:t>Cycle 2 - Refinement</a:t>
            </a:r>
            <a:endParaRPr/>
          </a:p>
        </p:txBody>
      </p:sp>
      <p:sp>
        <p:nvSpPr>
          <p:cNvPr id="589" name="Shape 589"/>
          <p:cNvSpPr txBox="1"/>
          <p:nvPr/>
        </p:nvSpPr>
        <p:spPr>
          <a:xfrm>
            <a:off x="-22900" y="3687800"/>
            <a:ext cx="4283400" cy="1132500"/>
          </a:xfrm>
          <a:prstGeom prst="rect">
            <a:avLst/>
          </a:prstGeom>
          <a:noFill/>
          <a:ln>
            <a:noFill/>
          </a:ln>
        </p:spPr>
        <p:txBody>
          <a:bodyPr anchorCtr="0" anchor="ctr" bIns="91425" lIns="91425" spcFirstLastPara="1" rIns="91425" wrap="square" tIns="91425">
            <a:noAutofit/>
          </a:bodyPr>
          <a:lstStyle/>
          <a:p>
            <a:pPr indent="-317500" lvl="0" marL="457200" rtl="0">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1 cycle for implementing the model as web tool</a:t>
            </a:r>
            <a:endParaRPr>
              <a:solidFill>
                <a:schemeClr val="dk2"/>
              </a:solidFill>
              <a:latin typeface="Lato"/>
              <a:ea typeface="Lato"/>
              <a:cs typeface="Lato"/>
              <a:sym typeface="Lato"/>
            </a:endParaRPr>
          </a:p>
          <a:p>
            <a:pPr indent="-317500" lvl="1" marL="914400" rtl="0">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Cycle 3 - Implement</a:t>
            </a:r>
            <a:endParaRPr/>
          </a:p>
        </p:txBody>
      </p:sp>
      <p:sp>
        <p:nvSpPr>
          <p:cNvPr id="590" name="Shape 590"/>
          <p:cNvSpPr/>
          <p:nvPr/>
        </p:nvSpPr>
        <p:spPr>
          <a:xfrm>
            <a:off x="4596925" y="1336075"/>
            <a:ext cx="4048200" cy="12393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1" name="Shape 591"/>
          <p:cNvSpPr/>
          <p:nvPr/>
        </p:nvSpPr>
        <p:spPr>
          <a:xfrm>
            <a:off x="4664750" y="2575348"/>
            <a:ext cx="4048200" cy="11325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2" name="Shape 592"/>
          <p:cNvSpPr/>
          <p:nvPr/>
        </p:nvSpPr>
        <p:spPr>
          <a:xfrm>
            <a:off x="4385275" y="3687800"/>
            <a:ext cx="4471500" cy="6354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0"/>
                                        </p:tgtEl>
                                      </p:cBhvr>
                                    </p:animEffect>
                                    <p:set>
                                      <p:cBhvr>
                                        <p:cTn dur="1" fill="hold">
                                          <p:stCondLst>
                                            <p:cond delay="1000"/>
                                          </p:stCondLst>
                                        </p:cTn>
                                        <p:tgtEl>
                                          <p:spTgt spid="5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1"/>
                                        </p:tgtEl>
                                      </p:cBhvr>
                                    </p:animEffect>
                                    <p:set>
                                      <p:cBhvr>
                                        <p:cTn dur="1" fill="hold">
                                          <p:stCondLst>
                                            <p:cond delay="1000"/>
                                          </p:stCondLst>
                                        </p:cTn>
                                        <p:tgtEl>
                                          <p:spTgt spid="5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2"/>
                                        </p:tgtEl>
                                      </p:cBhvr>
                                    </p:animEffect>
                                    <p:set>
                                      <p:cBhvr>
                                        <p:cTn dur="1" fill="hold">
                                          <p:stCondLst>
                                            <p:cond delay="1000"/>
                                          </p:stCondLst>
                                        </p:cTn>
                                        <p:tgtEl>
                                          <p:spTgt spid="5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Shape 59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598" name="Shape 598"/>
          <p:cNvGraphicFramePr/>
          <p:nvPr/>
        </p:nvGraphicFramePr>
        <p:xfrm>
          <a:off x="303300" y="721050"/>
          <a:ext cx="3000000" cy="3000000"/>
        </p:xfrm>
        <a:graphic>
          <a:graphicData uri="http://schemas.openxmlformats.org/drawingml/2006/table">
            <a:tbl>
              <a:tblPr>
                <a:noFill/>
                <a:tableStyleId>{6ACE7672-B7BA-4883-99C7-739D431094AA}</a:tableStyleId>
              </a:tblPr>
              <a:tblGrid>
                <a:gridCol w="905400"/>
                <a:gridCol w="2088975"/>
                <a:gridCol w="2560600"/>
                <a:gridCol w="2943225"/>
              </a:tblGrid>
              <a:tr h="335325">
                <a:tc>
                  <a:txBody>
                    <a:bodyPr>
                      <a:noAutofit/>
                    </a:bodyPr>
                    <a:lstStyle/>
                    <a:p>
                      <a:pPr indent="0" lvl="0" marL="0" rtl="0" algn="r">
                        <a:spcBef>
                          <a:spcPts val="0"/>
                        </a:spcBef>
                        <a:spcAft>
                          <a:spcPts val="0"/>
                        </a:spcAft>
                        <a:buNone/>
                      </a:pPr>
                      <a:r>
                        <a:t/>
                      </a:r>
                      <a:endParaRPr b="1" sz="8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Genesis cycle</a:t>
                      </a:r>
                      <a:endParaRPr sz="1000">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Refinement cycle</a:t>
                      </a:r>
                      <a:endParaRPr sz="1000">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Implement cycle</a:t>
                      </a:r>
                      <a:endParaRPr sz="1000">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5325">
                <a:tc>
                  <a:txBody>
                    <a:bodyPr>
                      <a:noAutofit/>
                    </a:bodyPr>
                    <a:lstStyle/>
                    <a:p>
                      <a:pPr indent="0" lvl="0" marL="0" rtl="0" algn="r">
                        <a:spcBef>
                          <a:spcPts val="0"/>
                        </a:spcBef>
                        <a:spcAft>
                          <a:spcPts val="0"/>
                        </a:spcAft>
                        <a:buNone/>
                      </a:pPr>
                      <a:r>
                        <a:rPr b="1" lang="en" sz="800">
                          <a:latin typeface="Lato"/>
                          <a:ea typeface="Lato"/>
                          <a:cs typeface="Lato"/>
                          <a:sym typeface="Lato"/>
                        </a:rPr>
                        <a:t>Model</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Created model to trace </a:t>
                      </a:r>
                      <a:br>
                        <a:rPr lang="en" sz="1000">
                          <a:solidFill>
                            <a:schemeClr val="dk2"/>
                          </a:solidFill>
                          <a:latin typeface="Lato"/>
                          <a:ea typeface="Lato"/>
                          <a:cs typeface="Lato"/>
                          <a:sym typeface="Lato"/>
                        </a:rPr>
                      </a:br>
                      <a:r>
                        <a:rPr b="1" lang="en" sz="1000">
                          <a:solidFill>
                            <a:srgbClr val="38761D"/>
                          </a:solidFill>
                          <a:latin typeface="Lato"/>
                          <a:ea typeface="Lato"/>
                          <a:cs typeface="Lato"/>
                          <a:sym typeface="Lato"/>
                        </a:rPr>
                        <a:t>transition across time.</a:t>
                      </a:r>
                      <a:endParaRPr sz="1000">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Refined model </a:t>
                      </a:r>
                      <a:r>
                        <a:rPr lang="en" sz="1000">
                          <a:solidFill>
                            <a:srgbClr val="999999"/>
                          </a:solidFill>
                          <a:latin typeface="Lato"/>
                          <a:ea typeface="Lato"/>
                          <a:cs typeface="Lato"/>
                          <a:sym typeface="Lato"/>
                        </a:rPr>
                        <a:t>to trace </a:t>
                      </a:r>
                      <a:br>
                        <a:rPr lang="en" sz="1000">
                          <a:solidFill>
                            <a:srgbClr val="999999"/>
                          </a:solidFill>
                          <a:latin typeface="Lato"/>
                          <a:ea typeface="Lato"/>
                          <a:cs typeface="Lato"/>
                          <a:sym typeface="Lato"/>
                        </a:rPr>
                      </a:br>
                      <a:r>
                        <a:rPr lang="en" sz="1000">
                          <a:solidFill>
                            <a:srgbClr val="999999"/>
                          </a:solidFill>
                          <a:latin typeface="Lato"/>
                          <a:ea typeface="Lato"/>
                          <a:cs typeface="Lato"/>
                          <a:sym typeface="Lato"/>
                        </a:rPr>
                        <a:t>transitions across time and</a:t>
                      </a:r>
                      <a:r>
                        <a:rPr lang="en" sz="1000">
                          <a:solidFill>
                            <a:schemeClr val="dk2"/>
                          </a:solidFill>
                          <a:latin typeface="Lato"/>
                          <a:ea typeface="Lato"/>
                          <a:cs typeface="Lato"/>
                          <a:sym typeface="Lato"/>
                        </a:rPr>
                        <a:t> </a:t>
                      </a:r>
                      <a:r>
                        <a:rPr b="1" lang="en" sz="1000">
                          <a:solidFill>
                            <a:srgbClr val="38761D"/>
                          </a:solidFill>
                          <a:latin typeface="Lato"/>
                          <a:ea typeface="Lato"/>
                          <a:cs typeface="Lato"/>
                          <a:sym typeface="Lato"/>
                        </a:rPr>
                        <a:t>attributes</a:t>
                      </a:r>
                      <a:r>
                        <a:rPr lang="en" sz="1000">
                          <a:solidFill>
                            <a:schemeClr val="dk2"/>
                          </a:solidFill>
                          <a:latin typeface="Lato"/>
                          <a:ea typeface="Lato"/>
                          <a:cs typeface="Lato"/>
                          <a:sym typeface="Lato"/>
                        </a:rPr>
                        <a:t>.</a:t>
                      </a:r>
                      <a:endParaRPr sz="1000">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b="1" lang="en" sz="1000">
                          <a:solidFill>
                            <a:srgbClr val="38761D"/>
                          </a:solidFill>
                          <a:latin typeface="Lato"/>
                          <a:ea typeface="Lato"/>
                          <a:cs typeface="Lato"/>
                          <a:sym typeface="Lato"/>
                        </a:rPr>
                        <a:t>Implemented model with the help of iSAT tool </a:t>
                      </a:r>
                      <a:endParaRPr b="1" sz="1000">
                        <a:solidFill>
                          <a:srgbClr val="38761D"/>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r h="440125">
                <a:tc>
                  <a:txBody>
                    <a:bodyPr>
                      <a:noAutofit/>
                    </a:bodyPr>
                    <a:lstStyle/>
                    <a:p>
                      <a:pPr indent="0" lvl="0" marL="0" rtl="0" algn="r">
                        <a:spcBef>
                          <a:spcPts val="0"/>
                        </a:spcBef>
                        <a:spcAft>
                          <a:spcPts val="0"/>
                        </a:spcAft>
                        <a:buNone/>
                      </a:pPr>
                      <a:r>
                        <a:rPr b="1" lang="en" sz="800">
                          <a:latin typeface="Lato"/>
                          <a:ea typeface="Lato"/>
                          <a:cs typeface="Lato"/>
                          <a:sym typeface="Lato"/>
                        </a:rPr>
                        <a:t>Construct</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38761D"/>
                          </a:solidFill>
                          <a:latin typeface="Lato"/>
                          <a:ea typeface="Lato"/>
                          <a:cs typeface="Lato"/>
                          <a:sym typeface="Lato"/>
                        </a:rPr>
                        <a:t>State, Phase, Transitions, </a:t>
                      </a:r>
                      <a:br>
                        <a:rPr b="1" lang="en" sz="1000">
                          <a:solidFill>
                            <a:srgbClr val="38761D"/>
                          </a:solidFill>
                          <a:latin typeface="Lato"/>
                          <a:ea typeface="Lato"/>
                          <a:cs typeface="Lato"/>
                          <a:sym typeface="Lato"/>
                        </a:rPr>
                      </a:br>
                      <a:r>
                        <a:rPr b="1" lang="en" sz="1000">
                          <a:solidFill>
                            <a:srgbClr val="38761D"/>
                          </a:solidFill>
                          <a:latin typeface="Lato"/>
                          <a:ea typeface="Lato"/>
                          <a:cs typeface="Lato"/>
                          <a:sym typeface="Lato"/>
                        </a:rPr>
                        <a:t>Transition ratios</a:t>
                      </a:r>
                      <a:endParaRPr b="1" sz="1000">
                        <a:solidFill>
                          <a:srgbClr val="38761D"/>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rgbClr val="F4CCCC"/>
                          </a:solidFill>
                          <a:latin typeface="Lato"/>
                          <a:ea typeface="Lato"/>
                          <a:cs typeface="Lato"/>
                          <a:sym typeface="Lato"/>
                        </a:rPr>
                        <a:t>State &gt;</a:t>
                      </a:r>
                      <a:r>
                        <a:rPr lang="en" sz="1000">
                          <a:solidFill>
                            <a:schemeClr val="dk2"/>
                          </a:solidFill>
                          <a:latin typeface="Lato"/>
                          <a:ea typeface="Lato"/>
                          <a:cs typeface="Lato"/>
                          <a:sym typeface="Lato"/>
                        </a:rPr>
                        <a:t> </a:t>
                      </a:r>
                      <a:r>
                        <a:rPr b="1" lang="en" sz="1000">
                          <a:solidFill>
                            <a:srgbClr val="274E13"/>
                          </a:solidFill>
                          <a:latin typeface="Lato"/>
                          <a:ea typeface="Lato"/>
                          <a:cs typeface="Lato"/>
                          <a:sym typeface="Lato"/>
                        </a:rPr>
                        <a:t>Strata</a:t>
                      </a:r>
                      <a:r>
                        <a:rPr lang="en" sz="1000">
                          <a:solidFill>
                            <a:schemeClr val="dk2"/>
                          </a:solidFill>
                          <a:latin typeface="Lato"/>
                          <a:ea typeface="Lato"/>
                          <a:cs typeface="Lato"/>
                          <a:sym typeface="Lato"/>
                        </a:rPr>
                        <a:t>, </a:t>
                      </a:r>
                      <a:r>
                        <a:rPr lang="en" sz="1000">
                          <a:solidFill>
                            <a:srgbClr val="999999"/>
                          </a:solidFill>
                          <a:latin typeface="Lato"/>
                          <a:ea typeface="Lato"/>
                          <a:cs typeface="Lato"/>
                          <a:sym typeface="Lato"/>
                        </a:rPr>
                        <a:t>Phase, Transitions,</a:t>
                      </a:r>
                      <a:br>
                        <a:rPr lang="en" sz="1000">
                          <a:solidFill>
                            <a:srgbClr val="999999"/>
                          </a:solidFill>
                          <a:latin typeface="Lato"/>
                          <a:ea typeface="Lato"/>
                          <a:cs typeface="Lato"/>
                          <a:sym typeface="Lato"/>
                        </a:rPr>
                      </a:br>
                      <a:r>
                        <a:rPr lang="en" sz="1000">
                          <a:solidFill>
                            <a:srgbClr val="999999"/>
                          </a:solidFill>
                          <a:latin typeface="Lato"/>
                          <a:ea typeface="Lato"/>
                          <a:cs typeface="Lato"/>
                          <a:sym typeface="Lato"/>
                        </a:rPr>
                        <a:t>Transition ratios</a:t>
                      </a:r>
                      <a:endParaRPr sz="1000">
                        <a:solidFill>
                          <a:srgbClr val="999999"/>
                        </a:solidFill>
                        <a:latin typeface="Lato"/>
                        <a:ea typeface="Lato"/>
                        <a:cs typeface="Lato"/>
                        <a:sym typeface="Lato"/>
                      </a:endParaRPr>
                    </a:p>
                    <a:p>
                      <a:pPr indent="0" lvl="0" marL="0" rtl="0">
                        <a:spcBef>
                          <a:spcPts val="0"/>
                        </a:spcBef>
                        <a:spcAft>
                          <a:spcPts val="0"/>
                        </a:spcAft>
                        <a:buNone/>
                      </a:pPr>
                      <a:r>
                        <a:t/>
                      </a:r>
                      <a:endParaRPr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274E13"/>
                          </a:solidFill>
                          <a:latin typeface="Lato"/>
                          <a:ea typeface="Lato"/>
                          <a:cs typeface="Lato"/>
                          <a:sym typeface="Lato"/>
                        </a:rPr>
                        <a:t>Patterns</a:t>
                      </a:r>
                      <a:r>
                        <a:rPr lang="en" sz="1000">
                          <a:solidFill>
                            <a:schemeClr val="dk2"/>
                          </a:solidFill>
                          <a:latin typeface="Lato"/>
                          <a:ea typeface="Lato"/>
                          <a:cs typeface="Lato"/>
                          <a:sym typeface="Lato"/>
                        </a:rPr>
                        <a:t>,</a:t>
                      </a:r>
                      <a:r>
                        <a:rPr lang="en" sz="1000">
                          <a:solidFill>
                            <a:srgbClr val="999999"/>
                          </a:solidFill>
                          <a:latin typeface="Lato"/>
                          <a:ea typeface="Lato"/>
                          <a:cs typeface="Lato"/>
                          <a:sym typeface="Lato"/>
                        </a:rPr>
                        <a:t> Strata, Phase, Transitions, </a:t>
                      </a:r>
                      <a:br>
                        <a:rPr lang="en" sz="1000">
                          <a:solidFill>
                            <a:srgbClr val="999999"/>
                          </a:solidFill>
                          <a:latin typeface="Lato"/>
                          <a:ea typeface="Lato"/>
                          <a:cs typeface="Lato"/>
                          <a:sym typeface="Lato"/>
                        </a:rPr>
                      </a:br>
                      <a:r>
                        <a:rPr lang="en" sz="1000">
                          <a:solidFill>
                            <a:srgbClr val="999999"/>
                          </a:solidFill>
                          <a:latin typeface="Lato"/>
                          <a:ea typeface="Lato"/>
                          <a:cs typeface="Lato"/>
                          <a:sym typeface="Lato"/>
                        </a:rPr>
                        <a:t>Transition ratios</a:t>
                      </a:r>
                      <a:endParaRPr sz="1000">
                        <a:latin typeface="Lato"/>
                        <a:ea typeface="Lato"/>
                        <a:cs typeface="Lato"/>
                        <a:sym typeface="Lato"/>
                      </a:endParaRPr>
                    </a:p>
                  </a:txBody>
                  <a:tcPr marT="91425" marB="91425" marR="91425" marL="91425"/>
                </a:tc>
              </a:tr>
              <a:tr h="544925">
                <a:tc>
                  <a:txBody>
                    <a:bodyPr>
                      <a:noAutofit/>
                    </a:bodyPr>
                    <a:lstStyle/>
                    <a:p>
                      <a:pPr indent="0" lvl="0" marL="0" rtl="0" algn="r">
                        <a:spcBef>
                          <a:spcPts val="0"/>
                        </a:spcBef>
                        <a:spcAft>
                          <a:spcPts val="0"/>
                        </a:spcAft>
                        <a:buNone/>
                      </a:pPr>
                      <a:r>
                        <a:rPr b="1" lang="en" sz="800">
                          <a:latin typeface="Lato"/>
                          <a:ea typeface="Lato"/>
                          <a:cs typeface="Lato"/>
                          <a:sym typeface="Lato"/>
                        </a:rPr>
                        <a:t>Method</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Developed a method to generate the meso-level information of a dataset.</a:t>
                      </a:r>
                      <a:endParaRPr sz="1000">
                        <a:solidFill>
                          <a:schemeClr val="dk2"/>
                        </a:solidFill>
                        <a:latin typeface="Lato"/>
                        <a:ea typeface="Lato"/>
                        <a:cs typeface="Lato"/>
                        <a:sym typeface="Lato"/>
                      </a:endParaRPr>
                    </a:p>
                    <a:p>
                      <a:pPr indent="0" lvl="0" marL="0" rtl="0">
                        <a:spcBef>
                          <a:spcPts val="0"/>
                        </a:spcBef>
                        <a:spcAft>
                          <a:spcPts val="0"/>
                        </a:spcAft>
                        <a:buNone/>
                      </a:pPr>
                      <a:r>
                        <a:t/>
                      </a:r>
                      <a:endParaRPr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Semi-automated the method to generate meso-level view by using pivot tables in MS excel.</a:t>
                      </a:r>
                      <a:endParaRPr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The iSAT tool generated the meso-level view. </a:t>
                      </a:r>
                      <a:br>
                        <a:rPr lang="en" sz="1000">
                          <a:solidFill>
                            <a:schemeClr val="dk2"/>
                          </a:solidFill>
                          <a:latin typeface="Lato"/>
                          <a:ea typeface="Lato"/>
                          <a:cs typeface="Lato"/>
                          <a:sym typeface="Lato"/>
                        </a:rPr>
                      </a:br>
                      <a:r>
                        <a:rPr lang="en" sz="1000">
                          <a:solidFill>
                            <a:schemeClr val="dk2"/>
                          </a:solidFill>
                          <a:latin typeface="Lato"/>
                          <a:ea typeface="Lato"/>
                          <a:cs typeface="Lato"/>
                          <a:sym typeface="Lato"/>
                        </a:rPr>
                        <a:t>Analysis of meso-level view was facilitated with information foraging tasks assisted by interactions with the iSAT tool.</a:t>
                      </a:r>
                      <a:endParaRPr sz="1000">
                        <a:latin typeface="Lato"/>
                        <a:ea typeface="Lato"/>
                        <a:cs typeface="Lato"/>
                        <a:sym typeface="Lato"/>
                      </a:endParaRPr>
                    </a:p>
                  </a:txBody>
                  <a:tcPr marT="91425" marB="91425" marR="91425" marL="91425"/>
                </a:tc>
              </a:tr>
              <a:tr h="413350">
                <a:tc>
                  <a:txBody>
                    <a:bodyPr>
                      <a:noAutofit/>
                    </a:bodyPr>
                    <a:lstStyle/>
                    <a:p>
                      <a:pPr indent="0" lvl="0" marL="0" rtl="0" algn="r">
                        <a:spcBef>
                          <a:spcPts val="0"/>
                        </a:spcBef>
                        <a:spcAft>
                          <a:spcPts val="0"/>
                        </a:spcAft>
                        <a:buNone/>
                      </a:pPr>
                      <a:r>
                        <a:rPr b="1" lang="en" sz="800">
                          <a:latin typeface="Lato"/>
                          <a:ea typeface="Lato"/>
                          <a:cs typeface="Lato"/>
                          <a:sym typeface="Lato"/>
                        </a:rPr>
                        <a:t>Representation</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274E13"/>
                          </a:solidFill>
                          <a:latin typeface="Lato"/>
                          <a:ea typeface="Lato"/>
                          <a:cs typeface="Lato"/>
                          <a:sym typeface="Lato"/>
                        </a:rPr>
                        <a:t>State Transition Diagram</a:t>
                      </a:r>
                      <a:endParaRPr b="1" sz="1000">
                        <a:solidFill>
                          <a:srgbClr val="274E13"/>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274E13"/>
                          </a:solidFill>
                          <a:latin typeface="Lato"/>
                          <a:ea typeface="Lato"/>
                          <a:cs typeface="Lato"/>
                          <a:sym typeface="Lato"/>
                        </a:rPr>
                        <a:t>Stratified Attribute Tracking Diagram</a:t>
                      </a:r>
                      <a:endParaRPr b="1" sz="1000">
                        <a:solidFill>
                          <a:srgbClr val="274E13"/>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274E13"/>
                          </a:solidFill>
                          <a:latin typeface="Lato"/>
                          <a:ea typeface="Lato"/>
                          <a:cs typeface="Lato"/>
                          <a:sym typeface="Lato"/>
                        </a:rPr>
                        <a:t>Interactive Stratified Attribute Tracking</a:t>
                      </a:r>
                      <a:endParaRPr b="1" sz="1000">
                        <a:solidFill>
                          <a:srgbClr val="274E13"/>
                        </a:solidFill>
                        <a:latin typeface="Lato"/>
                        <a:ea typeface="Lato"/>
                        <a:cs typeface="Lato"/>
                        <a:sym typeface="Lato"/>
                      </a:endParaRPr>
                    </a:p>
                  </a:txBody>
                  <a:tcPr marT="91425" marB="91425" marR="91425" marL="91425"/>
                </a:tc>
              </a:tr>
            </a:tbl>
          </a:graphicData>
        </a:graphic>
      </p:graphicFrame>
      <p:sp>
        <p:nvSpPr>
          <p:cNvPr id="599" name="Shape 599"/>
          <p:cNvSpPr txBox="1"/>
          <p:nvPr>
            <p:ph type="title"/>
          </p:nvPr>
        </p:nvSpPr>
        <p:spPr>
          <a:xfrm>
            <a:off x="303300" y="1829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Summary of implementation cycle</a:t>
            </a:r>
            <a:endParaRPr sz="1800"/>
          </a:p>
        </p:txBody>
      </p:sp>
      <p:pic>
        <p:nvPicPr>
          <p:cNvPr id="600" name="Shape 600"/>
          <p:cNvPicPr preferRelativeResize="0"/>
          <p:nvPr/>
        </p:nvPicPr>
        <p:blipFill>
          <a:blip r:embed="rId3">
            <a:alphaModFix/>
          </a:blip>
          <a:stretch>
            <a:fillRect/>
          </a:stretch>
        </p:blipFill>
        <p:spPr>
          <a:xfrm>
            <a:off x="1166925" y="3510782"/>
            <a:ext cx="2142525" cy="1508718"/>
          </a:xfrm>
          <a:prstGeom prst="rect">
            <a:avLst/>
          </a:prstGeom>
          <a:noFill/>
          <a:ln>
            <a:noFill/>
          </a:ln>
        </p:spPr>
      </p:pic>
      <p:pic>
        <p:nvPicPr>
          <p:cNvPr id="601" name="Shape 601"/>
          <p:cNvPicPr preferRelativeResize="0"/>
          <p:nvPr/>
        </p:nvPicPr>
        <p:blipFill>
          <a:blip r:embed="rId4">
            <a:alphaModFix/>
          </a:blip>
          <a:stretch>
            <a:fillRect/>
          </a:stretch>
        </p:blipFill>
        <p:spPr>
          <a:xfrm>
            <a:off x="3679150" y="3466075"/>
            <a:ext cx="1971001" cy="1598952"/>
          </a:xfrm>
          <a:prstGeom prst="rect">
            <a:avLst/>
          </a:prstGeom>
          <a:noFill/>
          <a:ln>
            <a:noFill/>
          </a:ln>
        </p:spPr>
      </p:pic>
      <p:pic>
        <p:nvPicPr>
          <p:cNvPr id="602" name="Shape 602"/>
          <p:cNvPicPr preferRelativeResize="0"/>
          <p:nvPr/>
        </p:nvPicPr>
        <p:blipFill>
          <a:blip r:embed="rId5">
            <a:alphaModFix/>
          </a:blip>
          <a:stretch>
            <a:fillRect/>
          </a:stretch>
        </p:blipFill>
        <p:spPr>
          <a:xfrm>
            <a:off x="6023800" y="3466075"/>
            <a:ext cx="2460236" cy="1598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Shape 60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Working solution: </a:t>
            </a:r>
            <a:br>
              <a:rPr lang="en" sz="2400"/>
            </a:br>
            <a:r>
              <a:rPr lang="en" sz="2400">
                <a:solidFill>
                  <a:schemeClr val="dk1"/>
                </a:solidFill>
              </a:rPr>
              <a:t>iSAT for meso-level analysis.</a:t>
            </a:r>
            <a:endParaRPr sz="2400">
              <a:solidFill>
                <a:schemeClr val="dk1"/>
              </a:solidFill>
            </a:endParaRPr>
          </a:p>
        </p:txBody>
      </p:sp>
      <p:sp>
        <p:nvSpPr>
          <p:cNvPr id="608" name="Shape 60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609" name="Shape 609"/>
          <p:cNvSpPr txBox="1"/>
          <p:nvPr>
            <p:ph idx="1" type="body"/>
          </p:nvPr>
        </p:nvSpPr>
        <p:spPr>
          <a:xfrm>
            <a:off x="2410099" y="1595775"/>
            <a:ext cx="66366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434343"/>
                </a:solidFill>
              </a:rPr>
              <a:t>We developed </a:t>
            </a:r>
            <a:br>
              <a:rPr lang="en" sz="1200">
                <a:solidFill>
                  <a:srgbClr val="434343"/>
                </a:solidFill>
              </a:rPr>
            </a:br>
            <a:r>
              <a:rPr lang="en" sz="1200">
                <a:solidFill>
                  <a:srgbClr val="434343"/>
                </a:solidFill>
              </a:rPr>
              <a:t>	a </a:t>
            </a:r>
            <a:r>
              <a:rPr lang="en" sz="1200">
                <a:solidFill>
                  <a:srgbClr val="434343"/>
                </a:solidFill>
                <a:highlight>
                  <a:srgbClr val="D9EAD3"/>
                </a:highlight>
              </a:rPr>
              <a:t>prescriptive model</a:t>
            </a:r>
            <a:r>
              <a:rPr lang="en" sz="1200">
                <a:solidFill>
                  <a:srgbClr val="434343"/>
                </a:solidFill>
              </a:rPr>
              <a:t> of meso-level analysis </a:t>
            </a:r>
            <a:br>
              <a:rPr lang="en" sz="1200">
                <a:solidFill>
                  <a:srgbClr val="434343"/>
                </a:solidFill>
              </a:rPr>
            </a:br>
            <a:r>
              <a:rPr lang="en" sz="1200">
                <a:solidFill>
                  <a:srgbClr val="434343"/>
                </a:solidFill>
              </a:rPr>
              <a:t>		through interactive stratified attribute tracking (iSAT)</a:t>
            </a:r>
            <a:endParaRPr sz="1200">
              <a:solidFill>
                <a:srgbClr val="434343"/>
              </a:solidFill>
            </a:endParaRPr>
          </a:p>
          <a:p>
            <a:pPr indent="0" lvl="0" marL="0">
              <a:spcBef>
                <a:spcPts val="1600"/>
              </a:spcBef>
              <a:spcAft>
                <a:spcPts val="0"/>
              </a:spcAft>
              <a:buNone/>
            </a:pPr>
            <a:r>
              <a:rPr lang="en" sz="1200">
                <a:solidFill>
                  <a:srgbClr val="434343"/>
                </a:solidFill>
              </a:rPr>
              <a:t>Given a dataset of a context </a:t>
            </a:r>
            <a:br>
              <a:rPr lang="en" sz="1200">
                <a:solidFill>
                  <a:srgbClr val="434343"/>
                </a:solidFill>
              </a:rPr>
            </a:br>
            <a:r>
              <a:rPr lang="en" sz="1200">
                <a:solidFill>
                  <a:srgbClr val="434343"/>
                </a:solidFill>
              </a:rPr>
              <a:t>	the model prescribes a set of </a:t>
            </a:r>
            <a:r>
              <a:rPr lang="en" sz="1200">
                <a:solidFill>
                  <a:srgbClr val="434343"/>
                </a:solidFill>
                <a:highlight>
                  <a:srgbClr val="FFF2CC"/>
                </a:highlight>
              </a:rPr>
              <a:t>procedure to generate</a:t>
            </a:r>
            <a:r>
              <a:rPr lang="en" sz="1200">
                <a:solidFill>
                  <a:srgbClr val="434343"/>
                </a:solidFill>
              </a:rPr>
              <a:t> a meso-level view</a:t>
            </a:r>
            <a:br>
              <a:rPr lang="en" sz="1200">
                <a:solidFill>
                  <a:srgbClr val="434343"/>
                </a:solidFill>
              </a:rPr>
            </a:br>
            <a:r>
              <a:rPr lang="en" sz="1200">
                <a:solidFill>
                  <a:srgbClr val="434343"/>
                </a:solidFill>
              </a:rPr>
              <a:t>		then prescribes a set of </a:t>
            </a:r>
            <a:r>
              <a:rPr lang="en" sz="1200">
                <a:solidFill>
                  <a:srgbClr val="434343"/>
                </a:solidFill>
                <a:highlight>
                  <a:srgbClr val="FFF2CC"/>
                </a:highlight>
              </a:rPr>
              <a:t>procedure to infer</a:t>
            </a:r>
            <a:r>
              <a:rPr lang="en" sz="1200">
                <a:solidFill>
                  <a:srgbClr val="434343"/>
                </a:solidFill>
              </a:rPr>
              <a:t> from a meso-level view</a:t>
            </a:r>
            <a:endParaRPr sz="1200">
              <a:solidFill>
                <a:srgbClr val="434343"/>
              </a:solidFill>
            </a:endParaRPr>
          </a:p>
          <a:p>
            <a:pPr indent="0" lvl="0" marL="0">
              <a:spcBef>
                <a:spcPts val="1600"/>
              </a:spcBef>
              <a:spcAft>
                <a:spcPts val="1600"/>
              </a:spcAft>
              <a:buNone/>
            </a:pPr>
            <a:r>
              <a:rPr lang="en" sz="1200">
                <a:solidFill>
                  <a:srgbClr val="434343"/>
                </a:solidFill>
              </a:rPr>
              <a:t>A web-based iSAT tool assists users for meso-level analysis. </a:t>
            </a:r>
            <a:br>
              <a:rPr lang="en" sz="1200">
                <a:solidFill>
                  <a:srgbClr val="434343"/>
                </a:solidFill>
              </a:rPr>
            </a:br>
            <a:r>
              <a:rPr lang="en" sz="1200">
                <a:solidFill>
                  <a:srgbClr val="434343"/>
                </a:solidFill>
              </a:rPr>
              <a:t>	It helps to:</a:t>
            </a:r>
            <a:br>
              <a:rPr lang="en" sz="1200">
                <a:solidFill>
                  <a:srgbClr val="434343"/>
                </a:solidFill>
              </a:rPr>
            </a:br>
            <a:r>
              <a:rPr lang="en" sz="1200">
                <a:solidFill>
                  <a:srgbClr val="434343"/>
                </a:solidFill>
              </a:rPr>
              <a:t>		</a:t>
            </a:r>
            <a:r>
              <a:rPr lang="en" sz="1000">
                <a:solidFill>
                  <a:srgbClr val="434343"/>
                </a:solidFill>
              </a:rPr>
              <a:t>Parse user dataset and compute cohort transition information,</a:t>
            </a:r>
            <a:br>
              <a:rPr lang="en" sz="1000">
                <a:solidFill>
                  <a:srgbClr val="434343"/>
                </a:solidFill>
              </a:rPr>
            </a:br>
            <a:r>
              <a:rPr lang="en" sz="1000">
                <a:solidFill>
                  <a:srgbClr val="434343"/>
                </a:solidFill>
              </a:rPr>
              <a:t>		Create an interactive visualisation of transitions in cohorts,</a:t>
            </a:r>
            <a:br>
              <a:rPr lang="en" sz="1000">
                <a:solidFill>
                  <a:srgbClr val="434343"/>
                </a:solidFill>
              </a:rPr>
            </a:br>
            <a:r>
              <a:rPr lang="en" sz="1000">
                <a:solidFill>
                  <a:srgbClr val="434343"/>
                </a:solidFill>
              </a:rPr>
              <a:t>		Facilitate analysis by providing required cohort  transitions information on demand.</a:t>
            </a:r>
            <a:endParaRPr sz="1000">
              <a:solidFill>
                <a:srgbClr val="434343"/>
              </a:solidFill>
            </a:endParaRPr>
          </a:p>
        </p:txBody>
      </p:sp>
      <p:pic>
        <p:nvPicPr>
          <p:cNvPr id="610" name="Shape 610"/>
          <p:cNvPicPr preferRelativeResize="0"/>
          <p:nvPr/>
        </p:nvPicPr>
        <p:blipFill>
          <a:blip r:embed="rId3">
            <a:alphaModFix/>
          </a:blip>
          <a:stretch>
            <a:fillRect/>
          </a:stretch>
        </p:blipFill>
        <p:spPr>
          <a:xfrm>
            <a:off x="11300" y="587975"/>
            <a:ext cx="2364325" cy="4047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0" st="0"/>
                                            </p:txEl>
                                          </p:spTgt>
                                        </p:tgtEl>
                                        <p:attrNameLst>
                                          <p:attrName>style.visibility</p:attrName>
                                        </p:attrNameLst>
                                      </p:cBhvr>
                                      <p:to>
                                        <p:strVal val="visible"/>
                                      </p:to>
                                    </p:set>
                                    <p:animEffect filter="fade" transition="in">
                                      <p:cBhvr>
                                        <p:cTn dur="1000"/>
                                        <p:tgtEl>
                                          <p:spTgt spid="6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1" st="1"/>
                                            </p:txEl>
                                          </p:spTgt>
                                        </p:tgtEl>
                                        <p:attrNameLst>
                                          <p:attrName>style.visibility</p:attrName>
                                        </p:attrNameLst>
                                      </p:cBhvr>
                                      <p:to>
                                        <p:strVal val="visible"/>
                                      </p:to>
                                    </p:set>
                                    <p:animEffect filter="fade" transition="in">
                                      <p:cBhvr>
                                        <p:cTn dur="1000"/>
                                        <p:tgtEl>
                                          <p:spTgt spid="6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2" st="2"/>
                                            </p:txEl>
                                          </p:spTgt>
                                        </p:tgtEl>
                                        <p:attrNameLst>
                                          <p:attrName>style.visibility</p:attrName>
                                        </p:attrNameLst>
                                      </p:cBhvr>
                                      <p:to>
                                        <p:strVal val="visible"/>
                                      </p:to>
                                    </p:set>
                                    <p:animEffect filter="fade" transition="in">
                                      <p:cBhvr>
                                        <p:cTn dur="1000"/>
                                        <p:tgtEl>
                                          <p:spTgt spid="60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Perspective of analysing data</a:t>
            </a:r>
            <a:endParaRPr/>
          </a:p>
          <a:p>
            <a:pPr indent="0" lvl="0" marL="0" rtl="0">
              <a:spcBef>
                <a:spcPts val="0"/>
              </a:spcBef>
              <a:spcAft>
                <a:spcPts val="0"/>
              </a:spcAft>
              <a:buNone/>
            </a:pPr>
            <a:r>
              <a:t/>
            </a:r>
            <a:endParaRPr/>
          </a:p>
        </p:txBody>
      </p:sp>
      <p:pic>
        <p:nvPicPr>
          <p:cNvPr id="359" name="Shape 359"/>
          <p:cNvPicPr preferRelativeResize="0"/>
          <p:nvPr/>
        </p:nvPicPr>
        <p:blipFill>
          <a:blip r:embed="rId3">
            <a:alphaModFix/>
          </a:blip>
          <a:stretch>
            <a:fillRect/>
          </a:stretch>
        </p:blipFill>
        <p:spPr>
          <a:xfrm>
            <a:off x="609600" y="1612628"/>
            <a:ext cx="8334300" cy="3312346"/>
          </a:xfrm>
          <a:prstGeom prst="rect">
            <a:avLst/>
          </a:prstGeom>
          <a:noFill/>
          <a:ln>
            <a:noFill/>
          </a:ln>
        </p:spPr>
      </p:pic>
      <p:sp>
        <p:nvSpPr>
          <p:cNvPr id="360" name="Shape 360"/>
          <p:cNvSpPr txBox="1"/>
          <p:nvPr>
            <p:ph idx="12" type="sldNum"/>
          </p:nvPr>
        </p:nvSpPr>
        <p:spPr>
          <a:xfrm>
            <a:off x="8497999" y="48411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1000">
                <a:latin typeface="Lato"/>
                <a:ea typeface="Lato"/>
                <a:cs typeface="Lato"/>
                <a:sym typeface="Lato"/>
              </a:rPr>
              <a:t>‹#›</a:t>
            </a:fld>
            <a:endParaRPr sz="1000">
              <a:latin typeface="Lato"/>
              <a:ea typeface="Lato"/>
              <a:cs typeface="Lato"/>
              <a:sym typeface="Lato"/>
            </a:endParaRPr>
          </a:p>
        </p:txBody>
      </p:sp>
      <p:sp>
        <p:nvSpPr>
          <p:cNvPr id="361" name="Shape 361"/>
          <p:cNvSpPr/>
          <p:nvPr/>
        </p:nvSpPr>
        <p:spPr>
          <a:xfrm>
            <a:off x="629650" y="4403050"/>
            <a:ext cx="1228800" cy="393600"/>
          </a:xfrm>
          <a:prstGeom prst="roundRect">
            <a:avLst>
              <a:gd fmla="val 16667" name="adj"/>
            </a:avLst>
          </a:prstGeom>
          <a:solidFill>
            <a:srgbClr val="674EA7"/>
          </a:solidFill>
          <a:ln cap="flat" cmpd="sng" w="3810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a:ea typeface="Nunito"/>
                <a:cs typeface="Nunito"/>
                <a:sym typeface="Nunito"/>
              </a:rPr>
              <a:t>Micro view</a:t>
            </a:r>
            <a:endParaRPr>
              <a:solidFill>
                <a:srgbClr val="FFFFFF"/>
              </a:solidFill>
              <a:latin typeface="Nunito"/>
              <a:ea typeface="Nunito"/>
              <a:cs typeface="Nunito"/>
              <a:sym typeface="Nunito"/>
            </a:endParaRPr>
          </a:p>
        </p:txBody>
      </p:sp>
      <p:sp>
        <p:nvSpPr>
          <p:cNvPr id="362" name="Shape 362"/>
          <p:cNvSpPr/>
          <p:nvPr/>
        </p:nvSpPr>
        <p:spPr>
          <a:xfrm>
            <a:off x="629650" y="3196575"/>
            <a:ext cx="1228800" cy="393600"/>
          </a:xfrm>
          <a:prstGeom prst="roundRect">
            <a:avLst>
              <a:gd fmla="val 16667" name="adj"/>
            </a:avLst>
          </a:prstGeom>
          <a:solidFill>
            <a:srgbClr val="674EA7"/>
          </a:solidFill>
          <a:ln cap="flat" cmpd="sng" w="3810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a:ea typeface="Nunito"/>
                <a:cs typeface="Nunito"/>
                <a:sym typeface="Nunito"/>
              </a:rPr>
              <a:t>Macro view</a:t>
            </a:r>
            <a:endParaRPr>
              <a:solidFill>
                <a:srgbClr val="FFFFFF"/>
              </a:solidFill>
              <a:latin typeface="Nunito"/>
              <a:ea typeface="Nunito"/>
              <a:cs typeface="Nunito"/>
              <a:sym typeface="Nunito"/>
            </a:endParaRPr>
          </a:p>
        </p:txBody>
      </p:sp>
      <p:sp>
        <p:nvSpPr>
          <p:cNvPr id="363" name="Shape 363"/>
          <p:cNvSpPr/>
          <p:nvPr/>
        </p:nvSpPr>
        <p:spPr>
          <a:xfrm>
            <a:off x="629650" y="3799813"/>
            <a:ext cx="1228800" cy="393600"/>
          </a:xfrm>
          <a:prstGeom prst="roundRect">
            <a:avLst>
              <a:gd fmla="val 16667" name="adj"/>
            </a:avLst>
          </a:prstGeom>
          <a:solidFill>
            <a:srgbClr val="6AA84F"/>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a:ea typeface="Nunito"/>
                <a:cs typeface="Nunito"/>
                <a:sym typeface="Nunito"/>
              </a:rPr>
              <a:t>Meso view</a:t>
            </a:r>
            <a:endParaRPr>
              <a:solidFill>
                <a:srgbClr val="FFFFFF"/>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61"/>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62"/>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pic>
        <p:nvPicPr>
          <p:cNvPr id="615" name="Shape 615"/>
          <p:cNvPicPr preferRelativeResize="0"/>
          <p:nvPr/>
        </p:nvPicPr>
        <p:blipFill rotWithShape="1">
          <a:blip r:embed="rId3">
            <a:alphaModFix/>
          </a:blip>
          <a:srcRect b="0" l="0" r="50738" t="0"/>
          <a:stretch/>
        </p:blipFill>
        <p:spPr>
          <a:xfrm>
            <a:off x="4570750" y="21563"/>
            <a:ext cx="4492149" cy="5100375"/>
          </a:xfrm>
          <a:prstGeom prst="rect">
            <a:avLst/>
          </a:prstGeom>
          <a:noFill/>
          <a:ln>
            <a:noFill/>
          </a:ln>
        </p:spPr>
      </p:pic>
      <p:sp>
        <p:nvSpPr>
          <p:cNvPr id="616" name="Shape 6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17" name="Shape 617"/>
          <p:cNvSpPr txBox="1"/>
          <p:nvPr>
            <p:ph type="title"/>
          </p:nvPr>
        </p:nvSpPr>
        <p:spPr>
          <a:xfrm>
            <a:off x="319500" y="1622400"/>
            <a:ext cx="2042100" cy="755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2400"/>
              <a:t>Interactive Stratified Attribute Tracking</a:t>
            </a:r>
            <a:br>
              <a:rPr lang="en" sz="2400"/>
            </a:br>
            <a:r>
              <a:rPr lang="en" sz="2400"/>
              <a:t>(iSAT)</a:t>
            </a:r>
            <a:endParaRPr sz="2400"/>
          </a:p>
        </p:txBody>
      </p:sp>
      <p:sp>
        <p:nvSpPr>
          <p:cNvPr id="618" name="Shape 618"/>
          <p:cNvSpPr txBox="1"/>
          <p:nvPr>
            <p:ph idx="1" type="body"/>
          </p:nvPr>
        </p:nvSpPr>
        <p:spPr>
          <a:xfrm>
            <a:off x="392125" y="2592775"/>
            <a:ext cx="3615000" cy="945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A prescriptive model of analysing transitions at meso level with the assistance of interactive visualisation.</a:t>
            </a:r>
            <a:endParaRPr sz="1400"/>
          </a:p>
        </p:txBody>
      </p:sp>
      <p:sp>
        <p:nvSpPr>
          <p:cNvPr id="619" name="Shape 619"/>
          <p:cNvSpPr txBox="1"/>
          <p:nvPr/>
        </p:nvSpPr>
        <p:spPr>
          <a:xfrm>
            <a:off x="2735875" y="1436000"/>
            <a:ext cx="3312000" cy="786000"/>
          </a:xfrm>
          <a:prstGeom prst="rect">
            <a:avLst/>
          </a:prstGeom>
          <a:solidFill>
            <a:srgbClr val="351C75"/>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000">
                <a:solidFill>
                  <a:srgbClr val="FFFFFF"/>
                </a:solidFill>
                <a:latin typeface="Nunito"/>
                <a:ea typeface="Nunito"/>
                <a:cs typeface="Nunito"/>
                <a:sym typeface="Nunito"/>
              </a:rPr>
              <a:t>For some data, It is possible to group records according to any criteria set on their attribute values. </a:t>
            </a:r>
            <a:br>
              <a:rPr lang="en" sz="1000">
                <a:solidFill>
                  <a:srgbClr val="FFFFFF"/>
                </a:solidFill>
                <a:latin typeface="Nunito"/>
                <a:ea typeface="Nunito"/>
                <a:cs typeface="Nunito"/>
                <a:sym typeface="Nunito"/>
              </a:rPr>
            </a:br>
            <a:br>
              <a:rPr lang="en" sz="1000">
                <a:solidFill>
                  <a:srgbClr val="FFFFFF"/>
                </a:solidFill>
                <a:latin typeface="Nunito"/>
                <a:ea typeface="Nunito"/>
                <a:cs typeface="Nunito"/>
                <a:sym typeface="Nunito"/>
              </a:rPr>
            </a:br>
            <a:r>
              <a:rPr lang="en" sz="1000">
                <a:solidFill>
                  <a:srgbClr val="FFFFFF"/>
                </a:solidFill>
                <a:latin typeface="Nunito"/>
                <a:ea typeface="Nunito"/>
                <a:cs typeface="Nunito"/>
                <a:sym typeface="Nunito"/>
              </a:rPr>
              <a:t>Each group of records based on a particular attribute is represented as a Stratum.</a:t>
            </a:r>
            <a:endParaRPr>
              <a:solidFill>
                <a:srgbClr val="FFFFFF"/>
              </a:solidFill>
              <a:latin typeface="Nunito"/>
              <a:ea typeface="Nunito"/>
              <a:cs typeface="Nunito"/>
              <a:sym typeface="Nunito"/>
            </a:endParaRPr>
          </a:p>
        </p:txBody>
      </p:sp>
      <p:sp>
        <p:nvSpPr>
          <p:cNvPr id="620" name="Shape 620"/>
          <p:cNvSpPr txBox="1"/>
          <p:nvPr/>
        </p:nvSpPr>
        <p:spPr>
          <a:xfrm>
            <a:off x="6024950" y="2866000"/>
            <a:ext cx="1420500" cy="347100"/>
          </a:xfrm>
          <a:prstGeom prst="rect">
            <a:avLst/>
          </a:prstGeom>
          <a:solidFill>
            <a:srgbClr val="FFFF00"/>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000">
                <a:latin typeface="Nunito"/>
                <a:ea typeface="Nunito"/>
                <a:cs typeface="Nunito"/>
                <a:sym typeface="Nunito"/>
              </a:rPr>
              <a:t>proportion of its corresponding strata</a:t>
            </a:r>
            <a:endParaRPr>
              <a:latin typeface="Nunito"/>
              <a:ea typeface="Nunito"/>
              <a:cs typeface="Nunito"/>
              <a:sym typeface="Nunito"/>
            </a:endParaRPr>
          </a:p>
        </p:txBody>
      </p:sp>
      <p:sp>
        <p:nvSpPr>
          <p:cNvPr id="621" name="Shape 621"/>
          <p:cNvSpPr/>
          <p:nvPr/>
        </p:nvSpPr>
        <p:spPr>
          <a:xfrm flipH="1">
            <a:off x="6202200" y="2704975"/>
            <a:ext cx="263400" cy="214500"/>
          </a:xfrm>
          <a:prstGeom prst="bentArrow">
            <a:avLst>
              <a:gd fmla="val 25000" name="adj1"/>
              <a:gd fmla="val 22592" name="adj2"/>
              <a:gd fmla="val 25000" name="adj3"/>
              <a:gd fmla="val 43750" name="adj4"/>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2" name="Shape 622"/>
          <p:cNvSpPr txBox="1"/>
          <p:nvPr/>
        </p:nvSpPr>
        <p:spPr>
          <a:xfrm>
            <a:off x="5631475" y="775575"/>
            <a:ext cx="2619000" cy="562200"/>
          </a:xfrm>
          <a:prstGeom prst="rect">
            <a:avLst/>
          </a:prstGeom>
          <a:solidFill>
            <a:srgbClr val="351C75"/>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000">
                <a:solidFill>
                  <a:srgbClr val="FFFFFF"/>
                </a:solidFill>
                <a:latin typeface="Nunito"/>
                <a:ea typeface="Nunito"/>
                <a:cs typeface="Nunito"/>
                <a:sym typeface="Nunito"/>
              </a:rPr>
              <a:t>Each attribute in the dataset that can be stratified can be represented as a Phase.</a:t>
            </a:r>
            <a:endParaRPr>
              <a:solidFill>
                <a:srgbClr val="FFFFFF"/>
              </a:solidFill>
              <a:latin typeface="Nunito"/>
              <a:ea typeface="Nunito"/>
              <a:cs typeface="Nunito"/>
              <a:sym typeface="Nunito"/>
            </a:endParaRPr>
          </a:p>
        </p:txBody>
      </p:sp>
      <p:sp>
        <p:nvSpPr>
          <p:cNvPr id="623" name="Shape 623"/>
          <p:cNvSpPr txBox="1"/>
          <p:nvPr/>
        </p:nvSpPr>
        <p:spPr>
          <a:xfrm>
            <a:off x="6084600" y="3663950"/>
            <a:ext cx="2042100" cy="393600"/>
          </a:xfrm>
          <a:prstGeom prst="rect">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000">
                <a:latin typeface="Nunito"/>
                <a:ea typeface="Nunito"/>
                <a:cs typeface="Nunito"/>
                <a:sym typeface="Nunito"/>
              </a:rPr>
              <a:t>composition with respect to the strata of the previous phase.</a:t>
            </a:r>
            <a:endParaRPr>
              <a:latin typeface="Nunito"/>
              <a:ea typeface="Nunito"/>
              <a:cs typeface="Nunito"/>
              <a:sym typeface="Nunito"/>
            </a:endParaRPr>
          </a:p>
        </p:txBody>
      </p:sp>
      <p:sp>
        <p:nvSpPr>
          <p:cNvPr id="624" name="Shape 624"/>
          <p:cNvSpPr/>
          <p:nvPr/>
        </p:nvSpPr>
        <p:spPr>
          <a:xfrm>
            <a:off x="7285825" y="3452225"/>
            <a:ext cx="263400" cy="214500"/>
          </a:xfrm>
          <a:prstGeom prst="bentArrow">
            <a:avLst>
              <a:gd fmla="val 25000" name="adj1"/>
              <a:gd fmla="val 22592" name="adj2"/>
              <a:gd fmla="val 25000" name="adj3"/>
              <a:gd fmla="val 43750" name="adj4"/>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5" name="Shape 625"/>
          <p:cNvSpPr txBox="1"/>
          <p:nvPr/>
        </p:nvSpPr>
        <p:spPr>
          <a:xfrm>
            <a:off x="7456200" y="4730750"/>
            <a:ext cx="1606800" cy="393600"/>
          </a:xfrm>
          <a:prstGeom prst="rect">
            <a:avLst/>
          </a:prstGeom>
          <a:solidFill>
            <a:srgbClr val="351C75"/>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000">
                <a:solidFill>
                  <a:srgbClr val="FFFFFF"/>
                </a:solidFill>
                <a:latin typeface="Nunito"/>
                <a:ea typeface="Nunito"/>
                <a:cs typeface="Nunito"/>
                <a:sym typeface="Nunito"/>
              </a:rPr>
              <a:t>proportion of migrations across Phases.</a:t>
            </a:r>
            <a:endParaRPr>
              <a:solidFill>
                <a:srgbClr val="FFFFFF"/>
              </a:solidFill>
              <a:latin typeface="Nunito"/>
              <a:ea typeface="Nunito"/>
              <a:cs typeface="Nunito"/>
              <a:sym typeface="Nunito"/>
            </a:endParaRPr>
          </a:p>
        </p:txBody>
      </p:sp>
      <p:sp>
        <p:nvSpPr>
          <p:cNvPr id="626" name="Shape 626"/>
          <p:cNvSpPr txBox="1"/>
          <p:nvPr/>
        </p:nvSpPr>
        <p:spPr>
          <a:xfrm>
            <a:off x="395700" y="3029125"/>
            <a:ext cx="3687600" cy="2114400"/>
          </a:xfrm>
          <a:prstGeom prst="rect">
            <a:avLst/>
          </a:prstGeom>
          <a:noFill/>
          <a:ln>
            <a:noFill/>
          </a:ln>
        </p:spPr>
        <p:txBody>
          <a:bodyPr anchorCtr="0" anchor="ctr" bIns="91425" lIns="91425" spcFirstLastPara="1" rIns="91425" wrap="square" tIns="91425">
            <a:noAutofit/>
          </a:bodyPr>
          <a:lstStyle/>
          <a:p>
            <a:pPr indent="-317500" lvl="0" marL="457200" rtl="0">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Developed a web based tool for visual analysis of cohorts in any datasets.</a:t>
            </a:r>
            <a:endParaRPr/>
          </a:p>
        </p:txBody>
      </p:sp>
      <p:sp>
        <p:nvSpPr>
          <p:cNvPr id="627" name="Shape 627">
            <a:hlinkClick r:id="rId4"/>
          </p:cNvPr>
          <p:cNvSpPr txBox="1"/>
          <p:nvPr/>
        </p:nvSpPr>
        <p:spPr>
          <a:xfrm>
            <a:off x="0" y="4294325"/>
            <a:ext cx="3687600" cy="460500"/>
          </a:xfrm>
          <a:prstGeom prst="rect">
            <a:avLst/>
          </a:prstGeom>
          <a:solidFill>
            <a:srgbClr val="0B5394"/>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solidFill>
                  <a:srgbClr val="FFFFFF"/>
                </a:solidFill>
                <a:latin typeface="Maven Pro"/>
                <a:ea typeface="Maven Pro"/>
                <a:cs typeface="Maven Pro"/>
                <a:sym typeface="Maven Pro"/>
              </a:rPr>
              <a:t>www.et.iitb.ac.in/iSAT</a:t>
            </a:r>
            <a:endParaRPr b="1" sz="1800">
              <a:solidFill>
                <a:srgbClr val="FFFFFF"/>
              </a:solidFill>
              <a:latin typeface="Maven Pro"/>
              <a:ea typeface="Maven Pro"/>
              <a:cs typeface="Maven Pro"/>
              <a:sym typeface="Maven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Shape 632"/>
          <p:cNvSpPr txBox="1"/>
          <p:nvPr>
            <p:ph type="title"/>
          </p:nvPr>
        </p:nvSpPr>
        <p:spPr>
          <a:xfrm>
            <a:off x="853950" y="1152450"/>
            <a:ext cx="7436100" cy="1538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36 iSAT</a:t>
            </a:r>
            <a:endParaRPr/>
          </a:p>
        </p:txBody>
      </p:sp>
      <p:sp>
        <p:nvSpPr>
          <p:cNvPr id="633" name="Shape 633"/>
          <p:cNvSpPr txBox="1"/>
          <p:nvPr>
            <p:ph idx="1" type="body"/>
          </p:nvPr>
        </p:nvSpPr>
        <p:spPr>
          <a:xfrm>
            <a:off x="853950" y="2614650"/>
            <a:ext cx="7436100" cy="107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9 Scenarios - 12 researchers</a:t>
            </a:r>
            <a:endParaRPr/>
          </a:p>
          <a:p>
            <a:pPr indent="0" lvl="0" marL="0" rtl="0">
              <a:spcBef>
                <a:spcPts val="1600"/>
              </a:spcBef>
              <a:spcAft>
                <a:spcPts val="0"/>
              </a:spcAft>
              <a:buNone/>
            </a:pPr>
            <a:r>
              <a:rPr lang="en"/>
              <a:t>12 </a:t>
            </a:r>
            <a:r>
              <a:rPr lang="en"/>
              <a:t>studies - 1809 records</a:t>
            </a:r>
            <a:endParaRPr/>
          </a:p>
          <a:p>
            <a:pPr indent="0" lvl="0" marL="0">
              <a:spcBef>
                <a:spcPts val="1600"/>
              </a:spcBef>
              <a:spcAft>
                <a:spcPts val="0"/>
              </a:spcAft>
              <a:buNone/>
            </a:pPr>
            <a:r>
              <a:rPr lang="en"/>
              <a:t>15 RQs</a:t>
            </a:r>
            <a:endParaRPr/>
          </a:p>
          <a:p>
            <a:pPr indent="0" lvl="0" marL="0" rtl="0">
              <a:spcBef>
                <a:spcPts val="1600"/>
              </a:spcBef>
              <a:spcAft>
                <a:spcPts val="1600"/>
              </a:spcAft>
              <a:buNone/>
            </a:pPr>
            <a:r>
              <a:rPr lang="en"/>
              <a:t>6 conferences - 1 journal - 2 theses</a:t>
            </a:r>
            <a:endParaRPr/>
          </a:p>
        </p:txBody>
      </p:sp>
      <p:sp>
        <p:nvSpPr>
          <p:cNvPr id="634" name="Shape 6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635" name="Shape 635">
            <a:hlinkClick r:id="rId3"/>
          </p:cNvPr>
          <p:cNvPicPr preferRelativeResize="0"/>
          <p:nvPr/>
        </p:nvPicPr>
        <p:blipFill>
          <a:blip r:embed="rId4">
            <a:alphaModFix/>
          </a:blip>
          <a:stretch>
            <a:fillRect/>
          </a:stretch>
        </p:blipFill>
        <p:spPr>
          <a:xfrm>
            <a:off x="358413" y="540249"/>
            <a:ext cx="862025" cy="558100"/>
          </a:xfrm>
          <a:prstGeom prst="rect">
            <a:avLst/>
          </a:prstGeom>
          <a:noFill/>
          <a:ln>
            <a:noFill/>
          </a:ln>
        </p:spPr>
      </p:pic>
      <p:pic>
        <p:nvPicPr>
          <p:cNvPr id="636" name="Shape 636">
            <a:hlinkClick r:id="rId5"/>
          </p:cNvPr>
          <p:cNvPicPr preferRelativeResize="0"/>
          <p:nvPr/>
        </p:nvPicPr>
        <p:blipFill>
          <a:blip r:embed="rId6">
            <a:alphaModFix/>
          </a:blip>
          <a:stretch>
            <a:fillRect/>
          </a:stretch>
        </p:blipFill>
        <p:spPr>
          <a:xfrm>
            <a:off x="1317490" y="540249"/>
            <a:ext cx="1048974" cy="558100"/>
          </a:xfrm>
          <a:prstGeom prst="rect">
            <a:avLst/>
          </a:prstGeom>
          <a:noFill/>
          <a:ln>
            <a:noFill/>
          </a:ln>
        </p:spPr>
      </p:pic>
      <p:pic>
        <p:nvPicPr>
          <p:cNvPr id="637" name="Shape 637"/>
          <p:cNvPicPr preferRelativeResize="0"/>
          <p:nvPr/>
        </p:nvPicPr>
        <p:blipFill>
          <a:blip r:embed="rId7">
            <a:alphaModFix/>
          </a:blip>
          <a:stretch>
            <a:fillRect/>
          </a:stretch>
        </p:blipFill>
        <p:spPr>
          <a:xfrm>
            <a:off x="2463516" y="540249"/>
            <a:ext cx="566728" cy="558100"/>
          </a:xfrm>
          <a:prstGeom prst="rect">
            <a:avLst/>
          </a:prstGeom>
          <a:noFill/>
          <a:ln>
            <a:noFill/>
          </a:ln>
        </p:spPr>
      </p:pic>
      <p:pic>
        <p:nvPicPr>
          <p:cNvPr id="638" name="Shape 638">
            <a:hlinkClick r:id="rId8"/>
          </p:cNvPr>
          <p:cNvPicPr preferRelativeResize="0"/>
          <p:nvPr/>
        </p:nvPicPr>
        <p:blipFill>
          <a:blip r:embed="rId9">
            <a:alphaModFix/>
          </a:blip>
          <a:stretch>
            <a:fillRect/>
          </a:stretch>
        </p:blipFill>
        <p:spPr>
          <a:xfrm>
            <a:off x="3127296" y="501569"/>
            <a:ext cx="862025" cy="635461"/>
          </a:xfrm>
          <a:prstGeom prst="rect">
            <a:avLst/>
          </a:prstGeom>
          <a:noFill/>
          <a:ln>
            <a:noFill/>
          </a:ln>
        </p:spPr>
      </p:pic>
      <p:pic>
        <p:nvPicPr>
          <p:cNvPr id="639" name="Shape 639">
            <a:hlinkClick r:id="rId10"/>
          </p:cNvPr>
          <p:cNvPicPr preferRelativeResize="0"/>
          <p:nvPr/>
        </p:nvPicPr>
        <p:blipFill>
          <a:blip r:embed="rId11">
            <a:alphaModFix/>
          </a:blip>
          <a:stretch>
            <a:fillRect/>
          </a:stretch>
        </p:blipFill>
        <p:spPr>
          <a:xfrm>
            <a:off x="4086374" y="520551"/>
            <a:ext cx="566725" cy="597496"/>
          </a:xfrm>
          <a:prstGeom prst="rect">
            <a:avLst/>
          </a:prstGeom>
          <a:noFill/>
          <a:ln>
            <a:noFill/>
          </a:ln>
        </p:spPr>
      </p:pic>
      <p:pic>
        <p:nvPicPr>
          <p:cNvPr id="640" name="Shape 640">
            <a:hlinkClick r:id="rId12"/>
          </p:cNvPr>
          <p:cNvPicPr preferRelativeResize="0"/>
          <p:nvPr/>
        </p:nvPicPr>
        <p:blipFill>
          <a:blip r:embed="rId13">
            <a:alphaModFix/>
          </a:blip>
          <a:stretch>
            <a:fillRect/>
          </a:stretch>
        </p:blipFill>
        <p:spPr>
          <a:xfrm>
            <a:off x="4750151" y="501574"/>
            <a:ext cx="630416" cy="635450"/>
          </a:xfrm>
          <a:prstGeom prst="rect">
            <a:avLst/>
          </a:prstGeom>
          <a:noFill/>
          <a:ln>
            <a:noFill/>
          </a:ln>
        </p:spPr>
      </p:pic>
      <p:pic>
        <p:nvPicPr>
          <p:cNvPr id="641" name="Shape 641">
            <a:hlinkClick r:id="rId14"/>
          </p:cNvPr>
          <p:cNvPicPr preferRelativeResize="0"/>
          <p:nvPr/>
        </p:nvPicPr>
        <p:blipFill>
          <a:blip r:embed="rId15">
            <a:alphaModFix/>
          </a:blip>
          <a:stretch>
            <a:fillRect/>
          </a:stretch>
        </p:blipFill>
        <p:spPr>
          <a:xfrm>
            <a:off x="5477620" y="514595"/>
            <a:ext cx="566725" cy="609409"/>
          </a:xfrm>
          <a:prstGeom prst="rect">
            <a:avLst/>
          </a:prstGeom>
          <a:noFill/>
          <a:ln>
            <a:noFill/>
          </a:ln>
        </p:spPr>
      </p:pic>
      <p:pic>
        <p:nvPicPr>
          <p:cNvPr id="642" name="Shape 642">
            <a:hlinkClick r:id="rId16"/>
          </p:cNvPr>
          <p:cNvPicPr preferRelativeResize="0"/>
          <p:nvPr/>
        </p:nvPicPr>
        <p:blipFill>
          <a:blip r:embed="rId17">
            <a:alphaModFix/>
          </a:blip>
          <a:stretch>
            <a:fillRect/>
          </a:stretch>
        </p:blipFill>
        <p:spPr>
          <a:xfrm>
            <a:off x="6141397" y="501423"/>
            <a:ext cx="548700" cy="635752"/>
          </a:xfrm>
          <a:prstGeom prst="rect">
            <a:avLst/>
          </a:prstGeom>
          <a:noFill/>
          <a:ln>
            <a:noFill/>
          </a:ln>
        </p:spPr>
      </p:pic>
      <p:pic>
        <p:nvPicPr>
          <p:cNvPr id="643" name="Shape 643">
            <a:hlinkClick r:id="rId18"/>
          </p:cNvPr>
          <p:cNvPicPr preferRelativeResize="0"/>
          <p:nvPr/>
        </p:nvPicPr>
        <p:blipFill rotWithShape="1">
          <a:blip r:embed="rId19">
            <a:alphaModFix/>
          </a:blip>
          <a:srcRect b="0" l="0" r="0" t="48480"/>
          <a:stretch/>
        </p:blipFill>
        <p:spPr>
          <a:xfrm>
            <a:off x="6787150" y="468275"/>
            <a:ext cx="1954750" cy="702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0" st="0"/>
                                            </p:txEl>
                                          </p:spTgt>
                                        </p:tgtEl>
                                        <p:attrNameLst>
                                          <p:attrName>style.visibility</p:attrName>
                                        </p:attrNameLst>
                                      </p:cBhvr>
                                      <p:to>
                                        <p:strVal val="visible"/>
                                      </p:to>
                                    </p:set>
                                    <p:animEffect filter="fade" transition="in">
                                      <p:cBhvr>
                                        <p:cTn dur="1000"/>
                                        <p:tgtEl>
                                          <p:spTgt spid="6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1" st="1"/>
                                            </p:txEl>
                                          </p:spTgt>
                                        </p:tgtEl>
                                        <p:attrNameLst>
                                          <p:attrName>style.visibility</p:attrName>
                                        </p:attrNameLst>
                                      </p:cBhvr>
                                      <p:to>
                                        <p:strVal val="visible"/>
                                      </p:to>
                                    </p:set>
                                    <p:animEffect filter="fade" transition="in">
                                      <p:cBhvr>
                                        <p:cTn dur="1000"/>
                                        <p:tgtEl>
                                          <p:spTgt spid="6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2" st="2"/>
                                            </p:txEl>
                                          </p:spTgt>
                                        </p:tgtEl>
                                        <p:attrNameLst>
                                          <p:attrName>style.visibility</p:attrName>
                                        </p:attrNameLst>
                                      </p:cBhvr>
                                      <p:to>
                                        <p:strVal val="visible"/>
                                      </p:to>
                                    </p:set>
                                    <p:animEffect filter="fade" transition="in">
                                      <p:cBhvr>
                                        <p:cTn dur="1000"/>
                                        <p:tgtEl>
                                          <p:spTgt spid="6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3" st="3"/>
                                            </p:txEl>
                                          </p:spTgt>
                                        </p:tgtEl>
                                        <p:attrNameLst>
                                          <p:attrName>style.visibility</p:attrName>
                                        </p:attrNameLst>
                                      </p:cBhvr>
                                      <p:to>
                                        <p:strVal val="visible"/>
                                      </p:to>
                                    </p:set>
                                    <p:animEffect filter="fade" transition="in">
                                      <p:cBhvr>
                                        <p:cTn dur="1000"/>
                                        <p:tgtEl>
                                          <p:spTgt spid="63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47" name="Shape 647"/>
        <p:cNvGrpSpPr/>
        <p:nvPr/>
      </p:nvGrpSpPr>
      <p:grpSpPr>
        <a:xfrm>
          <a:off x="0" y="0"/>
          <a:ext cx="0" cy="0"/>
          <a:chOff x="0" y="0"/>
          <a:chExt cx="0" cy="0"/>
        </a:xfrm>
      </p:grpSpPr>
      <p:sp>
        <p:nvSpPr>
          <p:cNvPr id="648" name="Shape 648"/>
          <p:cNvSpPr txBox="1"/>
          <p:nvPr>
            <p:ph type="title"/>
          </p:nvPr>
        </p:nvSpPr>
        <p:spPr>
          <a:xfrm>
            <a:off x="3108800" y="575950"/>
            <a:ext cx="56130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Utility of iSAT</a:t>
            </a:r>
            <a:endParaRPr sz="2400"/>
          </a:p>
        </p:txBody>
      </p:sp>
      <p:sp>
        <p:nvSpPr>
          <p:cNvPr id="649" name="Shape 649"/>
          <p:cNvSpPr txBox="1"/>
          <p:nvPr>
            <p:ph idx="1" type="body"/>
          </p:nvPr>
        </p:nvSpPr>
        <p:spPr>
          <a:xfrm>
            <a:off x="3108800" y="1290975"/>
            <a:ext cx="58500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t>1. Build descriptive model</a:t>
            </a:r>
            <a:br>
              <a:rPr lang="en" sz="1200"/>
            </a:br>
            <a:r>
              <a:rPr lang="en" sz="1200">
                <a:solidFill>
                  <a:srgbClr val="4A86E8"/>
                </a:solidFill>
              </a:rPr>
              <a:t>iSAT helps</a:t>
            </a:r>
            <a:r>
              <a:rPr lang="en" sz="1200">
                <a:solidFill>
                  <a:schemeClr val="dk1"/>
                </a:solidFill>
              </a:rPr>
              <a:t> </a:t>
            </a:r>
            <a:r>
              <a:rPr lang="en" sz="1200">
                <a:solidFill>
                  <a:srgbClr val="0C343D"/>
                </a:solidFill>
                <a:highlight>
                  <a:srgbClr val="FFF2CC"/>
                </a:highlight>
              </a:rPr>
              <a:t>to define cohorts </a:t>
            </a:r>
            <a:r>
              <a:rPr lang="en" sz="1200">
                <a:solidFill>
                  <a:srgbClr val="4A86E8"/>
                </a:solidFill>
              </a:rPr>
              <a:t>and </a:t>
            </a:r>
            <a:r>
              <a:rPr lang="en" sz="1200">
                <a:solidFill>
                  <a:srgbClr val="0C343D"/>
                </a:solidFill>
                <a:highlight>
                  <a:srgbClr val="FFF2CC"/>
                </a:highlight>
              </a:rPr>
              <a:t>understand their temporal dynamics during any teaching-learning session, </a:t>
            </a:r>
            <a:r>
              <a:rPr lang="en" sz="1200">
                <a:solidFill>
                  <a:schemeClr val="dk1"/>
                </a:solidFill>
              </a:rPr>
              <a:t> </a:t>
            </a:r>
            <a:r>
              <a:rPr lang="en" sz="1200">
                <a:solidFill>
                  <a:srgbClr val="4A86E8"/>
                </a:solidFill>
              </a:rPr>
              <a:t>by stratifying learner attributes and tracing transitions across phases.</a:t>
            </a:r>
            <a:endParaRPr sz="1200">
              <a:solidFill>
                <a:srgbClr val="4A86E8"/>
              </a:solidFill>
            </a:endParaRPr>
          </a:p>
          <a:p>
            <a:pPr indent="0" lvl="0" marL="0" rtl="0">
              <a:spcBef>
                <a:spcPts val="1600"/>
              </a:spcBef>
              <a:spcAft>
                <a:spcPts val="0"/>
              </a:spcAft>
              <a:buNone/>
            </a:pPr>
            <a:r>
              <a:rPr lang="en" sz="1200"/>
              <a:t>2. Compare scenarios based on transitions </a:t>
            </a:r>
            <a:br>
              <a:rPr lang="en" sz="1200"/>
            </a:br>
            <a:r>
              <a:rPr lang="en" sz="1200">
                <a:solidFill>
                  <a:srgbClr val="4A86E8"/>
                </a:solidFill>
              </a:rPr>
              <a:t>iSAT helps</a:t>
            </a:r>
            <a:r>
              <a:rPr lang="en" sz="1200">
                <a:solidFill>
                  <a:schemeClr val="dk1"/>
                </a:solidFill>
              </a:rPr>
              <a:t> </a:t>
            </a:r>
            <a:r>
              <a:rPr lang="en" sz="1200">
                <a:solidFill>
                  <a:srgbClr val="0C343D"/>
                </a:solidFill>
                <a:highlight>
                  <a:srgbClr val="FFF2CC"/>
                </a:highlight>
              </a:rPr>
              <a:t>to compare interventions</a:t>
            </a:r>
            <a:r>
              <a:rPr lang="en" sz="1200">
                <a:solidFill>
                  <a:schemeClr val="dk1"/>
                </a:solidFill>
              </a:rPr>
              <a:t> </a:t>
            </a:r>
            <a:r>
              <a:rPr lang="en" sz="1200">
                <a:solidFill>
                  <a:srgbClr val="4A86E8"/>
                </a:solidFill>
              </a:rPr>
              <a:t>by highlighting transitions in performance of different cohorts involved.</a:t>
            </a:r>
            <a:endParaRPr sz="1200">
              <a:solidFill>
                <a:schemeClr val="dk1"/>
              </a:solidFill>
            </a:endParaRPr>
          </a:p>
          <a:p>
            <a:pPr indent="0" lvl="0" marL="0" rtl="0">
              <a:spcBef>
                <a:spcPts val="1600"/>
              </a:spcBef>
              <a:spcAft>
                <a:spcPts val="0"/>
              </a:spcAft>
              <a:buClr>
                <a:schemeClr val="dk2"/>
              </a:buClr>
              <a:buSzPts val="1100"/>
              <a:buFont typeface="Arial"/>
              <a:buNone/>
            </a:pPr>
            <a:r>
              <a:rPr lang="en" sz="1200"/>
              <a:t>3. Refine and explore new research question in ET research context</a:t>
            </a:r>
            <a:br>
              <a:rPr lang="en" sz="1200"/>
            </a:br>
            <a:r>
              <a:rPr lang="en" sz="1200">
                <a:solidFill>
                  <a:srgbClr val="4A86E8"/>
                </a:solidFill>
              </a:rPr>
              <a:t>iSAT assists</a:t>
            </a:r>
            <a:r>
              <a:rPr lang="en" sz="1200">
                <a:solidFill>
                  <a:schemeClr val="dk1"/>
                </a:solidFill>
              </a:rPr>
              <a:t> </a:t>
            </a:r>
            <a:r>
              <a:rPr lang="en" sz="1200">
                <a:solidFill>
                  <a:srgbClr val="0C343D"/>
                </a:solidFill>
                <a:highlight>
                  <a:srgbClr val="FFF2CC"/>
                </a:highlight>
              </a:rPr>
              <a:t>research decision making</a:t>
            </a:r>
            <a:r>
              <a:rPr lang="en" sz="1200">
                <a:solidFill>
                  <a:schemeClr val="dk1"/>
                </a:solidFill>
              </a:rPr>
              <a:t> </a:t>
            </a:r>
            <a:r>
              <a:rPr lang="en" sz="1200">
                <a:solidFill>
                  <a:srgbClr val="4A86E8"/>
                </a:solidFill>
              </a:rPr>
              <a:t>by highlighting specific cohorts based on their tracked attribute.</a:t>
            </a:r>
            <a:endParaRPr sz="1200"/>
          </a:p>
          <a:p>
            <a:pPr indent="0" lvl="0" marL="0" rtl="0">
              <a:spcBef>
                <a:spcPts val="1600"/>
              </a:spcBef>
              <a:spcAft>
                <a:spcPts val="1600"/>
              </a:spcAft>
              <a:buClr>
                <a:schemeClr val="dk2"/>
              </a:buClr>
              <a:buSzPts val="1100"/>
              <a:buFont typeface="Arial"/>
              <a:buNone/>
            </a:pPr>
            <a:r>
              <a:rPr lang="en" sz="1200"/>
              <a:t>4. Update instructional strategy or decisions in teaching learning context</a:t>
            </a:r>
            <a:br>
              <a:rPr lang="en" sz="1200"/>
            </a:br>
            <a:r>
              <a:rPr lang="en" sz="1200">
                <a:solidFill>
                  <a:srgbClr val="4A86E8"/>
                </a:solidFill>
              </a:rPr>
              <a:t>iSAT assists</a:t>
            </a:r>
            <a:r>
              <a:rPr lang="en" sz="1200">
                <a:solidFill>
                  <a:schemeClr val="dk1"/>
                </a:solidFill>
              </a:rPr>
              <a:t> </a:t>
            </a:r>
            <a:r>
              <a:rPr lang="en" sz="1200">
                <a:solidFill>
                  <a:srgbClr val="0C343D"/>
                </a:solidFill>
                <a:highlight>
                  <a:srgbClr val="FFF2CC"/>
                </a:highlight>
              </a:rPr>
              <a:t>instructional decision making</a:t>
            </a:r>
            <a:r>
              <a:rPr lang="en" sz="1200">
                <a:solidFill>
                  <a:schemeClr val="dk1"/>
                </a:solidFill>
              </a:rPr>
              <a:t> </a:t>
            </a:r>
            <a:r>
              <a:rPr lang="en" sz="1200">
                <a:solidFill>
                  <a:srgbClr val="4A86E8"/>
                </a:solidFill>
              </a:rPr>
              <a:t>by highlighting specific cohorts based on their perception or performance pattern.</a:t>
            </a:r>
            <a:endParaRPr sz="1200">
              <a:solidFill>
                <a:schemeClr val="dk1"/>
              </a:solidFill>
            </a:endParaRPr>
          </a:p>
        </p:txBody>
      </p:sp>
      <p:sp>
        <p:nvSpPr>
          <p:cNvPr id="650" name="Shape 65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651" name="Shape 651"/>
          <p:cNvPicPr preferRelativeResize="0"/>
          <p:nvPr/>
        </p:nvPicPr>
        <p:blipFill>
          <a:blip r:embed="rId3">
            <a:alphaModFix/>
          </a:blip>
          <a:stretch>
            <a:fillRect/>
          </a:stretch>
        </p:blipFill>
        <p:spPr>
          <a:xfrm>
            <a:off x="55071" y="0"/>
            <a:ext cx="2914754" cy="5082350"/>
          </a:xfrm>
          <a:prstGeom prst="rect">
            <a:avLst/>
          </a:prstGeom>
          <a:noFill/>
          <a:ln>
            <a:noFill/>
          </a:ln>
        </p:spPr>
      </p:pic>
      <p:sp>
        <p:nvSpPr>
          <p:cNvPr id="652" name="Shape 652"/>
          <p:cNvSpPr/>
          <p:nvPr/>
        </p:nvSpPr>
        <p:spPr>
          <a:xfrm>
            <a:off x="1839350" y="4095550"/>
            <a:ext cx="393000" cy="305700"/>
          </a:xfrm>
          <a:prstGeom prst="wedgeRoundRectCallout">
            <a:avLst>
              <a:gd fmla="val -67780" name="adj1"/>
              <a:gd fmla="val -1431" name="adj2"/>
              <a:gd fmla="val 0" name="adj3"/>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solidFill>
                  <a:srgbClr val="674EA7"/>
                </a:solidFill>
                <a:latin typeface="Lato"/>
                <a:ea typeface="Lato"/>
                <a:cs typeface="Lato"/>
                <a:sym typeface="Lato"/>
              </a:rPr>
              <a:t>1,2</a:t>
            </a:r>
            <a:endParaRPr sz="1000">
              <a:solidFill>
                <a:srgbClr val="674EA7"/>
              </a:solidFill>
              <a:latin typeface="Lato"/>
              <a:ea typeface="Lato"/>
              <a:cs typeface="Lato"/>
              <a:sym typeface="Lato"/>
            </a:endParaRPr>
          </a:p>
        </p:txBody>
      </p:sp>
      <p:sp>
        <p:nvSpPr>
          <p:cNvPr id="653" name="Shape 653"/>
          <p:cNvSpPr/>
          <p:nvPr/>
        </p:nvSpPr>
        <p:spPr>
          <a:xfrm>
            <a:off x="105500" y="2067200"/>
            <a:ext cx="393000" cy="305700"/>
          </a:xfrm>
          <a:prstGeom prst="wedgeRoundRectCallout">
            <a:avLst>
              <a:gd fmla="val 76476" name="adj1"/>
              <a:gd fmla="val -5577" name="adj2"/>
              <a:gd fmla="val 0" name="adj3"/>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674EA7"/>
                </a:solidFill>
                <a:latin typeface="Lato"/>
                <a:ea typeface="Lato"/>
                <a:cs typeface="Lato"/>
                <a:sym typeface="Lato"/>
              </a:rPr>
              <a:t>3</a:t>
            </a:r>
            <a:endParaRPr sz="1000">
              <a:solidFill>
                <a:srgbClr val="674EA7"/>
              </a:solidFill>
              <a:latin typeface="Lato"/>
              <a:ea typeface="Lato"/>
              <a:cs typeface="Lato"/>
              <a:sym typeface="Lato"/>
            </a:endParaRPr>
          </a:p>
        </p:txBody>
      </p:sp>
      <p:sp>
        <p:nvSpPr>
          <p:cNvPr id="654" name="Shape 654"/>
          <p:cNvSpPr/>
          <p:nvPr/>
        </p:nvSpPr>
        <p:spPr>
          <a:xfrm>
            <a:off x="2613300" y="2304550"/>
            <a:ext cx="393000" cy="305700"/>
          </a:xfrm>
          <a:prstGeom prst="wedgeRoundRectCallout">
            <a:avLst>
              <a:gd fmla="val -75623" name="adj1"/>
              <a:gd fmla="val 10272" name="adj2"/>
              <a:gd fmla="val 0" name="adj3"/>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674EA7"/>
                </a:solidFill>
                <a:latin typeface="Lato"/>
                <a:ea typeface="Lato"/>
                <a:cs typeface="Lato"/>
                <a:sym typeface="Lato"/>
              </a:rPr>
              <a:t>4</a:t>
            </a:r>
            <a:endParaRPr sz="1000">
              <a:solidFill>
                <a:srgbClr val="674EA7"/>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xEl>
                                              <p:pRg end="0" st="0"/>
                                            </p:txEl>
                                          </p:spTgt>
                                        </p:tgtEl>
                                        <p:attrNameLst>
                                          <p:attrName>style.visibility</p:attrName>
                                        </p:attrNameLst>
                                      </p:cBhvr>
                                      <p:to>
                                        <p:strVal val="visible"/>
                                      </p:to>
                                    </p:set>
                                    <p:animEffect filter="fade" transition="in">
                                      <p:cBhvr>
                                        <p:cTn dur="1000"/>
                                        <p:tgtEl>
                                          <p:spTgt spid="6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xEl>
                                              <p:pRg end="1" st="1"/>
                                            </p:txEl>
                                          </p:spTgt>
                                        </p:tgtEl>
                                        <p:attrNameLst>
                                          <p:attrName>style.visibility</p:attrName>
                                        </p:attrNameLst>
                                      </p:cBhvr>
                                      <p:to>
                                        <p:strVal val="visible"/>
                                      </p:to>
                                    </p:set>
                                    <p:animEffect filter="fade" transition="in">
                                      <p:cBhvr>
                                        <p:cTn dur="1000"/>
                                        <p:tgtEl>
                                          <p:spTgt spid="6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xEl>
                                              <p:pRg end="2" st="2"/>
                                            </p:txEl>
                                          </p:spTgt>
                                        </p:tgtEl>
                                        <p:attrNameLst>
                                          <p:attrName>style.visibility</p:attrName>
                                        </p:attrNameLst>
                                      </p:cBhvr>
                                      <p:to>
                                        <p:strVal val="visible"/>
                                      </p:to>
                                    </p:set>
                                    <p:animEffect filter="fade" transition="in">
                                      <p:cBhvr>
                                        <p:cTn dur="1000"/>
                                        <p:tgtEl>
                                          <p:spTgt spid="6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xEl>
                                              <p:pRg end="3" st="3"/>
                                            </p:txEl>
                                          </p:spTgt>
                                        </p:tgtEl>
                                        <p:attrNameLst>
                                          <p:attrName>style.visibility</p:attrName>
                                        </p:attrNameLst>
                                      </p:cBhvr>
                                      <p:to>
                                        <p:strVal val="visible"/>
                                      </p:to>
                                    </p:set>
                                    <p:animEffect filter="fade" transition="in">
                                      <p:cBhvr>
                                        <p:cTn dur="1000"/>
                                        <p:tgtEl>
                                          <p:spTgt spid="6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Shape 65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60" name="Shape 660"/>
          <p:cNvSpPr txBox="1"/>
          <p:nvPr>
            <p:ph type="title"/>
          </p:nvPr>
        </p:nvSpPr>
        <p:spPr>
          <a:xfrm>
            <a:off x="1303800" y="598575"/>
            <a:ext cx="37776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Analysing data from active learning classroom context</a:t>
            </a:r>
            <a:endParaRPr/>
          </a:p>
        </p:txBody>
      </p:sp>
      <p:sp>
        <p:nvSpPr>
          <p:cNvPr id="661" name="Shape 661"/>
          <p:cNvSpPr txBox="1"/>
          <p:nvPr>
            <p:ph idx="1" type="body"/>
          </p:nvPr>
        </p:nvSpPr>
        <p:spPr>
          <a:xfrm>
            <a:off x="5668375" y="189300"/>
            <a:ext cx="3430500" cy="2541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Think-Pair-Share</a:t>
            </a:r>
            <a:endParaRPr/>
          </a:p>
        </p:txBody>
      </p:sp>
      <p:sp>
        <p:nvSpPr>
          <p:cNvPr id="662" name="Shape 662"/>
          <p:cNvSpPr txBox="1"/>
          <p:nvPr>
            <p:ph idx="2" type="body"/>
          </p:nvPr>
        </p:nvSpPr>
        <p:spPr>
          <a:xfrm>
            <a:off x="254075" y="3431075"/>
            <a:ext cx="3430500" cy="2541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Peer Instruction</a:t>
            </a:r>
            <a:endParaRPr/>
          </a:p>
        </p:txBody>
      </p:sp>
      <p:pic>
        <p:nvPicPr>
          <p:cNvPr id="663" name="Shape 663"/>
          <p:cNvPicPr preferRelativeResize="0"/>
          <p:nvPr/>
        </p:nvPicPr>
        <p:blipFill>
          <a:blip r:embed="rId3">
            <a:alphaModFix/>
          </a:blip>
          <a:stretch>
            <a:fillRect/>
          </a:stretch>
        </p:blipFill>
        <p:spPr>
          <a:xfrm>
            <a:off x="5714075" y="517950"/>
            <a:ext cx="2431575" cy="2632975"/>
          </a:xfrm>
          <a:prstGeom prst="rect">
            <a:avLst/>
          </a:prstGeom>
          <a:noFill/>
          <a:ln>
            <a:noFill/>
          </a:ln>
        </p:spPr>
      </p:pic>
      <p:sp>
        <p:nvSpPr>
          <p:cNvPr id="664" name="Shape 664"/>
          <p:cNvSpPr txBox="1"/>
          <p:nvPr/>
        </p:nvSpPr>
        <p:spPr>
          <a:xfrm>
            <a:off x="5744575" y="3054088"/>
            <a:ext cx="3079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600"/>
              <a:t>http://www.rde.nsw.edu.au/lxd/files/2015/04/CP-ThinkPairShare-1oczwx0-277x300.gif</a:t>
            </a:r>
            <a:endParaRPr sz="600"/>
          </a:p>
        </p:txBody>
      </p:sp>
      <p:pic>
        <p:nvPicPr>
          <p:cNvPr id="665" name="Shape 665"/>
          <p:cNvPicPr preferRelativeResize="0"/>
          <p:nvPr/>
        </p:nvPicPr>
        <p:blipFill>
          <a:blip r:embed="rId4">
            <a:alphaModFix/>
          </a:blip>
          <a:stretch>
            <a:fillRect/>
          </a:stretch>
        </p:blipFill>
        <p:spPr>
          <a:xfrm>
            <a:off x="203175" y="3767575"/>
            <a:ext cx="8620900" cy="74500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Shape 6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671" name="Shape 671"/>
          <p:cNvPicPr preferRelativeResize="0"/>
          <p:nvPr/>
        </p:nvPicPr>
        <p:blipFill>
          <a:blip r:embed="rId3">
            <a:alphaModFix/>
          </a:blip>
          <a:stretch>
            <a:fillRect/>
          </a:stretch>
        </p:blipFill>
        <p:spPr>
          <a:xfrm>
            <a:off x="3185188" y="152400"/>
            <a:ext cx="2773623" cy="4838700"/>
          </a:xfrm>
          <a:prstGeom prst="rect">
            <a:avLst/>
          </a:prstGeom>
          <a:noFill/>
          <a:ln>
            <a:noFill/>
          </a:ln>
        </p:spPr>
      </p:pic>
      <p:sp>
        <p:nvSpPr>
          <p:cNvPr id="672" name="Shape 672"/>
          <p:cNvSpPr txBox="1"/>
          <p:nvPr/>
        </p:nvSpPr>
        <p:spPr>
          <a:xfrm>
            <a:off x="144400" y="1027725"/>
            <a:ext cx="2673300" cy="629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200">
                <a:solidFill>
                  <a:schemeClr val="dk2"/>
                </a:solidFill>
                <a:latin typeface="Nunito"/>
                <a:ea typeface="Nunito"/>
                <a:cs typeface="Nunito"/>
                <a:sym typeface="Nunito"/>
              </a:rPr>
              <a:t>Tracking Students engagement during active learning sessions in large classroom</a:t>
            </a:r>
            <a:endParaRPr/>
          </a:p>
        </p:txBody>
      </p:sp>
      <p:sp>
        <p:nvSpPr>
          <p:cNvPr id="673" name="Shape 673"/>
          <p:cNvSpPr txBox="1"/>
          <p:nvPr/>
        </p:nvSpPr>
        <p:spPr>
          <a:xfrm>
            <a:off x="144400" y="189525"/>
            <a:ext cx="2673300" cy="629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200">
                <a:solidFill>
                  <a:schemeClr val="dk2"/>
                </a:solidFill>
                <a:highlight>
                  <a:srgbClr val="D9D2E9"/>
                </a:highlight>
                <a:latin typeface="Nunito"/>
                <a:ea typeface="Nunito"/>
                <a:cs typeface="Nunito"/>
                <a:sym typeface="Nunito"/>
              </a:rPr>
              <a:t>Think-Pair-Share </a:t>
            </a:r>
            <a:r>
              <a:rPr lang="en" sz="1200">
                <a:solidFill>
                  <a:schemeClr val="dk2"/>
                </a:solidFill>
                <a:latin typeface="Nunito"/>
                <a:ea typeface="Nunito"/>
                <a:cs typeface="Nunito"/>
                <a:sym typeface="Nunito"/>
              </a:rPr>
              <a:t>active learning strategy</a:t>
            </a:r>
            <a:endParaRPr/>
          </a:p>
        </p:txBody>
      </p:sp>
      <p:sp>
        <p:nvSpPr>
          <p:cNvPr id="674" name="Shape 674"/>
          <p:cNvSpPr/>
          <p:nvPr/>
        </p:nvSpPr>
        <p:spPr>
          <a:xfrm>
            <a:off x="3186500" y="1004100"/>
            <a:ext cx="1086000" cy="584100"/>
          </a:xfrm>
          <a:prstGeom prst="roundRect">
            <a:avLst>
              <a:gd fmla="val 16667" name="adj"/>
            </a:avLst>
          </a:prstGeom>
          <a:no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5" name="Shape 675"/>
          <p:cNvSpPr/>
          <p:nvPr/>
        </p:nvSpPr>
        <p:spPr>
          <a:xfrm>
            <a:off x="4139650" y="4015450"/>
            <a:ext cx="858900" cy="351900"/>
          </a:xfrm>
          <a:prstGeom prst="roundRect">
            <a:avLst>
              <a:gd fmla="val 16667" name="adj"/>
            </a:avLst>
          </a:prstGeom>
          <a:no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676" name="Shape 676"/>
          <p:cNvPicPr preferRelativeResize="0"/>
          <p:nvPr/>
        </p:nvPicPr>
        <p:blipFill>
          <a:blip r:embed="rId4">
            <a:alphaModFix/>
          </a:blip>
          <a:stretch>
            <a:fillRect/>
          </a:stretch>
        </p:blipFill>
        <p:spPr>
          <a:xfrm>
            <a:off x="6567375" y="1162046"/>
            <a:ext cx="2115525" cy="2290775"/>
          </a:xfrm>
          <a:prstGeom prst="rect">
            <a:avLst/>
          </a:prstGeom>
          <a:noFill/>
          <a:ln>
            <a:noFill/>
          </a:ln>
        </p:spPr>
      </p:pic>
      <p:sp>
        <p:nvSpPr>
          <p:cNvPr id="677" name="Shape 677"/>
          <p:cNvSpPr txBox="1"/>
          <p:nvPr/>
        </p:nvSpPr>
        <p:spPr>
          <a:xfrm>
            <a:off x="6064575" y="3736025"/>
            <a:ext cx="3079500" cy="23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600"/>
              <a:t>http://www.rde.nsw.edu.au/lxd/files/2015/04/CP-ThinkPairShare-1oczwx0-277x300.gif</a:t>
            </a:r>
            <a:endParaRPr sz="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1" name="Shape 681"/>
        <p:cNvGrpSpPr/>
        <p:nvPr/>
      </p:nvGrpSpPr>
      <p:grpSpPr>
        <a:xfrm>
          <a:off x="0" y="0"/>
          <a:ext cx="0" cy="0"/>
          <a:chOff x="0" y="0"/>
          <a:chExt cx="0" cy="0"/>
        </a:xfrm>
      </p:grpSpPr>
      <p:sp>
        <p:nvSpPr>
          <p:cNvPr id="682" name="Shape 68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83" name="Shape 683"/>
          <p:cNvSpPr txBox="1"/>
          <p:nvPr>
            <p:ph idx="4294967295"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D9D2E9"/>
                </a:highlight>
              </a:rPr>
              <a:t>Study 1</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Engagement during TPS in large CS 1 class</a:t>
            </a:r>
            <a:endParaRPr sz="1800"/>
          </a:p>
        </p:txBody>
      </p:sp>
      <p:pic>
        <p:nvPicPr>
          <p:cNvPr id="684" name="Shape 684"/>
          <p:cNvPicPr preferRelativeResize="0"/>
          <p:nvPr/>
        </p:nvPicPr>
        <p:blipFill>
          <a:blip r:embed="rId3">
            <a:alphaModFix/>
          </a:blip>
          <a:stretch>
            <a:fillRect/>
          </a:stretch>
        </p:blipFill>
        <p:spPr>
          <a:xfrm>
            <a:off x="3200400" y="685800"/>
            <a:ext cx="5943600" cy="3848100"/>
          </a:xfrm>
          <a:prstGeom prst="rect">
            <a:avLst/>
          </a:prstGeom>
          <a:noFill/>
          <a:ln>
            <a:noFill/>
          </a:ln>
        </p:spPr>
      </p:pic>
      <p:sp>
        <p:nvSpPr>
          <p:cNvPr id="685" name="Shape 685"/>
          <p:cNvSpPr txBox="1"/>
          <p:nvPr>
            <p:ph idx="4294967295" type="body"/>
          </p:nvPr>
        </p:nvSpPr>
        <p:spPr>
          <a:xfrm>
            <a:off x="275050" y="2525175"/>
            <a:ext cx="2925300" cy="26181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Aggregating the engagement of students </a:t>
            </a:r>
            <a:r>
              <a:rPr lang="en" sz="1200"/>
              <a:t>loses</a:t>
            </a:r>
            <a:r>
              <a:rPr lang="en" sz="1200"/>
              <a:t> the variations of the individuals.</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Students didnt ‘piggy bag’ during the Pair phase.</a:t>
            </a:r>
            <a:endParaRPr sz="1200">
              <a:highlight>
                <a:srgbClr val="D9EAD3"/>
              </a:highlight>
            </a:endParaRPr>
          </a:p>
        </p:txBody>
      </p:sp>
      <p:pic>
        <p:nvPicPr>
          <p:cNvPr id="686" name="Shape 686"/>
          <p:cNvPicPr preferRelativeResize="0"/>
          <p:nvPr/>
        </p:nvPicPr>
        <p:blipFill rotWithShape="1">
          <a:blip r:embed="rId4">
            <a:alphaModFix/>
          </a:blip>
          <a:srcRect b="34641" l="52077" r="0" t="50182"/>
          <a:stretch/>
        </p:blipFill>
        <p:spPr>
          <a:xfrm>
            <a:off x="206250" y="19525"/>
            <a:ext cx="2890764" cy="393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Shape 69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92" name="Shape 692"/>
          <p:cNvSpPr txBox="1"/>
          <p:nvPr>
            <p:ph idx="4294967295" type="title"/>
          </p:nvPr>
        </p:nvSpPr>
        <p:spPr>
          <a:xfrm>
            <a:off x="206250" y="26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Engagement during TPS in large CS 1 class</a:t>
            </a:r>
            <a:endParaRPr sz="1800"/>
          </a:p>
        </p:txBody>
      </p:sp>
      <p:pic>
        <p:nvPicPr>
          <p:cNvPr id="693" name="Shape 693"/>
          <p:cNvPicPr preferRelativeResize="0"/>
          <p:nvPr/>
        </p:nvPicPr>
        <p:blipFill>
          <a:blip r:embed="rId3">
            <a:alphaModFix/>
          </a:blip>
          <a:stretch>
            <a:fillRect/>
          </a:stretch>
        </p:blipFill>
        <p:spPr>
          <a:xfrm>
            <a:off x="3200400" y="685800"/>
            <a:ext cx="5943600" cy="3848100"/>
          </a:xfrm>
          <a:prstGeom prst="rect">
            <a:avLst/>
          </a:prstGeom>
          <a:noFill/>
          <a:ln>
            <a:noFill/>
          </a:ln>
        </p:spPr>
      </p:pic>
      <p:pic>
        <p:nvPicPr>
          <p:cNvPr id="694" name="Shape 694"/>
          <p:cNvPicPr preferRelativeResize="0"/>
          <p:nvPr/>
        </p:nvPicPr>
        <p:blipFill rotWithShape="1">
          <a:blip r:embed="rId4">
            <a:alphaModFix/>
          </a:blip>
          <a:srcRect b="34641" l="52077" r="0" t="50182"/>
          <a:stretch/>
        </p:blipFill>
        <p:spPr>
          <a:xfrm>
            <a:off x="4160425" y="161800"/>
            <a:ext cx="2890764" cy="393600"/>
          </a:xfrm>
          <a:prstGeom prst="rect">
            <a:avLst/>
          </a:prstGeom>
          <a:noFill/>
          <a:ln>
            <a:noFill/>
          </a:ln>
        </p:spPr>
      </p:pic>
      <p:sp>
        <p:nvSpPr>
          <p:cNvPr id="695" name="Shape 695"/>
          <p:cNvSpPr txBox="1"/>
          <p:nvPr/>
        </p:nvSpPr>
        <p:spPr>
          <a:xfrm>
            <a:off x="152400" y="1219200"/>
            <a:ext cx="3000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solidFill>
                  <a:schemeClr val="dk2"/>
                </a:solidFill>
                <a:latin typeface="Nunito"/>
                <a:ea typeface="Nunito"/>
                <a:cs typeface="Nunito"/>
                <a:sym typeface="Nunito"/>
              </a:rPr>
              <a:t>The  different engagement pattern of students were visualized across the phases of the activity. </a:t>
            </a:r>
            <a:endParaRPr sz="1200">
              <a:solidFill>
                <a:schemeClr val="dk2"/>
              </a:solidFill>
              <a:latin typeface="Nunito"/>
              <a:ea typeface="Nunito"/>
              <a:cs typeface="Nunito"/>
              <a:sym typeface="Nunito"/>
            </a:endParaRPr>
          </a:p>
          <a:p>
            <a:pPr indent="0" lvl="0" marL="0" marR="0" rtl="0" algn="l">
              <a:lnSpc>
                <a:spcPct val="115000"/>
              </a:lnSpc>
              <a:spcBef>
                <a:spcPts val="1600"/>
              </a:spcBef>
              <a:spcAft>
                <a:spcPts val="0"/>
              </a:spcAft>
              <a:buNone/>
            </a:pPr>
            <a:r>
              <a:rPr lang="en" sz="1200">
                <a:solidFill>
                  <a:schemeClr val="dk2"/>
                </a:solidFill>
                <a:latin typeface="Nunito"/>
                <a:ea typeface="Nunito"/>
                <a:cs typeface="Nunito"/>
                <a:sym typeface="Nunito"/>
              </a:rPr>
              <a:t>Researchers could compare proportion of students in each engagement level </a:t>
            </a:r>
            <a:br>
              <a:rPr lang="en" sz="1200">
                <a:solidFill>
                  <a:schemeClr val="dk2"/>
                </a:solidFill>
                <a:latin typeface="Nunito"/>
                <a:ea typeface="Nunito"/>
                <a:cs typeface="Nunito"/>
                <a:sym typeface="Nunito"/>
              </a:rPr>
            </a:br>
            <a:r>
              <a:rPr lang="en" sz="1200">
                <a:solidFill>
                  <a:schemeClr val="dk2"/>
                </a:solidFill>
                <a:latin typeface="Nunito"/>
                <a:ea typeface="Nunito"/>
                <a:cs typeface="Nunito"/>
                <a:sym typeface="Nunito"/>
              </a:rPr>
              <a:t>in each phase and across them. </a:t>
            </a:r>
            <a:br>
              <a:rPr lang="en" sz="1200">
                <a:solidFill>
                  <a:schemeClr val="dk2"/>
                </a:solidFill>
                <a:latin typeface="Nunito"/>
                <a:ea typeface="Nunito"/>
                <a:cs typeface="Nunito"/>
                <a:sym typeface="Nunito"/>
              </a:rPr>
            </a:br>
            <a:endParaRPr sz="1200">
              <a:solidFill>
                <a:schemeClr val="dk2"/>
              </a:solidFill>
              <a:latin typeface="Nunito"/>
              <a:ea typeface="Nunito"/>
              <a:cs typeface="Nunito"/>
              <a:sym typeface="Nunito"/>
            </a:endParaRPr>
          </a:p>
          <a:p>
            <a:pPr indent="0" lvl="0" marL="0" marR="0" rtl="0" algn="l">
              <a:lnSpc>
                <a:spcPct val="115000"/>
              </a:lnSpc>
              <a:spcBef>
                <a:spcPts val="1600"/>
              </a:spcBef>
              <a:spcAft>
                <a:spcPts val="1600"/>
              </a:spcAft>
              <a:buNone/>
            </a:pPr>
            <a:r>
              <a:rPr lang="en" sz="1200">
                <a:solidFill>
                  <a:schemeClr val="dk2"/>
                </a:solidFill>
                <a:latin typeface="Nunito"/>
                <a:ea typeface="Nunito"/>
                <a:cs typeface="Nunito"/>
                <a:sym typeface="Nunito"/>
              </a:rPr>
              <a:t>The overall pattern of engagement across the observed students in TPS activities could be summarised as a descriptive model</a:t>
            </a:r>
            <a:endParaRPr sz="1200">
              <a:solidFill>
                <a:schemeClr val="dk2"/>
              </a:solidFill>
              <a:latin typeface="Nunito"/>
              <a:ea typeface="Nunito"/>
              <a:cs typeface="Nunito"/>
              <a:sym typeface="Nuni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Shape 70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701" name="Shape 701"/>
          <p:cNvPicPr preferRelativeResize="0"/>
          <p:nvPr/>
        </p:nvPicPr>
        <p:blipFill>
          <a:blip r:embed="rId3">
            <a:alphaModFix/>
          </a:blip>
          <a:stretch>
            <a:fillRect/>
          </a:stretch>
        </p:blipFill>
        <p:spPr>
          <a:xfrm>
            <a:off x="3185188" y="152400"/>
            <a:ext cx="2773623" cy="4838700"/>
          </a:xfrm>
          <a:prstGeom prst="rect">
            <a:avLst/>
          </a:prstGeom>
          <a:noFill/>
          <a:ln>
            <a:noFill/>
          </a:ln>
        </p:spPr>
      </p:pic>
      <p:sp>
        <p:nvSpPr>
          <p:cNvPr id="702" name="Shape 702"/>
          <p:cNvSpPr txBox="1"/>
          <p:nvPr/>
        </p:nvSpPr>
        <p:spPr>
          <a:xfrm>
            <a:off x="6326300" y="951525"/>
            <a:ext cx="2673300" cy="629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200">
                <a:solidFill>
                  <a:schemeClr val="dk2"/>
                </a:solidFill>
                <a:latin typeface="Nunito"/>
                <a:ea typeface="Nunito"/>
                <a:cs typeface="Nunito"/>
                <a:sym typeface="Nunito"/>
              </a:rPr>
              <a:t>Instructional decision making for post activity</a:t>
            </a:r>
            <a:endParaRPr/>
          </a:p>
        </p:txBody>
      </p:sp>
      <p:sp>
        <p:nvSpPr>
          <p:cNvPr id="703" name="Shape 703"/>
          <p:cNvSpPr txBox="1"/>
          <p:nvPr/>
        </p:nvSpPr>
        <p:spPr>
          <a:xfrm>
            <a:off x="6326300" y="113325"/>
            <a:ext cx="2673300" cy="629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200">
                <a:solidFill>
                  <a:schemeClr val="dk2"/>
                </a:solidFill>
                <a:highlight>
                  <a:srgbClr val="FCE5CD"/>
                </a:highlight>
                <a:latin typeface="Nunito"/>
                <a:ea typeface="Nunito"/>
                <a:cs typeface="Nunito"/>
                <a:sym typeface="Nunito"/>
              </a:rPr>
              <a:t>Peer Instruction</a:t>
            </a:r>
            <a:r>
              <a:rPr lang="en" sz="1200">
                <a:solidFill>
                  <a:schemeClr val="dk2"/>
                </a:solidFill>
                <a:latin typeface="Nunito"/>
                <a:ea typeface="Nunito"/>
                <a:cs typeface="Nunito"/>
                <a:sym typeface="Nunito"/>
              </a:rPr>
              <a:t> active learning strategy</a:t>
            </a:r>
            <a:endParaRPr/>
          </a:p>
        </p:txBody>
      </p:sp>
      <p:sp>
        <p:nvSpPr>
          <p:cNvPr id="704" name="Shape 704"/>
          <p:cNvSpPr txBox="1"/>
          <p:nvPr/>
        </p:nvSpPr>
        <p:spPr>
          <a:xfrm>
            <a:off x="6067800" y="1991100"/>
            <a:ext cx="3000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solidFill>
                  <a:schemeClr val="dk2"/>
                </a:solidFill>
                <a:latin typeface="Nunito"/>
                <a:ea typeface="Nunito"/>
                <a:cs typeface="Nunito"/>
                <a:sym typeface="Nunito"/>
              </a:rPr>
              <a:t>Instructors can get the transition of students alternate conceptions by analysing their answer option.</a:t>
            </a:r>
            <a:endParaRPr sz="1200">
              <a:solidFill>
                <a:schemeClr val="dk2"/>
              </a:solidFill>
              <a:latin typeface="Nunito"/>
              <a:ea typeface="Nunito"/>
              <a:cs typeface="Nunito"/>
              <a:sym typeface="Nunito"/>
            </a:endParaRPr>
          </a:p>
          <a:p>
            <a:pPr indent="0" lvl="0" marL="0" marR="0" rtl="0" algn="l">
              <a:lnSpc>
                <a:spcPct val="115000"/>
              </a:lnSpc>
              <a:spcBef>
                <a:spcPts val="1600"/>
              </a:spcBef>
              <a:spcAft>
                <a:spcPts val="1600"/>
              </a:spcAft>
              <a:buNone/>
            </a:pPr>
            <a:r>
              <a:rPr lang="en" sz="1200">
                <a:solidFill>
                  <a:schemeClr val="dk2"/>
                </a:solidFill>
                <a:latin typeface="Nunito"/>
                <a:ea typeface="Nunito"/>
                <a:cs typeface="Nunito"/>
                <a:sym typeface="Nunito"/>
              </a:rPr>
              <a:t>Based on that they can orchestrate the post PI activity.</a:t>
            </a:r>
            <a:endParaRPr sz="1200">
              <a:solidFill>
                <a:schemeClr val="dk2"/>
              </a:solidFill>
              <a:latin typeface="Nunito"/>
              <a:ea typeface="Nunito"/>
              <a:cs typeface="Nunito"/>
              <a:sym typeface="Nunito"/>
            </a:endParaRPr>
          </a:p>
        </p:txBody>
      </p:sp>
      <p:sp>
        <p:nvSpPr>
          <p:cNvPr id="705" name="Shape 705"/>
          <p:cNvSpPr/>
          <p:nvPr/>
        </p:nvSpPr>
        <p:spPr>
          <a:xfrm>
            <a:off x="4872800" y="974175"/>
            <a:ext cx="1086000" cy="584100"/>
          </a:xfrm>
          <a:prstGeom prst="roundRect">
            <a:avLst>
              <a:gd fmla="val 16667" name="adj"/>
            </a:avLst>
          </a:prstGeom>
          <a:no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6" name="Shape 706"/>
          <p:cNvSpPr/>
          <p:nvPr/>
        </p:nvSpPr>
        <p:spPr>
          <a:xfrm>
            <a:off x="5240300" y="2256100"/>
            <a:ext cx="337800" cy="437400"/>
          </a:xfrm>
          <a:prstGeom prst="roundRect">
            <a:avLst>
              <a:gd fmla="val 16667" name="adj"/>
            </a:avLst>
          </a:prstGeom>
          <a:no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7" name="Shape 707"/>
          <p:cNvSpPr/>
          <p:nvPr/>
        </p:nvSpPr>
        <p:spPr>
          <a:xfrm>
            <a:off x="84725" y="2231650"/>
            <a:ext cx="507000" cy="4863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Q1</a:t>
            </a:r>
            <a:endParaRPr>
              <a:latin typeface="Lato"/>
              <a:ea typeface="Lato"/>
              <a:cs typeface="Lato"/>
              <a:sym typeface="Lato"/>
            </a:endParaRPr>
          </a:p>
        </p:txBody>
      </p:sp>
      <p:sp>
        <p:nvSpPr>
          <p:cNvPr id="708" name="Shape 708"/>
          <p:cNvSpPr/>
          <p:nvPr/>
        </p:nvSpPr>
        <p:spPr>
          <a:xfrm>
            <a:off x="1619150" y="2231650"/>
            <a:ext cx="507000" cy="4863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Q1ad</a:t>
            </a:r>
            <a:endParaRPr>
              <a:latin typeface="Lato"/>
              <a:ea typeface="Lato"/>
              <a:cs typeface="Lato"/>
              <a:sym typeface="Lato"/>
            </a:endParaRPr>
          </a:p>
        </p:txBody>
      </p:sp>
      <p:sp>
        <p:nvSpPr>
          <p:cNvPr id="709" name="Shape 709"/>
          <p:cNvSpPr/>
          <p:nvPr/>
        </p:nvSpPr>
        <p:spPr>
          <a:xfrm>
            <a:off x="2798950" y="2231650"/>
            <a:ext cx="507000" cy="4863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Q2</a:t>
            </a:r>
            <a:endParaRPr>
              <a:latin typeface="Lato"/>
              <a:ea typeface="Lato"/>
              <a:cs typeface="Lato"/>
              <a:sym typeface="Lato"/>
            </a:endParaRPr>
          </a:p>
        </p:txBody>
      </p:sp>
      <p:sp>
        <p:nvSpPr>
          <p:cNvPr id="710" name="Shape 710"/>
          <p:cNvSpPr/>
          <p:nvPr/>
        </p:nvSpPr>
        <p:spPr>
          <a:xfrm>
            <a:off x="465725" y="2307850"/>
            <a:ext cx="1211100" cy="3255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Lato"/>
                <a:ea typeface="Lato"/>
                <a:cs typeface="Lato"/>
                <a:sym typeface="Lato"/>
              </a:rPr>
              <a:t>Peer instruction</a:t>
            </a:r>
            <a:endParaRPr sz="1000">
              <a:latin typeface="Lato"/>
              <a:ea typeface="Lato"/>
              <a:cs typeface="Lato"/>
              <a:sym typeface="Lato"/>
            </a:endParaRPr>
          </a:p>
        </p:txBody>
      </p:sp>
      <p:sp>
        <p:nvSpPr>
          <p:cNvPr id="711" name="Shape 711"/>
          <p:cNvSpPr/>
          <p:nvPr/>
        </p:nvSpPr>
        <p:spPr>
          <a:xfrm>
            <a:off x="2063250" y="2307850"/>
            <a:ext cx="735600" cy="3255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Lato"/>
                <a:ea typeface="Lato"/>
                <a:cs typeface="Lato"/>
                <a:sym typeface="Lato"/>
              </a:rPr>
              <a:t>Transfer </a:t>
            </a:r>
            <a:endParaRPr sz="100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pic>
        <p:nvPicPr>
          <p:cNvPr id="716" name="Shape 716"/>
          <p:cNvPicPr preferRelativeResize="0"/>
          <p:nvPr/>
        </p:nvPicPr>
        <p:blipFill>
          <a:blip r:embed="rId3">
            <a:alphaModFix/>
          </a:blip>
          <a:stretch>
            <a:fillRect/>
          </a:stretch>
        </p:blipFill>
        <p:spPr>
          <a:xfrm>
            <a:off x="4077555" y="-9"/>
            <a:ext cx="5006194" cy="4929950"/>
          </a:xfrm>
          <a:prstGeom prst="rect">
            <a:avLst/>
          </a:prstGeom>
          <a:noFill/>
          <a:ln>
            <a:noFill/>
          </a:ln>
        </p:spPr>
      </p:pic>
      <p:sp>
        <p:nvSpPr>
          <p:cNvPr id="717" name="Shape 717"/>
          <p:cNvSpPr txBox="1"/>
          <p:nvPr>
            <p:ph idx="4294967295" type="title"/>
          </p:nvPr>
        </p:nvSpPr>
        <p:spPr>
          <a:xfrm>
            <a:off x="206250" y="712075"/>
            <a:ext cx="2953800" cy="14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highlight>
                  <a:srgbClr val="FCE5CD"/>
                </a:highlight>
              </a:rPr>
              <a:t>Study 2</a:t>
            </a:r>
            <a:br>
              <a:rPr lang="en" sz="1400">
                <a:highlight>
                  <a:srgbClr val="CFE2F3"/>
                </a:highlight>
              </a:rPr>
            </a:br>
            <a:endParaRPr sz="1400">
              <a:highlight>
                <a:srgbClr val="CFE2F3"/>
              </a:highlight>
            </a:endParaRPr>
          </a:p>
          <a:p>
            <a:pPr indent="0" lvl="0" marL="0" rtl="0">
              <a:spcBef>
                <a:spcPts val="0"/>
              </a:spcBef>
              <a:spcAft>
                <a:spcPts val="0"/>
              </a:spcAft>
              <a:buNone/>
            </a:pPr>
            <a:r>
              <a:rPr lang="en" sz="1800"/>
              <a:t>Analysing patterns of answering to inform possible instructional decision making.</a:t>
            </a:r>
            <a:endParaRPr sz="1800"/>
          </a:p>
          <a:p>
            <a:pPr indent="0" lvl="0" marL="0" rtl="0">
              <a:spcBef>
                <a:spcPts val="0"/>
              </a:spcBef>
              <a:spcAft>
                <a:spcPts val="0"/>
              </a:spcAft>
              <a:buNone/>
            </a:pPr>
            <a:r>
              <a:t/>
            </a:r>
            <a:endParaRPr sz="1800"/>
          </a:p>
          <a:p>
            <a:pPr indent="0" lvl="0" marL="0" rtl="0">
              <a:spcBef>
                <a:spcPts val="0"/>
              </a:spcBef>
              <a:spcAft>
                <a:spcPts val="0"/>
              </a:spcAft>
              <a:buNone/>
            </a:pPr>
            <a:r>
              <a:t/>
            </a:r>
            <a:endParaRPr sz="1800"/>
          </a:p>
        </p:txBody>
      </p:sp>
      <p:sp>
        <p:nvSpPr>
          <p:cNvPr id="718" name="Shape 7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719" name="Shape 719"/>
          <p:cNvSpPr txBox="1"/>
          <p:nvPr>
            <p:ph idx="4294967295" type="body"/>
          </p:nvPr>
        </p:nvSpPr>
        <p:spPr>
          <a:xfrm>
            <a:off x="275050" y="2623550"/>
            <a:ext cx="3802500" cy="22176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highlight>
                  <a:srgbClr val="FFF2CC"/>
                </a:highlight>
              </a:rPr>
              <a:t>Breakdown</a:t>
            </a:r>
            <a:r>
              <a:rPr lang="en" sz="1200"/>
              <a:t> Counting individual proportion of each misconception it is not possible to highlight conceptual change. Live classroom orchestration is difficult</a:t>
            </a:r>
            <a:endParaRPr sz="1200"/>
          </a:p>
          <a:p>
            <a:pPr indent="0" lvl="0" marL="0" rtl="0">
              <a:lnSpc>
                <a:spcPct val="150000"/>
              </a:lnSpc>
              <a:spcBef>
                <a:spcPts val="0"/>
              </a:spcBef>
              <a:spcAft>
                <a:spcPts val="0"/>
              </a:spcAft>
              <a:buNone/>
            </a:pPr>
            <a:r>
              <a:rPr lang="en" sz="1200"/>
              <a:t>There is not much support for the teacher to make decisions and students to reflect.</a:t>
            </a:r>
            <a:endParaRPr sz="1200"/>
          </a:p>
          <a:p>
            <a:pPr indent="0" lvl="0" marL="0" rtl="0">
              <a:lnSpc>
                <a:spcPct val="150000"/>
              </a:lnSpc>
              <a:spcBef>
                <a:spcPts val="0"/>
              </a:spcBef>
              <a:spcAft>
                <a:spcPts val="0"/>
              </a:spcAft>
              <a:buNone/>
            </a:pPr>
            <a:r>
              <a:t/>
            </a:r>
            <a:endParaRPr sz="1200"/>
          </a:p>
          <a:p>
            <a:pPr indent="0" lvl="0" marL="0" rtl="0">
              <a:lnSpc>
                <a:spcPct val="150000"/>
              </a:lnSpc>
              <a:spcBef>
                <a:spcPts val="0"/>
              </a:spcBef>
              <a:spcAft>
                <a:spcPts val="0"/>
              </a:spcAft>
              <a:buNone/>
            </a:pPr>
            <a:r>
              <a:rPr lang="en" sz="1200">
                <a:highlight>
                  <a:srgbClr val="D9EAD3"/>
                </a:highlight>
              </a:rPr>
              <a:t>Insights </a:t>
            </a:r>
            <a:r>
              <a:rPr lang="en" sz="1200"/>
              <a:t> The transition patterns of student voting can assist in instructional decisions for post PI activity.</a:t>
            </a:r>
            <a:endParaRPr sz="1200">
              <a:highlight>
                <a:srgbClr val="D9EAD3"/>
              </a:highlight>
            </a:endParaRPr>
          </a:p>
        </p:txBody>
      </p:sp>
      <p:pic>
        <p:nvPicPr>
          <p:cNvPr id="720" name="Shape 720"/>
          <p:cNvPicPr preferRelativeResize="0"/>
          <p:nvPr/>
        </p:nvPicPr>
        <p:blipFill rotWithShape="1">
          <a:blip r:embed="rId4">
            <a:alphaModFix/>
          </a:blip>
          <a:srcRect b="4117" l="52077" r="0" t="80706"/>
          <a:stretch/>
        </p:blipFill>
        <p:spPr>
          <a:xfrm>
            <a:off x="206250" y="19525"/>
            <a:ext cx="2890764" cy="393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sp>
        <p:nvSpPr>
          <p:cNvPr id="725" name="Shape 72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Evaluation Phase</a:t>
            </a:r>
            <a:endParaRPr/>
          </a:p>
        </p:txBody>
      </p:sp>
      <p:sp>
        <p:nvSpPr>
          <p:cNvPr id="726" name="Shape 72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727" name="Shape 727"/>
          <p:cNvSpPr/>
          <p:nvPr/>
        </p:nvSpPr>
        <p:spPr>
          <a:xfrm rot="10800000">
            <a:off x="7434526" y="1336925"/>
            <a:ext cx="1397400" cy="816900"/>
          </a:xfrm>
          <a:prstGeom prst="roundRect">
            <a:avLst>
              <a:gd fmla="val 16667" name="adj"/>
            </a:avLst>
          </a:prstGeom>
          <a:gradFill>
            <a:gsLst>
              <a:gs pos="0">
                <a:srgbClr val="FFF6DB"/>
              </a:gs>
              <a:gs pos="100000">
                <a:srgbClr val="FAD25C"/>
              </a:gs>
            </a:gsLst>
            <a:lin ang="5400012"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728" name="Shape 728"/>
          <p:cNvPicPr preferRelativeResize="0"/>
          <p:nvPr/>
        </p:nvPicPr>
        <p:blipFill>
          <a:blip r:embed="rId3">
            <a:alphaModFix amt="32000"/>
          </a:blip>
          <a:stretch>
            <a:fillRect/>
          </a:stretch>
        </p:blipFill>
        <p:spPr>
          <a:xfrm>
            <a:off x="49450" y="1468025"/>
            <a:ext cx="8997249" cy="2916957"/>
          </a:xfrm>
          <a:prstGeom prst="rect">
            <a:avLst/>
          </a:prstGeom>
          <a:noFill/>
          <a:ln>
            <a:noFill/>
          </a:ln>
        </p:spPr>
      </p:pic>
      <p:pic>
        <p:nvPicPr>
          <p:cNvPr id="729" name="Shape 729"/>
          <p:cNvPicPr preferRelativeResize="0"/>
          <p:nvPr/>
        </p:nvPicPr>
        <p:blipFill rotWithShape="1">
          <a:blip r:embed="rId4">
            <a:alphaModFix/>
          </a:blip>
          <a:srcRect b="16809" l="80321" r="0" t="-4498"/>
          <a:stretch/>
        </p:blipFill>
        <p:spPr>
          <a:xfrm>
            <a:off x="7276100" y="1336925"/>
            <a:ext cx="1770451" cy="255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Typical ET research scenario</a:t>
            </a:r>
            <a:endParaRPr/>
          </a:p>
        </p:txBody>
      </p:sp>
      <p:sp>
        <p:nvSpPr>
          <p:cNvPr id="369" name="Shape 36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1000">
                <a:latin typeface="Lato"/>
                <a:ea typeface="Lato"/>
                <a:cs typeface="Lato"/>
                <a:sym typeface="Lato"/>
              </a:rPr>
              <a:t>‹#›</a:t>
            </a:fld>
            <a:endParaRPr sz="1000">
              <a:latin typeface="Lato"/>
              <a:ea typeface="Lato"/>
              <a:cs typeface="Lato"/>
              <a:sym typeface="Lato"/>
            </a:endParaRPr>
          </a:p>
        </p:txBody>
      </p:sp>
      <p:pic>
        <p:nvPicPr>
          <p:cNvPr id="370" name="Shape 370"/>
          <p:cNvPicPr preferRelativeResize="0"/>
          <p:nvPr/>
        </p:nvPicPr>
        <p:blipFill rotWithShape="1">
          <a:blip r:embed="rId3">
            <a:alphaModFix/>
          </a:blip>
          <a:srcRect b="0" l="4725" r="0" t="0"/>
          <a:stretch/>
        </p:blipFill>
        <p:spPr>
          <a:xfrm>
            <a:off x="1693700" y="2141000"/>
            <a:ext cx="6250700" cy="1948850"/>
          </a:xfrm>
          <a:prstGeom prst="rect">
            <a:avLst/>
          </a:prstGeom>
          <a:noFill/>
          <a:ln>
            <a:noFill/>
          </a:ln>
        </p:spPr>
      </p:pic>
      <p:sp>
        <p:nvSpPr>
          <p:cNvPr id="371" name="Shape 371"/>
          <p:cNvSpPr/>
          <p:nvPr/>
        </p:nvSpPr>
        <p:spPr>
          <a:xfrm>
            <a:off x="1664450" y="2960200"/>
            <a:ext cx="6468300" cy="14115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Shape 73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Goals of evaluation</a:t>
            </a:r>
            <a:endParaRPr sz="2400"/>
          </a:p>
        </p:txBody>
      </p:sp>
      <p:sp>
        <p:nvSpPr>
          <p:cNvPr id="735" name="Shape 73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736" name="Shape 736"/>
          <p:cNvGraphicFramePr/>
          <p:nvPr/>
        </p:nvGraphicFramePr>
        <p:xfrm>
          <a:off x="2400250" y="1305900"/>
          <a:ext cx="3000000" cy="3000000"/>
        </p:xfrm>
        <a:graphic>
          <a:graphicData uri="http://schemas.openxmlformats.org/drawingml/2006/table">
            <a:tbl>
              <a:tblPr>
                <a:noFill/>
                <a:tableStyleId>{E31F34EF-BD1E-4BBF-A78A-C5647570BAE3}</a:tableStyleId>
              </a:tblPr>
              <a:tblGrid>
                <a:gridCol w="998150"/>
                <a:gridCol w="1414050"/>
                <a:gridCol w="1954700"/>
                <a:gridCol w="1954700"/>
              </a:tblGrid>
              <a:tr h="314325">
                <a:tc>
                  <a:txBody>
                    <a:bodyPr>
                      <a:noAutofit/>
                    </a:bodyPr>
                    <a:lstStyle/>
                    <a:p>
                      <a:pPr indent="0" lvl="0" marL="0" rtl="0">
                        <a:lnSpc>
                          <a:spcPct val="115000"/>
                        </a:lnSpc>
                        <a:spcBef>
                          <a:spcPts val="0"/>
                        </a:spcBef>
                        <a:spcAft>
                          <a:spcPts val="0"/>
                        </a:spcAft>
                        <a:buNone/>
                      </a:pPr>
                      <a:r>
                        <a:rPr b="1" lang="en" sz="1200">
                          <a:latin typeface="Lato"/>
                          <a:ea typeface="Lato"/>
                          <a:cs typeface="Lato"/>
                          <a:sym typeface="Lato"/>
                        </a:rPr>
                        <a:t>Evaluation aspect</a:t>
                      </a:r>
                      <a:endParaRPr b="1"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solidFill>
                      <a:srgbClr val="D0CECE"/>
                    </a:solidFill>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Usefulness of iSAT</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User Perception regarding iSAT</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Applicability of iSAT</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r>
              <a:tr h="533400">
                <a:tc>
                  <a:txBody>
                    <a:bodyPr>
                      <a:noAutofit/>
                    </a:bodyPr>
                    <a:lstStyle/>
                    <a:p>
                      <a:pPr indent="0" lvl="0" marL="0" rtl="0">
                        <a:lnSpc>
                          <a:spcPct val="115000"/>
                        </a:lnSpc>
                        <a:spcBef>
                          <a:spcPts val="0"/>
                        </a:spcBef>
                        <a:spcAft>
                          <a:spcPts val="0"/>
                        </a:spcAft>
                        <a:buNone/>
                      </a:pPr>
                      <a:r>
                        <a:rPr b="1" lang="en" sz="1200">
                          <a:latin typeface="Lato"/>
                          <a:ea typeface="Lato"/>
                          <a:cs typeface="Lato"/>
                          <a:sym typeface="Lato"/>
                        </a:rPr>
                        <a:t>Evaluation Question</a:t>
                      </a:r>
                      <a:endParaRPr b="1"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solidFill>
                      <a:srgbClr val="D0CECE"/>
                    </a:solidFill>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What was iSAT used for?</a:t>
                      </a:r>
                      <a:endParaRPr sz="1200">
                        <a:latin typeface="Lato"/>
                        <a:ea typeface="Lato"/>
                        <a:cs typeface="Lato"/>
                        <a:sym typeface="Lato"/>
                      </a:endParaRPr>
                    </a:p>
                    <a:p>
                      <a:pPr indent="0" lvl="0" marL="0" rtl="0">
                        <a:lnSpc>
                          <a:spcPct val="115000"/>
                        </a:lnSpc>
                        <a:spcBef>
                          <a:spcPts val="0"/>
                        </a:spcBef>
                        <a:spcAft>
                          <a:spcPts val="0"/>
                        </a:spcAft>
                        <a:buNone/>
                      </a:pPr>
                      <a:r>
                        <a:rPr lang="en" sz="1200">
                          <a:latin typeface="Lato"/>
                          <a:ea typeface="Lato"/>
                          <a:cs typeface="Lato"/>
                          <a:sym typeface="Lato"/>
                        </a:rPr>
                        <a:t>How was it useful?</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What is the perception of first time users regarding usefulness and usability of iSAT?</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In which context, for which type of RQs and for which type of data is iSAT applicable?</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r>
              <a:tr h="314325">
                <a:tc>
                  <a:txBody>
                    <a:bodyPr>
                      <a:noAutofit/>
                    </a:bodyPr>
                    <a:lstStyle/>
                    <a:p>
                      <a:pPr indent="0" lvl="0" marL="0" rtl="0">
                        <a:lnSpc>
                          <a:spcPct val="115000"/>
                        </a:lnSpc>
                        <a:spcBef>
                          <a:spcPts val="0"/>
                        </a:spcBef>
                        <a:spcAft>
                          <a:spcPts val="0"/>
                        </a:spcAft>
                        <a:buNone/>
                      </a:pPr>
                      <a:r>
                        <a:rPr b="1" lang="en" sz="1200">
                          <a:latin typeface="Lato"/>
                          <a:ea typeface="Lato"/>
                          <a:cs typeface="Lato"/>
                          <a:sym typeface="Lato"/>
                        </a:rPr>
                        <a:t>Methods / Instruments</a:t>
                      </a:r>
                      <a:endParaRPr b="1"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solidFill>
                      <a:srgbClr val="D0CECE"/>
                    </a:solidFill>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Document analysis</a:t>
                      </a:r>
                      <a:endParaRPr sz="1200">
                        <a:latin typeface="Lato"/>
                        <a:ea typeface="Lato"/>
                        <a:cs typeface="Lato"/>
                        <a:sym typeface="Lato"/>
                      </a:endParaRPr>
                    </a:p>
                    <a:p>
                      <a:pPr indent="0" lvl="0" marL="0" rtl="0">
                        <a:lnSpc>
                          <a:spcPct val="115000"/>
                        </a:lnSpc>
                        <a:spcBef>
                          <a:spcPts val="0"/>
                        </a:spcBef>
                        <a:spcAft>
                          <a:spcPts val="0"/>
                        </a:spcAft>
                        <a:buNone/>
                      </a:pPr>
                      <a:r>
                        <a:rPr lang="en" sz="1200">
                          <a:latin typeface="Lato"/>
                          <a:ea typeface="Lato"/>
                          <a:cs typeface="Lato"/>
                          <a:sym typeface="Lato"/>
                        </a:rPr>
                        <a:t>User interviews</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TAM2 survey and SUS</a:t>
                      </a:r>
                      <a:endParaRPr sz="1200">
                        <a:latin typeface="Lato"/>
                        <a:ea typeface="Lato"/>
                        <a:cs typeface="Lato"/>
                        <a:sym typeface="Lato"/>
                      </a:endParaRPr>
                    </a:p>
                    <a:p>
                      <a:pPr indent="0" lvl="0" marL="0" rtl="0">
                        <a:lnSpc>
                          <a:spcPct val="115000"/>
                        </a:lnSpc>
                        <a:spcBef>
                          <a:spcPts val="0"/>
                        </a:spcBef>
                        <a:spcAft>
                          <a:spcPts val="0"/>
                        </a:spcAft>
                        <a:buNone/>
                      </a:pPr>
                      <a:r>
                        <a:rPr lang="en" sz="1200">
                          <a:latin typeface="Lato"/>
                          <a:ea typeface="Lato"/>
                          <a:cs typeface="Lato"/>
                          <a:sym typeface="Lato"/>
                        </a:rPr>
                        <a:t>User interviews</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Literature analysis</a:t>
                      </a:r>
                      <a:endParaRPr sz="1200">
                        <a:latin typeface="Lato"/>
                        <a:ea typeface="Lato"/>
                        <a:cs typeface="Lato"/>
                        <a:sym typeface="Lato"/>
                      </a:endParaRPr>
                    </a:p>
                  </a:txBody>
                  <a:tcPr marT="17775" marB="17775" marR="68575" marL="68575">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r>
            </a:tbl>
          </a:graphicData>
        </a:graphic>
      </p:graphicFrame>
      <p:sp>
        <p:nvSpPr>
          <p:cNvPr id="737" name="Shape 737"/>
          <p:cNvSpPr/>
          <p:nvPr/>
        </p:nvSpPr>
        <p:spPr>
          <a:xfrm>
            <a:off x="4760850" y="1211350"/>
            <a:ext cx="2006400" cy="19539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8" name="Shape 738"/>
          <p:cNvSpPr/>
          <p:nvPr/>
        </p:nvSpPr>
        <p:spPr>
          <a:xfrm>
            <a:off x="6726600" y="1282425"/>
            <a:ext cx="2006400" cy="18300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37"/>
                                        </p:tgtEl>
                                      </p:cBhvr>
                                    </p:animEffect>
                                    <p:set>
                                      <p:cBhvr>
                                        <p:cTn dur="1" fill="hold">
                                          <p:stCondLst>
                                            <p:cond delay="1000"/>
                                          </p:stCondLst>
                                        </p:cTn>
                                        <p:tgtEl>
                                          <p:spTgt spid="7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38"/>
                                        </p:tgtEl>
                                      </p:cBhvr>
                                    </p:animEffect>
                                    <p:set>
                                      <p:cBhvr>
                                        <p:cTn dur="1" fill="hold">
                                          <p:stCondLst>
                                            <p:cond delay="1000"/>
                                          </p:stCondLst>
                                        </p:cTn>
                                        <p:tgtEl>
                                          <p:spTgt spid="73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Shape 74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Studying Usefulness &amp; Utility of iSAT</a:t>
            </a:r>
            <a:endParaRPr sz="2400"/>
          </a:p>
        </p:txBody>
      </p:sp>
      <p:sp>
        <p:nvSpPr>
          <p:cNvPr id="744" name="Shape 744"/>
          <p:cNvSpPr txBox="1"/>
          <p:nvPr>
            <p:ph idx="1" type="body"/>
          </p:nvPr>
        </p:nvSpPr>
        <p:spPr>
          <a:xfrm>
            <a:off x="2410099" y="1062375"/>
            <a:ext cx="66366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400"/>
              <a:t>Method: 	1. </a:t>
            </a:r>
            <a:r>
              <a:rPr lang="en" sz="1400"/>
              <a:t>Document analysis of published research studies which used iSAT </a:t>
            </a:r>
            <a:br>
              <a:rPr lang="en" sz="1400"/>
            </a:br>
            <a:r>
              <a:rPr lang="en" sz="1400"/>
              <a:t>		2. Qualitative analysis of semi-structured interviews of authors / users.</a:t>
            </a:r>
            <a:endParaRPr sz="1400"/>
          </a:p>
          <a:p>
            <a:pPr indent="0" lvl="0" marL="0" rtl="0">
              <a:spcBef>
                <a:spcPts val="1600"/>
              </a:spcBef>
              <a:spcAft>
                <a:spcPts val="0"/>
              </a:spcAft>
              <a:buNone/>
            </a:pPr>
            <a:r>
              <a:rPr b="1" lang="en" sz="1400"/>
              <a:t>Analysis:</a:t>
            </a:r>
            <a:endParaRPr sz="1400"/>
          </a:p>
          <a:p>
            <a:pPr indent="-304800" lvl="0" marL="457200" rtl="0">
              <a:lnSpc>
                <a:spcPct val="100000"/>
              </a:lnSpc>
              <a:spcBef>
                <a:spcPts val="1600"/>
              </a:spcBef>
              <a:spcAft>
                <a:spcPts val="0"/>
              </a:spcAft>
              <a:buSzPts val="1200"/>
              <a:buChar char="●"/>
            </a:pPr>
            <a:r>
              <a:rPr lang="en" sz="1200"/>
              <a:t>Context of the study </a:t>
            </a:r>
            <a:endParaRPr sz="1200"/>
          </a:p>
          <a:p>
            <a:pPr indent="-304800" lvl="0" marL="457200" rtl="0">
              <a:lnSpc>
                <a:spcPct val="100000"/>
              </a:lnSpc>
              <a:spcBef>
                <a:spcPts val="0"/>
              </a:spcBef>
              <a:spcAft>
                <a:spcPts val="0"/>
              </a:spcAft>
              <a:buSzPts val="1200"/>
              <a:buChar char="●"/>
            </a:pPr>
            <a:r>
              <a:rPr lang="en" sz="1200"/>
              <a:t>Research question(s) that used iSAT</a:t>
            </a:r>
            <a:endParaRPr sz="1200"/>
          </a:p>
          <a:p>
            <a:pPr indent="-304800" lvl="0" marL="457200" rtl="0">
              <a:lnSpc>
                <a:spcPct val="100000"/>
              </a:lnSpc>
              <a:spcBef>
                <a:spcPts val="0"/>
              </a:spcBef>
              <a:spcAft>
                <a:spcPts val="0"/>
              </a:spcAft>
              <a:buSzPts val="1200"/>
              <a:buChar char="●"/>
            </a:pPr>
            <a:r>
              <a:rPr lang="en" sz="1200"/>
              <a:t>Research design(s) of the study </a:t>
            </a:r>
            <a:endParaRPr sz="1200"/>
          </a:p>
          <a:p>
            <a:pPr indent="-304800" lvl="0" marL="457200" rtl="0">
              <a:lnSpc>
                <a:spcPct val="100000"/>
              </a:lnSpc>
              <a:spcBef>
                <a:spcPts val="0"/>
              </a:spcBef>
              <a:spcAft>
                <a:spcPts val="0"/>
              </a:spcAft>
              <a:buSzPts val="1200"/>
              <a:buChar char="●"/>
            </a:pPr>
            <a:r>
              <a:rPr lang="en" sz="1200"/>
              <a:t>Collected data in the study</a:t>
            </a:r>
            <a:endParaRPr sz="1200"/>
          </a:p>
          <a:p>
            <a:pPr indent="-304800" lvl="0" marL="457200" rtl="0">
              <a:lnSpc>
                <a:spcPct val="100000"/>
              </a:lnSpc>
              <a:spcBef>
                <a:spcPts val="0"/>
              </a:spcBef>
              <a:spcAft>
                <a:spcPts val="0"/>
              </a:spcAft>
              <a:buSzPts val="1200"/>
              <a:buChar char="●"/>
            </a:pPr>
            <a:r>
              <a:rPr lang="en" sz="1200"/>
              <a:t>The reported iSAT diagram(s) for analysing the data</a:t>
            </a:r>
            <a:endParaRPr sz="1200"/>
          </a:p>
          <a:p>
            <a:pPr indent="-304800" lvl="0" marL="457200" rtl="0">
              <a:lnSpc>
                <a:spcPct val="100000"/>
              </a:lnSpc>
              <a:spcBef>
                <a:spcPts val="0"/>
              </a:spcBef>
              <a:spcAft>
                <a:spcPts val="0"/>
              </a:spcAft>
              <a:buSzPts val="1200"/>
              <a:buChar char="●"/>
            </a:pPr>
            <a:r>
              <a:rPr lang="en" sz="1200"/>
              <a:t>Results highlighted through iSAT diagram(s)</a:t>
            </a:r>
            <a:endParaRPr sz="1200"/>
          </a:p>
          <a:p>
            <a:pPr indent="-304800" lvl="0" marL="457200" rtl="0">
              <a:lnSpc>
                <a:spcPct val="100000"/>
              </a:lnSpc>
              <a:spcBef>
                <a:spcPts val="0"/>
              </a:spcBef>
              <a:spcAft>
                <a:spcPts val="0"/>
              </a:spcAft>
              <a:buSzPts val="1200"/>
              <a:buFont typeface="Times New Roman"/>
              <a:buChar char="●"/>
            </a:pPr>
            <a:r>
              <a:rPr lang="en" sz="1200"/>
              <a:t>Discussions based on the results </a:t>
            </a:r>
            <a:r>
              <a:rPr lang="en" sz="1400"/>
              <a:t>	</a:t>
            </a:r>
            <a:endParaRPr sz="1400"/>
          </a:p>
          <a:p>
            <a:pPr indent="0" lvl="0" marL="0">
              <a:spcBef>
                <a:spcPts val="1600"/>
              </a:spcBef>
              <a:spcAft>
                <a:spcPts val="1600"/>
              </a:spcAft>
              <a:buNone/>
            </a:pPr>
            <a:r>
              <a:rPr lang="en" sz="1400"/>
              <a:t>Synthesise the cases to understand utility of the analysis model. </a:t>
            </a:r>
            <a:endParaRPr sz="1400"/>
          </a:p>
        </p:txBody>
      </p:sp>
      <p:sp>
        <p:nvSpPr>
          <p:cNvPr id="745" name="Shape 74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Shape 75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751" name="Shape 751"/>
          <p:cNvGraphicFramePr/>
          <p:nvPr/>
        </p:nvGraphicFramePr>
        <p:xfrm>
          <a:off x="2133600" y="152400"/>
          <a:ext cx="3000000" cy="3000000"/>
        </p:xfrm>
        <a:graphic>
          <a:graphicData uri="http://schemas.openxmlformats.org/drawingml/2006/table">
            <a:tbl>
              <a:tblPr>
                <a:noFill/>
                <a:tableStyleId>{E31F34EF-BD1E-4BBF-A78A-C5647570BAE3}</a:tableStyleId>
              </a:tblPr>
              <a:tblGrid>
                <a:gridCol w="545775"/>
                <a:gridCol w="2280275"/>
                <a:gridCol w="2375175"/>
                <a:gridCol w="1316775"/>
              </a:tblGrid>
              <a:tr h="372850">
                <a:tc>
                  <a:txBody>
                    <a:bodyPr>
                      <a:noAutofit/>
                    </a:bodyPr>
                    <a:lstStyle/>
                    <a:p>
                      <a:pPr indent="0" lvl="0" marL="0" rtl="0">
                        <a:spcBef>
                          <a:spcPts val="0"/>
                        </a:spcBef>
                        <a:spcAft>
                          <a:spcPts val="0"/>
                        </a:spcAft>
                        <a:buNone/>
                      </a:pPr>
                      <a:r>
                        <a:rPr lang="en" sz="800">
                          <a:latin typeface="Lato"/>
                          <a:ea typeface="Lato"/>
                          <a:cs typeface="Lato"/>
                          <a:sym typeface="Lato"/>
                        </a:rPr>
                        <a:t>Scenario #</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CFE2F3"/>
                    </a:solidFill>
                  </a:tcPr>
                </a:tc>
                <a:tc>
                  <a:txBody>
                    <a:bodyPr>
                      <a:noAutofit/>
                    </a:bodyPr>
                    <a:lstStyle/>
                    <a:p>
                      <a:pPr indent="0" lvl="0" marL="0" rtl="0">
                        <a:spcBef>
                          <a:spcPts val="0"/>
                        </a:spcBef>
                        <a:spcAft>
                          <a:spcPts val="0"/>
                        </a:spcAft>
                        <a:buNone/>
                      </a:pPr>
                      <a:r>
                        <a:rPr lang="en" sz="800">
                          <a:latin typeface="Lato"/>
                          <a:ea typeface="Lato"/>
                          <a:cs typeface="Lato"/>
                          <a:sym typeface="Lato"/>
                        </a:rPr>
                        <a:t>Scenario</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CFE2F3"/>
                    </a:solidFill>
                  </a:tcPr>
                </a:tc>
                <a:tc>
                  <a:txBody>
                    <a:bodyPr>
                      <a:noAutofit/>
                    </a:bodyPr>
                    <a:lstStyle/>
                    <a:p>
                      <a:pPr indent="0" lvl="0" marL="0" rtl="0">
                        <a:spcBef>
                          <a:spcPts val="0"/>
                        </a:spcBef>
                        <a:spcAft>
                          <a:spcPts val="0"/>
                        </a:spcAft>
                        <a:buNone/>
                      </a:pPr>
                      <a:r>
                        <a:rPr lang="en" sz="800">
                          <a:latin typeface="Lato"/>
                          <a:ea typeface="Lato"/>
                          <a:cs typeface="Lato"/>
                          <a:sym typeface="Lato"/>
                        </a:rPr>
                        <a:t>Study</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CFE2F3"/>
                    </a:solidFill>
                  </a:tcPr>
                </a:tc>
                <a:tc>
                  <a:txBody>
                    <a:bodyPr>
                      <a:noAutofit/>
                    </a:bodyPr>
                    <a:lstStyle/>
                    <a:p>
                      <a:pPr indent="0" lvl="0" marL="0" rtl="0">
                        <a:spcBef>
                          <a:spcPts val="0"/>
                        </a:spcBef>
                        <a:spcAft>
                          <a:spcPts val="0"/>
                        </a:spcAft>
                        <a:buNone/>
                      </a:pPr>
                      <a:r>
                        <a:rPr lang="en" sz="800">
                          <a:latin typeface="Lato"/>
                          <a:ea typeface="Lato"/>
                          <a:cs typeface="Lato"/>
                          <a:sym typeface="Lato"/>
                        </a:rPr>
                        <a:t>Reference</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CFE2F3"/>
                    </a:solidFill>
                  </a:tcPr>
                </a:tc>
              </a:tr>
              <a:tr h="372850">
                <a:tc>
                  <a:txBody>
                    <a:bodyPr>
                      <a:noAutofit/>
                    </a:bodyPr>
                    <a:lstStyle/>
                    <a:p>
                      <a:pPr indent="0" lvl="0" marL="0" rtl="0">
                        <a:spcBef>
                          <a:spcPts val="0"/>
                        </a:spcBef>
                        <a:spcAft>
                          <a:spcPts val="0"/>
                        </a:spcAft>
                        <a:buNone/>
                      </a:pPr>
                      <a:r>
                        <a:rPr lang="en" sz="800">
                          <a:latin typeface="Lato"/>
                          <a:ea typeface="Lato"/>
                          <a:cs typeface="Lato"/>
                          <a:sym typeface="Lato"/>
                        </a:rPr>
                        <a:t>1</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D9D2E9"/>
                    </a:solidFill>
                  </a:tcPr>
                </a:tc>
                <a:tc rowSpan="2">
                  <a:txBody>
                    <a:bodyPr>
                      <a:noAutofit/>
                    </a:bodyPr>
                    <a:lstStyle/>
                    <a:p>
                      <a:pPr indent="0" lvl="0" marL="0" rtl="0">
                        <a:spcBef>
                          <a:spcPts val="0"/>
                        </a:spcBef>
                        <a:spcAft>
                          <a:spcPts val="0"/>
                        </a:spcAft>
                        <a:buNone/>
                      </a:pPr>
                      <a:r>
                        <a:rPr lang="en" sz="800">
                          <a:latin typeface="Lato"/>
                          <a:ea typeface="Lato"/>
                          <a:cs typeface="Lato"/>
                          <a:sym typeface="Lato"/>
                        </a:rPr>
                        <a:t>Studies related to analysing TPS activities in a large enrollment lecture*</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D9D2E9"/>
                    </a:solidFill>
                  </a:tcPr>
                </a:tc>
                <a:tc>
                  <a:txBody>
                    <a:bodyPr>
                      <a:noAutofit/>
                    </a:bodyPr>
                    <a:lstStyle/>
                    <a:p>
                      <a:pPr indent="0" lvl="0" marL="0" rtl="0">
                        <a:spcBef>
                          <a:spcPts val="0"/>
                        </a:spcBef>
                        <a:spcAft>
                          <a:spcPts val="0"/>
                        </a:spcAft>
                        <a:buNone/>
                      </a:pPr>
                      <a:r>
                        <a:rPr lang="en" sz="800">
                          <a:latin typeface="Lato"/>
                          <a:ea typeface="Lato"/>
                          <a:cs typeface="Lato"/>
                          <a:sym typeface="Lato"/>
                        </a:rPr>
                        <a:t>Studying engagement pattern across activity</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D9D2E9"/>
                    </a:solidFill>
                  </a:tcPr>
                </a:tc>
                <a:tc>
                  <a:txBody>
                    <a:bodyPr>
                      <a:noAutofit/>
                    </a:bodyPr>
                    <a:lstStyle/>
                    <a:p>
                      <a:pPr indent="0" lvl="0" marL="0" rtl="0">
                        <a:spcBef>
                          <a:spcPts val="0"/>
                        </a:spcBef>
                        <a:spcAft>
                          <a:spcPts val="0"/>
                        </a:spcAft>
                        <a:buNone/>
                      </a:pPr>
                      <a:r>
                        <a:rPr lang="en" sz="800">
                          <a:latin typeface="Lato"/>
                          <a:ea typeface="Lato"/>
                          <a:cs typeface="Lato"/>
                          <a:sym typeface="Lato"/>
                        </a:rPr>
                        <a:t>Kothiyal et.al, 2013</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D9D2E9"/>
                    </a:solidFill>
                  </a:tcPr>
                </a:tc>
              </a:tr>
              <a:tr h="372850">
                <a:tc>
                  <a:txBody>
                    <a:bodyPr>
                      <a:noAutofit/>
                    </a:bodyPr>
                    <a:lstStyle/>
                    <a:p>
                      <a:pPr indent="0" lvl="0" marL="0" rtl="0">
                        <a:spcBef>
                          <a:spcPts val="0"/>
                        </a:spcBef>
                        <a:spcAft>
                          <a:spcPts val="0"/>
                        </a:spcAft>
                        <a:buNone/>
                      </a:pPr>
                      <a:r>
                        <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vMerge="1"/>
                <a:tc>
                  <a:txBody>
                    <a:bodyPr>
                      <a:noAutofit/>
                    </a:bodyPr>
                    <a:lstStyle/>
                    <a:p>
                      <a:pPr indent="0" lvl="0" marL="0" rtl="0">
                        <a:spcBef>
                          <a:spcPts val="0"/>
                        </a:spcBef>
                        <a:spcAft>
                          <a:spcPts val="0"/>
                        </a:spcAft>
                        <a:buNone/>
                      </a:pPr>
                      <a:r>
                        <a:rPr lang="en" sz="800">
                          <a:latin typeface="Lato"/>
                          <a:ea typeface="Lato"/>
                          <a:cs typeface="Lato"/>
                          <a:sym typeface="Lato"/>
                        </a:rPr>
                        <a:t>Comparing learning gains for different interventions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Kothiyal et.al, 2014</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r h="372850">
                <a:tc>
                  <a:txBody>
                    <a:bodyPr>
                      <a:noAutofit/>
                    </a:bodyPr>
                    <a:lstStyle/>
                    <a:p>
                      <a:pPr indent="0" lvl="0" marL="0" rtl="0">
                        <a:spcBef>
                          <a:spcPts val="0"/>
                        </a:spcBef>
                        <a:spcAft>
                          <a:spcPts val="0"/>
                        </a:spcAft>
                        <a:buNone/>
                      </a:pPr>
                      <a:r>
                        <a:rPr lang="en" sz="800">
                          <a:latin typeface="Lato"/>
                          <a:ea typeface="Lato"/>
                          <a:cs typeface="Lato"/>
                          <a:sym typeface="Lato"/>
                        </a:rPr>
                        <a:t>2</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FFF2CC"/>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Analysing students conceptual change during Peer instruction</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FFF2CC"/>
                    </a:solidFill>
                  </a:tcPr>
                </a:tc>
                <a:tc>
                  <a:txBody>
                    <a:bodyPr>
                      <a:noAutofit/>
                    </a:bodyPr>
                    <a:lstStyle/>
                    <a:p>
                      <a:pPr indent="0" lvl="0" marL="0" rtl="0">
                        <a:spcBef>
                          <a:spcPts val="0"/>
                        </a:spcBef>
                        <a:spcAft>
                          <a:spcPts val="0"/>
                        </a:spcAft>
                        <a:buNone/>
                      </a:pPr>
                      <a:r>
                        <a:rPr lang="en" sz="800">
                          <a:latin typeface="Lato"/>
                          <a:ea typeface="Lato"/>
                          <a:cs typeface="Lato"/>
                          <a:sym typeface="Lato"/>
                        </a:rPr>
                        <a:t>Analysing patterns of answering to inform possible decision making</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FFF2CC"/>
                    </a:solidFill>
                  </a:tcPr>
                </a:tc>
                <a:tc>
                  <a:txBody>
                    <a:bodyPr>
                      <a:noAutofit/>
                    </a:bodyPr>
                    <a:lstStyle/>
                    <a:p>
                      <a:pPr indent="0" lvl="0" marL="0" rtl="0">
                        <a:spcBef>
                          <a:spcPts val="0"/>
                        </a:spcBef>
                        <a:spcAft>
                          <a:spcPts val="0"/>
                        </a:spcAft>
                        <a:buNone/>
                      </a:pPr>
                      <a:r>
                        <a:rPr lang="en" sz="800">
                          <a:latin typeface="Lato"/>
                          <a:ea typeface="Lato"/>
                          <a:cs typeface="Lato"/>
                          <a:sym typeface="Lato"/>
                        </a:rPr>
                        <a:t>Majumdar &amp; Iyer, 2015; </a:t>
                      </a:r>
                      <a:br>
                        <a:rPr lang="en" sz="800">
                          <a:latin typeface="Lato"/>
                          <a:ea typeface="Lato"/>
                          <a:cs typeface="Lato"/>
                          <a:sym typeface="Lato"/>
                        </a:rPr>
                      </a:br>
                      <a:r>
                        <a:rPr lang="en" sz="800">
                          <a:latin typeface="Lato"/>
                          <a:ea typeface="Lato"/>
                          <a:cs typeface="Lato"/>
                          <a:sym typeface="Lato"/>
                        </a:rPr>
                        <a:t>Majumdar &amp; Iyer 2016</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solidFill>
                      <a:srgbClr val="FFF2CC"/>
                    </a:solidFill>
                  </a:tcPr>
                </a:tc>
              </a:tr>
              <a:tr h="372850">
                <a:tc>
                  <a:txBody>
                    <a:bodyPr>
                      <a:noAutofit/>
                    </a:bodyPr>
                    <a:lstStyle/>
                    <a:p>
                      <a:pPr indent="0" lvl="0" marL="0" rtl="0">
                        <a:spcBef>
                          <a:spcPts val="0"/>
                        </a:spcBef>
                        <a:spcAft>
                          <a:spcPts val="0"/>
                        </a:spcAft>
                        <a:buNone/>
                      </a:pPr>
                      <a:r>
                        <a:rPr lang="en" sz="800">
                          <a:latin typeface="Lato"/>
                          <a:ea typeface="Lato"/>
                          <a:cs typeface="Lato"/>
                          <a:sym typeface="Lato"/>
                        </a:rPr>
                        <a:t>3</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rowSpan="2">
                  <a:txBody>
                    <a:bodyPr>
                      <a:noAutofit/>
                    </a:bodyPr>
                    <a:lstStyle/>
                    <a:p>
                      <a:pPr indent="0" lvl="0" marL="0" rtl="0">
                        <a:spcBef>
                          <a:spcPts val="0"/>
                        </a:spcBef>
                        <a:spcAft>
                          <a:spcPts val="0"/>
                        </a:spcAft>
                        <a:buNone/>
                      </a:pPr>
                      <a:r>
                        <a:rPr lang="en" sz="800">
                          <a:latin typeface="Lato"/>
                          <a:ea typeface="Lato"/>
                          <a:cs typeface="Lato"/>
                          <a:sym typeface="Lato"/>
                        </a:rPr>
                        <a:t>Studies to analyse students problem posing exercises (PPE).*</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Difference in Novice and Expert learners during PPE</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Mishra &amp; Iyer, 2013</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r h="254950">
                <a:tc>
                  <a:txBody>
                    <a:bodyPr>
                      <a:noAutofit/>
                    </a:bodyPr>
                    <a:lstStyle/>
                    <a:p>
                      <a:pPr indent="0" lvl="0" marL="0" rtl="0">
                        <a:spcBef>
                          <a:spcPts val="0"/>
                        </a:spcBef>
                        <a:spcAft>
                          <a:spcPts val="0"/>
                        </a:spcAft>
                        <a:buNone/>
                      </a:pPr>
                      <a:r>
                        <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vMerge="1"/>
                <a:tc>
                  <a:txBody>
                    <a:bodyPr>
                      <a:noAutofit/>
                    </a:bodyPr>
                    <a:lstStyle/>
                    <a:p>
                      <a:pPr indent="0" lvl="0" marL="0" rtl="0">
                        <a:spcBef>
                          <a:spcPts val="0"/>
                        </a:spcBef>
                        <a:spcAft>
                          <a:spcPts val="0"/>
                        </a:spcAft>
                        <a:buNone/>
                      </a:pPr>
                      <a:r>
                        <a:rPr lang="en" sz="800">
                          <a:latin typeface="Lato"/>
                          <a:ea typeface="Lato"/>
                          <a:cs typeface="Lato"/>
                          <a:sym typeface="Lato"/>
                        </a:rPr>
                        <a:t>Potential of PPE as Assessment</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Mishra &amp; Iyer, 2015</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r h="372850">
                <a:tc>
                  <a:txBody>
                    <a:bodyPr>
                      <a:noAutofit/>
                    </a:bodyPr>
                    <a:lstStyle/>
                    <a:p>
                      <a:pPr indent="0" lvl="0" marL="0" rtl="0">
                        <a:spcBef>
                          <a:spcPts val="0"/>
                        </a:spcBef>
                        <a:spcAft>
                          <a:spcPts val="0"/>
                        </a:spcAft>
                        <a:buNone/>
                      </a:pPr>
                      <a:r>
                        <a:rPr lang="en" sz="800">
                          <a:latin typeface="Lato"/>
                          <a:ea typeface="Lato"/>
                          <a:cs typeface="Lato"/>
                          <a:sym typeface="Lato"/>
                        </a:rPr>
                        <a:t>4</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Analysing students engineering design competency of Structuring Open Problem (SOP)*</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Relation of prior achievement level vs SOP competencies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rowSpan="2">
                  <a:txBody>
                    <a:bodyPr>
                      <a:noAutofit/>
                    </a:bodyPr>
                    <a:lstStyle/>
                    <a:p>
                      <a:pPr indent="0" lvl="0" marL="0" rtl="0">
                        <a:spcBef>
                          <a:spcPts val="0"/>
                        </a:spcBef>
                        <a:spcAft>
                          <a:spcPts val="0"/>
                        </a:spcAft>
                        <a:buNone/>
                      </a:pPr>
                      <a:r>
                        <a:rPr lang="en" sz="800">
                          <a:latin typeface="Lato"/>
                          <a:ea typeface="Lato"/>
                          <a:cs typeface="Lato"/>
                          <a:sym typeface="Lato"/>
                        </a:rPr>
                        <a:t>Mavinkurve, 2016 (Thesis)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r h="254950">
                <a:tc>
                  <a:txBody>
                    <a:bodyPr>
                      <a:noAutofit/>
                    </a:bodyPr>
                    <a:lstStyle/>
                    <a:p>
                      <a:pPr indent="0" lvl="0" marL="0" rtl="0">
                        <a:spcBef>
                          <a:spcPts val="0"/>
                        </a:spcBef>
                        <a:spcAft>
                          <a:spcPts val="0"/>
                        </a:spcAft>
                        <a:buNone/>
                      </a:pPr>
                      <a:r>
                        <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Effect of intervention on SOP competencies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vMerge="1"/>
              </a:tr>
              <a:tr h="372850">
                <a:tc>
                  <a:txBody>
                    <a:bodyPr>
                      <a:noAutofit/>
                    </a:bodyPr>
                    <a:lstStyle/>
                    <a:p>
                      <a:pPr indent="0" lvl="0" marL="0" rtl="0">
                        <a:spcBef>
                          <a:spcPts val="0"/>
                        </a:spcBef>
                        <a:spcAft>
                          <a:spcPts val="0"/>
                        </a:spcAft>
                        <a:buNone/>
                      </a:pPr>
                      <a:r>
                        <a:rPr lang="en" sz="800">
                          <a:latin typeface="Lato"/>
                          <a:ea typeface="Lato"/>
                          <a:cs typeface="Lato"/>
                          <a:sym typeface="Lato"/>
                        </a:rPr>
                        <a:t>5</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Analysing trends in thinking skill development over time in a semester long course*</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Impact of Project Based Learning on performance at different Bloom’s level</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Mistry et.al. 2016</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r h="372850">
                <a:tc>
                  <a:txBody>
                    <a:bodyPr>
                      <a:noAutofit/>
                    </a:bodyPr>
                    <a:lstStyle/>
                    <a:p>
                      <a:pPr indent="0" lvl="0" marL="0" rtl="0">
                        <a:spcBef>
                          <a:spcPts val="0"/>
                        </a:spcBef>
                        <a:spcAft>
                          <a:spcPts val="0"/>
                        </a:spcAft>
                        <a:buNone/>
                      </a:pPr>
                      <a:r>
                        <a:rPr lang="en" sz="800">
                          <a:latin typeface="Lato"/>
                          <a:ea typeface="Lato"/>
                          <a:cs typeface="Lato"/>
                          <a:sym typeface="Lato"/>
                        </a:rPr>
                        <a:t> 6</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Analysing performances of early learners in a battery of phenological assessments*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Studying relationship in performance across test items and across time</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Law et.al. 2016</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r h="372850">
                <a:tc>
                  <a:txBody>
                    <a:bodyPr>
                      <a:noAutofit/>
                    </a:bodyPr>
                    <a:lstStyle/>
                    <a:p>
                      <a:pPr indent="0" lvl="0" marL="0" rtl="0">
                        <a:spcBef>
                          <a:spcPts val="0"/>
                        </a:spcBef>
                        <a:spcAft>
                          <a:spcPts val="0"/>
                        </a:spcAft>
                        <a:buNone/>
                      </a:pPr>
                      <a:r>
                        <a:rPr lang="en" sz="800">
                          <a:latin typeface="Lato"/>
                          <a:ea typeface="Lato"/>
                          <a:cs typeface="Lato"/>
                          <a:sym typeface="Lato"/>
                        </a:rPr>
                        <a:t> 7</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Analysing transitions of students perceptions in surveys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Probing into effectiveness of implemented framework</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Majumdar &amp; Iyer 2013</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r h="372850">
                <a:tc>
                  <a:txBody>
                    <a:bodyPr>
                      <a:noAutofit/>
                    </a:bodyPr>
                    <a:lstStyle/>
                    <a:p>
                      <a:pPr indent="0" lvl="0" marL="0" rtl="0">
                        <a:spcBef>
                          <a:spcPts val="0"/>
                        </a:spcBef>
                        <a:spcAft>
                          <a:spcPts val="0"/>
                        </a:spcAft>
                        <a:buNone/>
                      </a:pPr>
                      <a:r>
                        <a:rPr lang="en" sz="800">
                          <a:latin typeface="Lato"/>
                          <a:ea typeface="Lato"/>
                          <a:cs typeface="Lato"/>
                          <a:sym typeface="Lato"/>
                        </a:rPr>
                        <a:t> 8</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Assessing learning gains in online workshops*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Studying improvement in each aspect of evaluation</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Warriem et.al. 2013</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r h="372850">
                <a:tc>
                  <a:txBody>
                    <a:bodyPr>
                      <a:noAutofit/>
                    </a:bodyPr>
                    <a:lstStyle/>
                    <a:p>
                      <a:pPr indent="0" lvl="0" marL="0" rtl="0">
                        <a:spcBef>
                          <a:spcPts val="0"/>
                        </a:spcBef>
                        <a:spcAft>
                          <a:spcPts val="0"/>
                        </a:spcAft>
                        <a:buNone/>
                      </a:pPr>
                      <a:r>
                        <a:rPr lang="en" sz="800">
                          <a:latin typeface="Lato"/>
                          <a:ea typeface="Lato"/>
                          <a:cs typeface="Lato"/>
                          <a:sym typeface="Lato"/>
                        </a:rPr>
                        <a:t>9</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Analysing frustration in an intelligent tutoring system (ITS)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Probing deeper to trace impact of motivational message in ITS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c>
                  <a:txBody>
                    <a:bodyPr>
                      <a:noAutofit/>
                    </a:bodyPr>
                    <a:lstStyle/>
                    <a:p>
                      <a:pPr indent="0" lvl="0" marL="0" rtl="0">
                        <a:spcBef>
                          <a:spcPts val="0"/>
                        </a:spcBef>
                        <a:spcAft>
                          <a:spcPts val="0"/>
                        </a:spcAft>
                        <a:buNone/>
                      </a:pPr>
                      <a:r>
                        <a:rPr lang="en" sz="800">
                          <a:latin typeface="Lato"/>
                          <a:ea typeface="Lato"/>
                          <a:cs typeface="Lato"/>
                          <a:sym typeface="Lato"/>
                        </a:rPr>
                        <a:t>Rajendran, 2014, (Thesis)</a:t>
                      </a:r>
                      <a:endParaRPr sz="800">
                        <a:latin typeface="Lato"/>
                        <a:ea typeface="Lato"/>
                        <a:cs typeface="Lato"/>
                        <a:sym typeface="Lato"/>
                      </a:endParaRPr>
                    </a:p>
                  </a:txBody>
                  <a:tcPr marT="63500" marB="63500" marR="63500" marL="63500">
                    <a:lnL cap="flat" cmpd="sng" w="12650">
                      <a:solidFill>
                        <a:srgbClr val="999999"/>
                      </a:solidFill>
                      <a:prstDash val="solid"/>
                      <a:round/>
                      <a:headEnd len="sm" w="sm" type="none"/>
                      <a:tailEnd len="sm" w="sm" type="none"/>
                    </a:lnL>
                    <a:lnR cap="flat" cmpd="sng" w="12650">
                      <a:solidFill>
                        <a:srgbClr val="999999"/>
                      </a:solidFill>
                      <a:prstDash val="solid"/>
                      <a:round/>
                      <a:headEnd len="sm" w="sm" type="none"/>
                      <a:tailEnd len="sm" w="sm" type="none"/>
                    </a:lnR>
                    <a:lnT cap="flat" cmpd="sng" w="12650">
                      <a:solidFill>
                        <a:srgbClr val="999999"/>
                      </a:solidFill>
                      <a:prstDash val="solid"/>
                      <a:round/>
                      <a:headEnd len="sm" w="sm" type="none"/>
                      <a:tailEnd len="sm" w="sm" type="none"/>
                    </a:lnT>
                    <a:lnB cap="flat" cmpd="sng" w="12650">
                      <a:solidFill>
                        <a:srgbClr val="999999"/>
                      </a:solidFill>
                      <a:prstDash val="solid"/>
                      <a:round/>
                      <a:headEnd len="sm" w="sm" type="none"/>
                      <a:tailEnd len="sm" w="sm" type="none"/>
                    </a:lnB>
                  </a:tcPr>
                </a:tc>
              </a:tr>
            </a:tbl>
          </a:graphicData>
        </a:graphic>
      </p:graphicFrame>
      <p:sp>
        <p:nvSpPr>
          <p:cNvPr id="752" name="Shape 752"/>
          <p:cNvSpPr txBox="1"/>
          <p:nvPr>
            <p:ph idx="4294967295" type="title"/>
          </p:nvPr>
        </p:nvSpPr>
        <p:spPr>
          <a:xfrm>
            <a:off x="217100" y="529100"/>
            <a:ext cx="2001000" cy="228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List of studies applying iSAT</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6" name="Shape 756"/>
        <p:cNvGrpSpPr/>
        <p:nvPr/>
      </p:nvGrpSpPr>
      <p:grpSpPr>
        <a:xfrm>
          <a:off x="0" y="0"/>
          <a:ext cx="0" cy="0"/>
          <a:chOff x="0" y="0"/>
          <a:chExt cx="0" cy="0"/>
        </a:xfrm>
      </p:grpSpPr>
      <p:sp>
        <p:nvSpPr>
          <p:cNvPr id="757" name="Shape 75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758" name="Shape 758"/>
          <p:cNvSpPr txBox="1"/>
          <p:nvPr>
            <p:ph idx="4294967295" type="title"/>
          </p:nvPr>
        </p:nvSpPr>
        <p:spPr>
          <a:xfrm>
            <a:off x="64700" y="529100"/>
            <a:ext cx="2001000" cy="228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Grouping the use cases</a:t>
            </a:r>
            <a:br>
              <a:rPr lang="en" sz="1800"/>
            </a:br>
            <a:r>
              <a:rPr lang="en" sz="1800"/>
              <a:t> based on </a:t>
            </a:r>
            <a:br>
              <a:rPr lang="en" sz="1800"/>
            </a:br>
            <a:r>
              <a:rPr lang="en" sz="1800"/>
              <a:t>type of transition studied</a:t>
            </a:r>
            <a:endParaRPr sz="1800"/>
          </a:p>
        </p:txBody>
      </p:sp>
      <p:graphicFrame>
        <p:nvGraphicFramePr>
          <p:cNvPr id="759" name="Shape 759"/>
          <p:cNvGraphicFramePr/>
          <p:nvPr/>
        </p:nvGraphicFramePr>
        <p:xfrm>
          <a:off x="1883225" y="23000"/>
          <a:ext cx="3000000" cy="3000000"/>
        </p:xfrm>
        <a:graphic>
          <a:graphicData uri="http://schemas.openxmlformats.org/drawingml/2006/table">
            <a:tbl>
              <a:tblPr>
                <a:noFill/>
                <a:tableStyleId>{E31F34EF-BD1E-4BBF-A78A-C5647570BAE3}</a:tableStyleId>
              </a:tblPr>
              <a:tblGrid>
                <a:gridCol w="727000"/>
                <a:gridCol w="687375"/>
                <a:gridCol w="2396575"/>
                <a:gridCol w="3001875"/>
              </a:tblGrid>
              <a:tr h="396200">
                <a:tc>
                  <a:txBody>
                    <a:bodyPr>
                      <a:noAutofit/>
                    </a:bodyPr>
                    <a:lstStyle/>
                    <a:p>
                      <a:pPr indent="0" lvl="0" marL="0" rtl="0">
                        <a:spcBef>
                          <a:spcPts val="0"/>
                        </a:spcBef>
                        <a:spcAft>
                          <a:spcPts val="0"/>
                        </a:spcAft>
                        <a:buNone/>
                      </a:pPr>
                      <a:r>
                        <a:t/>
                      </a:r>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gridSpan="2">
                  <a:txBody>
                    <a:bodyPr>
                      <a:noAutofit/>
                    </a:bodyPr>
                    <a:lstStyle/>
                    <a:p>
                      <a:pPr indent="0" lvl="0" marL="0" rtl="0" algn="ctr">
                        <a:lnSpc>
                          <a:spcPct val="115000"/>
                        </a:lnSpc>
                        <a:spcBef>
                          <a:spcPts val="0"/>
                        </a:spcBef>
                        <a:spcAft>
                          <a:spcPts val="0"/>
                        </a:spcAft>
                        <a:buNone/>
                      </a:pPr>
                      <a:r>
                        <a:rPr lang="en" sz="900">
                          <a:latin typeface="Lato"/>
                          <a:ea typeface="Lato"/>
                          <a:cs typeface="Lato"/>
                          <a:sym typeface="Lato"/>
                        </a:rPr>
                        <a:t>Type of transition studied</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r>
              <a:tr h="409575">
                <a:tc>
                  <a:txBody>
                    <a:bodyPr>
                      <a:noAutofit/>
                    </a:bodyPr>
                    <a:lstStyle/>
                    <a:p>
                      <a:pPr indent="0" lvl="0" marL="0" rtl="0" algn="r">
                        <a:lnSpc>
                          <a:spcPct val="115000"/>
                        </a:lnSpc>
                        <a:spcBef>
                          <a:spcPts val="0"/>
                        </a:spcBef>
                        <a:spcAft>
                          <a:spcPts val="0"/>
                        </a:spcAft>
                        <a:buNone/>
                      </a:pPr>
                      <a:r>
                        <a:rPr lang="en" sz="900">
                          <a:latin typeface="Lato"/>
                          <a:ea typeface="Lato"/>
                          <a:cs typeface="Lato"/>
                          <a:sym typeface="Lato"/>
                        </a:rPr>
                        <a:t># of iSAT analysed</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900">
                          <a:latin typeface="Lato"/>
                          <a:ea typeface="Lato"/>
                          <a:cs typeface="Lato"/>
                          <a:sym typeface="Lato"/>
                        </a:rPr>
                        <a:t># of iSAT Phases</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900">
                          <a:latin typeface="Lato"/>
                          <a:ea typeface="Lato"/>
                          <a:cs typeface="Lato"/>
                          <a:sym typeface="Lato"/>
                        </a:rPr>
                        <a:t>Temporal trends</a:t>
                      </a:r>
                      <a:endParaRPr b="1"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c>
                  <a:txBody>
                    <a:bodyPr>
                      <a:noAutofit/>
                    </a:bodyPr>
                    <a:lstStyle/>
                    <a:p>
                      <a:pPr indent="0" lvl="0" marL="0" rtl="0" algn="ctr">
                        <a:lnSpc>
                          <a:spcPct val="115000"/>
                        </a:lnSpc>
                        <a:spcBef>
                          <a:spcPts val="0"/>
                        </a:spcBef>
                        <a:spcAft>
                          <a:spcPts val="0"/>
                        </a:spcAft>
                        <a:buNone/>
                      </a:pPr>
                      <a:r>
                        <a:rPr b="1" lang="en" sz="900">
                          <a:latin typeface="Lato"/>
                          <a:ea typeface="Lato"/>
                          <a:cs typeface="Lato"/>
                          <a:sym typeface="Lato"/>
                        </a:rPr>
                        <a:t>Multivariate trends</a:t>
                      </a:r>
                      <a:endParaRPr b="1"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r>
              <a:tr h="466725">
                <a:tc rowSpan="3">
                  <a:txBody>
                    <a:bodyPr>
                      <a:noAutofit/>
                    </a:bodyPr>
                    <a:lstStyle/>
                    <a:p>
                      <a:pPr indent="0" lvl="0" marL="0" rtl="0" algn="r">
                        <a:lnSpc>
                          <a:spcPct val="115000"/>
                        </a:lnSpc>
                        <a:spcBef>
                          <a:spcPts val="0"/>
                        </a:spcBef>
                        <a:spcAft>
                          <a:spcPts val="0"/>
                        </a:spcAft>
                        <a:buNone/>
                      </a:pPr>
                      <a:r>
                        <a:rPr b="1" lang="en" sz="900">
                          <a:latin typeface="Lato"/>
                          <a:ea typeface="Lato"/>
                          <a:cs typeface="Lato"/>
                          <a:sym typeface="Lato"/>
                        </a:rPr>
                        <a:t>Single group / iSAT</a:t>
                      </a:r>
                      <a:endParaRPr b="1"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c rowSpan="2">
                  <a:txBody>
                    <a:bodyPr>
                      <a:noAutofit/>
                    </a:bodyPr>
                    <a:lstStyle/>
                    <a:p>
                      <a:pPr indent="0" lvl="0" marL="0" rtl="0" algn="ctr">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rowSpan="2">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students problem posing exercises</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3 - study 2)</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transitions of students perceptions in surveys</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7)</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09575">
                <a:tc vMerge="1"/>
                <a:tc vMerge="1"/>
                <a:tc vMerge="1"/>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Assessing learning gains in online workshops.</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8)</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590550">
                <a:tc vMerge="1"/>
                <a:tc>
                  <a:txBody>
                    <a:bodyPr>
                      <a:noAutofit/>
                    </a:bodyPr>
                    <a:lstStyle/>
                    <a:p>
                      <a:pPr indent="0" lvl="0" marL="0" rtl="0" algn="ctr">
                        <a:lnSpc>
                          <a:spcPct val="115000"/>
                        </a:lnSpc>
                        <a:spcBef>
                          <a:spcPts val="0"/>
                        </a:spcBef>
                        <a:spcAft>
                          <a:spcPts val="0"/>
                        </a:spcAft>
                        <a:buNone/>
                      </a:pPr>
                      <a:r>
                        <a:rPr lang="en" sz="900">
                          <a:latin typeface="Lato"/>
                          <a:ea typeface="Lato"/>
                          <a:cs typeface="Lato"/>
                          <a:sym typeface="Lato"/>
                        </a:rPr>
                        <a:t>3</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engagement during TPS activities in a large enrolment lecture</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1 – study 1)</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9D2E9"/>
                    </a:solidFill>
                  </a:tcPr>
                </a:tc>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students conceptual change during Peer instruction</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2)</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2CC"/>
                    </a:solidFill>
                  </a:tcPr>
                </a:tc>
              </a:tr>
              <a:tr h="590550">
                <a:tc rowSpan="4">
                  <a:txBody>
                    <a:bodyPr>
                      <a:noAutofit/>
                    </a:bodyPr>
                    <a:lstStyle/>
                    <a:p>
                      <a:pPr indent="0" lvl="0" marL="0" rtl="0" algn="r">
                        <a:lnSpc>
                          <a:spcPct val="115000"/>
                        </a:lnSpc>
                        <a:spcBef>
                          <a:spcPts val="0"/>
                        </a:spcBef>
                        <a:spcAft>
                          <a:spcPts val="0"/>
                        </a:spcAft>
                        <a:buNone/>
                      </a:pPr>
                      <a:r>
                        <a:rPr b="1" lang="en" sz="900">
                          <a:latin typeface="Lato"/>
                          <a:ea typeface="Lato"/>
                          <a:cs typeface="Lato"/>
                          <a:sym typeface="Lato"/>
                        </a:rPr>
                        <a:t>Multiple group / iSAT</a:t>
                      </a:r>
                      <a:endParaRPr b="1"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c rowSpan="3">
                  <a:txBody>
                    <a:bodyPr>
                      <a:noAutofit/>
                    </a:bodyPr>
                    <a:lstStyle/>
                    <a:p>
                      <a:pPr indent="0" lvl="0" marL="0" rtl="0" algn="ctr">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rowSpan="3">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effects on learning during TPS activities in a large enrolment lecture</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1 – study 2)</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trends in thinking skill development over time in a semester long course</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5)</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466725">
                <a:tc vMerge="1"/>
                <a:tc vMerge="1"/>
                <a:tc vMerge="1"/>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frustration in an intelligent tutoring system</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9)</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590550">
                <a:tc vMerge="1"/>
                <a:tc vMerge="1"/>
                <a:tc vMerge="1"/>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students engineering design competency of Structuring Open Problem</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4 - study 1,2)</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600075">
                <a:tc vMerge="1"/>
                <a:tc>
                  <a:txBody>
                    <a:bodyPr>
                      <a:noAutofit/>
                    </a:bodyPr>
                    <a:lstStyle/>
                    <a:p>
                      <a:pPr indent="0" lvl="0" marL="0" rtl="0" algn="ctr">
                        <a:lnSpc>
                          <a:spcPct val="115000"/>
                        </a:lnSpc>
                        <a:spcBef>
                          <a:spcPts val="0"/>
                        </a:spcBef>
                        <a:spcAft>
                          <a:spcPts val="0"/>
                        </a:spcAft>
                        <a:buNone/>
                      </a:pPr>
                      <a:r>
                        <a:rPr lang="en" sz="900">
                          <a:latin typeface="Lato"/>
                          <a:ea typeface="Lato"/>
                          <a:cs typeface="Lato"/>
                          <a:sym typeface="Lato"/>
                        </a:rPr>
                        <a:t>2 and 3</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performances of early learners in a battery of phonological assessments</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6)</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900">
                          <a:latin typeface="Lato"/>
                          <a:ea typeface="Lato"/>
                          <a:cs typeface="Lato"/>
                          <a:sym typeface="Lato"/>
                        </a:rPr>
                        <a:t>Analysing students problem posing exercises</a:t>
                      </a:r>
                      <a:endParaRPr sz="900">
                        <a:latin typeface="Lato"/>
                        <a:ea typeface="Lato"/>
                        <a:cs typeface="Lato"/>
                        <a:sym typeface="Lato"/>
                      </a:endParaRPr>
                    </a:p>
                    <a:p>
                      <a:pPr indent="0" lvl="0" marL="0" rtl="0">
                        <a:lnSpc>
                          <a:spcPct val="115000"/>
                        </a:lnSpc>
                        <a:spcBef>
                          <a:spcPts val="0"/>
                        </a:spcBef>
                        <a:spcAft>
                          <a:spcPts val="0"/>
                        </a:spcAft>
                        <a:buNone/>
                      </a:pPr>
                      <a:r>
                        <a:rPr lang="en" sz="900">
                          <a:latin typeface="Lato"/>
                          <a:ea typeface="Lato"/>
                          <a:cs typeface="Lato"/>
                          <a:sym typeface="Lato"/>
                        </a:rPr>
                        <a:t>(scenario 3 - study 1)</a:t>
                      </a:r>
                      <a:endParaRPr sz="9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3" name="Shape 763"/>
        <p:cNvGrpSpPr/>
        <p:nvPr/>
      </p:nvGrpSpPr>
      <p:grpSpPr>
        <a:xfrm>
          <a:off x="0" y="0"/>
          <a:ext cx="0" cy="0"/>
          <a:chOff x="0" y="0"/>
          <a:chExt cx="0" cy="0"/>
        </a:xfrm>
      </p:grpSpPr>
      <p:sp>
        <p:nvSpPr>
          <p:cNvPr id="764" name="Shape 764"/>
          <p:cNvSpPr txBox="1"/>
          <p:nvPr>
            <p:ph type="title"/>
          </p:nvPr>
        </p:nvSpPr>
        <p:spPr>
          <a:xfrm>
            <a:off x="217100" y="529100"/>
            <a:ext cx="2001000" cy="228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Usefulness</a:t>
            </a:r>
            <a:br>
              <a:rPr lang="en" sz="1800"/>
            </a:br>
            <a:r>
              <a:rPr lang="en" sz="1800"/>
              <a:t> of iSAT</a:t>
            </a:r>
            <a:endParaRPr sz="1800"/>
          </a:p>
        </p:txBody>
      </p:sp>
      <p:sp>
        <p:nvSpPr>
          <p:cNvPr id="765" name="Shape 76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766" name="Shape 766"/>
          <p:cNvGraphicFramePr/>
          <p:nvPr/>
        </p:nvGraphicFramePr>
        <p:xfrm>
          <a:off x="1998350" y="452850"/>
          <a:ext cx="3000000" cy="3000000"/>
        </p:xfrm>
        <a:graphic>
          <a:graphicData uri="http://schemas.openxmlformats.org/drawingml/2006/table">
            <a:tbl>
              <a:tblPr>
                <a:noFill/>
                <a:tableStyleId>{E31F34EF-BD1E-4BBF-A78A-C5647570BAE3}</a:tableStyleId>
              </a:tblPr>
              <a:tblGrid>
                <a:gridCol w="866775"/>
                <a:gridCol w="897375"/>
                <a:gridCol w="1499000"/>
                <a:gridCol w="1764125"/>
                <a:gridCol w="1733525"/>
              </a:tblGrid>
              <a:tr h="345325">
                <a:tc gridSpan="2" rowSpan="2">
                  <a:txBody>
                    <a:bodyPr>
                      <a:noAutofit/>
                    </a:bodyPr>
                    <a:lstStyle/>
                    <a:p>
                      <a:pPr indent="0" lvl="0" marL="0" rtl="0" algn="ctr">
                        <a:lnSpc>
                          <a:spcPct val="115000"/>
                        </a:lnSpc>
                        <a:spcBef>
                          <a:spcPts val="0"/>
                        </a:spcBef>
                        <a:spcAft>
                          <a:spcPts val="0"/>
                        </a:spcAft>
                        <a:buNone/>
                      </a:pPr>
                      <a:r>
                        <a:rPr lang="en" sz="1000">
                          <a:latin typeface="Lato"/>
                          <a:ea typeface="Lato"/>
                          <a:cs typeface="Lato"/>
                          <a:sym typeface="Lato"/>
                        </a:rPr>
                        <a:t>Scenarios</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rowSpan="2" hMerge="1"/>
                <a:tc gridSpan="3">
                  <a:txBody>
                    <a:bodyPr>
                      <a:noAutofit/>
                    </a:bodyPr>
                    <a:lstStyle/>
                    <a:p>
                      <a:pPr indent="0" lvl="0" marL="0" rtl="0" algn="ctr">
                        <a:lnSpc>
                          <a:spcPct val="115000"/>
                        </a:lnSpc>
                        <a:spcBef>
                          <a:spcPts val="0"/>
                        </a:spcBef>
                        <a:spcAft>
                          <a:spcPts val="0"/>
                        </a:spcAft>
                        <a:buNone/>
                      </a:pPr>
                      <a:r>
                        <a:rPr lang="en" sz="1000">
                          <a:latin typeface="Lato"/>
                          <a:ea typeface="Lato"/>
                          <a:cs typeface="Lato"/>
                          <a:sym typeface="Lato"/>
                        </a:rPr>
                        <a:t>Context of use</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hMerge="1"/>
                <a:tc hMerge="1"/>
              </a:tr>
              <a:tr h="345325">
                <a:tc gridSpan="2" vMerge="1"/>
                <a:tc hMerge="1" vMerge="1"/>
                <a:tc gridSpan="2">
                  <a:txBody>
                    <a:bodyPr>
                      <a:noAutofit/>
                    </a:bodyPr>
                    <a:lstStyle/>
                    <a:p>
                      <a:pPr indent="0" lvl="0" marL="0" rtl="0">
                        <a:lnSpc>
                          <a:spcPct val="115000"/>
                        </a:lnSpc>
                        <a:spcBef>
                          <a:spcPts val="0"/>
                        </a:spcBef>
                        <a:spcAft>
                          <a:spcPts val="0"/>
                        </a:spcAft>
                        <a:buNone/>
                      </a:pPr>
                      <a:r>
                        <a:rPr b="1" lang="en" sz="1000">
                          <a:latin typeface="Lato"/>
                          <a:ea typeface="Lato"/>
                          <a:cs typeface="Lato"/>
                          <a:sym typeface="Lato"/>
                        </a:rPr>
                        <a:t>Face-to-face classroom / Online course</a:t>
                      </a:r>
                      <a:endParaRPr b="1"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c hMerge="1"/>
                <a:tc>
                  <a:txBody>
                    <a:bodyPr>
                      <a:noAutofit/>
                    </a:bodyPr>
                    <a:lstStyle/>
                    <a:p>
                      <a:pPr indent="0" lvl="0" marL="0" rtl="0">
                        <a:lnSpc>
                          <a:spcPct val="115000"/>
                        </a:lnSpc>
                        <a:spcBef>
                          <a:spcPts val="0"/>
                        </a:spcBef>
                        <a:spcAft>
                          <a:spcPts val="0"/>
                        </a:spcAft>
                        <a:buNone/>
                      </a:pPr>
                      <a:r>
                        <a:rPr b="1" lang="en" sz="1000">
                          <a:latin typeface="Lato"/>
                          <a:ea typeface="Lato"/>
                          <a:cs typeface="Lato"/>
                          <a:sym typeface="Lato"/>
                        </a:rPr>
                        <a:t>ET research studies</a:t>
                      </a:r>
                      <a:endParaRPr b="1"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r>
              <a:tr h="679550">
                <a:tc rowSpan="4">
                  <a:txBody>
                    <a:bodyPr>
                      <a:noAutofit/>
                    </a:bodyPr>
                    <a:lstStyle/>
                    <a:p>
                      <a:pPr indent="0" lvl="0" marL="0" rtl="0" algn="ctr">
                        <a:lnSpc>
                          <a:spcPct val="115000"/>
                        </a:lnSpc>
                        <a:spcBef>
                          <a:spcPts val="0"/>
                        </a:spcBef>
                        <a:spcAft>
                          <a:spcPts val="0"/>
                        </a:spcAft>
                        <a:buNone/>
                      </a:pPr>
                      <a:r>
                        <a:rPr lang="en" sz="1000">
                          <a:latin typeface="Lato"/>
                          <a:ea typeface="Lato"/>
                          <a:cs typeface="Lato"/>
                          <a:sym typeface="Lato"/>
                        </a:rPr>
                        <a:t>iSAT assisted in</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rowSpan="2">
                  <a:txBody>
                    <a:bodyPr>
                      <a:noAutofit/>
                    </a:bodyPr>
                    <a:lstStyle/>
                    <a:p>
                      <a:pPr indent="0" lvl="0" marL="0" rtl="0" algn="r">
                        <a:lnSpc>
                          <a:spcPct val="115000"/>
                        </a:lnSpc>
                        <a:spcBef>
                          <a:spcPts val="0"/>
                        </a:spcBef>
                        <a:spcAft>
                          <a:spcPts val="0"/>
                        </a:spcAft>
                        <a:buNone/>
                      </a:pPr>
                      <a:r>
                        <a:rPr b="1" lang="en" sz="1000">
                          <a:latin typeface="Lato"/>
                          <a:ea typeface="Lato"/>
                          <a:cs typeface="Lato"/>
                          <a:sym typeface="Lato"/>
                        </a:rPr>
                        <a:t>descriptive modelling</a:t>
                      </a:r>
                      <a:endParaRPr b="1"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c rowSpan="2">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Understanding student dynamics in project based learning</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Studies related to TPS activities in a large enrolment lecture</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D9D2E9"/>
                    </a:solidFill>
                  </a:tcPr>
                </a:tc>
                <a:tc rowSpan="2">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Analysing frustration in an intelligent tutoring system</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727000">
                <a:tc vMerge="1"/>
                <a:tc vMerge="1"/>
                <a:tc vMerge="1"/>
                <a:tc>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Analysing performances of early learners in a battery of phonological assessments</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vMerge="1"/>
              </a:tr>
              <a:tr h="679550">
                <a:tc vMerge="1"/>
                <a:tc rowSpan="2">
                  <a:txBody>
                    <a:bodyPr>
                      <a:noAutofit/>
                    </a:bodyPr>
                    <a:lstStyle/>
                    <a:p>
                      <a:pPr indent="0" lvl="0" marL="0" rtl="0" algn="r">
                        <a:lnSpc>
                          <a:spcPct val="115000"/>
                        </a:lnSpc>
                        <a:spcBef>
                          <a:spcPts val="0"/>
                        </a:spcBef>
                        <a:spcAft>
                          <a:spcPts val="0"/>
                        </a:spcAft>
                        <a:buNone/>
                      </a:pPr>
                      <a:r>
                        <a:rPr b="1" lang="en" sz="1000">
                          <a:latin typeface="Lato"/>
                          <a:ea typeface="Lato"/>
                          <a:cs typeface="Lato"/>
                          <a:sym typeface="Lato"/>
                        </a:rPr>
                        <a:t>decision making</a:t>
                      </a:r>
                      <a:endParaRPr b="1"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c>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Assessing learning gains in online workshops</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rowSpan="2">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Analysing transitions of students perceptions in survey response</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Studies to analyse students problem posing exercises</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870500">
                <a:tc vMerge="1"/>
                <a:tc vMerge="1"/>
                <a:tc>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Analysing students conceptual change during Peer instruction.</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FFF2CC"/>
                    </a:solidFill>
                  </a:tcPr>
                </a:tc>
                <a:tc vMerge="1"/>
                <a:tc>
                  <a:txBody>
                    <a:bodyPr>
                      <a:noAutofit/>
                    </a:bodyPr>
                    <a:lstStyle/>
                    <a:p>
                      <a:pPr indent="0" lvl="0" marL="0" rtl="0">
                        <a:lnSpc>
                          <a:spcPct val="115000"/>
                        </a:lnSpc>
                        <a:spcBef>
                          <a:spcPts val="0"/>
                        </a:spcBef>
                        <a:spcAft>
                          <a:spcPts val="0"/>
                        </a:spcAft>
                        <a:buNone/>
                      </a:pPr>
                      <a:r>
                        <a:rPr lang="en" sz="1000">
                          <a:latin typeface="Lato"/>
                          <a:ea typeface="Lato"/>
                          <a:cs typeface="Lato"/>
                          <a:sym typeface="Lato"/>
                        </a:rPr>
                        <a:t>Analysing students engineering design competency of Structuring Open Problem</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r>
              <a:tr h="512450">
                <a:tc>
                  <a:txBody>
                    <a:bodyPr>
                      <a:noAutofit/>
                    </a:bodyPr>
                    <a:lstStyle/>
                    <a:p>
                      <a:pPr indent="0" lvl="0" marL="0" rtl="0">
                        <a:spcBef>
                          <a:spcPts val="0"/>
                        </a:spcBef>
                        <a:spcAft>
                          <a:spcPts val="0"/>
                        </a:spcAft>
                        <a:buNone/>
                      </a:pPr>
                      <a:r>
                        <a:t/>
                      </a:r>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000">
                          <a:latin typeface="Lato"/>
                          <a:ea typeface="Lato"/>
                          <a:cs typeface="Lato"/>
                          <a:sym typeface="Lato"/>
                        </a:rPr>
                        <a:t>Primary user</a:t>
                      </a:r>
                      <a:endParaRPr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b="1" lang="en" sz="1000">
                          <a:latin typeface="Lato"/>
                          <a:ea typeface="Lato"/>
                          <a:cs typeface="Lato"/>
                          <a:sym typeface="Lato"/>
                        </a:rPr>
                        <a:t>Instructors</a:t>
                      </a:r>
                      <a:endParaRPr b="1"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c>
                  <a:txBody>
                    <a:bodyPr>
                      <a:noAutofit/>
                    </a:bodyPr>
                    <a:lstStyle/>
                    <a:p>
                      <a:pPr indent="0" lvl="0" marL="0" rtl="0">
                        <a:lnSpc>
                          <a:spcPct val="115000"/>
                        </a:lnSpc>
                        <a:spcBef>
                          <a:spcPts val="0"/>
                        </a:spcBef>
                        <a:spcAft>
                          <a:spcPts val="0"/>
                        </a:spcAft>
                        <a:buNone/>
                      </a:pPr>
                      <a:r>
                        <a:rPr b="1" lang="en" sz="1000">
                          <a:latin typeface="Lato"/>
                          <a:ea typeface="Lato"/>
                          <a:cs typeface="Lato"/>
                          <a:sym typeface="Lato"/>
                        </a:rPr>
                        <a:t>Reflective Practitioners / Researchers in classroom</a:t>
                      </a:r>
                      <a:endParaRPr b="1"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c>
                  <a:txBody>
                    <a:bodyPr>
                      <a:noAutofit/>
                    </a:bodyPr>
                    <a:lstStyle/>
                    <a:p>
                      <a:pPr indent="0" lvl="0" marL="0" rtl="0">
                        <a:lnSpc>
                          <a:spcPct val="115000"/>
                        </a:lnSpc>
                        <a:spcBef>
                          <a:spcPts val="0"/>
                        </a:spcBef>
                        <a:spcAft>
                          <a:spcPts val="0"/>
                        </a:spcAft>
                        <a:buNone/>
                      </a:pPr>
                      <a:r>
                        <a:rPr b="1" lang="en" sz="1000">
                          <a:latin typeface="Lato"/>
                          <a:ea typeface="Lato"/>
                          <a:cs typeface="Lato"/>
                          <a:sym typeface="Lato"/>
                        </a:rPr>
                        <a:t>Researchers</a:t>
                      </a:r>
                      <a:endParaRPr b="1" sz="1000">
                        <a:latin typeface="Lato"/>
                        <a:ea typeface="Lato"/>
                        <a:cs typeface="Lato"/>
                        <a:sym typeface="Lato"/>
                      </a:endParaRPr>
                    </a:p>
                  </a:txBody>
                  <a:tcPr marT="91425" marB="91425" marR="91425" marL="91425">
                    <a:lnL cap="flat" cmpd="sng" w="12650">
                      <a:solidFill>
                        <a:srgbClr val="CCCCCC"/>
                      </a:solidFill>
                      <a:prstDash val="solid"/>
                      <a:round/>
                      <a:headEnd len="sm" w="sm" type="none"/>
                      <a:tailEnd len="sm" w="sm" type="none"/>
                    </a:lnL>
                    <a:lnR cap="flat" cmpd="sng" w="12650">
                      <a:solidFill>
                        <a:srgbClr val="CCCCCC"/>
                      </a:solidFill>
                      <a:prstDash val="solid"/>
                      <a:round/>
                      <a:headEnd len="sm" w="sm" type="none"/>
                      <a:tailEnd len="sm" w="sm" type="none"/>
                    </a:lnR>
                    <a:lnT cap="flat" cmpd="sng" w="12650">
                      <a:solidFill>
                        <a:srgbClr val="CCCCCC"/>
                      </a:solidFill>
                      <a:prstDash val="solid"/>
                      <a:round/>
                      <a:headEnd len="sm" w="sm" type="none"/>
                      <a:tailEnd len="sm" w="sm" type="none"/>
                    </a:lnT>
                    <a:lnB cap="flat" cmpd="sng" w="12650">
                      <a:solidFill>
                        <a:srgbClr val="CCCCCC"/>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0" name="Shape 770"/>
        <p:cNvGrpSpPr/>
        <p:nvPr/>
      </p:nvGrpSpPr>
      <p:grpSpPr>
        <a:xfrm>
          <a:off x="0" y="0"/>
          <a:ext cx="0" cy="0"/>
          <a:chOff x="0" y="0"/>
          <a:chExt cx="0" cy="0"/>
        </a:xfrm>
      </p:grpSpPr>
      <p:sp>
        <p:nvSpPr>
          <p:cNvPr id="771" name="Shape 77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Studying </a:t>
            </a:r>
            <a:r>
              <a:rPr lang="en" sz="2400"/>
              <a:t>perception of first-time user</a:t>
            </a:r>
            <a:endParaRPr sz="2400"/>
          </a:p>
        </p:txBody>
      </p:sp>
      <p:sp>
        <p:nvSpPr>
          <p:cNvPr id="772" name="Shape 772"/>
          <p:cNvSpPr txBox="1"/>
          <p:nvPr>
            <p:ph idx="1" type="body"/>
          </p:nvPr>
        </p:nvSpPr>
        <p:spPr>
          <a:xfrm>
            <a:off x="2346750" y="1367175"/>
            <a:ext cx="6873300" cy="3002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Method -	Conducted hands-on workshop</a:t>
            </a:r>
            <a:br>
              <a:rPr lang="en" sz="1400"/>
            </a:br>
            <a:r>
              <a:rPr lang="en" sz="1400"/>
              <a:t>		At the end of the sessions  usefulness and </a:t>
            </a:r>
            <a:r>
              <a:rPr lang="en" sz="1400"/>
              <a:t>usability survey regarding</a:t>
            </a:r>
            <a:r>
              <a:rPr lang="en" sz="1400"/>
              <a:t> iSAT.</a:t>
            </a:r>
            <a:endParaRPr sz="1400"/>
          </a:p>
          <a:p>
            <a:pPr indent="0" lvl="0" marL="0">
              <a:spcBef>
                <a:spcPts val="1600"/>
              </a:spcBef>
              <a:spcAft>
                <a:spcPts val="0"/>
              </a:spcAft>
              <a:buNone/>
            </a:pPr>
            <a:r>
              <a:rPr lang="en" sz="1400"/>
              <a:t>Sample - 96 workshop participants across 4 workshops offered.</a:t>
            </a:r>
            <a:endParaRPr sz="1400"/>
          </a:p>
          <a:p>
            <a:pPr indent="0" lvl="0" marL="0">
              <a:spcBef>
                <a:spcPts val="1600"/>
              </a:spcBef>
              <a:spcAft>
                <a:spcPts val="0"/>
              </a:spcAft>
              <a:buNone/>
            </a:pPr>
            <a:r>
              <a:rPr lang="en" sz="1400"/>
              <a:t>Instruments - i. </a:t>
            </a:r>
            <a:r>
              <a:rPr lang="en" sz="1400"/>
              <a:t>usefulness construct from TAM2 survey and interviews</a:t>
            </a:r>
            <a:br>
              <a:rPr lang="en" sz="1400"/>
            </a:br>
            <a:r>
              <a:rPr lang="en" sz="1400"/>
              <a:t>		    ii. </a:t>
            </a:r>
            <a:r>
              <a:rPr lang="en" sz="1400"/>
              <a:t>SUS</a:t>
            </a:r>
            <a:endParaRPr sz="1400"/>
          </a:p>
          <a:p>
            <a:pPr indent="0" lvl="0" marL="0" rtl="0">
              <a:spcBef>
                <a:spcPts val="1600"/>
              </a:spcBef>
              <a:spcAft>
                <a:spcPts val="1600"/>
              </a:spcAft>
              <a:buNone/>
            </a:pPr>
            <a:r>
              <a:rPr lang="en" sz="1400"/>
              <a:t>Analysis - 	i. </a:t>
            </a:r>
            <a:r>
              <a:rPr lang="en" sz="1400"/>
              <a:t>Distribution of the TAM2 survey response reflected perception of users.</a:t>
            </a:r>
            <a:br>
              <a:rPr lang="en" sz="1400"/>
            </a:br>
            <a:r>
              <a:rPr lang="en" sz="1400"/>
              <a:t>		ii. </a:t>
            </a:r>
            <a:r>
              <a:rPr lang="en" sz="1400"/>
              <a:t>Distribution of the SUS score was compared to empirical standards.</a:t>
            </a:r>
            <a:endParaRPr sz="1400"/>
          </a:p>
        </p:txBody>
      </p:sp>
      <p:sp>
        <p:nvSpPr>
          <p:cNvPr id="773" name="Shape 77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774" name="Shape 774"/>
          <p:cNvSpPr txBox="1"/>
          <p:nvPr/>
        </p:nvSpPr>
        <p:spPr>
          <a:xfrm>
            <a:off x="304800" y="806650"/>
            <a:ext cx="1970100" cy="23457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1600"/>
              </a:spcAft>
              <a:buNone/>
            </a:pPr>
            <a:r>
              <a:rPr lang="en">
                <a:solidFill>
                  <a:srgbClr val="999999"/>
                </a:solidFill>
                <a:latin typeface="Lato"/>
                <a:ea typeface="Lato"/>
                <a:cs typeface="Lato"/>
                <a:sym typeface="Lato"/>
              </a:rPr>
              <a:t>How </a:t>
            </a:r>
            <a:r>
              <a:rPr b="1" lang="en">
                <a:solidFill>
                  <a:schemeClr val="accent3"/>
                </a:solidFill>
                <a:latin typeface="Lato"/>
                <a:ea typeface="Lato"/>
                <a:cs typeface="Lato"/>
                <a:sym typeface="Lato"/>
              </a:rPr>
              <a:t>useful</a:t>
            </a:r>
            <a:r>
              <a:rPr lang="en">
                <a:solidFill>
                  <a:srgbClr val="999999"/>
                </a:solidFill>
                <a:latin typeface="Lato"/>
                <a:ea typeface="Lato"/>
                <a:cs typeface="Lato"/>
                <a:sym typeface="Lato"/>
              </a:rPr>
              <a:t> is iSAT?</a:t>
            </a:r>
            <a:br>
              <a:rPr lang="en">
                <a:solidFill>
                  <a:srgbClr val="999999"/>
                </a:solidFill>
                <a:latin typeface="Lato"/>
                <a:ea typeface="Lato"/>
                <a:cs typeface="Lato"/>
                <a:sym typeface="Lato"/>
              </a:rPr>
            </a:br>
            <a:r>
              <a:rPr lang="en">
                <a:solidFill>
                  <a:srgbClr val="999999"/>
                </a:solidFill>
                <a:latin typeface="Lato"/>
                <a:ea typeface="Lato"/>
                <a:cs typeface="Lato"/>
                <a:sym typeface="Lato"/>
              </a:rPr>
              <a:t>How </a:t>
            </a:r>
            <a:r>
              <a:rPr b="1" lang="en">
                <a:solidFill>
                  <a:schemeClr val="accent3"/>
                </a:solidFill>
                <a:latin typeface="Lato"/>
                <a:ea typeface="Lato"/>
                <a:cs typeface="Lato"/>
                <a:sym typeface="Lato"/>
              </a:rPr>
              <a:t>usable</a:t>
            </a:r>
            <a:r>
              <a:rPr lang="en">
                <a:solidFill>
                  <a:srgbClr val="999999"/>
                </a:solidFill>
                <a:latin typeface="Lato"/>
                <a:ea typeface="Lato"/>
                <a:cs typeface="Lato"/>
                <a:sym typeface="Lato"/>
              </a:rPr>
              <a:t> is iSAT?</a:t>
            </a:r>
            <a:br>
              <a:rPr lang="en">
                <a:solidFill>
                  <a:srgbClr val="999999"/>
                </a:solidFill>
                <a:latin typeface="Lato"/>
                <a:ea typeface="Lato"/>
                <a:cs typeface="Lato"/>
                <a:sym typeface="Lato"/>
              </a:rPr>
            </a:b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sp>
        <p:nvSpPr>
          <p:cNvPr id="779" name="Shape 77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Implementation of iSAT workshops</a:t>
            </a:r>
            <a:endParaRPr sz="2400"/>
          </a:p>
        </p:txBody>
      </p:sp>
      <p:sp>
        <p:nvSpPr>
          <p:cNvPr id="780" name="Shape 780"/>
          <p:cNvSpPr txBox="1"/>
          <p:nvPr>
            <p:ph idx="1" type="body"/>
          </p:nvPr>
        </p:nvSpPr>
        <p:spPr>
          <a:xfrm>
            <a:off x="2333900" y="1138575"/>
            <a:ext cx="6321600" cy="17316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SzPts val="1200"/>
              <a:buAutoNum type="arabicPeriod"/>
            </a:pPr>
            <a:r>
              <a:rPr lang="en" sz="1200"/>
              <a:t>Mentoring Educators in Educational Technology (MEET) 2015 workshop </a:t>
            </a:r>
            <a:br>
              <a:rPr lang="en" sz="1200"/>
            </a:br>
            <a:r>
              <a:rPr lang="en" sz="900"/>
              <a:t>(Warriem J.M., 2015),</a:t>
            </a:r>
            <a:endParaRPr sz="900"/>
          </a:p>
          <a:p>
            <a:pPr indent="-304800" lvl="0" marL="457200" rtl="0">
              <a:spcBef>
                <a:spcPts val="0"/>
              </a:spcBef>
              <a:spcAft>
                <a:spcPts val="0"/>
              </a:spcAft>
              <a:buSzPts val="1200"/>
              <a:buAutoNum type="arabicPeriod"/>
            </a:pPr>
            <a:r>
              <a:rPr lang="en" sz="1200"/>
              <a:t>7th IEEE Technology for Education (T4E) 2015 conference </a:t>
            </a:r>
            <a:br>
              <a:rPr lang="en" sz="1200"/>
            </a:br>
            <a:r>
              <a:rPr lang="en" sz="900"/>
              <a:t>(Majumdar R. &amp; Warriem J.M., 2015b),</a:t>
            </a:r>
            <a:endParaRPr sz="900"/>
          </a:p>
          <a:p>
            <a:pPr indent="-304800" lvl="0" marL="457200" rtl="0">
              <a:spcBef>
                <a:spcPts val="0"/>
              </a:spcBef>
              <a:spcAft>
                <a:spcPts val="0"/>
              </a:spcAft>
              <a:buSzPts val="1200"/>
              <a:buAutoNum type="arabicPeriod"/>
            </a:pPr>
            <a:r>
              <a:rPr lang="en" sz="1200"/>
              <a:t> 4th International Conference on Learning and Teaching in Computing and Engineering (LaTICE) 2016</a:t>
            </a:r>
            <a:endParaRPr sz="1200"/>
          </a:p>
          <a:p>
            <a:pPr indent="-304800" lvl="0" marL="457200" rtl="0">
              <a:spcBef>
                <a:spcPts val="0"/>
              </a:spcBef>
              <a:spcAft>
                <a:spcPts val="0"/>
              </a:spcAft>
              <a:buSzPts val="1200"/>
              <a:buAutoNum type="arabicPeriod"/>
            </a:pPr>
            <a:r>
              <a:rPr lang="en" sz="1200"/>
              <a:t>24th International Conference on Computers in Education (ICCE) 2016 </a:t>
            </a:r>
            <a:br>
              <a:rPr lang="en" sz="1200"/>
            </a:br>
            <a:r>
              <a:rPr lang="en" sz="900"/>
              <a:t>(Majumdar R., Warriem, J.M. &amp; Prasad, P., 2016)</a:t>
            </a:r>
            <a:endParaRPr sz="1200"/>
          </a:p>
        </p:txBody>
      </p:sp>
      <p:sp>
        <p:nvSpPr>
          <p:cNvPr id="781" name="Shape 78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782" name="Shape 782"/>
          <p:cNvSpPr txBox="1"/>
          <p:nvPr/>
        </p:nvSpPr>
        <p:spPr>
          <a:xfrm>
            <a:off x="0" y="1211350"/>
            <a:ext cx="2334000" cy="588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1600"/>
              </a:spcAft>
              <a:buNone/>
            </a:pPr>
            <a:r>
              <a:rPr lang="en">
                <a:solidFill>
                  <a:schemeClr val="dk2"/>
                </a:solidFill>
                <a:latin typeface="Lato"/>
                <a:ea typeface="Lato"/>
                <a:cs typeface="Lato"/>
                <a:sym typeface="Lato"/>
              </a:rPr>
              <a:t>4 iSAT workshops</a:t>
            </a:r>
            <a:endParaRPr/>
          </a:p>
        </p:txBody>
      </p:sp>
      <p:sp>
        <p:nvSpPr>
          <p:cNvPr id="783" name="Shape 783"/>
          <p:cNvSpPr txBox="1"/>
          <p:nvPr/>
        </p:nvSpPr>
        <p:spPr>
          <a:xfrm>
            <a:off x="-9950" y="2870250"/>
            <a:ext cx="2334000" cy="588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1600"/>
              </a:spcAft>
              <a:buNone/>
            </a:pPr>
            <a:r>
              <a:rPr lang="en">
                <a:solidFill>
                  <a:schemeClr val="dk2"/>
                </a:solidFill>
                <a:latin typeface="Lato"/>
                <a:ea typeface="Lato"/>
                <a:cs typeface="Lato"/>
                <a:sym typeface="Lato"/>
              </a:rPr>
              <a:t>Objectives</a:t>
            </a:r>
            <a:endParaRPr/>
          </a:p>
        </p:txBody>
      </p:sp>
      <p:sp>
        <p:nvSpPr>
          <p:cNvPr id="784" name="Shape 784"/>
          <p:cNvSpPr txBox="1"/>
          <p:nvPr/>
        </p:nvSpPr>
        <p:spPr>
          <a:xfrm>
            <a:off x="0" y="4000625"/>
            <a:ext cx="2334000" cy="588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1600"/>
              </a:spcAft>
              <a:buNone/>
            </a:pPr>
            <a:r>
              <a:rPr lang="en">
                <a:solidFill>
                  <a:schemeClr val="dk2"/>
                </a:solidFill>
                <a:latin typeface="Lato"/>
                <a:ea typeface="Lato"/>
                <a:cs typeface="Lato"/>
                <a:sym typeface="Lato"/>
              </a:rPr>
              <a:t>Implementation</a:t>
            </a:r>
            <a:endParaRPr/>
          </a:p>
        </p:txBody>
      </p:sp>
      <p:sp>
        <p:nvSpPr>
          <p:cNvPr id="785" name="Shape 785"/>
          <p:cNvSpPr txBox="1"/>
          <p:nvPr/>
        </p:nvSpPr>
        <p:spPr>
          <a:xfrm>
            <a:off x="2324050" y="2870250"/>
            <a:ext cx="6321600" cy="982800"/>
          </a:xfrm>
          <a:prstGeom prst="rect">
            <a:avLst/>
          </a:prstGeom>
          <a:noFill/>
          <a:ln>
            <a:noFill/>
          </a:ln>
        </p:spPr>
        <p:txBody>
          <a:bodyPr anchorCtr="0" anchor="t" bIns="91425" lIns="91425" spcFirstLastPara="1" rIns="91425" wrap="square" tIns="91425">
            <a:noAutofit/>
          </a:bodyPr>
          <a:lstStyle/>
          <a:p>
            <a:pPr indent="-304800" lvl="0" marL="457200" rtl="0">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Introduce iSAT as a tool for analyzing the data that instructors deal with in their classroom activities. (in MEET 2015)</a:t>
            </a:r>
            <a:endParaRPr sz="1200">
              <a:solidFill>
                <a:schemeClr val="dk2"/>
              </a:solidFill>
              <a:latin typeface="Lato"/>
              <a:ea typeface="Lato"/>
              <a:cs typeface="Lato"/>
              <a:sym typeface="Lato"/>
            </a:endParaRPr>
          </a:p>
          <a:p>
            <a:pPr indent="-304800" lvl="0" marL="457200" rtl="0">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Introduce iSAT as a visual learning analytics tool to trace educational dataset. </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(in T4E 2015, LaTiCE 2016 and ICCE 2016)</a:t>
            </a:r>
            <a:endParaRPr/>
          </a:p>
        </p:txBody>
      </p:sp>
      <p:sp>
        <p:nvSpPr>
          <p:cNvPr id="786" name="Shape 786"/>
          <p:cNvSpPr/>
          <p:nvPr/>
        </p:nvSpPr>
        <p:spPr>
          <a:xfrm>
            <a:off x="2604175" y="3966525"/>
            <a:ext cx="1473600" cy="528300"/>
          </a:xfrm>
          <a:prstGeom prst="homePlate">
            <a:avLst>
              <a:gd fmla="val 50000"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sz="1000"/>
              <a:t>Illustrative example of meso-level analysis</a:t>
            </a:r>
            <a:endParaRPr sz="1000"/>
          </a:p>
        </p:txBody>
      </p:sp>
      <p:sp>
        <p:nvSpPr>
          <p:cNvPr id="787" name="Shape 787"/>
          <p:cNvSpPr/>
          <p:nvPr/>
        </p:nvSpPr>
        <p:spPr>
          <a:xfrm>
            <a:off x="3876750" y="3966525"/>
            <a:ext cx="1934100" cy="528300"/>
          </a:xfrm>
          <a:prstGeom prst="chevron">
            <a:avLst>
              <a:gd fmla="val 50000"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sz="1000">
                <a:solidFill>
                  <a:schemeClr val="dk2"/>
                </a:solidFill>
              </a:rPr>
              <a:t>Hands-on with iSAT tool </a:t>
            </a:r>
            <a:r>
              <a:rPr lang="en" sz="1000"/>
              <a:t>and worksheet activities</a:t>
            </a:r>
            <a:endParaRPr sz="1000"/>
          </a:p>
        </p:txBody>
      </p:sp>
      <p:sp>
        <p:nvSpPr>
          <p:cNvPr id="788" name="Shape 788"/>
          <p:cNvSpPr/>
          <p:nvPr/>
        </p:nvSpPr>
        <p:spPr>
          <a:xfrm>
            <a:off x="5613900" y="3966525"/>
            <a:ext cx="1934100" cy="528300"/>
          </a:xfrm>
          <a:prstGeom prst="chevron">
            <a:avLst>
              <a:gd fmla="val 50000"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solidFill>
                  <a:schemeClr val="dk2"/>
                </a:solidFill>
              </a:rPr>
              <a:t>Fill survey / </a:t>
            </a:r>
            <a:br>
              <a:rPr lang="en" sz="1000">
                <a:solidFill>
                  <a:schemeClr val="dk2"/>
                </a:solidFill>
              </a:rPr>
            </a:br>
            <a:r>
              <a:rPr lang="en" sz="1000">
                <a:solidFill>
                  <a:schemeClr val="dk2"/>
                </a:solidFill>
              </a:rPr>
              <a:t>follow up interviews</a:t>
            </a:r>
            <a:endParaRPr sz="1000"/>
          </a:p>
        </p:txBody>
      </p:sp>
      <p:sp>
        <p:nvSpPr>
          <p:cNvPr id="789" name="Shape 789"/>
          <p:cNvSpPr txBox="1"/>
          <p:nvPr/>
        </p:nvSpPr>
        <p:spPr>
          <a:xfrm>
            <a:off x="7595275" y="3913550"/>
            <a:ext cx="1548600" cy="37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 </a:t>
            </a:r>
            <a:r>
              <a:rPr lang="en" sz="1000"/>
              <a:t>1.5 hrs session</a:t>
            </a:r>
            <a:endParaRPr sz="1000"/>
          </a:p>
        </p:txBody>
      </p:sp>
      <p:sp>
        <p:nvSpPr>
          <p:cNvPr id="790" name="Shape 790"/>
          <p:cNvSpPr txBox="1"/>
          <p:nvPr/>
        </p:nvSpPr>
        <p:spPr>
          <a:xfrm>
            <a:off x="7583927" y="4308600"/>
            <a:ext cx="1473600" cy="37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 4 hrs session</a:t>
            </a:r>
            <a:endParaRPr sz="1000"/>
          </a:p>
        </p:txBody>
      </p:sp>
      <p:sp>
        <p:nvSpPr>
          <p:cNvPr id="791" name="Shape 791"/>
          <p:cNvSpPr/>
          <p:nvPr/>
        </p:nvSpPr>
        <p:spPr>
          <a:xfrm>
            <a:off x="2715400" y="1269650"/>
            <a:ext cx="102000" cy="102000"/>
          </a:xfrm>
          <a:prstGeom prst="ellipse">
            <a:avLst/>
          </a:prstGeom>
          <a:solidFill>
            <a:srgbClr val="B4A7D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2" name="Shape 792"/>
          <p:cNvSpPr/>
          <p:nvPr/>
        </p:nvSpPr>
        <p:spPr>
          <a:xfrm>
            <a:off x="2715400" y="1650675"/>
            <a:ext cx="102000" cy="102000"/>
          </a:xfrm>
          <a:prstGeom prst="ellipse">
            <a:avLst/>
          </a:prstGeom>
          <a:solidFill>
            <a:srgbClr val="A4C2F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3" name="Shape 793"/>
          <p:cNvSpPr/>
          <p:nvPr/>
        </p:nvSpPr>
        <p:spPr>
          <a:xfrm>
            <a:off x="2715400" y="2031700"/>
            <a:ext cx="102000" cy="102000"/>
          </a:xfrm>
          <a:prstGeom prst="ellipse">
            <a:avLst/>
          </a:prstGeom>
          <a:solidFill>
            <a:srgbClr val="B6D7A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4" name="Shape 794"/>
          <p:cNvSpPr/>
          <p:nvPr/>
        </p:nvSpPr>
        <p:spPr>
          <a:xfrm>
            <a:off x="2715400" y="2450975"/>
            <a:ext cx="102000" cy="102000"/>
          </a:xfrm>
          <a:prstGeom prst="ellipse">
            <a:avLst/>
          </a:prstGeom>
          <a:solidFill>
            <a:srgbClr val="DD7E6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5" name="Shape 795"/>
          <p:cNvSpPr/>
          <p:nvPr/>
        </p:nvSpPr>
        <p:spPr>
          <a:xfrm>
            <a:off x="7705475" y="3874850"/>
            <a:ext cx="102000" cy="102000"/>
          </a:xfrm>
          <a:prstGeom prst="ellipse">
            <a:avLst/>
          </a:prstGeom>
          <a:solidFill>
            <a:srgbClr val="B4A7D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6" name="Shape 796"/>
          <p:cNvSpPr/>
          <p:nvPr/>
        </p:nvSpPr>
        <p:spPr>
          <a:xfrm>
            <a:off x="7853750" y="3874850"/>
            <a:ext cx="102000" cy="102000"/>
          </a:xfrm>
          <a:prstGeom prst="ellipse">
            <a:avLst/>
          </a:prstGeom>
          <a:solidFill>
            <a:srgbClr val="A4C2F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7" name="Shape 797"/>
          <p:cNvSpPr/>
          <p:nvPr/>
        </p:nvSpPr>
        <p:spPr>
          <a:xfrm>
            <a:off x="8002025" y="3874850"/>
            <a:ext cx="102000" cy="102000"/>
          </a:xfrm>
          <a:prstGeom prst="ellipse">
            <a:avLst/>
          </a:prstGeom>
          <a:solidFill>
            <a:srgbClr val="B6D7A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8" name="Shape 798"/>
          <p:cNvSpPr/>
          <p:nvPr/>
        </p:nvSpPr>
        <p:spPr>
          <a:xfrm>
            <a:off x="7705475" y="4319825"/>
            <a:ext cx="102000" cy="102000"/>
          </a:xfrm>
          <a:prstGeom prst="ellipse">
            <a:avLst/>
          </a:prstGeom>
          <a:solidFill>
            <a:srgbClr val="DD7E6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9" name="Shape 799"/>
          <p:cNvSpPr/>
          <p:nvPr/>
        </p:nvSpPr>
        <p:spPr>
          <a:xfrm>
            <a:off x="5763400" y="3638000"/>
            <a:ext cx="102000" cy="102000"/>
          </a:xfrm>
          <a:prstGeom prst="ellipse">
            <a:avLst/>
          </a:prstGeom>
          <a:solidFill>
            <a:srgbClr val="A4C2F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0" name="Shape 800"/>
          <p:cNvSpPr/>
          <p:nvPr/>
        </p:nvSpPr>
        <p:spPr>
          <a:xfrm>
            <a:off x="5911675" y="3638000"/>
            <a:ext cx="102000" cy="102000"/>
          </a:xfrm>
          <a:prstGeom prst="ellipse">
            <a:avLst/>
          </a:prstGeom>
          <a:solidFill>
            <a:srgbClr val="B6D7A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1" name="Shape 801"/>
          <p:cNvSpPr/>
          <p:nvPr/>
        </p:nvSpPr>
        <p:spPr>
          <a:xfrm>
            <a:off x="6059950" y="3638000"/>
            <a:ext cx="102000" cy="102000"/>
          </a:xfrm>
          <a:prstGeom prst="ellipse">
            <a:avLst/>
          </a:prstGeom>
          <a:solidFill>
            <a:srgbClr val="DD7E6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2" name="Shape 802"/>
          <p:cNvSpPr/>
          <p:nvPr/>
        </p:nvSpPr>
        <p:spPr>
          <a:xfrm>
            <a:off x="5327825" y="3211700"/>
            <a:ext cx="102000" cy="102000"/>
          </a:xfrm>
          <a:prstGeom prst="ellipse">
            <a:avLst/>
          </a:prstGeom>
          <a:solidFill>
            <a:srgbClr val="B4A7D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0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1000"/>
                                        <p:tgtEl>
                                          <p:spTgt spid="783"/>
                                        </p:tgtEl>
                                      </p:cBhvr>
                                    </p:animEffect>
                                  </p:childTnLst>
                                </p:cTn>
                              </p:par>
                              <p:par>
                                <p:cTn fill="hold" nodeType="with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10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1000"/>
                                        <p:tgtEl>
                                          <p:spTgt spid="784"/>
                                        </p:tgtEl>
                                      </p:cBhvr>
                                    </p:animEffect>
                                  </p:childTnLst>
                                </p:cTn>
                              </p:par>
                              <p:par>
                                <p:cTn fill="hold" nodeType="with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1000"/>
                                        <p:tgtEl>
                                          <p:spTgt spid="786"/>
                                        </p:tgtEl>
                                      </p:cBhvr>
                                    </p:animEffect>
                                  </p:childTnLst>
                                </p:cTn>
                              </p:par>
                              <p:par>
                                <p:cTn fill="hold" nodeType="with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1000"/>
                                        <p:tgtEl>
                                          <p:spTgt spid="787"/>
                                        </p:tgtEl>
                                      </p:cBhvr>
                                    </p:animEffect>
                                  </p:childTnLst>
                                </p:cTn>
                              </p:par>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1000"/>
                                        <p:tgtEl>
                                          <p:spTgt spid="788"/>
                                        </p:tgtEl>
                                      </p:cBhvr>
                                    </p:animEffect>
                                  </p:childTnLst>
                                </p:cTn>
                              </p:par>
                              <p:par>
                                <p:cTn fill="hold" nodeType="with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1000"/>
                                        <p:tgtEl>
                                          <p:spTgt spid="789"/>
                                        </p:tgtEl>
                                      </p:cBhvr>
                                    </p:animEffect>
                                  </p:childTnLst>
                                </p:cTn>
                              </p:par>
                              <p:par>
                                <p:cTn fill="hold" nodeType="with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1000"/>
                                        <p:tgtEl>
                                          <p:spTgt spid="790"/>
                                        </p:tgtEl>
                                      </p:cBhvr>
                                    </p:animEffect>
                                  </p:childTnLst>
                                </p:cTn>
                              </p:par>
                              <p:par>
                                <p:cTn fill="hold" nodeType="with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1000"/>
                                        <p:tgtEl>
                                          <p:spTgt spid="795"/>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1000"/>
                                        <p:tgtEl>
                                          <p:spTgt spid="796"/>
                                        </p:tgtEl>
                                      </p:cBhvr>
                                    </p:animEffect>
                                  </p:childTnLst>
                                </p:cTn>
                              </p:par>
                              <p:par>
                                <p:cTn fill="hold" nodeType="with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000"/>
                                        <p:tgtEl>
                                          <p:spTgt spid="797"/>
                                        </p:tgtEl>
                                      </p:cBhvr>
                                    </p:animEffect>
                                  </p:childTnLst>
                                </p:cTn>
                              </p:par>
                              <p:par>
                                <p:cTn fill="hold" nodeType="with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4700"/>
                                        <p:tgtEl>
                                          <p:spTgt spid="799"/>
                                        </p:tgtEl>
                                      </p:cBhvr>
                                    </p:animEffect>
                                  </p:childTnLst>
                                </p:cTn>
                              </p:par>
                              <p:par>
                                <p:cTn fill="hold" nodeType="with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000"/>
                                        <p:tgtEl>
                                          <p:spTgt spid="800"/>
                                        </p:tgtEl>
                                      </p:cBhvr>
                                    </p:animEffect>
                                  </p:childTnLst>
                                </p:cTn>
                              </p:par>
                              <p:par>
                                <p:cTn fill="hold" nodeType="with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000"/>
                                        <p:tgtEl>
                                          <p:spTgt spid="801"/>
                                        </p:tgtEl>
                                      </p:cBhvr>
                                    </p:animEffect>
                                  </p:childTnLst>
                                </p:cTn>
                              </p:par>
                              <p:par>
                                <p:cTn fill="hold" nodeType="with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1000"/>
                                        <p:tgtEl>
                                          <p:spTgt spid="8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sp>
        <p:nvSpPr>
          <p:cNvPr id="807" name="Shape 807"/>
          <p:cNvSpPr txBox="1"/>
          <p:nvPr>
            <p:ph type="title"/>
          </p:nvPr>
        </p:nvSpPr>
        <p:spPr>
          <a:xfrm>
            <a:off x="2740425" y="575950"/>
            <a:ext cx="59814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TAM2 usefulness</a:t>
            </a:r>
            <a:r>
              <a:rPr lang="en" sz="1800"/>
              <a:t> results</a:t>
            </a:r>
            <a:endParaRPr sz="1800"/>
          </a:p>
        </p:txBody>
      </p:sp>
      <p:sp>
        <p:nvSpPr>
          <p:cNvPr id="808" name="Shape 808"/>
          <p:cNvSpPr txBox="1"/>
          <p:nvPr/>
        </p:nvSpPr>
        <p:spPr>
          <a:xfrm>
            <a:off x="0" y="1134575"/>
            <a:ext cx="1807200" cy="393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2"/>
              </a:buClr>
              <a:buSzPts val="1100"/>
              <a:buFont typeface="Arial"/>
              <a:buNone/>
            </a:pPr>
            <a:r>
              <a:rPr lang="en">
                <a:solidFill>
                  <a:srgbClr val="999999"/>
                </a:solidFill>
                <a:latin typeface="Lato"/>
                <a:ea typeface="Lato"/>
                <a:cs typeface="Lato"/>
                <a:sym typeface="Lato"/>
              </a:rPr>
              <a:t>How</a:t>
            </a:r>
            <a:r>
              <a:rPr b="1" lang="en">
                <a:solidFill>
                  <a:srgbClr val="999999"/>
                </a:solidFill>
                <a:latin typeface="Lato"/>
                <a:ea typeface="Lato"/>
                <a:cs typeface="Lato"/>
                <a:sym typeface="Lato"/>
              </a:rPr>
              <a:t> </a:t>
            </a:r>
            <a:r>
              <a:rPr b="1" lang="en">
                <a:solidFill>
                  <a:schemeClr val="accent3"/>
                </a:solidFill>
                <a:latin typeface="Lato"/>
                <a:ea typeface="Lato"/>
                <a:cs typeface="Lato"/>
                <a:sym typeface="Lato"/>
              </a:rPr>
              <a:t>useful</a:t>
            </a:r>
            <a:r>
              <a:rPr b="1" lang="en">
                <a:solidFill>
                  <a:srgbClr val="999999"/>
                </a:solidFill>
                <a:latin typeface="Lato"/>
                <a:ea typeface="Lato"/>
                <a:cs typeface="Lato"/>
                <a:sym typeface="Lato"/>
              </a:rPr>
              <a:t> </a:t>
            </a:r>
            <a:r>
              <a:rPr lang="en">
                <a:solidFill>
                  <a:srgbClr val="999999"/>
                </a:solidFill>
                <a:latin typeface="Lato"/>
                <a:ea typeface="Lato"/>
                <a:cs typeface="Lato"/>
                <a:sym typeface="Lato"/>
              </a:rPr>
              <a:t>is iSAT?</a:t>
            </a:r>
            <a:endParaRPr b="1" sz="1200">
              <a:solidFill>
                <a:schemeClr val="dk2"/>
              </a:solidFill>
              <a:latin typeface="Lato"/>
              <a:ea typeface="Lato"/>
              <a:cs typeface="Lato"/>
              <a:sym typeface="Lato"/>
            </a:endParaRPr>
          </a:p>
        </p:txBody>
      </p:sp>
      <p:graphicFrame>
        <p:nvGraphicFramePr>
          <p:cNvPr id="809" name="Shape 809"/>
          <p:cNvGraphicFramePr/>
          <p:nvPr/>
        </p:nvGraphicFramePr>
        <p:xfrm>
          <a:off x="95475" y="1450425"/>
          <a:ext cx="3000000" cy="3000000"/>
        </p:xfrm>
        <a:graphic>
          <a:graphicData uri="http://schemas.openxmlformats.org/drawingml/2006/table">
            <a:tbl>
              <a:tblPr>
                <a:noFill/>
                <a:tableStyleId>{6ACE7672-B7BA-4883-99C7-739D431094AA}</a:tableStyleId>
              </a:tblPr>
              <a:tblGrid>
                <a:gridCol w="890525"/>
                <a:gridCol w="471825"/>
                <a:gridCol w="571150"/>
                <a:gridCol w="643950"/>
              </a:tblGrid>
              <a:tr h="291100">
                <a:tc>
                  <a:txBody>
                    <a:bodyPr>
                      <a:noAutofit/>
                    </a:bodyPr>
                    <a:lstStyle/>
                    <a:p>
                      <a:pPr indent="0" lvl="0" marL="0" rtl="0">
                        <a:spcBef>
                          <a:spcPts val="0"/>
                        </a:spcBef>
                        <a:spcAft>
                          <a:spcPts val="0"/>
                        </a:spcAft>
                        <a:buNone/>
                      </a:pPr>
                      <a:r>
                        <a:rPr b="1" lang="en" sz="900">
                          <a:latin typeface="Lato"/>
                          <a:ea typeface="Lato"/>
                          <a:cs typeface="Lato"/>
                          <a:sym typeface="Lato"/>
                        </a:rPr>
                        <a:t>USEFULNESS</a:t>
                      </a:r>
                      <a:br>
                        <a:rPr b="1" lang="en" sz="900">
                          <a:latin typeface="Lato"/>
                          <a:ea typeface="Lato"/>
                          <a:cs typeface="Lato"/>
                          <a:sym typeface="Lato"/>
                        </a:rPr>
                      </a:br>
                      <a:r>
                        <a:rPr b="1" lang="en" sz="900">
                          <a:latin typeface="Lato"/>
                          <a:ea typeface="Lato"/>
                          <a:cs typeface="Lato"/>
                          <a:sym typeface="Lato"/>
                        </a:rPr>
                        <a:t>(n=27)</a:t>
                      </a:r>
                      <a:endParaRPr b="1" sz="900">
                        <a:latin typeface="Lato"/>
                        <a:ea typeface="Lato"/>
                        <a:cs typeface="Lato"/>
                        <a:sym typeface="Lato"/>
                      </a:endParaRPr>
                    </a:p>
                  </a:txBody>
                  <a:tcPr marT="91425" marB="91425" marR="91425" marL="91425" anchor="ctr"/>
                </a:tc>
                <a:tc>
                  <a:txBody>
                    <a:bodyPr>
                      <a:noAutofit/>
                    </a:bodyPr>
                    <a:lstStyle/>
                    <a:p>
                      <a:pPr indent="0" lvl="0" marL="0" rtl="0" algn="ctr">
                        <a:spcBef>
                          <a:spcPts val="0"/>
                        </a:spcBef>
                        <a:spcAft>
                          <a:spcPts val="0"/>
                        </a:spcAft>
                        <a:buNone/>
                      </a:pPr>
                      <a:r>
                        <a:rPr lang="en" sz="900">
                          <a:latin typeface="Lato"/>
                          <a:ea typeface="Lato"/>
                          <a:cs typeface="Lato"/>
                          <a:sym typeface="Lato"/>
                        </a:rPr>
                        <a:t>agree</a:t>
                      </a:r>
                      <a:endParaRPr sz="900">
                        <a:latin typeface="Lato"/>
                        <a:ea typeface="Lato"/>
                        <a:cs typeface="Lato"/>
                        <a:sym typeface="Lato"/>
                      </a:endParaRPr>
                    </a:p>
                  </a:txBody>
                  <a:tcPr marT="91425" marB="91425" marR="91425" marL="91425" anchor="b"/>
                </a:tc>
                <a:tc>
                  <a:txBody>
                    <a:bodyPr>
                      <a:noAutofit/>
                    </a:bodyPr>
                    <a:lstStyle/>
                    <a:p>
                      <a:pPr indent="0" lvl="0" marL="0" rtl="0" algn="ctr">
                        <a:spcBef>
                          <a:spcPts val="0"/>
                        </a:spcBef>
                        <a:spcAft>
                          <a:spcPts val="0"/>
                        </a:spcAft>
                        <a:buNone/>
                      </a:pPr>
                      <a:r>
                        <a:rPr lang="en" sz="900">
                          <a:latin typeface="Lato"/>
                          <a:ea typeface="Lato"/>
                          <a:cs typeface="Lato"/>
                          <a:sym typeface="Lato"/>
                        </a:rPr>
                        <a:t>neutral</a:t>
                      </a:r>
                      <a:endParaRPr sz="900">
                        <a:latin typeface="Lato"/>
                        <a:ea typeface="Lato"/>
                        <a:cs typeface="Lato"/>
                        <a:sym typeface="Lato"/>
                      </a:endParaRPr>
                    </a:p>
                  </a:txBody>
                  <a:tcPr marT="91425" marB="91425" marR="91425" marL="91425" anchor="b"/>
                </a:tc>
                <a:tc>
                  <a:txBody>
                    <a:bodyPr>
                      <a:noAutofit/>
                    </a:bodyPr>
                    <a:lstStyle/>
                    <a:p>
                      <a:pPr indent="0" lvl="0" marL="0" rtl="0" algn="ctr">
                        <a:spcBef>
                          <a:spcPts val="0"/>
                        </a:spcBef>
                        <a:spcAft>
                          <a:spcPts val="0"/>
                        </a:spcAft>
                        <a:buNone/>
                      </a:pPr>
                      <a:r>
                        <a:rPr lang="en" sz="900">
                          <a:latin typeface="Lato"/>
                          <a:ea typeface="Lato"/>
                          <a:cs typeface="Lato"/>
                          <a:sym typeface="Lato"/>
                        </a:rPr>
                        <a:t>disagree</a:t>
                      </a:r>
                      <a:endParaRPr sz="900">
                        <a:latin typeface="Lato"/>
                        <a:ea typeface="Lato"/>
                        <a:cs typeface="Lato"/>
                        <a:sym typeface="Lato"/>
                      </a:endParaRPr>
                    </a:p>
                  </a:txBody>
                  <a:tcPr marT="91425" marB="91425" marR="91425" marL="91425" anchor="b"/>
                </a:tc>
              </a:tr>
              <a:tr h="287575">
                <a:tc>
                  <a:txBody>
                    <a:bodyPr>
                      <a:noAutofit/>
                    </a:bodyPr>
                    <a:lstStyle/>
                    <a:p>
                      <a:pPr indent="0" lvl="0" marL="0" rtl="0">
                        <a:spcBef>
                          <a:spcPts val="0"/>
                        </a:spcBef>
                        <a:spcAft>
                          <a:spcPts val="0"/>
                        </a:spcAft>
                        <a:buNone/>
                      </a:pPr>
                      <a:r>
                        <a:rPr lang="en" sz="900">
                          <a:latin typeface="Lato"/>
                          <a:ea typeface="Lato"/>
                          <a:cs typeface="Lato"/>
                          <a:sym typeface="Lato"/>
                        </a:rPr>
                        <a:t>Intent to use</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23</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4</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0</a:t>
                      </a:r>
                      <a:endParaRPr sz="900">
                        <a:latin typeface="Lato"/>
                        <a:ea typeface="Lato"/>
                        <a:cs typeface="Lato"/>
                        <a:sym typeface="Lato"/>
                      </a:endParaRPr>
                    </a:p>
                  </a:txBody>
                  <a:tcPr marT="91425" marB="91425" marR="91425" marL="91425"/>
                </a:tc>
              </a:tr>
              <a:tr h="287575">
                <a:tc>
                  <a:txBody>
                    <a:bodyPr>
                      <a:noAutofit/>
                    </a:bodyPr>
                    <a:lstStyle/>
                    <a:p>
                      <a:pPr indent="0" lvl="0" marL="0" rtl="0">
                        <a:spcBef>
                          <a:spcPts val="0"/>
                        </a:spcBef>
                        <a:spcAft>
                          <a:spcPts val="0"/>
                        </a:spcAft>
                        <a:buNone/>
                      </a:pPr>
                      <a:r>
                        <a:rPr lang="en" sz="900">
                          <a:latin typeface="Lato"/>
                          <a:ea typeface="Lato"/>
                          <a:cs typeface="Lato"/>
                          <a:sym typeface="Lato"/>
                        </a:rPr>
                        <a:t>Useful for job</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21</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5</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1</a:t>
                      </a:r>
                      <a:endParaRPr sz="900">
                        <a:latin typeface="Lato"/>
                        <a:ea typeface="Lato"/>
                        <a:cs typeface="Lato"/>
                        <a:sym typeface="Lato"/>
                      </a:endParaRPr>
                    </a:p>
                  </a:txBody>
                  <a:tcPr marT="91425" marB="91425" marR="91425" marL="91425"/>
                </a:tc>
              </a:tr>
              <a:tr h="287575">
                <a:tc>
                  <a:txBody>
                    <a:bodyPr>
                      <a:noAutofit/>
                    </a:bodyPr>
                    <a:lstStyle/>
                    <a:p>
                      <a:pPr indent="0" lvl="0" marL="0" rtl="0">
                        <a:spcBef>
                          <a:spcPts val="0"/>
                        </a:spcBef>
                        <a:spcAft>
                          <a:spcPts val="0"/>
                        </a:spcAft>
                        <a:buNone/>
                      </a:pPr>
                      <a:r>
                        <a:rPr lang="en" sz="900">
                          <a:latin typeface="Lato"/>
                          <a:ea typeface="Lato"/>
                          <a:cs typeface="Lato"/>
                          <a:sym typeface="Lato"/>
                        </a:rPr>
                        <a:t>Relevant for job</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18</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6</a:t>
                      </a:r>
                      <a:endParaRPr sz="9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900">
                          <a:latin typeface="Lato"/>
                          <a:ea typeface="Lato"/>
                          <a:cs typeface="Lato"/>
                          <a:sym typeface="Lato"/>
                        </a:rPr>
                        <a:t>3</a:t>
                      </a:r>
                      <a:endParaRPr sz="900">
                        <a:latin typeface="Lato"/>
                        <a:ea typeface="Lato"/>
                        <a:cs typeface="Lato"/>
                        <a:sym typeface="Lato"/>
                      </a:endParaRPr>
                    </a:p>
                  </a:txBody>
                  <a:tcPr marT="91425" marB="91425" marR="91425" marL="91425"/>
                </a:tc>
              </a:tr>
            </a:tbl>
          </a:graphicData>
        </a:graphic>
      </p:graphicFrame>
      <p:sp>
        <p:nvSpPr>
          <p:cNvPr id="810" name="Shape 8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811" name="Shape 811"/>
          <p:cNvSpPr txBox="1"/>
          <p:nvPr/>
        </p:nvSpPr>
        <p:spPr>
          <a:xfrm>
            <a:off x="95475" y="2949925"/>
            <a:ext cx="2577600" cy="1231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solidFill>
                  <a:schemeClr val="accent3"/>
                </a:solidFill>
                <a:latin typeface="Lato"/>
                <a:ea typeface="Lato"/>
                <a:cs typeface="Lato"/>
                <a:sym typeface="Lato"/>
              </a:rPr>
              <a:t>67% of users</a:t>
            </a:r>
            <a:r>
              <a:rPr lang="en" sz="1200">
                <a:solidFill>
                  <a:schemeClr val="dk2"/>
                </a:solidFill>
                <a:latin typeface="Lato"/>
                <a:ea typeface="Lato"/>
                <a:cs typeface="Lato"/>
                <a:sym typeface="Lato"/>
              </a:rPr>
              <a:t> perceived that they intended to use iSAT as it was useful and relevant to their job</a:t>
            </a:r>
            <a:endParaRPr sz="1200">
              <a:solidFill>
                <a:schemeClr val="dk2"/>
              </a:solidFill>
              <a:latin typeface="Lato"/>
              <a:ea typeface="Lato"/>
              <a:cs typeface="Lato"/>
              <a:sym typeface="Lato"/>
            </a:endParaRPr>
          </a:p>
          <a:p>
            <a:pPr indent="0" lvl="0" marL="0" rtl="0">
              <a:lnSpc>
                <a:spcPct val="115000"/>
              </a:lnSpc>
              <a:spcBef>
                <a:spcPts val="1600"/>
              </a:spcBef>
              <a:spcAft>
                <a:spcPts val="0"/>
              </a:spcAft>
              <a:buNone/>
            </a:pPr>
            <a:r>
              <a:rPr lang="en" sz="1200">
                <a:solidFill>
                  <a:schemeClr val="dk2"/>
                </a:solidFill>
                <a:latin typeface="Lato"/>
                <a:ea typeface="Lato"/>
                <a:cs typeface="Lato"/>
                <a:sym typeface="Lato"/>
              </a:rPr>
              <a:t>15% users were neutral across the survey items</a:t>
            </a:r>
            <a:endParaRPr sz="1200">
              <a:solidFill>
                <a:schemeClr val="dk2"/>
              </a:solidFill>
              <a:latin typeface="Lato"/>
              <a:ea typeface="Lato"/>
              <a:cs typeface="Lato"/>
              <a:sym typeface="Lato"/>
            </a:endParaRPr>
          </a:p>
          <a:p>
            <a:pPr indent="0" lvl="0" marL="0" rtl="0">
              <a:lnSpc>
                <a:spcPct val="115000"/>
              </a:lnSpc>
              <a:spcBef>
                <a:spcPts val="1600"/>
              </a:spcBef>
              <a:spcAft>
                <a:spcPts val="1600"/>
              </a:spcAft>
              <a:buNone/>
            </a:pPr>
            <a:r>
              <a:rPr lang="en" sz="1200">
                <a:solidFill>
                  <a:schemeClr val="dk2"/>
                </a:solidFill>
                <a:latin typeface="Lato"/>
                <a:ea typeface="Lato"/>
                <a:cs typeface="Lato"/>
                <a:sym typeface="Lato"/>
              </a:rPr>
              <a:t>NO users disagreed to all the items for iSAT</a:t>
            </a:r>
            <a:endParaRPr sz="1200">
              <a:solidFill>
                <a:schemeClr val="dk2"/>
              </a:solidFill>
              <a:latin typeface="Lato"/>
              <a:ea typeface="Lato"/>
              <a:cs typeface="Lato"/>
              <a:sym typeface="Lato"/>
            </a:endParaRPr>
          </a:p>
        </p:txBody>
      </p:sp>
      <p:pic>
        <p:nvPicPr>
          <p:cNvPr id="812" name="Shape 812"/>
          <p:cNvPicPr preferRelativeResize="0"/>
          <p:nvPr/>
        </p:nvPicPr>
        <p:blipFill>
          <a:blip r:embed="rId3">
            <a:alphaModFix/>
          </a:blip>
          <a:stretch>
            <a:fillRect/>
          </a:stretch>
        </p:blipFill>
        <p:spPr>
          <a:xfrm>
            <a:off x="2740425" y="1029701"/>
            <a:ext cx="6321602" cy="365904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Shape 817"/>
          <p:cNvSpPr txBox="1"/>
          <p:nvPr>
            <p:ph type="title"/>
          </p:nvPr>
        </p:nvSpPr>
        <p:spPr>
          <a:xfrm>
            <a:off x="2400250" y="4235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Analysing interview and email data regarding user perception of usefulness</a:t>
            </a:r>
            <a:endParaRPr sz="1800"/>
          </a:p>
        </p:txBody>
      </p:sp>
      <p:sp>
        <p:nvSpPr>
          <p:cNvPr id="818" name="Shape 818"/>
          <p:cNvSpPr txBox="1"/>
          <p:nvPr>
            <p:ph idx="1" type="body"/>
          </p:nvPr>
        </p:nvSpPr>
        <p:spPr>
          <a:xfrm>
            <a:off x="2417750" y="1521825"/>
            <a:ext cx="6304200" cy="1412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Method: Conducted semi-structured interview with interested participants to analyse </a:t>
            </a:r>
            <a:endParaRPr sz="1400"/>
          </a:p>
          <a:p>
            <a:pPr indent="-317500" lvl="0" marL="457200" rtl="0">
              <a:spcBef>
                <a:spcPts val="1600"/>
              </a:spcBef>
              <a:spcAft>
                <a:spcPts val="0"/>
              </a:spcAft>
              <a:buSzPts val="1400"/>
              <a:buChar char="●"/>
            </a:pPr>
            <a:r>
              <a:rPr lang="en" sz="1400"/>
              <a:t>The context of the user</a:t>
            </a:r>
            <a:endParaRPr sz="1400"/>
          </a:p>
          <a:p>
            <a:pPr indent="-317500" lvl="0" marL="457200" rtl="0">
              <a:spcBef>
                <a:spcPts val="0"/>
              </a:spcBef>
              <a:spcAft>
                <a:spcPts val="0"/>
              </a:spcAft>
              <a:buSzPts val="1400"/>
              <a:buChar char="●"/>
            </a:pPr>
            <a:r>
              <a:rPr lang="en" sz="1400"/>
              <a:t>The objective of their analysis and</a:t>
            </a:r>
            <a:endParaRPr sz="1400"/>
          </a:p>
          <a:p>
            <a:pPr indent="-317500" lvl="0" marL="457200" rtl="0">
              <a:spcBef>
                <a:spcPts val="0"/>
              </a:spcBef>
              <a:spcAft>
                <a:spcPts val="0"/>
              </a:spcAft>
              <a:buSzPts val="1400"/>
              <a:buChar char="●"/>
            </a:pPr>
            <a:r>
              <a:rPr lang="en" sz="1400"/>
              <a:t>How iSAT may assist to make sense of their context.</a:t>
            </a:r>
            <a:endParaRPr sz="1400"/>
          </a:p>
        </p:txBody>
      </p:sp>
      <p:sp>
        <p:nvSpPr>
          <p:cNvPr id="819" name="Shape 81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820" name="Shape 820"/>
          <p:cNvSpPr txBox="1"/>
          <p:nvPr>
            <p:ph idx="1" type="body"/>
          </p:nvPr>
        </p:nvSpPr>
        <p:spPr>
          <a:xfrm>
            <a:off x="2400250" y="3324150"/>
            <a:ext cx="3660900" cy="1412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Sample: 8 users</a:t>
            </a:r>
            <a:br>
              <a:rPr lang="en" sz="1400"/>
            </a:br>
            <a:r>
              <a:rPr lang="en" sz="1000"/>
              <a:t>2 from educational technology industry,</a:t>
            </a:r>
            <a:br>
              <a:rPr lang="en" sz="1000"/>
            </a:br>
            <a:r>
              <a:rPr lang="en" sz="1000"/>
              <a:t>1 post doc associated with ET related project</a:t>
            </a:r>
            <a:br>
              <a:rPr lang="en" sz="1000"/>
            </a:br>
            <a:r>
              <a:rPr lang="en" sz="1000"/>
              <a:t>1 instructor</a:t>
            </a:r>
            <a:br>
              <a:rPr lang="en" sz="1000"/>
            </a:br>
            <a:r>
              <a:rPr lang="en" sz="1000"/>
              <a:t>1 CSER researcher</a:t>
            </a:r>
            <a:br>
              <a:rPr lang="en" sz="1000"/>
            </a:br>
            <a:r>
              <a:rPr lang="en" sz="1000"/>
              <a:t>1 researcher and physics olympiad organiser</a:t>
            </a:r>
            <a:br>
              <a:rPr lang="en" sz="1000"/>
            </a:br>
            <a:r>
              <a:rPr lang="en" sz="1000"/>
              <a:t>2 reflective practitioner and researcher</a:t>
            </a:r>
            <a:endParaRPr sz="1400"/>
          </a:p>
        </p:txBody>
      </p:sp>
      <p:sp>
        <p:nvSpPr>
          <p:cNvPr id="821" name="Shape 821"/>
          <p:cNvSpPr txBox="1"/>
          <p:nvPr/>
        </p:nvSpPr>
        <p:spPr>
          <a:xfrm>
            <a:off x="5477125" y="3352425"/>
            <a:ext cx="3244800" cy="1412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solidFill>
                  <a:schemeClr val="dk2"/>
                </a:solidFill>
                <a:latin typeface="Lato"/>
                <a:ea typeface="Lato"/>
                <a:cs typeface="Lato"/>
                <a:sym typeface="Lato"/>
              </a:rPr>
              <a:t>Analysis method: Qualitative Analysis</a:t>
            </a:r>
            <a:endParaRPr/>
          </a:p>
        </p:txBody>
      </p:sp>
      <p:sp>
        <p:nvSpPr>
          <p:cNvPr id="822" name="Shape 822"/>
          <p:cNvSpPr txBox="1"/>
          <p:nvPr/>
        </p:nvSpPr>
        <p:spPr>
          <a:xfrm>
            <a:off x="0" y="1134575"/>
            <a:ext cx="1807200" cy="393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2"/>
              </a:buClr>
              <a:buSzPts val="1100"/>
              <a:buFont typeface="Arial"/>
              <a:buNone/>
            </a:pPr>
            <a:r>
              <a:rPr lang="en">
                <a:solidFill>
                  <a:srgbClr val="999999"/>
                </a:solidFill>
                <a:latin typeface="Lato"/>
                <a:ea typeface="Lato"/>
                <a:cs typeface="Lato"/>
                <a:sym typeface="Lato"/>
              </a:rPr>
              <a:t>How</a:t>
            </a:r>
            <a:r>
              <a:rPr b="1" lang="en">
                <a:solidFill>
                  <a:srgbClr val="999999"/>
                </a:solidFill>
                <a:latin typeface="Lato"/>
                <a:ea typeface="Lato"/>
                <a:cs typeface="Lato"/>
                <a:sym typeface="Lato"/>
              </a:rPr>
              <a:t> </a:t>
            </a:r>
            <a:r>
              <a:rPr b="1" lang="en">
                <a:solidFill>
                  <a:schemeClr val="accent3"/>
                </a:solidFill>
                <a:latin typeface="Lato"/>
                <a:ea typeface="Lato"/>
                <a:cs typeface="Lato"/>
                <a:sym typeface="Lato"/>
              </a:rPr>
              <a:t>useful</a:t>
            </a:r>
            <a:r>
              <a:rPr b="1" lang="en">
                <a:solidFill>
                  <a:srgbClr val="999999"/>
                </a:solidFill>
                <a:latin typeface="Lato"/>
                <a:ea typeface="Lato"/>
                <a:cs typeface="Lato"/>
                <a:sym typeface="Lato"/>
              </a:rPr>
              <a:t> </a:t>
            </a:r>
            <a:r>
              <a:rPr lang="en">
                <a:solidFill>
                  <a:srgbClr val="999999"/>
                </a:solidFill>
                <a:latin typeface="Lato"/>
                <a:ea typeface="Lato"/>
                <a:cs typeface="Lato"/>
                <a:sym typeface="Lato"/>
              </a:rPr>
              <a:t>is iSAT?</a:t>
            </a:r>
            <a:endParaRPr b="1" sz="1200">
              <a:solidFill>
                <a:schemeClr val="dk2"/>
              </a:solidFill>
              <a:latin typeface="Lato"/>
              <a:ea typeface="Lato"/>
              <a:cs typeface="Lato"/>
              <a:sym typeface="La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sp>
        <p:nvSpPr>
          <p:cNvPr id="827" name="Shape 82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Views from first time users</a:t>
            </a:r>
            <a:endParaRPr sz="1800"/>
          </a:p>
        </p:txBody>
      </p:sp>
      <p:sp>
        <p:nvSpPr>
          <p:cNvPr id="828" name="Shape 828"/>
          <p:cNvSpPr txBox="1"/>
          <p:nvPr>
            <p:ph idx="1" type="body"/>
          </p:nvPr>
        </p:nvSpPr>
        <p:spPr>
          <a:xfrm>
            <a:off x="2400250" y="1290975"/>
            <a:ext cx="6646500" cy="3002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iSAT provides overview</a:t>
            </a:r>
            <a:endParaRPr/>
          </a:p>
          <a:p>
            <a:pPr indent="-317500" lvl="1" marL="914400" rtl="0">
              <a:lnSpc>
                <a:spcPct val="150000"/>
              </a:lnSpc>
              <a:spcBef>
                <a:spcPts val="0"/>
              </a:spcBef>
              <a:spcAft>
                <a:spcPts val="0"/>
              </a:spcAft>
              <a:buSzPts val="1400"/>
              <a:buChar char="○"/>
            </a:pPr>
            <a:r>
              <a:rPr i="1" lang="en"/>
              <a:t>“It is very informative and gives a clear overview of the transitions.”</a:t>
            </a:r>
            <a:endParaRPr i="1"/>
          </a:p>
          <a:p>
            <a:pPr indent="-342900" lvl="0" marL="457200" rtl="0">
              <a:lnSpc>
                <a:spcPct val="150000"/>
              </a:lnSpc>
              <a:spcBef>
                <a:spcPts val="0"/>
              </a:spcBef>
              <a:spcAft>
                <a:spcPts val="0"/>
              </a:spcAft>
              <a:buSzPts val="1800"/>
              <a:buChar char="●"/>
            </a:pPr>
            <a:r>
              <a:rPr lang="en"/>
              <a:t>iSAT reports insights at a cohort level</a:t>
            </a:r>
            <a:endParaRPr/>
          </a:p>
          <a:p>
            <a:pPr indent="-317500" lvl="1" marL="914400" rtl="0">
              <a:lnSpc>
                <a:spcPct val="150000"/>
              </a:lnSpc>
              <a:spcBef>
                <a:spcPts val="0"/>
              </a:spcBef>
              <a:spcAft>
                <a:spcPts val="0"/>
              </a:spcAft>
              <a:buSzPts val="1400"/>
              <a:buChar char="○"/>
            </a:pPr>
            <a:r>
              <a:rPr i="1" lang="en"/>
              <a:t>“T</a:t>
            </a:r>
            <a:r>
              <a:rPr i="1" lang="en"/>
              <a:t>his tool (iSAT) made a way for me to show my data in a proper form.”</a:t>
            </a:r>
            <a:endParaRPr i="1"/>
          </a:p>
          <a:p>
            <a:pPr indent="-342900" lvl="0" marL="457200" rtl="0">
              <a:lnSpc>
                <a:spcPct val="150000"/>
              </a:lnSpc>
              <a:spcBef>
                <a:spcPts val="0"/>
              </a:spcBef>
              <a:spcAft>
                <a:spcPts val="0"/>
              </a:spcAft>
              <a:buSzPts val="1800"/>
              <a:buChar char="●"/>
            </a:pPr>
            <a:r>
              <a:rPr lang="en"/>
              <a:t>Use it in own context to adapt</a:t>
            </a:r>
            <a:endParaRPr/>
          </a:p>
          <a:p>
            <a:pPr indent="-317500" lvl="1" marL="914400" rtl="0">
              <a:lnSpc>
                <a:spcPct val="150000"/>
              </a:lnSpc>
              <a:spcBef>
                <a:spcPts val="0"/>
              </a:spcBef>
              <a:spcAft>
                <a:spcPts val="0"/>
              </a:spcAft>
              <a:buSzPts val="1400"/>
              <a:buChar char="○"/>
            </a:pPr>
            <a:r>
              <a:rPr i="1" lang="en"/>
              <a:t> “I want to use it with my data”</a:t>
            </a:r>
            <a:endParaRPr i="1"/>
          </a:p>
          <a:p>
            <a:pPr indent="-342900" lvl="0" marL="457200" rtl="0">
              <a:lnSpc>
                <a:spcPct val="150000"/>
              </a:lnSpc>
              <a:spcBef>
                <a:spcPts val="0"/>
              </a:spcBef>
              <a:spcAft>
                <a:spcPts val="0"/>
              </a:spcAft>
              <a:buSzPts val="1800"/>
              <a:buChar char="●"/>
            </a:pPr>
            <a:r>
              <a:rPr lang="en"/>
              <a:t>Simultaneous visualisation assists to verify multiple patterns</a:t>
            </a:r>
            <a:endParaRPr/>
          </a:p>
          <a:p>
            <a:pPr indent="-317500" lvl="1" marL="914400" rtl="0">
              <a:lnSpc>
                <a:spcPct val="150000"/>
              </a:lnSpc>
              <a:spcBef>
                <a:spcPts val="0"/>
              </a:spcBef>
              <a:spcAft>
                <a:spcPts val="0"/>
              </a:spcAft>
              <a:buSzPts val="1400"/>
              <a:buChar char="○"/>
            </a:pPr>
            <a:r>
              <a:rPr i="1" lang="en"/>
              <a:t>“I can see how many students are selected while applying different criteria”</a:t>
            </a:r>
            <a:endParaRPr i="1"/>
          </a:p>
        </p:txBody>
      </p:sp>
      <p:sp>
        <p:nvSpPr>
          <p:cNvPr id="829" name="Shape 82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830" name="Shape 830"/>
          <p:cNvSpPr txBox="1"/>
          <p:nvPr/>
        </p:nvSpPr>
        <p:spPr>
          <a:xfrm>
            <a:off x="0" y="1134575"/>
            <a:ext cx="1807200" cy="393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2"/>
              </a:buClr>
              <a:buSzPts val="1100"/>
              <a:buFont typeface="Arial"/>
              <a:buNone/>
            </a:pPr>
            <a:r>
              <a:rPr lang="en">
                <a:solidFill>
                  <a:srgbClr val="999999"/>
                </a:solidFill>
                <a:latin typeface="Lato"/>
                <a:ea typeface="Lato"/>
                <a:cs typeface="Lato"/>
                <a:sym typeface="Lato"/>
              </a:rPr>
              <a:t>How</a:t>
            </a:r>
            <a:r>
              <a:rPr b="1" lang="en">
                <a:solidFill>
                  <a:srgbClr val="999999"/>
                </a:solidFill>
                <a:latin typeface="Lato"/>
                <a:ea typeface="Lato"/>
                <a:cs typeface="Lato"/>
                <a:sym typeface="Lato"/>
              </a:rPr>
              <a:t> </a:t>
            </a:r>
            <a:r>
              <a:rPr b="1" lang="en">
                <a:solidFill>
                  <a:schemeClr val="accent3"/>
                </a:solidFill>
                <a:latin typeface="Lato"/>
                <a:ea typeface="Lato"/>
                <a:cs typeface="Lato"/>
                <a:sym typeface="Lato"/>
              </a:rPr>
              <a:t>useful</a:t>
            </a:r>
            <a:r>
              <a:rPr b="1" lang="en">
                <a:solidFill>
                  <a:srgbClr val="999999"/>
                </a:solidFill>
                <a:latin typeface="Lato"/>
                <a:ea typeface="Lato"/>
                <a:cs typeface="Lato"/>
                <a:sym typeface="Lato"/>
              </a:rPr>
              <a:t> </a:t>
            </a:r>
            <a:r>
              <a:rPr lang="en">
                <a:solidFill>
                  <a:srgbClr val="999999"/>
                </a:solidFill>
                <a:latin typeface="Lato"/>
                <a:ea typeface="Lato"/>
                <a:cs typeface="Lato"/>
                <a:sym typeface="Lato"/>
              </a:rPr>
              <a:t>is iSAT?</a:t>
            </a:r>
            <a:endParaRPr b="1" sz="12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1000">
                <a:latin typeface="Lato"/>
                <a:ea typeface="Lato"/>
                <a:cs typeface="Lato"/>
                <a:sym typeface="Lato"/>
              </a:rPr>
              <a:t>‹#›</a:t>
            </a:fld>
            <a:endParaRPr sz="1000">
              <a:latin typeface="Lato"/>
              <a:ea typeface="Lato"/>
              <a:cs typeface="Lato"/>
              <a:sym typeface="Lato"/>
            </a:endParaRPr>
          </a:p>
        </p:txBody>
      </p:sp>
      <p:pic>
        <p:nvPicPr>
          <p:cNvPr id="377" name="Shape 377"/>
          <p:cNvPicPr preferRelativeResize="0"/>
          <p:nvPr/>
        </p:nvPicPr>
        <p:blipFill>
          <a:blip r:embed="rId3">
            <a:alphaModFix/>
          </a:blip>
          <a:stretch>
            <a:fillRect/>
          </a:stretch>
        </p:blipFill>
        <p:spPr>
          <a:xfrm>
            <a:off x="428700" y="182100"/>
            <a:ext cx="4516200" cy="2008150"/>
          </a:xfrm>
          <a:prstGeom prst="rect">
            <a:avLst/>
          </a:prstGeom>
          <a:noFill/>
          <a:ln>
            <a:noFill/>
          </a:ln>
        </p:spPr>
      </p:pic>
      <p:sp>
        <p:nvSpPr>
          <p:cNvPr id="378" name="Shape 378"/>
          <p:cNvSpPr txBox="1"/>
          <p:nvPr>
            <p:ph idx="4294967295" type="title"/>
          </p:nvPr>
        </p:nvSpPr>
        <p:spPr>
          <a:xfrm>
            <a:off x="5264750" y="65300"/>
            <a:ext cx="3963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Analysis at Macro level</a:t>
            </a:r>
            <a:endParaRPr sz="2400"/>
          </a:p>
        </p:txBody>
      </p:sp>
      <p:sp>
        <p:nvSpPr>
          <p:cNvPr id="379" name="Shape 379"/>
          <p:cNvSpPr txBox="1"/>
          <p:nvPr>
            <p:ph idx="4294967295" type="body"/>
          </p:nvPr>
        </p:nvSpPr>
        <p:spPr>
          <a:xfrm>
            <a:off x="5363275" y="700700"/>
            <a:ext cx="3375600" cy="1267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Utility: </a:t>
            </a:r>
            <a:br>
              <a:rPr lang="en" sz="1400"/>
            </a:br>
            <a:r>
              <a:rPr lang="en" sz="1400"/>
              <a:t>Evaluate effect on performance after learning activity</a:t>
            </a:r>
            <a:endParaRPr sz="1400"/>
          </a:p>
        </p:txBody>
      </p:sp>
      <p:pic>
        <p:nvPicPr>
          <p:cNvPr id="380" name="Shape 380"/>
          <p:cNvPicPr preferRelativeResize="0"/>
          <p:nvPr/>
        </p:nvPicPr>
        <p:blipFill>
          <a:blip r:embed="rId4">
            <a:alphaModFix/>
          </a:blip>
          <a:stretch>
            <a:fillRect/>
          </a:stretch>
        </p:blipFill>
        <p:spPr>
          <a:xfrm>
            <a:off x="5097300" y="2120600"/>
            <a:ext cx="3894300" cy="2396492"/>
          </a:xfrm>
          <a:prstGeom prst="rect">
            <a:avLst/>
          </a:prstGeom>
          <a:noFill/>
          <a:ln>
            <a:noFill/>
          </a:ln>
        </p:spPr>
      </p:pic>
      <p:sp>
        <p:nvSpPr>
          <p:cNvPr id="381" name="Shape 381"/>
          <p:cNvSpPr txBox="1"/>
          <p:nvPr>
            <p:ph idx="4294967295" type="body"/>
          </p:nvPr>
        </p:nvSpPr>
        <p:spPr>
          <a:xfrm>
            <a:off x="855325" y="2818825"/>
            <a:ext cx="3375600" cy="1267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Limitation</a:t>
            </a:r>
            <a:r>
              <a:rPr lang="en" sz="1400"/>
              <a:t>: </a:t>
            </a:r>
            <a:br>
              <a:rPr lang="en" sz="1400"/>
            </a:br>
            <a:r>
              <a:rPr lang="en" sz="1400"/>
              <a:t>How many of them remained low </a:t>
            </a:r>
            <a:r>
              <a:rPr lang="en" sz="1400"/>
              <a:t>achievers</a:t>
            </a:r>
            <a:r>
              <a:rPr lang="en" sz="1400"/>
              <a:t> across pre and post test?</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4" name="Shape 834"/>
        <p:cNvGrpSpPr/>
        <p:nvPr/>
      </p:nvGrpSpPr>
      <p:grpSpPr>
        <a:xfrm>
          <a:off x="0" y="0"/>
          <a:ext cx="0" cy="0"/>
          <a:chOff x="0" y="0"/>
          <a:chExt cx="0" cy="0"/>
        </a:xfrm>
      </p:grpSpPr>
      <p:sp>
        <p:nvSpPr>
          <p:cNvPr id="835" name="Shape 83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Views from first time users</a:t>
            </a:r>
            <a:endParaRPr sz="1800"/>
          </a:p>
        </p:txBody>
      </p:sp>
      <p:sp>
        <p:nvSpPr>
          <p:cNvPr id="836" name="Shape 836"/>
          <p:cNvSpPr txBox="1"/>
          <p:nvPr>
            <p:ph idx="1" type="body"/>
          </p:nvPr>
        </p:nvSpPr>
        <p:spPr>
          <a:xfrm>
            <a:off x="2400250" y="1290975"/>
            <a:ext cx="6646500" cy="3002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Learnability issues can be tackled by introducing familiar context and data</a:t>
            </a:r>
            <a:endParaRPr/>
          </a:p>
          <a:p>
            <a:pPr indent="-317500" lvl="1" marL="914400" rtl="0">
              <a:lnSpc>
                <a:spcPct val="100000"/>
              </a:lnSpc>
              <a:spcBef>
                <a:spcPts val="0"/>
              </a:spcBef>
              <a:spcAft>
                <a:spcPts val="0"/>
              </a:spcAft>
              <a:buSzPts val="1400"/>
              <a:buChar char="○"/>
            </a:pPr>
            <a:r>
              <a:rPr i="1" lang="en"/>
              <a:t>“become little bit more familiar. want to try out different dataset on this tool and just to get the feel of the tool.”</a:t>
            </a:r>
            <a:br>
              <a:rPr lang="en"/>
            </a:br>
            <a:endParaRPr/>
          </a:p>
          <a:p>
            <a:pPr indent="-342900" lvl="0" marL="457200" rtl="0">
              <a:lnSpc>
                <a:spcPct val="150000"/>
              </a:lnSpc>
              <a:spcBef>
                <a:spcPts val="0"/>
              </a:spcBef>
              <a:spcAft>
                <a:spcPts val="0"/>
              </a:spcAft>
              <a:buSzPts val="1800"/>
              <a:buChar char="●"/>
            </a:pPr>
            <a:r>
              <a:rPr lang="en"/>
              <a:t>Needs ‘how to’ instructions</a:t>
            </a:r>
            <a:endParaRPr/>
          </a:p>
          <a:p>
            <a:pPr indent="-317500" lvl="1" marL="914400" rtl="0">
              <a:lnSpc>
                <a:spcPct val="100000"/>
              </a:lnSpc>
              <a:spcBef>
                <a:spcPts val="0"/>
              </a:spcBef>
              <a:spcAft>
                <a:spcPts val="0"/>
              </a:spcAft>
              <a:buSzPts val="1400"/>
              <a:buChar char="○"/>
            </a:pPr>
            <a:r>
              <a:rPr i="1" lang="en"/>
              <a:t>“I'm more interested in focusing in the evolution of one cluster but I need to include in the graph the percentage of the cluster that are transitioning to other clusters.”</a:t>
            </a:r>
            <a:endParaRPr i="1"/>
          </a:p>
        </p:txBody>
      </p:sp>
      <p:sp>
        <p:nvSpPr>
          <p:cNvPr id="837" name="Shape 83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838" name="Shape 838"/>
          <p:cNvSpPr txBox="1"/>
          <p:nvPr/>
        </p:nvSpPr>
        <p:spPr>
          <a:xfrm>
            <a:off x="0" y="1134575"/>
            <a:ext cx="1807200" cy="393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2"/>
              </a:buClr>
              <a:buSzPts val="1100"/>
              <a:buFont typeface="Arial"/>
              <a:buNone/>
            </a:pPr>
            <a:r>
              <a:rPr lang="en">
                <a:solidFill>
                  <a:srgbClr val="999999"/>
                </a:solidFill>
                <a:latin typeface="Lato"/>
                <a:ea typeface="Lato"/>
                <a:cs typeface="Lato"/>
                <a:sym typeface="Lato"/>
              </a:rPr>
              <a:t>How</a:t>
            </a:r>
            <a:r>
              <a:rPr b="1" lang="en">
                <a:solidFill>
                  <a:srgbClr val="999999"/>
                </a:solidFill>
                <a:latin typeface="Lato"/>
                <a:ea typeface="Lato"/>
                <a:cs typeface="Lato"/>
                <a:sym typeface="Lato"/>
              </a:rPr>
              <a:t> </a:t>
            </a:r>
            <a:r>
              <a:rPr b="1" lang="en">
                <a:solidFill>
                  <a:schemeClr val="accent3"/>
                </a:solidFill>
                <a:latin typeface="Lato"/>
                <a:ea typeface="Lato"/>
                <a:cs typeface="Lato"/>
                <a:sym typeface="Lato"/>
              </a:rPr>
              <a:t>useful</a:t>
            </a:r>
            <a:r>
              <a:rPr b="1" lang="en">
                <a:solidFill>
                  <a:srgbClr val="999999"/>
                </a:solidFill>
                <a:latin typeface="Lato"/>
                <a:ea typeface="Lato"/>
                <a:cs typeface="Lato"/>
                <a:sym typeface="Lato"/>
              </a:rPr>
              <a:t> </a:t>
            </a:r>
            <a:r>
              <a:rPr lang="en">
                <a:solidFill>
                  <a:srgbClr val="999999"/>
                </a:solidFill>
                <a:latin typeface="Lato"/>
                <a:ea typeface="Lato"/>
                <a:cs typeface="Lato"/>
                <a:sym typeface="Lato"/>
              </a:rPr>
              <a:t>is iSAT?</a:t>
            </a:r>
            <a:endParaRPr b="1" sz="1200">
              <a:solidFill>
                <a:schemeClr val="dk2"/>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Shape 84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SUS r</a:t>
            </a:r>
            <a:r>
              <a:rPr lang="en" sz="1800"/>
              <a:t>esults</a:t>
            </a:r>
            <a:endParaRPr sz="1800"/>
          </a:p>
        </p:txBody>
      </p:sp>
      <p:graphicFrame>
        <p:nvGraphicFramePr>
          <p:cNvPr id="844" name="Shape 844"/>
          <p:cNvGraphicFramePr/>
          <p:nvPr/>
        </p:nvGraphicFramePr>
        <p:xfrm>
          <a:off x="3954825" y="1211350"/>
          <a:ext cx="3000000" cy="3000000"/>
        </p:xfrm>
        <a:graphic>
          <a:graphicData uri="http://schemas.openxmlformats.org/drawingml/2006/table">
            <a:tbl>
              <a:tblPr>
                <a:noFill/>
                <a:tableStyleId>{6ACE7672-B7BA-4883-99C7-739D431094AA}</a:tableStyleId>
              </a:tblPr>
              <a:tblGrid>
                <a:gridCol w="836650"/>
                <a:gridCol w="521550"/>
                <a:gridCol w="679100"/>
                <a:gridCol w="679100"/>
              </a:tblGrid>
              <a:tr h="103875">
                <a:tc rowSpan="2">
                  <a:txBody>
                    <a:bodyPr>
                      <a:noAutofit/>
                    </a:bodyPr>
                    <a:lstStyle/>
                    <a:p>
                      <a:pPr indent="0" lvl="0" marL="0" rtl="0" algn="r">
                        <a:spcBef>
                          <a:spcPts val="0"/>
                        </a:spcBef>
                        <a:spcAft>
                          <a:spcPts val="0"/>
                        </a:spcAft>
                        <a:buNone/>
                      </a:pPr>
                      <a:r>
                        <a:rPr b="1" lang="en" sz="1000">
                          <a:latin typeface="Lato"/>
                          <a:ea typeface="Lato"/>
                          <a:cs typeface="Lato"/>
                          <a:sym typeface="Lato"/>
                        </a:rPr>
                        <a:t>USABILITY</a:t>
                      </a:r>
                      <a:endParaRPr b="1" sz="1000">
                        <a:latin typeface="Lato"/>
                        <a:ea typeface="Lato"/>
                        <a:cs typeface="Lato"/>
                        <a:sym typeface="Lato"/>
                      </a:endParaRPr>
                    </a:p>
                  </a:txBody>
                  <a:tcPr marT="91425" marB="91425" marR="91425" marL="91425" anchor="b"/>
                </a:tc>
                <a:tc rowSpan="2">
                  <a:txBody>
                    <a:bodyPr>
                      <a:noAutofit/>
                    </a:bodyPr>
                    <a:lstStyle/>
                    <a:p>
                      <a:pPr indent="0" lvl="0" marL="0" rtl="0" algn="ctr">
                        <a:spcBef>
                          <a:spcPts val="0"/>
                        </a:spcBef>
                        <a:spcAft>
                          <a:spcPts val="0"/>
                        </a:spcAft>
                        <a:buNone/>
                      </a:pPr>
                      <a:r>
                        <a:rPr lang="en" sz="1000">
                          <a:latin typeface="Lato"/>
                          <a:ea typeface="Lato"/>
                          <a:cs typeface="Lato"/>
                          <a:sym typeface="Lato"/>
                        </a:rPr>
                        <a:t>N</a:t>
                      </a:r>
                      <a:endParaRPr sz="1000">
                        <a:latin typeface="Lato"/>
                        <a:ea typeface="Lato"/>
                        <a:cs typeface="Lato"/>
                        <a:sym typeface="Lato"/>
                      </a:endParaRPr>
                    </a:p>
                  </a:txBody>
                  <a:tcPr marT="91425" marB="91425" marR="91425" marL="91425" anchor="b"/>
                </a:tc>
                <a:tc gridSpan="2">
                  <a:txBody>
                    <a:bodyPr>
                      <a:noAutofit/>
                    </a:bodyPr>
                    <a:lstStyle/>
                    <a:p>
                      <a:pPr indent="0" lvl="0" marL="0" rtl="0" algn="ctr">
                        <a:spcBef>
                          <a:spcPts val="0"/>
                        </a:spcBef>
                        <a:spcAft>
                          <a:spcPts val="0"/>
                        </a:spcAft>
                        <a:buNone/>
                      </a:pPr>
                      <a:r>
                        <a:rPr lang="en" sz="1000">
                          <a:latin typeface="Lato"/>
                          <a:ea typeface="Lato"/>
                          <a:cs typeface="Lato"/>
                          <a:sym typeface="Lato"/>
                        </a:rPr>
                        <a:t>SUS Score</a:t>
                      </a:r>
                      <a:endParaRPr sz="1000">
                        <a:latin typeface="Lato"/>
                        <a:ea typeface="Lato"/>
                        <a:cs typeface="Lato"/>
                        <a:sym typeface="Lato"/>
                      </a:endParaRPr>
                    </a:p>
                  </a:txBody>
                  <a:tcPr marT="91425" marB="91425" marR="91425" marL="91425" anchor="b"/>
                </a:tc>
                <a:tc hMerge="1"/>
              </a:tr>
              <a:tr h="175075">
                <a:tc vMerge="1"/>
                <a:tc vMerge="1"/>
                <a:tc>
                  <a:txBody>
                    <a:bodyPr>
                      <a:noAutofit/>
                    </a:bodyPr>
                    <a:lstStyle/>
                    <a:p>
                      <a:pPr indent="0" lvl="0" marL="0">
                        <a:spcBef>
                          <a:spcPts val="0"/>
                        </a:spcBef>
                        <a:spcAft>
                          <a:spcPts val="0"/>
                        </a:spcAft>
                        <a:buNone/>
                      </a:pPr>
                      <a:r>
                        <a:rPr lang="en" sz="1000">
                          <a:latin typeface="Lato"/>
                          <a:ea typeface="Lato"/>
                          <a:cs typeface="Lato"/>
                          <a:sym typeface="Lato"/>
                        </a:rPr>
                        <a:t>Mean</a:t>
                      </a:r>
                      <a:endParaRPr sz="1000">
                        <a:latin typeface="Lato"/>
                        <a:ea typeface="Lato"/>
                        <a:cs typeface="Lato"/>
                        <a:sym typeface="Lato"/>
                      </a:endParaRPr>
                    </a:p>
                  </a:txBody>
                  <a:tcPr marT="91425" marB="91425" marR="91425" marL="91425" anchor="b"/>
                </a:tc>
                <a:tc>
                  <a:txBody>
                    <a:bodyPr>
                      <a:noAutofit/>
                    </a:bodyPr>
                    <a:lstStyle/>
                    <a:p>
                      <a:pPr indent="0" lvl="0" marL="0">
                        <a:spcBef>
                          <a:spcPts val="0"/>
                        </a:spcBef>
                        <a:spcAft>
                          <a:spcPts val="0"/>
                        </a:spcAft>
                        <a:buNone/>
                      </a:pPr>
                      <a:r>
                        <a:rPr lang="en" sz="1000">
                          <a:latin typeface="Lato"/>
                          <a:ea typeface="Lato"/>
                          <a:cs typeface="Lato"/>
                          <a:sym typeface="Lato"/>
                        </a:rPr>
                        <a:t>Std. Dev. </a:t>
                      </a:r>
                      <a:endParaRPr sz="1000">
                        <a:latin typeface="Lato"/>
                        <a:ea typeface="Lato"/>
                        <a:cs typeface="Lato"/>
                        <a:sym typeface="Lato"/>
                      </a:endParaRPr>
                    </a:p>
                  </a:txBody>
                  <a:tcPr marT="91425" marB="91425" marR="91425" marL="91425" anchor="b"/>
                </a:tc>
              </a:tr>
              <a:tr h="298850">
                <a:tc>
                  <a:txBody>
                    <a:bodyPr>
                      <a:noAutofit/>
                    </a:bodyPr>
                    <a:lstStyle/>
                    <a:p>
                      <a:pPr indent="0" lvl="0" marL="0" algn="r">
                        <a:spcBef>
                          <a:spcPts val="0"/>
                        </a:spcBef>
                        <a:spcAft>
                          <a:spcPts val="0"/>
                        </a:spcAft>
                        <a:buNone/>
                      </a:pPr>
                      <a:r>
                        <a:rPr lang="en" sz="1000">
                          <a:latin typeface="Lato"/>
                          <a:ea typeface="Lato"/>
                          <a:cs typeface="Lato"/>
                          <a:sym typeface="Lato"/>
                        </a:rPr>
                        <a:t>MEET</a:t>
                      </a:r>
                      <a:endParaRPr sz="10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1000">
                          <a:latin typeface="Lato"/>
                          <a:ea typeface="Lato"/>
                          <a:cs typeface="Lato"/>
                          <a:sym typeface="Lato"/>
                        </a:rPr>
                        <a:t>14</a:t>
                      </a:r>
                      <a:endParaRPr sz="10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000">
                          <a:latin typeface="Lato"/>
                          <a:ea typeface="Lato"/>
                          <a:cs typeface="Lato"/>
                          <a:sym typeface="Lato"/>
                        </a:rPr>
                        <a:t>70.71</a:t>
                      </a:r>
                      <a:endParaRPr sz="10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000">
                          <a:latin typeface="Lato"/>
                          <a:ea typeface="Lato"/>
                          <a:cs typeface="Lato"/>
                          <a:sym typeface="Lato"/>
                        </a:rPr>
                        <a:t>14.85</a:t>
                      </a:r>
                      <a:endParaRPr sz="1000">
                        <a:latin typeface="Lato"/>
                        <a:ea typeface="Lato"/>
                        <a:cs typeface="Lato"/>
                        <a:sym typeface="Lato"/>
                      </a:endParaRPr>
                    </a:p>
                  </a:txBody>
                  <a:tcPr marT="91425" marB="91425" marR="91425" marL="91425"/>
                </a:tc>
              </a:tr>
              <a:tr h="298850">
                <a:tc>
                  <a:txBody>
                    <a:bodyPr>
                      <a:noAutofit/>
                    </a:bodyPr>
                    <a:lstStyle/>
                    <a:p>
                      <a:pPr indent="0" lvl="0" marL="0" algn="r">
                        <a:spcBef>
                          <a:spcPts val="0"/>
                        </a:spcBef>
                        <a:spcAft>
                          <a:spcPts val="0"/>
                        </a:spcAft>
                        <a:buNone/>
                      </a:pPr>
                      <a:r>
                        <a:rPr lang="en" sz="1000">
                          <a:latin typeface="Lato"/>
                          <a:ea typeface="Lato"/>
                          <a:cs typeface="Lato"/>
                          <a:sym typeface="Lato"/>
                        </a:rPr>
                        <a:t>T4E</a:t>
                      </a:r>
                      <a:endParaRPr sz="10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1000">
                          <a:latin typeface="Lato"/>
                          <a:ea typeface="Lato"/>
                          <a:cs typeface="Lato"/>
                          <a:sym typeface="Lato"/>
                        </a:rPr>
                        <a:t>15</a:t>
                      </a:r>
                      <a:endParaRPr sz="10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000">
                          <a:latin typeface="Lato"/>
                          <a:ea typeface="Lato"/>
                          <a:cs typeface="Lato"/>
                          <a:sym typeface="Lato"/>
                        </a:rPr>
                        <a:t>70.83</a:t>
                      </a:r>
                      <a:endParaRPr sz="10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000">
                          <a:latin typeface="Lato"/>
                          <a:ea typeface="Lato"/>
                          <a:cs typeface="Lato"/>
                          <a:sym typeface="Lato"/>
                        </a:rPr>
                        <a:t>20.80</a:t>
                      </a:r>
                      <a:endParaRPr sz="1000">
                        <a:latin typeface="Lato"/>
                        <a:ea typeface="Lato"/>
                        <a:cs typeface="Lato"/>
                        <a:sym typeface="Lato"/>
                      </a:endParaRPr>
                    </a:p>
                  </a:txBody>
                  <a:tcPr marT="91425" marB="91425" marR="91425" marL="91425"/>
                </a:tc>
              </a:tr>
              <a:tr h="298850">
                <a:tc>
                  <a:txBody>
                    <a:bodyPr>
                      <a:noAutofit/>
                    </a:bodyPr>
                    <a:lstStyle/>
                    <a:p>
                      <a:pPr indent="0" lvl="0" marL="0" algn="r">
                        <a:spcBef>
                          <a:spcPts val="0"/>
                        </a:spcBef>
                        <a:spcAft>
                          <a:spcPts val="0"/>
                        </a:spcAft>
                        <a:buNone/>
                      </a:pPr>
                      <a:r>
                        <a:rPr lang="en" sz="1000">
                          <a:latin typeface="Lato"/>
                          <a:ea typeface="Lato"/>
                          <a:cs typeface="Lato"/>
                          <a:sym typeface="Lato"/>
                        </a:rPr>
                        <a:t>ICCE</a:t>
                      </a:r>
                      <a:endParaRPr sz="10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lang="en" sz="1000">
                          <a:latin typeface="Lato"/>
                          <a:ea typeface="Lato"/>
                          <a:cs typeface="Lato"/>
                          <a:sym typeface="Lato"/>
                        </a:rPr>
                        <a:t>6</a:t>
                      </a:r>
                      <a:endParaRPr sz="10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000">
                          <a:latin typeface="Lato"/>
                          <a:ea typeface="Lato"/>
                          <a:cs typeface="Lato"/>
                          <a:sym typeface="Lato"/>
                        </a:rPr>
                        <a:t>75.41</a:t>
                      </a:r>
                      <a:endParaRPr sz="10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000">
                          <a:latin typeface="Lato"/>
                          <a:ea typeface="Lato"/>
                          <a:cs typeface="Lato"/>
                          <a:sym typeface="Lato"/>
                        </a:rPr>
                        <a:t>9.00</a:t>
                      </a:r>
                      <a:endParaRPr sz="1000">
                        <a:latin typeface="Lato"/>
                        <a:ea typeface="Lato"/>
                        <a:cs typeface="Lato"/>
                        <a:sym typeface="Lato"/>
                      </a:endParaRPr>
                    </a:p>
                  </a:txBody>
                  <a:tcPr marT="91425" marB="91425" marR="91425" marL="91425"/>
                </a:tc>
              </a:tr>
              <a:tr h="298850">
                <a:tc>
                  <a:txBody>
                    <a:bodyPr>
                      <a:noAutofit/>
                    </a:bodyPr>
                    <a:lstStyle/>
                    <a:p>
                      <a:pPr indent="0" lvl="0" marL="0" rtl="0" algn="r">
                        <a:spcBef>
                          <a:spcPts val="0"/>
                        </a:spcBef>
                        <a:spcAft>
                          <a:spcPts val="0"/>
                        </a:spcAft>
                        <a:buNone/>
                      </a:pPr>
                      <a:r>
                        <a:rPr b="1" lang="en" sz="1000">
                          <a:latin typeface="Lato"/>
                          <a:ea typeface="Lato"/>
                          <a:cs typeface="Lato"/>
                          <a:sym typeface="Lato"/>
                        </a:rPr>
                        <a:t>Overall</a:t>
                      </a:r>
                      <a:endParaRPr b="1" sz="1000">
                        <a:latin typeface="Lato"/>
                        <a:ea typeface="Lato"/>
                        <a:cs typeface="Lato"/>
                        <a:sym typeface="Lato"/>
                      </a:endParaRPr>
                    </a:p>
                  </a:txBody>
                  <a:tcPr marT="91425" marB="91425" marR="91425" marL="91425"/>
                </a:tc>
                <a:tc>
                  <a:txBody>
                    <a:bodyPr>
                      <a:noAutofit/>
                    </a:bodyPr>
                    <a:lstStyle/>
                    <a:p>
                      <a:pPr indent="0" lvl="0" marL="0" rtl="0" algn="ctr">
                        <a:spcBef>
                          <a:spcPts val="0"/>
                        </a:spcBef>
                        <a:spcAft>
                          <a:spcPts val="0"/>
                        </a:spcAft>
                        <a:buNone/>
                      </a:pPr>
                      <a:r>
                        <a:rPr b="1" lang="en" sz="1000">
                          <a:latin typeface="Lato"/>
                          <a:ea typeface="Lato"/>
                          <a:cs typeface="Lato"/>
                          <a:sym typeface="Lato"/>
                        </a:rPr>
                        <a:t>35</a:t>
                      </a:r>
                      <a:endParaRPr b="1"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latin typeface="Lato"/>
                          <a:ea typeface="Lato"/>
                          <a:cs typeface="Lato"/>
                          <a:sym typeface="Lato"/>
                        </a:rPr>
                        <a:t>71.57</a:t>
                      </a:r>
                      <a:endParaRPr b="1"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latin typeface="Lato"/>
                          <a:ea typeface="Lato"/>
                          <a:cs typeface="Lato"/>
                          <a:sym typeface="Lato"/>
                        </a:rPr>
                        <a:t>16.66</a:t>
                      </a:r>
                      <a:endParaRPr b="1" sz="1000">
                        <a:latin typeface="Lato"/>
                        <a:ea typeface="Lato"/>
                        <a:cs typeface="Lato"/>
                        <a:sym typeface="Lato"/>
                      </a:endParaRPr>
                    </a:p>
                  </a:txBody>
                  <a:tcPr marT="91425" marB="91425" marR="91425" marL="91425"/>
                </a:tc>
              </a:tr>
            </a:tbl>
          </a:graphicData>
        </a:graphic>
      </p:graphicFrame>
      <p:sp>
        <p:nvSpPr>
          <p:cNvPr id="845" name="Shape 845"/>
          <p:cNvSpPr txBox="1"/>
          <p:nvPr/>
        </p:nvSpPr>
        <p:spPr>
          <a:xfrm>
            <a:off x="0" y="1134575"/>
            <a:ext cx="1807200" cy="3301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solidFill>
                  <a:srgbClr val="999999"/>
                </a:solidFill>
                <a:latin typeface="Lato"/>
                <a:ea typeface="Lato"/>
                <a:cs typeface="Lato"/>
                <a:sym typeface="Lato"/>
              </a:rPr>
              <a:t>How</a:t>
            </a:r>
            <a:r>
              <a:rPr b="1" lang="en">
                <a:solidFill>
                  <a:srgbClr val="999999"/>
                </a:solidFill>
                <a:latin typeface="Lato"/>
                <a:ea typeface="Lato"/>
                <a:cs typeface="Lato"/>
                <a:sym typeface="Lato"/>
              </a:rPr>
              <a:t> </a:t>
            </a:r>
            <a:r>
              <a:rPr b="1" lang="en">
                <a:solidFill>
                  <a:schemeClr val="accent3"/>
                </a:solidFill>
                <a:latin typeface="Lato"/>
                <a:ea typeface="Lato"/>
                <a:cs typeface="Lato"/>
                <a:sym typeface="Lato"/>
              </a:rPr>
              <a:t>usable</a:t>
            </a:r>
            <a:r>
              <a:rPr b="1" lang="en">
                <a:solidFill>
                  <a:srgbClr val="999999"/>
                </a:solidFill>
                <a:latin typeface="Lato"/>
                <a:ea typeface="Lato"/>
                <a:cs typeface="Lato"/>
                <a:sym typeface="Lato"/>
              </a:rPr>
              <a:t> </a:t>
            </a:r>
            <a:r>
              <a:rPr lang="en">
                <a:solidFill>
                  <a:srgbClr val="999999"/>
                </a:solidFill>
                <a:latin typeface="Lato"/>
                <a:ea typeface="Lato"/>
                <a:cs typeface="Lato"/>
                <a:sym typeface="Lato"/>
              </a:rPr>
              <a:t>is iSAT?</a:t>
            </a:r>
            <a:endParaRPr/>
          </a:p>
        </p:txBody>
      </p:sp>
      <p:sp>
        <p:nvSpPr>
          <p:cNvPr id="846" name="Shape 84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847" name="Shape 847"/>
          <p:cNvSpPr txBox="1"/>
          <p:nvPr/>
        </p:nvSpPr>
        <p:spPr>
          <a:xfrm>
            <a:off x="2400350" y="4711350"/>
            <a:ext cx="6321600" cy="29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Aaron Bangor , Philip T. Kortum &amp; James T. Miller (2008) An Empirical Evaluation of the System Usability Scale, International Journal of Human-Computer Interaction, 24:6, 574-594, DOI: 10.1080/10447310802205776</a:t>
            </a:r>
            <a:endParaRPr sz="800"/>
          </a:p>
        </p:txBody>
      </p:sp>
      <p:pic>
        <p:nvPicPr>
          <p:cNvPr id="848" name="Shape 848"/>
          <p:cNvPicPr preferRelativeResize="0"/>
          <p:nvPr/>
        </p:nvPicPr>
        <p:blipFill>
          <a:blip r:embed="rId3">
            <a:alphaModFix/>
          </a:blip>
          <a:stretch>
            <a:fillRect/>
          </a:stretch>
        </p:blipFill>
        <p:spPr>
          <a:xfrm>
            <a:off x="2468950" y="3247440"/>
            <a:ext cx="4652699" cy="1416723"/>
          </a:xfrm>
          <a:prstGeom prst="rect">
            <a:avLst/>
          </a:prstGeom>
          <a:noFill/>
          <a:ln>
            <a:noFill/>
          </a:ln>
        </p:spPr>
      </p:pic>
      <p:cxnSp>
        <p:nvCxnSpPr>
          <p:cNvPr id="849" name="Shape 849"/>
          <p:cNvCxnSpPr/>
          <p:nvPr/>
        </p:nvCxnSpPr>
        <p:spPr>
          <a:xfrm rot="10800000">
            <a:off x="5793400" y="3008675"/>
            <a:ext cx="0" cy="1361400"/>
          </a:xfrm>
          <a:prstGeom prst="straightConnector1">
            <a:avLst/>
          </a:prstGeom>
          <a:noFill/>
          <a:ln cap="flat" cmpd="sng" w="28575">
            <a:solidFill>
              <a:schemeClr val="dk1"/>
            </a:solidFill>
            <a:prstDash val="solid"/>
            <a:round/>
            <a:headEnd len="med" w="med" type="none"/>
            <a:tailEnd len="med" w="med" type="none"/>
          </a:ln>
        </p:spPr>
      </p:cxnSp>
      <p:sp>
        <p:nvSpPr>
          <p:cNvPr id="850" name="Shape 850"/>
          <p:cNvSpPr txBox="1"/>
          <p:nvPr/>
        </p:nvSpPr>
        <p:spPr>
          <a:xfrm>
            <a:off x="19275" y="1425925"/>
            <a:ext cx="2304900" cy="1231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solidFill>
                  <a:srgbClr val="6AA84F"/>
                </a:solidFill>
                <a:latin typeface="Lato"/>
                <a:ea typeface="Lato"/>
                <a:cs typeface="Lato"/>
                <a:sym typeface="Lato"/>
              </a:rPr>
              <a:t>SUS score of 71.57</a:t>
            </a:r>
            <a:r>
              <a:rPr lang="en">
                <a:solidFill>
                  <a:srgbClr val="999999"/>
                </a:solidFill>
                <a:latin typeface="Lato"/>
                <a:ea typeface="Lato"/>
                <a:cs typeface="Lato"/>
                <a:sym typeface="Lato"/>
              </a:rPr>
              <a:t> indicates iSAT is an acceptable system</a:t>
            </a:r>
            <a:endParaRPr>
              <a:solidFill>
                <a:srgbClr val="999999"/>
              </a:solidFill>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4" name="Shape 854"/>
        <p:cNvGrpSpPr/>
        <p:nvPr/>
      </p:nvGrpSpPr>
      <p:grpSpPr>
        <a:xfrm>
          <a:off x="0" y="0"/>
          <a:ext cx="0" cy="0"/>
          <a:chOff x="0" y="0"/>
          <a:chExt cx="0" cy="0"/>
        </a:xfrm>
      </p:grpSpPr>
      <p:sp>
        <p:nvSpPr>
          <p:cNvPr id="855" name="Shape 85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A</a:t>
            </a:r>
            <a:r>
              <a:rPr lang="en" sz="2400"/>
              <a:t>pplicability of iSAT in ET research</a:t>
            </a:r>
            <a:endParaRPr sz="2400"/>
          </a:p>
        </p:txBody>
      </p:sp>
      <p:sp>
        <p:nvSpPr>
          <p:cNvPr id="856" name="Shape 856"/>
          <p:cNvSpPr txBox="1"/>
          <p:nvPr>
            <p:ph idx="1" type="body"/>
          </p:nvPr>
        </p:nvSpPr>
        <p:spPr>
          <a:xfrm>
            <a:off x="2469700" y="1211350"/>
            <a:ext cx="6182700" cy="34917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Research context</a:t>
            </a:r>
            <a:endParaRPr sz="1400"/>
          </a:p>
          <a:p>
            <a:pPr indent="-317500" lvl="1" marL="914400" rtl="0">
              <a:spcBef>
                <a:spcPts val="0"/>
              </a:spcBef>
              <a:spcAft>
                <a:spcPts val="0"/>
              </a:spcAft>
              <a:buSzPts val="1400"/>
              <a:buChar char="○"/>
            </a:pPr>
            <a:r>
              <a:rPr lang="en"/>
              <a:t>Analyzing learners sub groups </a:t>
            </a:r>
            <a:endParaRPr/>
          </a:p>
          <a:p>
            <a:pPr indent="-317500" lvl="2" marL="1371600" rtl="0">
              <a:spcBef>
                <a:spcPts val="0"/>
              </a:spcBef>
              <a:spcAft>
                <a:spcPts val="0"/>
              </a:spcAft>
              <a:buSzPts val="1400"/>
              <a:buChar char="■"/>
            </a:pPr>
            <a:r>
              <a:rPr lang="en"/>
              <a:t>performance / affective parameters</a:t>
            </a:r>
            <a:endParaRPr/>
          </a:p>
          <a:p>
            <a:pPr indent="-317500" lvl="1" marL="914400" rtl="0">
              <a:spcBef>
                <a:spcPts val="0"/>
              </a:spcBef>
              <a:spcAft>
                <a:spcPts val="0"/>
              </a:spcAft>
              <a:buSzPts val="1400"/>
              <a:buChar char="○"/>
            </a:pPr>
            <a:r>
              <a:rPr lang="en"/>
              <a:t>in context of online courses / MOOCs, designed teaching-learning classroom interventions, or pseudo-experiments in lab settings </a:t>
            </a:r>
            <a:br>
              <a:rPr lang="en"/>
            </a:br>
            <a:endParaRPr sz="1400"/>
          </a:p>
          <a:p>
            <a:pPr indent="-317500" lvl="0" marL="457200" rtl="0">
              <a:spcBef>
                <a:spcPts val="0"/>
              </a:spcBef>
              <a:spcAft>
                <a:spcPts val="0"/>
              </a:spcAft>
              <a:buSzPts val="1400"/>
              <a:buChar char="●"/>
            </a:pPr>
            <a:r>
              <a:rPr lang="en" sz="1400"/>
              <a:t>Research question </a:t>
            </a:r>
            <a:r>
              <a:rPr lang="en" sz="1000"/>
              <a:t>(based on classification by Dillon, 1984)</a:t>
            </a:r>
            <a:endParaRPr sz="1000"/>
          </a:p>
          <a:p>
            <a:pPr indent="-317500" lvl="1" marL="914400" rtl="0">
              <a:spcBef>
                <a:spcPts val="0"/>
              </a:spcBef>
              <a:spcAft>
                <a:spcPts val="0"/>
              </a:spcAft>
              <a:buSzPts val="1400"/>
              <a:buChar char="○"/>
            </a:pPr>
            <a:r>
              <a:rPr lang="en"/>
              <a:t>Comparisons</a:t>
            </a:r>
            <a:endParaRPr/>
          </a:p>
          <a:p>
            <a:pPr indent="-317500" lvl="1" marL="914400" rtl="0">
              <a:spcBef>
                <a:spcPts val="0"/>
              </a:spcBef>
              <a:spcAft>
                <a:spcPts val="0"/>
              </a:spcAft>
              <a:buSzPts val="1400"/>
              <a:buChar char="○"/>
            </a:pPr>
            <a:r>
              <a:rPr lang="en"/>
              <a:t>Contingencies</a:t>
            </a:r>
            <a:br>
              <a:rPr lang="en"/>
            </a:br>
            <a:endParaRPr/>
          </a:p>
          <a:p>
            <a:pPr indent="-317500" lvl="0" marL="457200" rtl="0">
              <a:spcBef>
                <a:spcPts val="0"/>
              </a:spcBef>
              <a:spcAft>
                <a:spcPts val="0"/>
              </a:spcAft>
              <a:buSzPts val="1400"/>
              <a:buChar char="●"/>
            </a:pPr>
            <a:r>
              <a:rPr lang="en" sz="1400"/>
              <a:t>Collected data</a:t>
            </a:r>
            <a:endParaRPr/>
          </a:p>
          <a:p>
            <a:pPr indent="-317500" lvl="1" marL="914400" rtl="0">
              <a:spcBef>
                <a:spcPts val="0"/>
              </a:spcBef>
              <a:spcAft>
                <a:spcPts val="0"/>
              </a:spcAft>
              <a:buSzPts val="1400"/>
              <a:buChar char="○"/>
            </a:pPr>
            <a:r>
              <a:rPr lang="en"/>
              <a:t>Same attribute collected across time.</a:t>
            </a:r>
            <a:endParaRPr/>
          </a:p>
          <a:p>
            <a:pPr indent="-317500" lvl="1" marL="914400" rtl="0">
              <a:spcBef>
                <a:spcPts val="0"/>
              </a:spcBef>
              <a:spcAft>
                <a:spcPts val="0"/>
              </a:spcAft>
              <a:buSzPts val="1400"/>
              <a:buChar char="○"/>
            </a:pPr>
            <a:r>
              <a:rPr lang="en"/>
              <a:t>Different attributes collected at the same or across time.</a:t>
            </a:r>
            <a:endParaRPr/>
          </a:p>
        </p:txBody>
      </p:sp>
      <p:sp>
        <p:nvSpPr>
          <p:cNvPr id="857" name="Shape 85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858" name="Shape 858"/>
          <p:cNvSpPr txBox="1"/>
          <p:nvPr>
            <p:ph idx="1" type="body"/>
          </p:nvPr>
        </p:nvSpPr>
        <p:spPr>
          <a:xfrm>
            <a:off x="74100" y="2266625"/>
            <a:ext cx="2343600" cy="141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t>Method:</a:t>
            </a:r>
            <a:br>
              <a:rPr lang="en" sz="1200"/>
            </a:br>
            <a:r>
              <a:rPr b="1" lang="en" sz="1200"/>
              <a:t>Analysing literature</a:t>
            </a:r>
            <a:endParaRPr b="1" sz="1200"/>
          </a:p>
          <a:p>
            <a:pPr indent="0" lvl="0" marL="0" rtl="0">
              <a:spcBef>
                <a:spcPts val="1600"/>
              </a:spcBef>
              <a:spcAft>
                <a:spcPts val="0"/>
              </a:spcAft>
              <a:buNone/>
            </a:pPr>
            <a:r>
              <a:rPr lang="en" sz="1200"/>
              <a:t>Sample:</a:t>
            </a:r>
            <a:br>
              <a:rPr lang="en" sz="1200"/>
            </a:br>
            <a:r>
              <a:rPr b="1" lang="en" sz="1200"/>
              <a:t>5 randomly sampled studies from TLT</a:t>
            </a:r>
            <a:endParaRPr b="1" sz="1200"/>
          </a:p>
          <a:p>
            <a:pPr indent="0" lvl="0" marL="0" rtl="0">
              <a:spcBef>
                <a:spcPts val="1600"/>
              </a:spcBef>
              <a:spcAft>
                <a:spcPts val="1600"/>
              </a:spcAft>
              <a:buNone/>
            </a:pPr>
            <a:r>
              <a:rPr lang="en" sz="1200"/>
              <a:t>Analysis: </a:t>
            </a:r>
            <a:br>
              <a:rPr lang="en" sz="1200"/>
            </a:br>
            <a:r>
              <a:rPr b="1" lang="en" sz="1200"/>
              <a:t>Investigating the possible transitions to trace in the context of those studies</a:t>
            </a:r>
            <a:endParaRPr b="1"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1000"/>
                                        <p:tgtEl>
                                          <p:spTgt spid="8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2" name="Shape 862"/>
        <p:cNvGrpSpPr/>
        <p:nvPr/>
      </p:nvGrpSpPr>
      <p:grpSpPr>
        <a:xfrm>
          <a:off x="0" y="0"/>
          <a:ext cx="0" cy="0"/>
          <a:chOff x="0" y="0"/>
          <a:chExt cx="0" cy="0"/>
        </a:xfrm>
      </p:grpSpPr>
      <p:sp>
        <p:nvSpPr>
          <p:cNvPr id="863" name="Shape 86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Summary of Evaluation Phase</a:t>
            </a:r>
            <a:endParaRPr/>
          </a:p>
        </p:txBody>
      </p:sp>
      <p:sp>
        <p:nvSpPr>
          <p:cNvPr id="864" name="Shape 86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865" name="Shape 865"/>
          <p:cNvPicPr preferRelativeResize="0"/>
          <p:nvPr/>
        </p:nvPicPr>
        <p:blipFill>
          <a:blip r:embed="rId3">
            <a:alphaModFix/>
          </a:blip>
          <a:stretch>
            <a:fillRect/>
          </a:stretch>
        </p:blipFill>
        <p:spPr>
          <a:xfrm>
            <a:off x="693175" y="1674750"/>
            <a:ext cx="8257275" cy="21178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9" name="Shape 869"/>
        <p:cNvGrpSpPr/>
        <p:nvPr/>
      </p:nvGrpSpPr>
      <p:grpSpPr>
        <a:xfrm>
          <a:off x="0" y="0"/>
          <a:ext cx="0" cy="0"/>
          <a:chOff x="0" y="0"/>
          <a:chExt cx="0" cy="0"/>
        </a:xfrm>
      </p:grpSpPr>
      <p:sp>
        <p:nvSpPr>
          <p:cNvPr id="870" name="Shape 870"/>
          <p:cNvSpPr txBox="1"/>
          <p:nvPr/>
        </p:nvSpPr>
        <p:spPr>
          <a:xfrm>
            <a:off x="185350" y="2919275"/>
            <a:ext cx="1584600" cy="2131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The context of meso-level analysis was conceptualised by analysing data from preliminary study and literature. </a:t>
            </a:r>
            <a:r>
              <a:rPr lang="en" sz="900"/>
              <a:t> </a:t>
            </a:r>
            <a:br>
              <a:rPr lang="en" sz="900"/>
            </a:br>
            <a:br>
              <a:rPr lang="en" sz="900"/>
            </a:br>
            <a:r>
              <a:rPr lang="en" sz="900"/>
              <a:t>The need of visualisation based tools to assist the process of tracing transition emerged from the analysis.</a:t>
            </a:r>
            <a:endParaRPr sz="900"/>
          </a:p>
        </p:txBody>
      </p:sp>
      <p:sp>
        <p:nvSpPr>
          <p:cNvPr id="871" name="Shape 871"/>
          <p:cNvSpPr txBox="1"/>
          <p:nvPr/>
        </p:nvSpPr>
        <p:spPr>
          <a:xfrm>
            <a:off x="1769950" y="2919275"/>
            <a:ext cx="1584600" cy="2131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solidFill>
                  <a:schemeClr val="dk1"/>
                </a:solidFill>
              </a:rPr>
              <a:t>State Transition Diagram</a:t>
            </a:r>
            <a:endParaRPr sz="900">
              <a:solidFill>
                <a:schemeClr val="dk1"/>
              </a:solidFill>
            </a:endParaRPr>
          </a:p>
          <a:p>
            <a:pPr indent="0" lvl="0" marL="0" rtl="0">
              <a:spcBef>
                <a:spcPts val="0"/>
              </a:spcBef>
              <a:spcAft>
                <a:spcPts val="0"/>
              </a:spcAft>
              <a:buNone/>
            </a:pPr>
            <a:r>
              <a:t/>
            </a:r>
            <a:endParaRPr sz="900"/>
          </a:p>
          <a:p>
            <a:pPr indent="0" lvl="0" marL="0" rtl="0">
              <a:spcBef>
                <a:spcPts val="0"/>
              </a:spcBef>
              <a:spcAft>
                <a:spcPts val="0"/>
              </a:spcAft>
              <a:buNone/>
            </a:pPr>
            <a:r>
              <a:rPr lang="en" sz="900"/>
              <a:t>Developed initial concept of analysing cohorts based on the state they belong to and the transitions they make, similar to markov modeling. </a:t>
            </a:r>
            <a:endParaRPr sz="900"/>
          </a:p>
          <a:p>
            <a:pPr indent="0" lvl="0" marL="0" rtl="0">
              <a:spcBef>
                <a:spcPts val="0"/>
              </a:spcBef>
              <a:spcAft>
                <a:spcPts val="0"/>
              </a:spcAft>
              <a:buNone/>
            </a:pPr>
            <a:r>
              <a:t/>
            </a:r>
            <a:endParaRPr sz="900"/>
          </a:p>
          <a:p>
            <a:pPr indent="0" lvl="0" marL="0" rtl="0">
              <a:spcBef>
                <a:spcPts val="0"/>
              </a:spcBef>
              <a:spcAft>
                <a:spcPts val="0"/>
              </a:spcAft>
              <a:buNone/>
            </a:pPr>
            <a:r>
              <a:rPr lang="en" sz="900"/>
              <a:t>e.g. context: Student engagement across TPS, an active learning session</a:t>
            </a:r>
            <a:endParaRPr sz="900"/>
          </a:p>
          <a:p>
            <a:pPr indent="0" lvl="0" marL="0" rtl="0">
              <a:spcBef>
                <a:spcPts val="0"/>
              </a:spcBef>
              <a:spcAft>
                <a:spcPts val="0"/>
              </a:spcAft>
              <a:buNone/>
            </a:pPr>
            <a:r>
              <a:t/>
            </a:r>
            <a:endParaRPr sz="900"/>
          </a:p>
        </p:txBody>
      </p:sp>
      <p:sp>
        <p:nvSpPr>
          <p:cNvPr id="872" name="Shape 872"/>
          <p:cNvSpPr txBox="1"/>
          <p:nvPr/>
        </p:nvSpPr>
        <p:spPr>
          <a:xfrm>
            <a:off x="3498350" y="2935800"/>
            <a:ext cx="1960200" cy="2131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solidFill>
                  <a:schemeClr val="dk1"/>
                </a:solidFill>
              </a:rPr>
              <a:t>Stratified Attribute Tracking Diagram</a:t>
            </a:r>
            <a:endParaRPr sz="900">
              <a:solidFill>
                <a:schemeClr val="dk1"/>
              </a:solidFill>
            </a:endParaRPr>
          </a:p>
          <a:p>
            <a:pPr indent="0" lvl="0" marL="0" rtl="0">
              <a:spcBef>
                <a:spcPts val="0"/>
              </a:spcBef>
              <a:spcAft>
                <a:spcPts val="0"/>
              </a:spcAft>
              <a:buNone/>
            </a:pPr>
            <a:r>
              <a:t/>
            </a:r>
            <a:endParaRPr sz="900"/>
          </a:p>
          <a:p>
            <a:pPr indent="0" lvl="0" marL="0" rtl="0">
              <a:spcBef>
                <a:spcPts val="0"/>
              </a:spcBef>
              <a:spcAft>
                <a:spcPts val="0"/>
              </a:spcAft>
              <a:buNone/>
            </a:pPr>
            <a:r>
              <a:rPr lang="en" sz="900"/>
              <a:t>Refined model by including the transitions across attributes, updated method with use of pivot tables.</a:t>
            </a:r>
            <a:endParaRPr sz="900"/>
          </a:p>
          <a:p>
            <a:pPr indent="0" lvl="0" marL="0" rtl="0">
              <a:spcBef>
                <a:spcPts val="0"/>
              </a:spcBef>
              <a:spcAft>
                <a:spcPts val="0"/>
              </a:spcAft>
              <a:buNone/>
            </a:pPr>
            <a:r>
              <a:t/>
            </a:r>
            <a:endParaRPr sz="900"/>
          </a:p>
          <a:p>
            <a:pPr indent="0" lvl="0" marL="0" rtl="0">
              <a:spcBef>
                <a:spcPts val="0"/>
              </a:spcBef>
              <a:spcAft>
                <a:spcPts val="0"/>
              </a:spcAft>
              <a:buNone/>
            </a:pPr>
            <a:r>
              <a:rPr lang="en" sz="900"/>
              <a:t>e.g. context: Students perception across survey items regarding accessibility of muddy point clarification</a:t>
            </a:r>
            <a:endParaRPr sz="900"/>
          </a:p>
        </p:txBody>
      </p:sp>
      <p:sp>
        <p:nvSpPr>
          <p:cNvPr id="873" name="Shape 873"/>
          <p:cNvSpPr txBox="1"/>
          <p:nvPr/>
        </p:nvSpPr>
        <p:spPr>
          <a:xfrm>
            <a:off x="5458550" y="2935800"/>
            <a:ext cx="1960200" cy="2131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solidFill>
                  <a:schemeClr val="dk1"/>
                </a:solidFill>
              </a:rPr>
              <a:t>Interactive Stratified Attribute Tracking</a:t>
            </a:r>
            <a:endParaRPr sz="900">
              <a:solidFill>
                <a:schemeClr val="dk1"/>
              </a:solidFill>
            </a:endParaRPr>
          </a:p>
          <a:p>
            <a:pPr indent="0" lvl="0" marL="0" rtl="0">
              <a:spcBef>
                <a:spcPts val="0"/>
              </a:spcBef>
              <a:spcAft>
                <a:spcPts val="0"/>
              </a:spcAft>
              <a:buNone/>
            </a:pPr>
            <a:r>
              <a:t/>
            </a:r>
            <a:endParaRPr sz="900"/>
          </a:p>
          <a:p>
            <a:pPr indent="0" lvl="0" marL="0" rtl="0">
              <a:spcBef>
                <a:spcPts val="0"/>
              </a:spcBef>
              <a:spcAft>
                <a:spcPts val="0"/>
              </a:spcAft>
              <a:buNone/>
            </a:pPr>
            <a:r>
              <a:rPr lang="en" sz="900"/>
              <a:t>Implemented web-based tool to process and visualize data.</a:t>
            </a:r>
            <a:endParaRPr sz="900"/>
          </a:p>
          <a:p>
            <a:pPr indent="0" lvl="0" marL="0" rtl="0">
              <a:spcBef>
                <a:spcPts val="0"/>
              </a:spcBef>
              <a:spcAft>
                <a:spcPts val="0"/>
              </a:spcAft>
              <a:buNone/>
            </a:pPr>
            <a:r>
              <a:rPr lang="en" sz="900"/>
              <a:t>The concepts of patterns were included, information foraging tasks were mapped to the visual interaction task. </a:t>
            </a:r>
            <a:endParaRPr sz="900"/>
          </a:p>
          <a:p>
            <a:pPr indent="0" lvl="0" marL="0" rtl="0">
              <a:spcBef>
                <a:spcPts val="0"/>
              </a:spcBef>
              <a:spcAft>
                <a:spcPts val="0"/>
              </a:spcAft>
              <a:buNone/>
            </a:pPr>
            <a:r>
              <a:t/>
            </a:r>
            <a:endParaRPr sz="900"/>
          </a:p>
          <a:p>
            <a:pPr indent="0" lvl="0" marL="0" rtl="0">
              <a:spcBef>
                <a:spcPts val="0"/>
              </a:spcBef>
              <a:spcAft>
                <a:spcPts val="0"/>
              </a:spcAft>
              <a:buNone/>
            </a:pPr>
            <a:r>
              <a:rPr lang="en" sz="900"/>
              <a:t>e.g. context: Students answering patterns across conceptual questions during PI.</a:t>
            </a:r>
            <a:endParaRPr sz="900"/>
          </a:p>
        </p:txBody>
      </p:sp>
      <p:sp>
        <p:nvSpPr>
          <p:cNvPr id="874" name="Shape 874"/>
          <p:cNvSpPr txBox="1"/>
          <p:nvPr/>
        </p:nvSpPr>
        <p:spPr>
          <a:xfrm>
            <a:off x="7418750" y="2859600"/>
            <a:ext cx="1725300" cy="2131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2"/>
              </a:buClr>
              <a:buSzPts val="1100"/>
              <a:buFont typeface="Arial"/>
              <a:buNone/>
            </a:pPr>
            <a:r>
              <a:rPr lang="en" sz="900">
                <a:solidFill>
                  <a:schemeClr val="dk2"/>
                </a:solidFill>
              </a:rPr>
              <a:t>Usefulness is analysed from the research studies that used iSAT. We looked at the RQs  the users had and how the information artifact (methods, models, visualisation) helped them to bridge it and give them insights in their context</a:t>
            </a:r>
            <a:endParaRPr sz="900">
              <a:solidFill>
                <a:schemeClr val="dk2"/>
              </a:solidFill>
            </a:endParaRPr>
          </a:p>
          <a:p>
            <a:pPr indent="0" lvl="0" marL="0">
              <a:spcBef>
                <a:spcPts val="0"/>
              </a:spcBef>
              <a:spcAft>
                <a:spcPts val="0"/>
              </a:spcAft>
              <a:buNone/>
            </a:pPr>
            <a:r>
              <a:t/>
            </a:r>
            <a:endParaRPr sz="900"/>
          </a:p>
          <a:p>
            <a:pPr indent="0" lvl="0" marL="0" rtl="0">
              <a:spcBef>
                <a:spcPts val="0"/>
              </a:spcBef>
              <a:spcAft>
                <a:spcPts val="0"/>
              </a:spcAft>
              <a:buNone/>
            </a:pPr>
            <a:r>
              <a:rPr lang="en" sz="900"/>
              <a:t>Utility was synthesised from the use cases.</a:t>
            </a:r>
            <a:br>
              <a:rPr lang="en" sz="900"/>
            </a:br>
            <a:br>
              <a:rPr lang="en" sz="900"/>
            </a:br>
            <a:r>
              <a:rPr lang="en" sz="900"/>
              <a:t>Applicability was argued from literature and analysed on sampled studies.</a:t>
            </a:r>
            <a:endParaRPr sz="900"/>
          </a:p>
          <a:p>
            <a:pPr indent="0" lvl="0" marL="0" rtl="0">
              <a:spcBef>
                <a:spcPts val="0"/>
              </a:spcBef>
              <a:spcAft>
                <a:spcPts val="0"/>
              </a:spcAft>
              <a:buNone/>
            </a:pPr>
            <a:r>
              <a:t/>
            </a:r>
            <a:endParaRPr sz="900"/>
          </a:p>
          <a:p>
            <a:pPr indent="0" lvl="0" marL="0" rtl="0">
              <a:spcBef>
                <a:spcPts val="0"/>
              </a:spcBef>
              <a:spcAft>
                <a:spcPts val="0"/>
              </a:spcAft>
              <a:buNone/>
            </a:pPr>
            <a:r>
              <a:t/>
            </a:r>
            <a:endParaRPr sz="900"/>
          </a:p>
          <a:p>
            <a:pPr indent="0" lvl="0" marL="0" rtl="0">
              <a:spcBef>
                <a:spcPts val="0"/>
              </a:spcBef>
              <a:spcAft>
                <a:spcPts val="0"/>
              </a:spcAft>
              <a:buNone/>
            </a:pPr>
            <a:r>
              <a:t/>
            </a:r>
            <a:endParaRPr sz="900"/>
          </a:p>
        </p:txBody>
      </p:sp>
      <p:sp>
        <p:nvSpPr>
          <p:cNvPr id="875" name="Shape 87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876" name="Shape 876"/>
          <p:cNvPicPr preferRelativeResize="0"/>
          <p:nvPr/>
        </p:nvPicPr>
        <p:blipFill>
          <a:blip r:embed="rId3">
            <a:alphaModFix/>
          </a:blip>
          <a:stretch>
            <a:fillRect/>
          </a:stretch>
        </p:blipFill>
        <p:spPr>
          <a:xfrm>
            <a:off x="49450" y="20225"/>
            <a:ext cx="8997249" cy="2916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10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1000"/>
                                        <p:tgtEl>
                                          <p:spTgt spid="8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000"/>
                                        <p:tgtEl>
                                          <p:spTgt spid="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1000"/>
                                        <p:tgtEl>
                                          <p:spTgt spid="8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1000"/>
                                        <p:tgtEl>
                                          <p:spTgt spid="8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0" name="Shape 880"/>
        <p:cNvGrpSpPr/>
        <p:nvPr/>
      </p:nvGrpSpPr>
      <p:grpSpPr>
        <a:xfrm>
          <a:off x="0" y="0"/>
          <a:ext cx="0" cy="0"/>
          <a:chOff x="0" y="0"/>
          <a:chExt cx="0" cy="0"/>
        </a:xfrm>
      </p:grpSpPr>
      <p:sp>
        <p:nvSpPr>
          <p:cNvPr id="881" name="Shape 88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2400">
                <a:latin typeface="Arial"/>
                <a:ea typeface="Arial"/>
                <a:cs typeface="Arial"/>
                <a:sym typeface="Arial"/>
              </a:rPr>
              <a:t>Efforts towards proliferation of iSAT</a:t>
            </a:r>
            <a:endParaRPr sz="2400"/>
          </a:p>
        </p:txBody>
      </p:sp>
      <p:sp>
        <p:nvSpPr>
          <p:cNvPr id="882" name="Shape 882"/>
          <p:cNvSpPr txBox="1"/>
          <p:nvPr>
            <p:ph idx="1" type="body"/>
          </p:nvPr>
        </p:nvSpPr>
        <p:spPr>
          <a:xfrm>
            <a:off x="2410099" y="1595775"/>
            <a:ext cx="6636600" cy="3002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00"/>
              <a:t>iSAT website  		</a:t>
            </a:r>
            <a:r>
              <a:rPr lang="en" sz="1200" u="sng">
                <a:solidFill>
                  <a:schemeClr val="hlink"/>
                </a:solidFill>
                <a:hlinkClick r:id="rId3"/>
              </a:rPr>
              <a:t>www.et.iitb.ac.in/iSAT</a:t>
            </a:r>
            <a:r>
              <a:rPr lang="en" sz="1200"/>
              <a:t> </a:t>
            </a:r>
            <a:endParaRPr sz="1200"/>
          </a:p>
          <a:p>
            <a:pPr indent="0" lvl="0" marL="0">
              <a:spcBef>
                <a:spcPts val="1600"/>
              </a:spcBef>
              <a:spcAft>
                <a:spcPts val="0"/>
              </a:spcAft>
              <a:buNone/>
            </a:pPr>
            <a:r>
              <a:rPr lang="en" sz="1200"/>
              <a:t>iSAT tutorials  		3 international conferences and 1 in-house workshop</a:t>
            </a:r>
            <a:br>
              <a:rPr lang="en" sz="1200"/>
            </a:br>
            <a:r>
              <a:rPr lang="en" sz="1200"/>
              <a:t>				</a:t>
            </a:r>
            <a:r>
              <a:rPr lang="en" sz="800"/>
              <a:t>reached nearly 100 educators and researchers through MEET 2015, T4E 2015, LaTiCE 2016, ICCE 2016</a:t>
            </a:r>
            <a:endParaRPr sz="800"/>
          </a:p>
          <a:p>
            <a:pPr indent="0" lvl="0" marL="0">
              <a:spcBef>
                <a:spcPts val="1600"/>
              </a:spcBef>
              <a:spcAft>
                <a:spcPts val="0"/>
              </a:spcAft>
              <a:buNone/>
            </a:pPr>
            <a:r>
              <a:rPr lang="en" sz="1200"/>
              <a:t>Academic publications  	1 Journal</a:t>
            </a:r>
            <a:br>
              <a:rPr lang="en" sz="1200"/>
            </a:br>
            <a:r>
              <a:rPr lang="en" sz="1200"/>
              <a:t>				1 conference presentation, 2 conference posters</a:t>
            </a:r>
            <a:br>
              <a:rPr lang="en" sz="1200"/>
            </a:br>
            <a:r>
              <a:rPr lang="en" sz="1200"/>
              <a:t>				1 Doctoral Consortium presentation, 1 New member event poster</a:t>
            </a:r>
            <a:endParaRPr sz="1200"/>
          </a:p>
          <a:p>
            <a:pPr indent="0" lvl="0" marL="0" rtl="0">
              <a:lnSpc>
                <a:spcPct val="100000"/>
              </a:lnSpc>
              <a:spcBef>
                <a:spcPts val="1600"/>
              </a:spcBef>
              <a:spcAft>
                <a:spcPts val="0"/>
              </a:spcAft>
              <a:buNone/>
            </a:pPr>
            <a:r>
              <a:rPr lang="en" sz="1200"/>
              <a:t>Effects of proliferation</a:t>
            </a:r>
            <a:endParaRPr sz="1200"/>
          </a:p>
          <a:p>
            <a:pPr indent="-304800" lvl="0" marL="457200" rtl="0">
              <a:lnSpc>
                <a:spcPct val="100000"/>
              </a:lnSpc>
              <a:spcBef>
                <a:spcPts val="1600"/>
              </a:spcBef>
              <a:spcAft>
                <a:spcPts val="0"/>
              </a:spcAft>
              <a:buSzPts val="1200"/>
              <a:buChar char="●"/>
            </a:pPr>
            <a:r>
              <a:rPr lang="en" sz="1200"/>
              <a:t>Usage of the model and tool by workshop participants and reporting insights in peer reviewed conferences.</a:t>
            </a:r>
            <a:endParaRPr sz="1200"/>
          </a:p>
          <a:p>
            <a:pPr indent="-304800" lvl="0" marL="457200" rtl="0">
              <a:lnSpc>
                <a:spcPct val="100000"/>
              </a:lnSpc>
              <a:spcBef>
                <a:spcPts val="0"/>
              </a:spcBef>
              <a:spcAft>
                <a:spcPts val="0"/>
              </a:spcAft>
              <a:buSzPts val="1200"/>
              <a:buChar char="●"/>
            </a:pPr>
            <a:r>
              <a:rPr lang="en" sz="1200"/>
              <a:t>Opportunity of collaborative research.</a:t>
            </a:r>
            <a:endParaRPr sz="1200"/>
          </a:p>
        </p:txBody>
      </p:sp>
      <p:sp>
        <p:nvSpPr>
          <p:cNvPr id="883" name="Shape 88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7" name="Shape 887"/>
        <p:cNvGrpSpPr/>
        <p:nvPr/>
      </p:nvGrpSpPr>
      <p:grpSpPr>
        <a:xfrm>
          <a:off x="0" y="0"/>
          <a:ext cx="0" cy="0"/>
          <a:chOff x="0" y="0"/>
          <a:chExt cx="0" cy="0"/>
        </a:xfrm>
      </p:grpSpPr>
      <p:sp>
        <p:nvSpPr>
          <p:cNvPr id="888" name="Shape 888"/>
          <p:cNvSpPr txBox="1"/>
          <p:nvPr>
            <p:ph type="title"/>
          </p:nvPr>
        </p:nvSpPr>
        <p:spPr>
          <a:xfrm>
            <a:off x="2476450" y="423550"/>
            <a:ext cx="22932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Claims</a:t>
            </a:r>
            <a:endParaRPr sz="2400"/>
          </a:p>
        </p:txBody>
      </p:sp>
      <p:sp>
        <p:nvSpPr>
          <p:cNvPr id="889" name="Shape 88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890" name="Shape 890"/>
          <p:cNvGraphicFramePr/>
          <p:nvPr/>
        </p:nvGraphicFramePr>
        <p:xfrm>
          <a:off x="153100" y="1196600"/>
          <a:ext cx="3000000" cy="3000000"/>
        </p:xfrm>
        <a:graphic>
          <a:graphicData uri="http://schemas.openxmlformats.org/drawingml/2006/table">
            <a:tbl>
              <a:tblPr>
                <a:noFill/>
                <a:tableStyleId>{6ACE7672-B7BA-4883-99C7-739D431094AA}</a:tableStyleId>
              </a:tblPr>
              <a:tblGrid>
                <a:gridCol w="469725"/>
                <a:gridCol w="3965800"/>
                <a:gridCol w="4076150"/>
              </a:tblGrid>
              <a:tr h="505375">
                <a:tc>
                  <a:txBody>
                    <a:bodyPr>
                      <a:noAutofit/>
                    </a:bodyPr>
                    <a:lstStyle/>
                    <a:p>
                      <a:pPr indent="0" lvl="0" marL="0" rtl="0">
                        <a:spcBef>
                          <a:spcPts val="0"/>
                        </a:spcBef>
                        <a:spcAft>
                          <a:spcPts val="0"/>
                        </a:spcAft>
                        <a:buNone/>
                      </a:pPr>
                      <a:r>
                        <a:t/>
                      </a:r>
                      <a:endParaRPr sz="1200">
                        <a:latin typeface="Lato"/>
                        <a:ea typeface="Lato"/>
                        <a:cs typeface="Lato"/>
                        <a:sym typeface="Lato"/>
                      </a:endParaRPr>
                    </a:p>
                  </a:txBody>
                  <a:tcPr marT="91425" marB="91425" marR="91425" marL="91425"/>
                </a:tc>
                <a:tc>
                  <a:txBody>
                    <a:bodyPr>
                      <a:noAutofit/>
                    </a:bodyPr>
                    <a:lstStyle/>
                    <a:p>
                      <a:pPr indent="0" lvl="0" marL="0">
                        <a:spcBef>
                          <a:spcPts val="0"/>
                        </a:spcBef>
                        <a:spcAft>
                          <a:spcPts val="0"/>
                        </a:spcAft>
                        <a:buNone/>
                      </a:pPr>
                      <a:r>
                        <a:rPr lang="en" sz="1200">
                          <a:latin typeface="Lato"/>
                          <a:ea typeface="Lato"/>
                          <a:cs typeface="Lato"/>
                          <a:sym typeface="Lato"/>
                        </a:rPr>
                        <a:t>Claims</a:t>
                      </a:r>
                      <a:endParaRPr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latin typeface="Lato"/>
                          <a:ea typeface="Lato"/>
                          <a:cs typeface="Lato"/>
                          <a:sym typeface="Lato"/>
                        </a:rPr>
                        <a:t>Evidence</a:t>
                      </a:r>
                      <a:endParaRPr sz="1200">
                        <a:latin typeface="Lato"/>
                        <a:ea typeface="Lato"/>
                        <a:cs typeface="Lato"/>
                        <a:sym typeface="Lato"/>
                      </a:endParaRPr>
                    </a:p>
                  </a:txBody>
                  <a:tcPr marT="91425" marB="91425" marR="91425" marL="91425"/>
                </a:tc>
              </a:tr>
              <a:tr h="722700">
                <a:tc>
                  <a:txBody>
                    <a:bodyPr>
                      <a:noAutofit/>
                    </a:bodyPr>
                    <a:lstStyle/>
                    <a:p>
                      <a:pPr indent="0" lvl="0" marL="0" rtl="0">
                        <a:lnSpc>
                          <a:spcPct val="115000"/>
                        </a:lnSpc>
                        <a:spcBef>
                          <a:spcPts val="0"/>
                        </a:spcBef>
                        <a:spcAft>
                          <a:spcPts val="1600"/>
                        </a:spcAft>
                        <a:buNone/>
                      </a:pPr>
                      <a:r>
                        <a:rPr lang="en" sz="1200">
                          <a:solidFill>
                            <a:schemeClr val="dk2"/>
                          </a:solidFill>
                          <a:latin typeface="Lato"/>
                          <a:ea typeface="Lato"/>
                          <a:cs typeface="Lato"/>
                          <a:sym typeface="Lato"/>
                        </a:rPr>
                        <a:t>1</a:t>
                      </a:r>
                      <a:endParaRPr sz="1200">
                        <a:solidFill>
                          <a:schemeClr val="dk2"/>
                        </a:solidFill>
                        <a:latin typeface="Lato"/>
                        <a:ea typeface="Lato"/>
                        <a:cs typeface="Lato"/>
                        <a:sym typeface="Lato"/>
                      </a:endParaRPr>
                    </a:p>
                  </a:txBody>
                  <a:tcPr marT="91425" marB="91425" marR="91425" marL="91425"/>
                </a:tc>
                <a:tc>
                  <a:txBody>
                    <a:bodyPr>
                      <a:noAutofit/>
                    </a:bodyPr>
                    <a:lstStyle/>
                    <a:p>
                      <a:pPr indent="0" lvl="0" marL="0" rtl="0">
                        <a:lnSpc>
                          <a:spcPct val="115000"/>
                        </a:lnSpc>
                        <a:spcBef>
                          <a:spcPts val="0"/>
                        </a:spcBef>
                        <a:spcAft>
                          <a:spcPts val="1600"/>
                        </a:spcAft>
                        <a:buNone/>
                      </a:pPr>
                      <a:r>
                        <a:rPr lang="en" sz="1200">
                          <a:solidFill>
                            <a:schemeClr val="dk2"/>
                          </a:solidFill>
                          <a:latin typeface="Lato"/>
                          <a:ea typeface="Lato"/>
                          <a:cs typeface="Lato"/>
                          <a:sym typeface="Lato"/>
                        </a:rPr>
                        <a:t>iSAT model assists analysis at meso level.</a:t>
                      </a:r>
                      <a:endParaRPr sz="12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latin typeface="Lato"/>
                          <a:ea typeface="Lato"/>
                          <a:cs typeface="Lato"/>
                          <a:sym typeface="Lato"/>
                        </a:rPr>
                        <a:t>12 studies applied the iSAT model of analysis and obtained insights regarding the cohorts of learners in their specific context. </a:t>
                      </a:r>
                      <a:endParaRPr sz="1200">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r>
              <a:tr h="759225">
                <a:tc>
                  <a:txBody>
                    <a:bodyPr>
                      <a:noAutofit/>
                    </a:bodyPr>
                    <a:lstStyle/>
                    <a:p>
                      <a:pPr indent="0" lvl="0" marL="0" rtl="0">
                        <a:spcBef>
                          <a:spcPts val="0"/>
                        </a:spcBef>
                        <a:spcAft>
                          <a:spcPts val="0"/>
                        </a:spcAft>
                        <a:buNone/>
                      </a:pPr>
                      <a:r>
                        <a:rPr lang="en" sz="1200">
                          <a:latin typeface="Lato"/>
                          <a:ea typeface="Lato"/>
                          <a:cs typeface="Lato"/>
                          <a:sym typeface="Lato"/>
                        </a:rPr>
                        <a:t>2</a:t>
                      </a:r>
                      <a:endParaRPr sz="12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a:spcBef>
                          <a:spcPts val="0"/>
                        </a:spcBef>
                        <a:spcAft>
                          <a:spcPts val="0"/>
                        </a:spcAft>
                        <a:buNone/>
                      </a:pPr>
                      <a:r>
                        <a:rPr lang="en" sz="1200">
                          <a:latin typeface="Lato"/>
                          <a:ea typeface="Lato"/>
                          <a:cs typeface="Lato"/>
                          <a:sym typeface="Lato"/>
                        </a:rPr>
                        <a:t>Analysing transitions informs researchers and instructors about the dynamics across time and  attribute in a teaching-learning scenario. This assists them to build a descriptive model of the context of the data.</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latin typeface="Lato"/>
                          <a:ea typeface="Lato"/>
                          <a:cs typeface="Lato"/>
                          <a:sym typeface="Lato"/>
                        </a:rPr>
                        <a:t>5 reported studies. </a:t>
                      </a:r>
                      <a:endParaRPr sz="12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TPS engagement, </a:t>
                      </a:r>
                      <a:endParaRPr sz="10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Conceptual change in PI, </a:t>
                      </a:r>
                      <a:endParaRPr sz="10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Performance due to PPE, </a:t>
                      </a:r>
                      <a:endParaRPr sz="10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Performance in PBL</a:t>
                      </a:r>
                      <a:endParaRPr sz="10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Studying Phonological performance in kids</a:t>
                      </a:r>
                      <a:endParaRPr sz="10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5375">
                <a:tc>
                  <a:txBody>
                    <a:bodyPr>
                      <a:noAutofit/>
                    </a:bodyPr>
                    <a:lstStyle/>
                    <a:p>
                      <a:pPr indent="0" lvl="0" marL="0" rtl="0">
                        <a:spcBef>
                          <a:spcPts val="0"/>
                        </a:spcBef>
                        <a:spcAft>
                          <a:spcPts val="0"/>
                        </a:spcAft>
                        <a:buNone/>
                      </a:pPr>
                      <a:r>
                        <a:rPr lang="en" sz="1200">
                          <a:latin typeface="Lato"/>
                          <a:ea typeface="Lato"/>
                          <a:cs typeface="Lato"/>
                          <a:sym typeface="Lato"/>
                        </a:rPr>
                        <a:t>3</a:t>
                      </a:r>
                      <a:endParaRPr sz="12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a:spcBef>
                          <a:spcPts val="0"/>
                        </a:spcBef>
                        <a:spcAft>
                          <a:spcPts val="0"/>
                        </a:spcAft>
                        <a:buNone/>
                      </a:pPr>
                      <a:r>
                        <a:rPr lang="en" sz="1200">
                          <a:latin typeface="Lato"/>
                          <a:ea typeface="Lato"/>
                          <a:cs typeface="Lato"/>
                          <a:sym typeface="Lato"/>
                        </a:rPr>
                        <a:t>iSAT helps to probe deeper in data and answer questions like “Which group benefitted?”</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noAutofit/>
                    </a:bodyPr>
                    <a:lstStyle/>
                    <a:p>
                      <a:pPr indent="0" lvl="0" marL="0">
                        <a:spcBef>
                          <a:spcPts val="0"/>
                        </a:spcBef>
                        <a:spcAft>
                          <a:spcPts val="0"/>
                        </a:spcAft>
                        <a:buNone/>
                      </a:pPr>
                      <a:r>
                        <a:rPr lang="en" sz="1200">
                          <a:latin typeface="Lato"/>
                          <a:ea typeface="Lato"/>
                          <a:cs typeface="Lato"/>
                          <a:sym typeface="Lato"/>
                        </a:rPr>
                        <a:t>5 reported studies.</a:t>
                      </a:r>
                      <a:endParaRPr sz="12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TPS learning,</a:t>
                      </a:r>
                      <a:endParaRPr sz="10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solidFill>
                            <a:schemeClr val="dk2"/>
                          </a:solidFill>
                          <a:latin typeface="Lato"/>
                          <a:ea typeface="Lato"/>
                          <a:cs typeface="Lato"/>
                          <a:sym typeface="Lato"/>
                        </a:rPr>
                        <a:t>Performance due to PPE, </a:t>
                      </a:r>
                      <a:endParaRPr sz="1000">
                        <a:solidFill>
                          <a:schemeClr val="dk2"/>
                        </a:solidFill>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solidFill>
                            <a:schemeClr val="dk2"/>
                          </a:solidFill>
                          <a:latin typeface="Lato"/>
                          <a:ea typeface="Lato"/>
                          <a:cs typeface="Lato"/>
                          <a:sym typeface="Lato"/>
                        </a:rPr>
                        <a:t>Learner fraustration in ITS, </a:t>
                      </a:r>
                      <a:endParaRPr sz="1000">
                        <a:solidFill>
                          <a:schemeClr val="dk2"/>
                        </a:solidFill>
                        <a:latin typeface="Lato"/>
                        <a:ea typeface="Lato"/>
                        <a:cs typeface="Lato"/>
                        <a:sym typeface="Lato"/>
                      </a:endParaRPr>
                    </a:p>
                    <a:p>
                      <a:pPr indent="-292100" lvl="0" marL="457200" rtl="0">
                        <a:spcBef>
                          <a:spcPts val="0"/>
                        </a:spcBef>
                        <a:spcAft>
                          <a:spcPts val="0"/>
                        </a:spcAft>
                        <a:buClr>
                          <a:schemeClr val="dk2"/>
                        </a:buClr>
                        <a:buSzPts val="1000"/>
                        <a:buFont typeface="Lato"/>
                        <a:buAutoNum type="arabicPeriod"/>
                      </a:pPr>
                      <a:r>
                        <a:rPr lang="en" sz="1000">
                          <a:solidFill>
                            <a:schemeClr val="dk2"/>
                          </a:solidFill>
                          <a:latin typeface="Lato"/>
                          <a:ea typeface="Lato"/>
                          <a:cs typeface="Lato"/>
                          <a:sym typeface="Lato"/>
                        </a:rPr>
                        <a:t>SOP competency study</a:t>
                      </a:r>
                      <a:endParaRPr sz="1000">
                        <a:solidFill>
                          <a:schemeClr val="dk2"/>
                        </a:solidFill>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solidFill>
                            <a:schemeClr val="dk2"/>
                          </a:solidFill>
                          <a:latin typeface="Lato"/>
                          <a:ea typeface="Lato"/>
                          <a:cs typeface="Lato"/>
                          <a:sym typeface="Lato"/>
                        </a:rPr>
                        <a:t>Online TPD</a:t>
                      </a:r>
                      <a:endParaRPr sz="10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4" name="Shape 894"/>
        <p:cNvGrpSpPr/>
        <p:nvPr/>
      </p:nvGrpSpPr>
      <p:grpSpPr>
        <a:xfrm>
          <a:off x="0" y="0"/>
          <a:ext cx="0" cy="0"/>
          <a:chOff x="0" y="0"/>
          <a:chExt cx="0" cy="0"/>
        </a:xfrm>
      </p:grpSpPr>
      <p:sp>
        <p:nvSpPr>
          <p:cNvPr id="895" name="Shape 895"/>
          <p:cNvSpPr txBox="1"/>
          <p:nvPr>
            <p:ph type="title"/>
          </p:nvPr>
        </p:nvSpPr>
        <p:spPr>
          <a:xfrm>
            <a:off x="2476450" y="423550"/>
            <a:ext cx="22932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Claims</a:t>
            </a:r>
            <a:endParaRPr sz="2400"/>
          </a:p>
        </p:txBody>
      </p:sp>
      <p:sp>
        <p:nvSpPr>
          <p:cNvPr id="896" name="Shape 89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897" name="Shape 897"/>
          <p:cNvGraphicFramePr/>
          <p:nvPr/>
        </p:nvGraphicFramePr>
        <p:xfrm>
          <a:off x="246750" y="1196600"/>
          <a:ext cx="3000000" cy="3000000"/>
        </p:xfrm>
        <a:graphic>
          <a:graphicData uri="http://schemas.openxmlformats.org/drawingml/2006/table">
            <a:tbl>
              <a:tblPr>
                <a:noFill/>
                <a:tableStyleId>{6ACE7672-B7BA-4883-99C7-739D431094AA}</a:tableStyleId>
              </a:tblPr>
              <a:tblGrid>
                <a:gridCol w="494875"/>
                <a:gridCol w="3394675"/>
                <a:gridCol w="4574625"/>
              </a:tblGrid>
              <a:tr h="505375">
                <a:tc>
                  <a:txBody>
                    <a:bodyPr>
                      <a:noAutofit/>
                    </a:bodyPr>
                    <a:lstStyle/>
                    <a:p>
                      <a:pPr indent="0" lvl="0" marL="0" rtl="0">
                        <a:spcBef>
                          <a:spcPts val="0"/>
                        </a:spcBef>
                        <a:spcAft>
                          <a:spcPts val="0"/>
                        </a:spcAft>
                        <a:buNone/>
                      </a:pPr>
                      <a:r>
                        <a:t/>
                      </a:r>
                      <a:endParaRPr sz="1200">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latin typeface="Lato"/>
                          <a:ea typeface="Lato"/>
                          <a:cs typeface="Lato"/>
                          <a:sym typeface="Lato"/>
                        </a:rPr>
                        <a:t>Claims</a:t>
                      </a:r>
                      <a:endParaRPr sz="1200">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latin typeface="Lato"/>
                          <a:ea typeface="Lato"/>
                          <a:cs typeface="Lato"/>
                          <a:sym typeface="Lato"/>
                        </a:rPr>
                        <a:t>Evidence</a:t>
                      </a:r>
                      <a:endParaRPr sz="1200">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r>
              <a:tr h="505375">
                <a:tc>
                  <a:txBody>
                    <a:bodyPr>
                      <a:noAutofit/>
                    </a:bodyPr>
                    <a:lstStyle/>
                    <a:p>
                      <a:pPr indent="0" lvl="0" marL="0" rtl="0">
                        <a:spcBef>
                          <a:spcPts val="0"/>
                        </a:spcBef>
                        <a:spcAft>
                          <a:spcPts val="0"/>
                        </a:spcAft>
                        <a:buNone/>
                      </a:pPr>
                      <a:r>
                        <a:rPr lang="en" sz="1200">
                          <a:latin typeface="Lato"/>
                          <a:ea typeface="Lato"/>
                          <a:cs typeface="Lato"/>
                          <a:sym typeface="Lato"/>
                        </a:rPr>
                        <a:t>4</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latin typeface="Lato"/>
                          <a:ea typeface="Lato"/>
                          <a:cs typeface="Lato"/>
                          <a:sym typeface="Lato"/>
                        </a:rPr>
                        <a:t>iSAT model can be used to compare different interventions</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sz="1200">
                          <a:latin typeface="Lato"/>
                          <a:ea typeface="Lato"/>
                          <a:cs typeface="Lato"/>
                          <a:sym typeface="Lato"/>
                        </a:rPr>
                        <a:t>4</a:t>
                      </a:r>
                      <a:r>
                        <a:rPr lang="en" sz="1200">
                          <a:latin typeface="Lato"/>
                          <a:ea typeface="Lato"/>
                          <a:cs typeface="Lato"/>
                          <a:sym typeface="Lato"/>
                        </a:rPr>
                        <a:t> reported studies.</a:t>
                      </a:r>
                      <a:endParaRPr sz="12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TPS learning: TPS vs Interactive lec </a:t>
                      </a:r>
                      <a:endParaRPr sz="10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PPE performance: Advance / novice group,</a:t>
                      </a:r>
                      <a:endParaRPr sz="10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SOP competency - reflection prompt / only TELeDesC </a:t>
                      </a:r>
                      <a:endParaRPr sz="1000">
                        <a:latin typeface="Lato"/>
                        <a:ea typeface="Lato"/>
                        <a:cs typeface="Lato"/>
                        <a:sym typeface="Lato"/>
                      </a:endParaRPr>
                    </a:p>
                    <a:p>
                      <a:pPr indent="-292100" lvl="0" marL="457200" rtl="0">
                        <a:spcBef>
                          <a:spcPts val="0"/>
                        </a:spcBef>
                        <a:spcAft>
                          <a:spcPts val="0"/>
                        </a:spcAft>
                        <a:buSzPts val="1000"/>
                        <a:buFont typeface="Lato"/>
                        <a:buAutoNum type="arabicPeriod"/>
                      </a:pPr>
                      <a:r>
                        <a:rPr lang="en" sz="1000">
                          <a:latin typeface="Lato"/>
                          <a:ea typeface="Lato"/>
                          <a:cs typeface="Lato"/>
                          <a:sym typeface="Lato"/>
                        </a:rPr>
                        <a:t>Phonological</a:t>
                      </a:r>
                      <a:r>
                        <a:rPr lang="en" sz="1000">
                          <a:latin typeface="Lato"/>
                          <a:ea typeface="Lato"/>
                          <a:cs typeface="Lato"/>
                          <a:sym typeface="Lato"/>
                        </a:rPr>
                        <a:t> performance - </a:t>
                      </a:r>
                      <a:r>
                        <a:rPr lang="en" sz="1000">
                          <a:solidFill>
                            <a:schemeClr val="dk2"/>
                          </a:solidFill>
                          <a:latin typeface="Lato"/>
                          <a:ea typeface="Lato"/>
                          <a:cs typeface="Lato"/>
                          <a:sym typeface="Lato"/>
                        </a:rPr>
                        <a:t>CAI / paper group</a:t>
                      </a:r>
                      <a:endParaRPr sz="10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5375">
                <a:tc>
                  <a:txBody>
                    <a:bodyPr>
                      <a:noAutofit/>
                    </a:bodyPr>
                    <a:lstStyle/>
                    <a:p>
                      <a:pPr indent="0" lvl="0" marL="0" rtl="0">
                        <a:spcBef>
                          <a:spcPts val="0"/>
                        </a:spcBef>
                        <a:spcAft>
                          <a:spcPts val="0"/>
                        </a:spcAft>
                        <a:buNone/>
                      </a:pPr>
                      <a:r>
                        <a:rPr lang="en" sz="1200">
                          <a:latin typeface="Lato"/>
                          <a:ea typeface="Lato"/>
                          <a:cs typeface="Lato"/>
                          <a:sym typeface="Lato"/>
                        </a:rPr>
                        <a:t>5</a:t>
                      </a:r>
                      <a:endParaRPr sz="12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lang="en" sz="1200">
                          <a:latin typeface="Lato"/>
                          <a:ea typeface="Lato"/>
                          <a:cs typeface="Lato"/>
                          <a:sym typeface="Lato"/>
                        </a:rPr>
                        <a:t>iSAT model can be used to take research and instructional decisions based on transition patterns of the data in context </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noAutofit/>
                    </a:bodyPr>
                    <a:lstStyle/>
                    <a:p>
                      <a:pPr indent="0" lvl="0" marL="0">
                        <a:spcBef>
                          <a:spcPts val="0"/>
                        </a:spcBef>
                        <a:spcAft>
                          <a:spcPts val="0"/>
                        </a:spcAft>
                        <a:buClr>
                          <a:schemeClr val="dk2"/>
                        </a:buClr>
                        <a:buSzPts val="1100"/>
                        <a:buFont typeface="Arial"/>
                        <a:buNone/>
                      </a:pPr>
                      <a:r>
                        <a:rPr lang="en" sz="1200">
                          <a:solidFill>
                            <a:schemeClr val="dk2"/>
                          </a:solidFill>
                          <a:latin typeface="Lato"/>
                          <a:ea typeface="Lato"/>
                          <a:cs typeface="Lato"/>
                          <a:sym typeface="Lato"/>
                        </a:rPr>
                        <a:t>4 reported studies.</a:t>
                      </a:r>
                      <a:endParaRPr sz="1200">
                        <a:solidFill>
                          <a:schemeClr val="dk2"/>
                        </a:solidFill>
                        <a:latin typeface="Lato"/>
                        <a:ea typeface="Lato"/>
                        <a:cs typeface="Lato"/>
                        <a:sym typeface="Lato"/>
                      </a:endParaRPr>
                    </a:p>
                    <a:p>
                      <a:pPr indent="-292100" lvl="0" marL="457200" rtl="0">
                        <a:spcBef>
                          <a:spcPts val="0"/>
                        </a:spcBef>
                        <a:spcAft>
                          <a:spcPts val="0"/>
                        </a:spcAft>
                        <a:buClr>
                          <a:schemeClr val="dk2"/>
                        </a:buClr>
                        <a:buSzPts val="1000"/>
                        <a:buFont typeface="Lato"/>
                        <a:buAutoNum type="arabicPeriod"/>
                      </a:pPr>
                      <a:r>
                        <a:rPr lang="en" sz="1000">
                          <a:solidFill>
                            <a:schemeClr val="dk2"/>
                          </a:solidFill>
                          <a:latin typeface="Lato"/>
                          <a:ea typeface="Lato"/>
                          <a:cs typeface="Lato"/>
                          <a:sym typeface="Lato"/>
                        </a:rPr>
                        <a:t>Studying PPE as novel assessment </a:t>
                      </a:r>
                      <a:endParaRPr sz="1000">
                        <a:solidFill>
                          <a:schemeClr val="dk2"/>
                        </a:solidFill>
                        <a:latin typeface="Lato"/>
                        <a:ea typeface="Lato"/>
                        <a:cs typeface="Lato"/>
                        <a:sym typeface="Lato"/>
                      </a:endParaRPr>
                    </a:p>
                    <a:p>
                      <a:pPr indent="-292100" lvl="0" marL="457200" rtl="0">
                        <a:spcBef>
                          <a:spcPts val="0"/>
                        </a:spcBef>
                        <a:spcAft>
                          <a:spcPts val="0"/>
                        </a:spcAft>
                        <a:buClr>
                          <a:schemeClr val="dk2"/>
                        </a:buClr>
                        <a:buSzPts val="1000"/>
                        <a:buFont typeface="Lato"/>
                        <a:buAutoNum type="arabicPeriod"/>
                      </a:pPr>
                      <a:r>
                        <a:rPr lang="en" sz="1000">
                          <a:solidFill>
                            <a:schemeClr val="dk2"/>
                          </a:solidFill>
                          <a:latin typeface="Lato"/>
                          <a:ea typeface="Lato"/>
                          <a:cs typeface="Lato"/>
                          <a:sym typeface="Lato"/>
                        </a:rPr>
                        <a:t>Choosing favored mode of student’s doubt clearing</a:t>
                      </a:r>
                      <a:endParaRPr sz="1000">
                        <a:solidFill>
                          <a:schemeClr val="dk2"/>
                        </a:solidFill>
                        <a:latin typeface="Lato"/>
                        <a:ea typeface="Lato"/>
                        <a:cs typeface="Lato"/>
                        <a:sym typeface="Lato"/>
                      </a:endParaRPr>
                    </a:p>
                    <a:p>
                      <a:pPr indent="-292100" lvl="0" marL="457200" rtl="0">
                        <a:spcBef>
                          <a:spcPts val="0"/>
                        </a:spcBef>
                        <a:spcAft>
                          <a:spcPts val="0"/>
                        </a:spcAft>
                        <a:buClr>
                          <a:schemeClr val="dk2"/>
                        </a:buClr>
                        <a:buSzPts val="1000"/>
                        <a:buFont typeface="Lato"/>
                        <a:buAutoNum type="arabicPeriod"/>
                      </a:pPr>
                      <a:r>
                        <a:rPr lang="en" sz="1000">
                          <a:solidFill>
                            <a:schemeClr val="dk2"/>
                          </a:solidFill>
                          <a:latin typeface="Lato"/>
                          <a:ea typeface="Lato"/>
                          <a:cs typeface="Lato"/>
                          <a:sym typeface="Lato"/>
                        </a:rPr>
                        <a:t>Selecting participants for further mentoring</a:t>
                      </a:r>
                      <a:endParaRPr sz="1000">
                        <a:solidFill>
                          <a:schemeClr val="dk2"/>
                        </a:solidFill>
                        <a:latin typeface="Lato"/>
                        <a:ea typeface="Lato"/>
                        <a:cs typeface="Lato"/>
                        <a:sym typeface="Lato"/>
                      </a:endParaRPr>
                    </a:p>
                    <a:p>
                      <a:pPr indent="-292100" lvl="0" marL="457200" rtl="0">
                        <a:spcBef>
                          <a:spcPts val="0"/>
                        </a:spcBef>
                        <a:spcAft>
                          <a:spcPts val="0"/>
                        </a:spcAft>
                        <a:buClr>
                          <a:schemeClr val="dk2"/>
                        </a:buClr>
                        <a:buSzPts val="1000"/>
                        <a:buFont typeface="Lato"/>
                        <a:buAutoNum type="arabicPeriod"/>
                      </a:pPr>
                      <a:r>
                        <a:rPr lang="en" sz="1000">
                          <a:solidFill>
                            <a:schemeClr val="dk2"/>
                          </a:solidFill>
                          <a:latin typeface="Lato"/>
                          <a:ea typeface="Lato"/>
                          <a:cs typeface="Lato"/>
                          <a:sym typeface="Lato"/>
                        </a:rPr>
                        <a:t>Deciding post PI activities</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5375">
                <a:tc>
                  <a:txBody>
                    <a:bodyPr>
                      <a:noAutofit/>
                    </a:bodyPr>
                    <a:lstStyle/>
                    <a:p>
                      <a:pPr indent="0" lvl="0" marL="0" rtl="0">
                        <a:spcBef>
                          <a:spcPts val="0"/>
                        </a:spcBef>
                        <a:spcAft>
                          <a:spcPts val="0"/>
                        </a:spcAft>
                        <a:buNone/>
                      </a:pPr>
                      <a:r>
                        <a:rPr lang="en" sz="1200">
                          <a:latin typeface="Lato"/>
                          <a:ea typeface="Lato"/>
                          <a:cs typeface="Lato"/>
                          <a:sym typeface="Lato"/>
                        </a:rPr>
                        <a:t>6</a:t>
                      </a:r>
                      <a:endParaRPr sz="12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latin typeface="Lato"/>
                          <a:ea typeface="Lato"/>
                          <a:cs typeface="Lato"/>
                          <a:sym typeface="Lato"/>
                        </a:rPr>
                        <a:t>iSAT model can be applicable for analyzing learners sub groups for RQs of type  Comparisons and Contingencies with multi-variate data</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latin typeface="Lato"/>
                          <a:ea typeface="Lato"/>
                          <a:cs typeface="Lato"/>
                          <a:sym typeface="Lato"/>
                        </a:rPr>
                        <a:t>Analysed 5 research studies from IEEE TLT to find possible transitions that can be analysed</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Shape 902"/>
          <p:cNvSpPr txBox="1"/>
          <p:nvPr>
            <p:ph type="title"/>
          </p:nvPr>
        </p:nvSpPr>
        <p:spPr>
          <a:xfrm>
            <a:off x="2476450" y="423550"/>
            <a:ext cx="22932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Claims</a:t>
            </a:r>
            <a:endParaRPr sz="2400"/>
          </a:p>
        </p:txBody>
      </p:sp>
      <p:sp>
        <p:nvSpPr>
          <p:cNvPr id="903" name="Shape 90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904" name="Shape 904"/>
          <p:cNvGraphicFramePr/>
          <p:nvPr/>
        </p:nvGraphicFramePr>
        <p:xfrm>
          <a:off x="246750" y="1196600"/>
          <a:ext cx="3000000" cy="3000000"/>
        </p:xfrm>
        <a:graphic>
          <a:graphicData uri="http://schemas.openxmlformats.org/drawingml/2006/table">
            <a:tbl>
              <a:tblPr>
                <a:noFill/>
                <a:tableStyleId>{6ACE7672-B7BA-4883-99C7-739D431094AA}</a:tableStyleId>
              </a:tblPr>
              <a:tblGrid>
                <a:gridCol w="494875"/>
                <a:gridCol w="3394675"/>
                <a:gridCol w="4574625"/>
              </a:tblGrid>
              <a:tr h="505375">
                <a:tc>
                  <a:txBody>
                    <a:bodyPr>
                      <a:noAutofit/>
                    </a:bodyPr>
                    <a:lstStyle/>
                    <a:p>
                      <a:pPr indent="0" lvl="0" marL="0" rtl="0">
                        <a:spcBef>
                          <a:spcPts val="0"/>
                        </a:spcBef>
                        <a:spcAft>
                          <a:spcPts val="0"/>
                        </a:spcAft>
                        <a:buNone/>
                      </a:pPr>
                      <a:r>
                        <a:t/>
                      </a:r>
                      <a:endParaRPr sz="1200">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latin typeface="Lato"/>
                          <a:ea typeface="Lato"/>
                          <a:cs typeface="Lato"/>
                          <a:sym typeface="Lato"/>
                        </a:rPr>
                        <a:t>Claims</a:t>
                      </a:r>
                      <a:endParaRPr sz="1200">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latin typeface="Lato"/>
                          <a:ea typeface="Lato"/>
                          <a:cs typeface="Lato"/>
                          <a:sym typeface="Lato"/>
                        </a:rPr>
                        <a:t>Evidence</a:t>
                      </a:r>
                      <a:endParaRPr sz="1200">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r>
              <a:tr h="505375">
                <a:tc>
                  <a:txBody>
                    <a:bodyPr>
                      <a:noAutofit/>
                    </a:bodyPr>
                    <a:lstStyle/>
                    <a:p>
                      <a:pPr indent="0" lvl="0" marL="0" rtl="0">
                        <a:spcBef>
                          <a:spcPts val="0"/>
                        </a:spcBef>
                        <a:spcAft>
                          <a:spcPts val="0"/>
                        </a:spcAft>
                        <a:buNone/>
                      </a:pPr>
                      <a:r>
                        <a:rPr lang="en" sz="1200">
                          <a:latin typeface="Lato"/>
                          <a:ea typeface="Lato"/>
                          <a:cs typeface="Lato"/>
                          <a:sym typeface="Lato"/>
                        </a:rPr>
                        <a:t>7</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latin typeface="Lato"/>
                          <a:ea typeface="Lato"/>
                          <a:cs typeface="Lato"/>
                          <a:sym typeface="Lato"/>
                        </a:rPr>
                        <a:t>iSAT tool is usable</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latin typeface="Lato"/>
                          <a:ea typeface="Lato"/>
                          <a:cs typeface="Lato"/>
                          <a:sym typeface="Lato"/>
                        </a:rPr>
                        <a:t>Average SUS score is  71.57 (n=35)</a:t>
                      </a:r>
                      <a:endParaRPr sz="10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5375">
                <a:tc>
                  <a:txBody>
                    <a:bodyPr>
                      <a:noAutofit/>
                    </a:bodyPr>
                    <a:lstStyle/>
                    <a:p>
                      <a:pPr indent="0" lvl="0" marL="0" rtl="0">
                        <a:spcBef>
                          <a:spcPts val="0"/>
                        </a:spcBef>
                        <a:spcAft>
                          <a:spcPts val="0"/>
                        </a:spcAft>
                        <a:buNone/>
                      </a:pPr>
                      <a:r>
                        <a:rPr lang="en" sz="1200">
                          <a:latin typeface="Lato"/>
                          <a:ea typeface="Lato"/>
                          <a:cs typeface="Lato"/>
                          <a:sym typeface="Lato"/>
                        </a:rPr>
                        <a:t>8</a:t>
                      </a:r>
                      <a:endParaRPr sz="12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lang="en" sz="1200">
                          <a:latin typeface="Lato"/>
                          <a:ea typeface="Lato"/>
                          <a:cs typeface="Lato"/>
                          <a:sym typeface="Lato"/>
                        </a:rPr>
                        <a:t>iSAT model is acceptable by the first time users</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Clr>
                          <a:schemeClr val="dk2"/>
                        </a:buClr>
                        <a:buSzPts val="1100"/>
                        <a:buFont typeface="Arial"/>
                        <a:buNone/>
                      </a:pPr>
                      <a:r>
                        <a:rPr lang="en" sz="1200">
                          <a:latin typeface="Lato"/>
                          <a:ea typeface="Lato"/>
                          <a:cs typeface="Lato"/>
                          <a:sym typeface="Lato"/>
                        </a:rPr>
                        <a:t>67% of users perceived that they intended to use iSAT as it was useful and relevant to their job</a:t>
                      </a:r>
                      <a:endParaRPr sz="1200">
                        <a:latin typeface="Lato"/>
                        <a:ea typeface="Lato"/>
                        <a:cs typeface="Lato"/>
                        <a:sym typeface="Lato"/>
                      </a:endParaRPr>
                    </a:p>
                    <a:p>
                      <a:pPr indent="0" lvl="0" marL="0" rtl="0">
                        <a:spcBef>
                          <a:spcPts val="0"/>
                        </a:spcBef>
                        <a:spcAft>
                          <a:spcPts val="0"/>
                        </a:spcAft>
                        <a:buClr>
                          <a:schemeClr val="dk2"/>
                        </a:buClr>
                        <a:buSzPts val="1100"/>
                        <a:buFont typeface="Arial"/>
                        <a:buNone/>
                      </a:pPr>
                      <a:r>
                        <a:rPr lang="en" sz="1200">
                          <a:latin typeface="Lato"/>
                          <a:ea typeface="Lato"/>
                          <a:cs typeface="Lato"/>
                          <a:sym typeface="Lato"/>
                        </a:rPr>
                        <a:t>15% users were neutral across the survey items</a:t>
                      </a:r>
                      <a:endParaRPr sz="1200">
                        <a:latin typeface="Lato"/>
                        <a:ea typeface="Lato"/>
                        <a:cs typeface="Lato"/>
                        <a:sym typeface="Lato"/>
                      </a:endParaRPr>
                    </a:p>
                    <a:p>
                      <a:pPr indent="0" lvl="0" marL="0" rtl="0">
                        <a:spcBef>
                          <a:spcPts val="0"/>
                        </a:spcBef>
                        <a:spcAft>
                          <a:spcPts val="0"/>
                        </a:spcAft>
                        <a:buNone/>
                      </a:pPr>
                      <a:r>
                        <a:rPr lang="en" sz="1200">
                          <a:latin typeface="Lato"/>
                          <a:ea typeface="Lato"/>
                          <a:cs typeface="Lato"/>
                          <a:sym typeface="Lato"/>
                        </a:rPr>
                        <a:t>NO users disagreed to all the items for iSAT</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8" name="Shape 908"/>
        <p:cNvGrpSpPr/>
        <p:nvPr/>
      </p:nvGrpSpPr>
      <p:grpSpPr>
        <a:xfrm>
          <a:off x="0" y="0"/>
          <a:ext cx="0" cy="0"/>
          <a:chOff x="0" y="0"/>
          <a:chExt cx="0" cy="0"/>
        </a:xfrm>
      </p:grpSpPr>
      <p:sp>
        <p:nvSpPr>
          <p:cNvPr id="909" name="Shape 909"/>
          <p:cNvSpPr txBox="1"/>
          <p:nvPr>
            <p:ph type="title"/>
          </p:nvPr>
        </p:nvSpPr>
        <p:spPr>
          <a:xfrm>
            <a:off x="125250" y="1796850"/>
            <a:ext cx="87894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Generalizability					    Limitations					Future</a:t>
            </a:r>
            <a:endParaRPr sz="1400"/>
          </a:p>
        </p:txBody>
      </p:sp>
      <p:sp>
        <p:nvSpPr>
          <p:cNvPr id="910" name="Shape 910"/>
          <p:cNvSpPr txBox="1"/>
          <p:nvPr>
            <p:ph idx="1" type="body"/>
          </p:nvPr>
        </p:nvSpPr>
        <p:spPr>
          <a:xfrm>
            <a:off x="27025" y="1272150"/>
            <a:ext cx="1930200" cy="524700"/>
          </a:xfrm>
          <a:prstGeom prst="rect">
            <a:avLst/>
          </a:prstGeom>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SzPts val="1200"/>
              <a:buChar char="●"/>
            </a:pPr>
            <a:r>
              <a:rPr lang="en" sz="1200"/>
              <a:t>Model</a:t>
            </a:r>
            <a:endParaRPr sz="1200"/>
          </a:p>
          <a:p>
            <a:pPr indent="-304800" lvl="0" marL="457200" marR="0" rtl="0" algn="l">
              <a:lnSpc>
                <a:spcPct val="100000"/>
              </a:lnSpc>
              <a:spcBef>
                <a:spcPts val="0"/>
              </a:spcBef>
              <a:spcAft>
                <a:spcPts val="0"/>
              </a:spcAft>
              <a:buSzPts val="1200"/>
              <a:buChar char="●"/>
            </a:pPr>
            <a:r>
              <a:rPr lang="en" sz="1200"/>
              <a:t>Visualisation</a:t>
            </a:r>
            <a:endParaRPr sz="1200"/>
          </a:p>
        </p:txBody>
      </p:sp>
      <p:sp>
        <p:nvSpPr>
          <p:cNvPr id="911" name="Shape 9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912" name="Shape 912"/>
          <p:cNvSpPr txBox="1"/>
          <p:nvPr>
            <p:ph idx="1" type="body"/>
          </p:nvPr>
        </p:nvSpPr>
        <p:spPr>
          <a:xfrm>
            <a:off x="3038325" y="434175"/>
            <a:ext cx="3295500" cy="1435800"/>
          </a:xfrm>
          <a:prstGeom prst="rect">
            <a:avLst/>
          </a:prstGeom>
        </p:spPr>
        <p:txBody>
          <a:bodyPr anchorCtr="0" anchor="t" bIns="91425" lIns="91425" spcFirstLastPara="1" rIns="91425" wrap="square" tIns="91425">
            <a:noAutofit/>
          </a:bodyPr>
          <a:lstStyle/>
          <a:p>
            <a:pPr indent="-304800" lvl="0" marL="457200" rtl="0">
              <a:lnSpc>
                <a:spcPct val="100000"/>
              </a:lnSpc>
              <a:spcBef>
                <a:spcPts val="0"/>
              </a:spcBef>
              <a:spcAft>
                <a:spcPts val="0"/>
              </a:spcAft>
              <a:buSzPts val="1200"/>
              <a:buChar char="●"/>
            </a:pPr>
            <a:r>
              <a:rPr lang="en" sz="1200"/>
              <a:t>Number of scenarios tested are limited</a:t>
            </a:r>
            <a:endParaRPr sz="1200"/>
          </a:p>
          <a:p>
            <a:pPr indent="-304800" lvl="0" marL="457200" rtl="0">
              <a:lnSpc>
                <a:spcPct val="100000"/>
              </a:lnSpc>
              <a:spcBef>
                <a:spcPts val="0"/>
              </a:spcBef>
              <a:spcAft>
                <a:spcPts val="0"/>
              </a:spcAft>
              <a:buSzPts val="1200"/>
              <a:buChar char="●"/>
            </a:pPr>
            <a:r>
              <a:rPr lang="en" sz="1200"/>
              <a:t>Patterns are not defined formally from a statistical perspective.</a:t>
            </a:r>
            <a:endParaRPr sz="1200"/>
          </a:p>
          <a:p>
            <a:pPr indent="-304800" lvl="0" marL="457200" rtl="0">
              <a:lnSpc>
                <a:spcPct val="100000"/>
              </a:lnSpc>
              <a:spcBef>
                <a:spcPts val="0"/>
              </a:spcBef>
              <a:spcAft>
                <a:spcPts val="0"/>
              </a:spcAft>
              <a:buSzPts val="1200"/>
              <a:buChar char="●"/>
            </a:pPr>
            <a:r>
              <a:rPr lang="en" sz="1200"/>
              <a:t>Tool supports analysis for only 3 phases with 7 strata in each phase</a:t>
            </a:r>
            <a:endParaRPr sz="1200"/>
          </a:p>
          <a:p>
            <a:pPr indent="-304800" lvl="0" marL="457200" rtl="0">
              <a:lnSpc>
                <a:spcPct val="100000"/>
              </a:lnSpc>
              <a:spcBef>
                <a:spcPts val="0"/>
              </a:spcBef>
              <a:spcAft>
                <a:spcPts val="0"/>
              </a:spcAft>
              <a:buSzPts val="1200"/>
              <a:buChar char="●"/>
            </a:pPr>
            <a:r>
              <a:rPr lang="en" sz="1200"/>
              <a:t>Usability evaluation only perception based and not with user tasks</a:t>
            </a:r>
            <a:endParaRPr sz="1200"/>
          </a:p>
        </p:txBody>
      </p:sp>
      <p:sp>
        <p:nvSpPr>
          <p:cNvPr id="913" name="Shape 913"/>
          <p:cNvSpPr txBox="1"/>
          <p:nvPr>
            <p:ph idx="1" type="body"/>
          </p:nvPr>
        </p:nvSpPr>
        <p:spPr>
          <a:xfrm>
            <a:off x="6053675" y="2183550"/>
            <a:ext cx="2911200" cy="1112400"/>
          </a:xfrm>
          <a:prstGeom prst="rect">
            <a:avLst/>
          </a:prstGeom>
        </p:spPr>
        <p:txBody>
          <a:bodyPr anchorCtr="0" anchor="t" bIns="91425" lIns="91425" spcFirstLastPara="1" rIns="91425" wrap="square" tIns="91425">
            <a:noAutofit/>
          </a:bodyPr>
          <a:lstStyle/>
          <a:p>
            <a:pPr indent="-304800" lvl="0" marL="457200" rtl="0">
              <a:lnSpc>
                <a:spcPct val="100000"/>
              </a:lnSpc>
              <a:spcBef>
                <a:spcPts val="0"/>
              </a:spcBef>
              <a:spcAft>
                <a:spcPts val="0"/>
              </a:spcAft>
              <a:buClr>
                <a:srgbClr val="434343"/>
              </a:buClr>
              <a:buSzPts val="1200"/>
              <a:buChar char="●"/>
            </a:pPr>
            <a:r>
              <a:rPr lang="en" sz="1200">
                <a:solidFill>
                  <a:srgbClr val="434343"/>
                </a:solidFill>
              </a:rPr>
              <a:t>NOW :)</a:t>
            </a:r>
            <a:endParaRPr sz="1200">
              <a:solidFill>
                <a:srgbClr val="434343"/>
              </a:solidFill>
            </a:endParaRPr>
          </a:p>
          <a:p>
            <a:pPr indent="-304800" lvl="0" marL="457200" rtl="0">
              <a:lnSpc>
                <a:spcPct val="100000"/>
              </a:lnSpc>
              <a:spcBef>
                <a:spcPts val="0"/>
              </a:spcBef>
              <a:spcAft>
                <a:spcPts val="0"/>
              </a:spcAft>
              <a:buClr>
                <a:srgbClr val="B7B7B7"/>
              </a:buClr>
              <a:buSzPts val="1200"/>
              <a:buChar char="●"/>
            </a:pPr>
            <a:r>
              <a:rPr lang="en" sz="1200">
                <a:solidFill>
                  <a:srgbClr val="B7B7B7"/>
                </a:solidFill>
              </a:rPr>
              <a:t>Research</a:t>
            </a:r>
            <a:endParaRPr sz="1200">
              <a:solidFill>
                <a:srgbClr val="B7B7B7"/>
              </a:solidFill>
            </a:endParaRPr>
          </a:p>
          <a:p>
            <a:pPr indent="-304800" lvl="1" marL="914400" rtl="0">
              <a:lnSpc>
                <a:spcPct val="100000"/>
              </a:lnSpc>
              <a:spcBef>
                <a:spcPts val="0"/>
              </a:spcBef>
              <a:spcAft>
                <a:spcPts val="0"/>
              </a:spcAft>
              <a:buClr>
                <a:srgbClr val="B7B7B7"/>
              </a:buClr>
              <a:buSzPts val="1200"/>
              <a:buChar char="○"/>
            </a:pPr>
            <a:r>
              <a:rPr lang="en" sz="1200">
                <a:solidFill>
                  <a:srgbClr val="B7B7B7"/>
                </a:solidFill>
              </a:rPr>
              <a:t>ET Research</a:t>
            </a:r>
            <a:endParaRPr sz="1200">
              <a:solidFill>
                <a:srgbClr val="B7B7B7"/>
              </a:solidFill>
            </a:endParaRPr>
          </a:p>
          <a:p>
            <a:pPr indent="-304800" lvl="1" marL="914400" rtl="0">
              <a:lnSpc>
                <a:spcPct val="100000"/>
              </a:lnSpc>
              <a:spcBef>
                <a:spcPts val="0"/>
              </a:spcBef>
              <a:spcAft>
                <a:spcPts val="0"/>
              </a:spcAft>
              <a:buClr>
                <a:srgbClr val="B7B7B7"/>
              </a:buClr>
              <a:buSzPts val="1200"/>
              <a:buChar char="○"/>
            </a:pPr>
            <a:r>
              <a:rPr lang="en" sz="1200">
                <a:solidFill>
                  <a:srgbClr val="B7B7B7"/>
                </a:solidFill>
              </a:rPr>
              <a:t>Diagrams Research</a:t>
            </a:r>
            <a:endParaRPr sz="1200">
              <a:solidFill>
                <a:srgbClr val="B7B7B7"/>
              </a:solidFill>
            </a:endParaRPr>
          </a:p>
          <a:p>
            <a:pPr indent="-304800" lvl="1" marL="914400" rtl="0">
              <a:lnSpc>
                <a:spcPct val="100000"/>
              </a:lnSpc>
              <a:spcBef>
                <a:spcPts val="0"/>
              </a:spcBef>
              <a:spcAft>
                <a:spcPts val="0"/>
              </a:spcAft>
              <a:buClr>
                <a:srgbClr val="B7B7B7"/>
              </a:buClr>
              <a:buSzPts val="1200"/>
              <a:buChar char="○"/>
            </a:pPr>
            <a:r>
              <a:rPr lang="en" sz="1200">
                <a:solidFill>
                  <a:srgbClr val="B7B7B7"/>
                </a:solidFill>
              </a:rPr>
              <a:t>Interaction Research</a:t>
            </a:r>
            <a:br>
              <a:rPr lang="en" sz="1200">
                <a:solidFill>
                  <a:srgbClr val="B7B7B7"/>
                </a:solidFill>
              </a:rPr>
            </a:br>
            <a:endParaRPr sz="1200">
              <a:solidFill>
                <a:srgbClr val="B7B7B7"/>
              </a:solidFill>
            </a:endParaRPr>
          </a:p>
          <a:p>
            <a:pPr indent="-304800" lvl="0" marL="457200" rtl="0">
              <a:lnSpc>
                <a:spcPct val="100000"/>
              </a:lnSpc>
              <a:spcBef>
                <a:spcPts val="0"/>
              </a:spcBef>
              <a:spcAft>
                <a:spcPts val="0"/>
              </a:spcAft>
              <a:buClr>
                <a:srgbClr val="B7B7B7"/>
              </a:buClr>
              <a:buSzPts val="1200"/>
              <a:buChar char="●"/>
            </a:pPr>
            <a:r>
              <a:rPr lang="en" sz="1200">
                <a:solidFill>
                  <a:srgbClr val="B7B7B7"/>
                </a:solidFill>
              </a:rPr>
              <a:t>Development</a:t>
            </a:r>
            <a:endParaRPr sz="1200">
              <a:solidFill>
                <a:srgbClr val="B7B7B7"/>
              </a:solidFill>
            </a:endParaRPr>
          </a:p>
          <a:p>
            <a:pPr indent="-304800" lvl="1" marL="914400" rtl="0">
              <a:lnSpc>
                <a:spcPct val="100000"/>
              </a:lnSpc>
              <a:spcBef>
                <a:spcPts val="0"/>
              </a:spcBef>
              <a:spcAft>
                <a:spcPts val="0"/>
              </a:spcAft>
              <a:buClr>
                <a:srgbClr val="B7B7B7"/>
              </a:buClr>
              <a:buSzPts val="1200"/>
              <a:buChar char="○"/>
            </a:pPr>
            <a:r>
              <a:rPr lang="en" sz="1200">
                <a:solidFill>
                  <a:srgbClr val="B7B7B7"/>
                </a:solidFill>
              </a:rPr>
              <a:t>Optimisation of algorithms</a:t>
            </a:r>
            <a:endParaRPr sz="1200">
              <a:solidFill>
                <a:srgbClr val="B7B7B7"/>
              </a:solidFill>
            </a:endParaRPr>
          </a:p>
          <a:p>
            <a:pPr indent="-304800" lvl="1" marL="914400" rtl="0">
              <a:lnSpc>
                <a:spcPct val="100000"/>
              </a:lnSpc>
              <a:spcBef>
                <a:spcPts val="0"/>
              </a:spcBef>
              <a:spcAft>
                <a:spcPts val="0"/>
              </a:spcAft>
              <a:buClr>
                <a:srgbClr val="B7B7B7"/>
              </a:buClr>
              <a:buSzPts val="1200"/>
              <a:buChar char="○"/>
            </a:pPr>
            <a:r>
              <a:rPr lang="en" sz="1200">
                <a:solidFill>
                  <a:srgbClr val="B7B7B7"/>
                </a:solidFill>
              </a:rPr>
              <a:t>Features in current tool</a:t>
            </a:r>
            <a:endParaRPr sz="1200">
              <a:solidFill>
                <a:srgbClr val="B7B7B7"/>
              </a:solidFill>
            </a:endParaRPr>
          </a:p>
          <a:p>
            <a:pPr indent="-304800" lvl="1" marL="914400" rtl="0">
              <a:lnSpc>
                <a:spcPct val="100000"/>
              </a:lnSpc>
              <a:spcBef>
                <a:spcPts val="0"/>
              </a:spcBef>
              <a:spcAft>
                <a:spcPts val="0"/>
              </a:spcAft>
              <a:buClr>
                <a:srgbClr val="B7B7B7"/>
              </a:buClr>
              <a:buSzPts val="1200"/>
              <a:buChar char="○"/>
            </a:pPr>
            <a:r>
              <a:rPr lang="en" sz="1200">
                <a:solidFill>
                  <a:srgbClr val="B7B7B7"/>
                </a:solidFill>
              </a:rPr>
              <a:t>Extension of current tool</a:t>
            </a:r>
            <a:endParaRPr sz="1200">
              <a:solidFill>
                <a:srgbClr val="B7B7B7"/>
              </a:solidFill>
            </a:endParaRPr>
          </a:p>
        </p:txBody>
      </p:sp>
      <p:pic>
        <p:nvPicPr>
          <p:cNvPr id="914" name="Shape 914"/>
          <p:cNvPicPr preferRelativeResize="0"/>
          <p:nvPr/>
        </p:nvPicPr>
        <p:blipFill>
          <a:blip r:embed="rId3">
            <a:alphaModFix/>
          </a:blip>
          <a:stretch>
            <a:fillRect/>
          </a:stretch>
        </p:blipFill>
        <p:spPr>
          <a:xfrm>
            <a:off x="-1500" y="2128750"/>
            <a:ext cx="3768422" cy="3014750"/>
          </a:xfrm>
          <a:prstGeom prst="rect">
            <a:avLst/>
          </a:prstGeom>
          <a:noFill/>
          <a:ln>
            <a:noFill/>
          </a:ln>
        </p:spPr>
      </p:pic>
      <p:sp>
        <p:nvSpPr>
          <p:cNvPr id="915" name="Shape 915"/>
          <p:cNvSpPr txBox="1"/>
          <p:nvPr/>
        </p:nvSpPr>
        <p:spPr>
          <a:xfrm>
            <a:off x="3694300" y="4371275"/>
            <a:ext cx="2911200" cy="393600"/>
          </a:xfrm>
          <a:prstGeom prst="rect">
            <a:avLst/>
          </a:prstGeom>
          <a:noFill/>
          <a:ln>
            <a:noFill/>
          </a:ln>
        </p:spPr>
        <p:txBody>
          <a:bodyPr anchorCtr="0" anchor="t" bIns="91425" lIns="91425" spcFirstLastPara="1" rIns="91425" wrap="square" tIns="91425">
            <a:noAutofit/>
          </a:bodyPr>
          <a:lstStyle/>
          <a:p>
            <a:pPr indent="0" lvl="0" marL="0" rtl="0">
              <a:lnSpc>
                <a:spcPct val="100000"/>
              </a:lnSpc>
              <a:spcBef>
                <a:spcPts val="0"/>
              </a:spcBef>
              <a:spcAft>
                <a:spcPts val="1600"/>
              </a:spcAft>
              <a:buNone/>
            </a:pPr>
            <a:r>
              <a:rPr lang="en" sz="800">
                <a:solidFill>
                  <a:schemeClr val="dk2"/>
                </a:solidFill>
                <a:latin typeface="Lato"/>
                <a:ea typeface="Lato"/>
                <a:cs typeface="Lato"/>
                <a:sym typeface="Lato"/>
              </a:rPr>
              <a:t>Evaluation of various farming systems using </a:t>
            </a:r>
            <a:br>
              <a:rPr lang="en" sz="800">
                <a:solidFill>
                  <a:schemeClr val="dk2"/>
                </a:solidFill>
                <a:latin typeface="Lato"/>
                <a:ea typeface="Lato"/>
                <a:cs typeface="Lato"/>
                <a:sym typeface="Lato"/>
              </a:rPr>
            </a:br>
            <a:r>
              <a:rPr lang="en" sz="800">
                <a:solidFill>
                  <a:schemeClr val="dk2"/>
                </a:solidFill>
                <a:latin typeface="Lato"/>
                <a:ea typeface="Lato"/>
                <a:cs typeface="Lato"/>
                <a:sym typeface="Lato"/>
              </a:rPr>
              <a:t>Farm Assessment Index (FAI) derived from a set of indicators </a:t>
            </a:r>
            <a:endParaRPr sz="8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1700"/>
                                        <p:tgtEl>
                                          <p:spTgt spid="914"/>
                                        </p:tgtEl>
                                      </p:cBhvr>
                                    </p:animEffect>
                                  </p:childTnLst>
                                </p:cTn>
                              </p:par>
                              <p:par>
                                <p:cTn fill="hold" nodeType="with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1000"/>
                                        <p:tgtEl>
                                          <p:spTgt spid="9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1000">
                <a:latin typeface="Lato"/>
                <a:ea typeface="Lato"/>
                <a:cs typeface="Lato"/>
                <a:sym typeface="Lato"/>
              </a:rPr>
              <a:t>‹#›</a:t>
            </a:fld>
            <a:endParaRPr sz="1000">
              <a:latin typeface="Lato"/>
              <a:ea typeface="Lato"/>
              <a:cs typeface="Lato"/>
              <a:sym typeface="Lato"/>
            </a:endParaRPr>
          </a:p>
        </p:txBody>
      </p:sp>
      <p:sp>
        <p:nvSpPr>
          <p:cNvPr id="387" name="Shape 387"/>
          <p:cNvSpPr txBox="1"/>
          <p:nvPr>
            <p:ph idx="4294967295" type="title"/>
          </p:nvPr>
        </p:nvSpPr>
        <p:spPr>
          <a:xfrm>
            <a:off x="5264750" y="65300"/>
            <a:ext cx="3963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Analysis at Micro level</a:t>
            </a:r>
            <a:endParaRPr sz="2400"/>
          </a:p>
        </p:txBody>
      </p:sp>
      <p:sp>
        <p:nvSpPr>
          <p:cNvPr id="388" name="Shape 388"/>
          <p:cNvSpPr txBox="1"/>
          <p:nvPr>
            <p:ph idx="4294967295" type="body"/>
          </p:nvPr>
        </p:nvSpPr>
        <p:spPr>
          <a:xfrm>
            <a:off x="5363275" y="700700"/>
            <a:ext cx="3375600" cy="1267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Utility: </a:t>
            </a:r>
            <a:br>
              <a:rPr lang="en" sz="1400"/>
            </a:br>
            <a:r>
              <a:rPr lang="en" sz="1400"/>
              <a:t>Provide personalised feedback based on learner type</a:t>
            </a:r>
            <a:endParaRPr sz="1400"/>
          </a:p>
        </p:txBody>
      </p:sp>
      <p:pic>
        <p:nvPicPr>
          <p:cNvPr id="389" name="Shape 389"/>
          <p:cNvPicPr preferRelativeResize="0"/>
          <p:nvPr/>
        </p:nvPicPr>
        <p:blipFill>
          <a:blip r:embed="rId3">
            <a:alphaModFix/>
          </a:blip>
          <a:stretch>
            <a:fillRect/>
          </a:stretch>
        </p:blipFill>
        <p:spPr>
          <a:xfrm>
            <a:off x="389775" y="65299"/>
            <a:ext cx="4268400" cy="1999876"/>
          </a:xfrm>
          <a:prstGeom prst="rect">
            <a:avLst/>
          </a:prstGeom>
          <a:noFill/>
          <a:ln>
            <a:noFill/>
          </a:ln>
        </p:spPr>
      </p:pic>
      <p:pic>
        <p:nvPicPr>
          <p:cNvPr id="390" name="Shape 390"/>
          <p:cNvPicPr preferRelativeResize="0"/>
          <p:nvPr/>
        </p:nvPicPr>
        <p:blipFill>
          <a:blip r:embed="rId4">
            <a:alphaModFix/>
          </a:blip>
          <a:stretch>
            <a:fillRect/>
          </a:stretch>
        </p:blipFill>
        <p:spPr>
          <a:xfrm>
            <a:off x="4229000" y="2173399"/>
            <a:ext cx="4497609" cy="2773526"/>
          </a:xfrm>
          <a:prstGeom prst="rect">
            <a:avLst/>
          </a:prstGeom>
          <a:noFill/>
          <a:ln>
            <a:noFill/>
          </a:ln>
        </p:spPr>
      </p:pic>
      <p:sp>
        <p:nvSpPr>
          <p:cNvPr id="391" name="Shape 391"/>
          <p:cNvSpPr txBox="1"/>
          <p:nvPr>
            <p:ph idx="4294967295" type="body"/>
          </p:nvPr>
        </p:nvSpPr>
        <p:spPr>
          <a:xfrm>
            <a:off x="855325" y="2818825"/>
            <a:ext cx="3375600" cy="1267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Limitation: </a:t>
            </a:r>
            <a:br>
              <a:rPr lang="en" sz="1400"/>
            </a:br>
            <a:r>
              <a:rPr lang="en" sz="1400"/>
              <a:t>What are the different patterns of engagement that exists in the class?</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Shape 920"/>
          <p:cNvSpPr txBox="1"/>
          <p:nvPr>
            <p:ph type="title"/>
          </p:nvPr>
        </p:nvSpPr>
        <p:spPr>
          <a:xfrm>
            <a:off x="2400250" y="4235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iSAT in Kyoto!</a:t>
            </a:r>
            <a:endParaRPr sz="2400"/>
          </a:p>
        </p:txBody>
      </p:sp>
      <p:sp>
        <p:nvSpPr>
          <p:cNvPr id="921" name="Shape 92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922" name="Shape 922"/>
          <p:cNvPicPr preferRelativeResize="0"/>
          <p:nvPr/>
        </p:nvPicPr>
        <p:blipFill>
          <a:blip r:embed="rId3">
            <a:alphaModFix/>
          </a:blip>
          <a:stretch>
            <a:fillRect/>
          </a:stretch>
        </p:blipFill>
        <p:spPr>
          <a:xfrm>
            <a:off x="275000" y="1285449"/>
            <a:ext cx="1668375" cy="508475"/>
          </a:xfrm>
          <a:prstGeom prst="rect">
            <a:avLst/>
          </a:prstGeom>
          <a:noFill/>
          <a:ln>
            <a:noFill/>
          </a:ln>
        </p:spPr>
      </p:pic>
      <p:pic>
        <p:nvPicPr>
          <p:cNvPr id="923" name="Shape 923"/>
          <p:cNvPicPr preferRelativeResize="0"/>
          <p:nvPr/>
        </p:nvPicPr>
        <p:blipFill>
          <a:blip r:embed="rId4">
            <a:alphaModFix/>
          </a:blip>
          <a:stretch>
            <a:fillRect/>
          </a:stretch>
        </p:blipFill>
        <p:spPr>
          <a:xfrm>
            <a:off x="3615050" y="986626"/>
            <a:ext cx="5182999" cy="3702135"/>
          </a:xfrm>
          <a:prstGeom prst="rect">
            <a:avLst/>
          </a:prstGeom>
          <a:noFill/>
          <a:ln>
            <a:noFill/>
          </a:ln>
        </p:spPr>
      </p:pic>
      <p:pic>
        <p:nvPicPr>
          <p:cNvPr id="924" name="Shape 924"/>
          <p:cNvPicPr preferRelativeResize="0"/>
          <p:nvPr/>
        </p:nvPicPr>
        <p:blipFill>
          <a:blip r:embed="rId5">
            <a:alphaModFix/>
          </a:blip>
          <a:stretch>
            <a:fillRect/>
          </a:stretch>
        </p:blipFill>
        <p:spPr>
          <a:xfrm>
            <a:off x="243200" y="2161198"/>
            <a:ext cx="2686050" cy="2343150"/>
          </a:xfrm>
          <a:prstGeom prst="rect">
            <a:avLst/>
          </a:prstGeom>
          <a:noFill/>
          <a:ln>
            <a:noFill/>
          </a:ln>
        </p:spPr>
      </p:pic>
      <p:sp>
        <p:nvSpPr>
          <p:cNvPr id="925" name="Shape 925"/>
          <p:cNvSpPr txBox="1"/>
          <p:nvPr/>
        </p:nvSpPr>
        <p:spPr>
          <a:xfrm>
            <a:off x="2048800" y="1182113"/>
            <a:ext cx="1668300" cy="85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Lato"/>
                <a:ea typeface="Lato"/>
                <a:cs typeface="Lato"/>
                <a:sym typeface="Lato"/>
              </a:rPr>
              <a:t>eBook reader with students reading and annotation behavior logger</a:t>
            </a:r>
            <a:endParaRPr>
              <a:latin typeface="Lato"/>
              <a:ea typeface="Lato"/>
              <a:cs typeface="Lato"/>
              <a:sym typeface="Lato"/>
            </a:endParaRPr>
          </a:p>
        </p:txBody>
      </p:sp>
      <p:sp>
        <p:nvSpPr>
          <p:cNvPr id="926" name="Shape 926"/>
          <p:cNvSpPr txBox="1"/>
          <p:nvPr/>
        </p:nvSpPr>
        <p:spPr>
          <a:xfrm>
            <a:off x="355825" y="4433925"/>
            <a:ext cx="2394300" cy="508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latin typeface="Lato"/>
                <a:ea typeface="Lato"/>
                <a:cs typeface="Lato"/>
                <a:sym typeface="Lato"/>
              </a:rPr>
              <a:t>Learning Analytics dashboard</a:t>
            </a:r>
            <a:endParaRPr>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0" name="Shape 930"/>
        <p:cNvGrpSpPr/>
        <p:nvPr/>
      </p:nvGrpSpPr>
      <p:grpSpPr>
        <a:xfrm>
          <a:off x="0" y="0"/>
          <a:ext cx="0" cy="0"/>
          <a:chOff x="0" y="0"/>
          <a:chExt cx="0" cy="0"/>
        </a:xfrm>
      </p:grpSpPr>
      <p:sp>
        <p:nvSpPr>
          <p:cNvPr id="931" name="Shape 93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932" name="Shape 932"/>
          <p:cNvSpPr txBox="1"/>
          <p:nvPr/>
        </p:nvSpPr>
        <p:spPr>
          <a:xfrm>
            <a:off x="2223000" y="519650"/>
            <a:ext cx="2736900" cy="4126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1200">
                <a:solidFill>
                  <a:srgbClr val="595959"/>
                </a:solidFill>
                <a:latin typeface="Lato"/>
                <a:ea typeface="Lato"/>
                <a:cs typeface="Lato"/>
                <a:sym typeface="Lato"/>
              </a:rPr>
              <a:t>Sessions counts  - A</a:t>
            </a:r>
            <a:r>
              <a:rPr b="1" lang="en" sz="1200">
                <a:solidFill>
                  <a:srgbClr val="595959"/>
                </a:solidFill>
                <a:latin typeface="Lato"/>
                <a:ea typeface="Lato"/>
                <a:cs typeface="Lato"/>
                <a:sym typeface="Lato"/>
              </a:rPr>
              <a:t>ssessment score</a:t>
            </a:r>
            <a:br>
              <a:rPr b="1" lang="en" sz="1200">
                <a:solidFill>
                  <a:srgbClr val="595959"/>
                </a:solidFill>
                <a:latin typeface="Lato"/>
                <a:ea typeface="Lato"/>
                <a:cs typeface="Lato"/>
                <a:sym typeface="Lato"/>
              </a:rPr>
            </a:br>
            <a:r>
              <a:rPr lang="en" sz="1200">
                <a:solidFill>
                  <a:srgbClr val="595959"/>
                </a:solidFill>
                <a:latin typeface="Lato"/>
                <a:ea typeface="Lato"/>
                <a:cs typeface="Lato"/>
                <a:sym typeface="Lato"/>
              </a:rPr>
              <a:t>Dynamics of login count  and score &gt;&gt;</a:t>
            </a:r>
            <a:br>
              <a:rPr lang="en" sz="1200">
                <a:solidFill>
                  <a:srgbClr val="595959"/>
                </a:solidFill>
                <a:latin typeface="Lato"/>
                <a:ea typeface="Lato"/>
                <a:cs typeface="Lato"/>
                <a:sym typeface="Lato"/>
              </a:rPr>
            </a:br>
            <a:endParaRPr sz="1200">
              <a:solidFill>
                <a:srgbClr val="595959"/>
              </a:solidFill>
              <a:latin typeface="Lato"/>
              <a:ea typeface="Lato"/>
              <a:cs typeface="Lato"/>
              <a:sym typeface="Lato"/>
            </a:endParaRPr>
          </a:p>
          <a:p>
            <a:pPr indent="0" lvl="0" marL="0" rtl="0">
              <a:lnSpc>
                <a:spcPct val="115000"/>
              </a:lnSpc>
              <a:spcBef>
                <a:spcPts val="1600"/>
              </a:spcBef>
              <a:spcAft>
                <a:spcPts val="0"/>
              </a:spcAft>
              <a:buNone/>
            </a:pPr>
            <a:r>
              <a:t/>
            </a:r>
            <a:endParaRPr sz="1200">
              <a:solidFill>
                <a:srgbClr val="595959"/>
              </a:solidFill>
              <a:latin typeface="Lato"/>
              <a:ea typeface="Lato"/>
              <a:cs typeface="Lato"/>
              <a:sym typeface="Lato"/>
            </a:endParaRPr>
          </a:p>
          <a:p>
            <a:pPr indent="0" lvl="0" marL="0" rtl="0">
              <a:lnSpc>
                <a:spcPct val="115000"/>
              </a:lnSpc>
              <a:spcBef>
                <a:spcPts val="1600"/>
              </a:spcBef>
              <a:spcAft>
                <a:spcPts val="0"/>
              </a:spcAft>
              <a:buNone/>
            </a:pPr>
            <a:r>
              <a:rPr b="1" lang="en" sz="1200">
                <a:solidFill>
                  <a:srgbClr val="595959"/>
                </a:solidFill>
                <a:latin typeface="Lato"/>
                <a:ea typeface="Lato"/>
                <a:cs typeface="Lato"/>
                <a:sym typeface="Lato"/>
              </a:rPr>
              <a:t>Page completion - Page activity</a:t>
            </a:r>
            <a:br>
              <a:rPr lang="en" sz="1200">
                <a:solidFill>
                  <a:srgbClr val="595959"/>
                </a:solidFill>
                <a:latin typeface="Lato"/>
                <a:ea typeface="Lato"/>
                <a:cs typeface="Lato"/>
                <a:sym typeface="Lato"/>
              </a:rPr>
            </a:br>
            <a:r>
              <a:rPr lang="en" sz="1200">
                <a:solidFill>
                  <a:srgbClr val="595959"/>
                </a:solidFill>
                <a:latin typeface="Lato"/>
                <a:ea typeface="Lato"/>
                <a:cs typeface="Lato"/>
                <a:sym typeface="Lato"/>
              </a:rPr>
              <a:t>Read only small portion and has highlighted / noted in ebook</a:t>
            </a:r>
            <a:br>
              <a:rPr lang="en" sz="1200">
                <a:solidFill>
                  <a:srgbClr val="595959"/>
                </a:solidFill>
                <a:latin typeface="Lato"/>
                <a:ea typeface="Lato"/>
                <a:cs typeface="Lato"/>
                <a:sym typeface="Lato"/>
              </a:rPr>
            </a:br>
            <a:r>
              <a:rPr lang="en" sz="1200">
                <a:solidFill>
                  <a:srgbClr val="595959"/>
                </a:solidFill>
                <a:latin typeface="Lato"/>
                <a:ea typeface="Lato"/>
                <a:cs typeface="Lato"/>
                <a:sym typeface="Lato"/>
              </a:rPr>
              <a:t>Encourage those students to follow up with reading</a:t>
            </a:r>
            <a:endParaRPr sz="1200">
              <a:solidFill>
                <a:srgbClr val="595959"/>
              </a:solidFill>
              <a:latin typeface="Lato"/>
              <a:ea typeface="Lato"/>
              <a:cs typeface="Lato"/>
              <a:sym typeface="Lato"/>
            </a:endParaRPr>
          </a:p>
          <a:p>
            <a:pPr indent="0" lvl="0" marL="0" rtl="0">
              <a:lnSpc>
                <a:spcPct val="115000"/>
              </a:lnSpc>
              <a:spcBef>
                <a:spcPts val="1600"/>
              </a:spcBef>
              <a:spcAft>
                <a:spcPts val="0"/>
              </a:spcAft>
              <a:buNone/>
            </a:pPr>
            <a:r>
              <a:t/>
            </a:r>
            <a:endParaRPr b="1" sz="1200">
              <a:solidFill>
                <a:srgbClr val="595959"/>
              </a:solidFill>
              <a:latin typeface="Lato"/>
              <a:ea typeface="Lato"/>
              <a:cs typeface="Lato"/>
              <a:sym typeface="Lato"/>
            </a:endParaRPr>
          </a:p>
          <a:p>
            <a:pPr indent="0" lvl="0" marL="0" rtl="0">
              <a:lnSpc>
                <a:spcPct val="115000"/>
              </a:lnSpc>
              <a:spcBef>
                <a:spcPts val="1600"/>
              </a:spcBef>
              <a:spcAft>
                <a:spcPts val="0"/>
              </a:spcAft>
              <a:buNone/>
            </a:pPr>
            <a:r>
              <a:rPr b="1" lang="en" sz="1200">
                <a:solidFill>
                  <a:srgbClr val="595959"/>
                </a:solidFill>
                <a:latin typeface="Lato"/>
                <a:ea typeface="Lato"/>
                <a:cs typeface="Lato"/>
                <a:sym typeface="Lato"/>
              </a:rPr>
              <a:t>Page completion -  Assessment score</a:t>
            </a:r>
            <a:br>
              <a:rPr b="1" lang="en" sz="1200">
                <a:solidFill>
                  <a:srgbClr val="595959"/>
                </a:solidFill>
                <a:latin typeface="Lato"/>
                <a:ea typeface="Lato"/>
                <a:cs typeface="Lato"/>
                <a:sym typeface="Lato"/>
              </a:rPr>
            </a:br>
            <a:r>
              <a:rPr lang="en" sz="1200">
                <a:solidFill>
                  <a:srgbClr val="595959"/>
                </a:solidFill>
                <a:latin typeface="Lato"/>
                <a:ea typeface="Lato"/>
                <a:cs typeface="Lato"/>
                <a:sym typeface="Lato"/>
              </a:rPr>
              <a:t>Designing remedial activities if there are high completion rate but low score cohorts</a:t>
            </a:r>
            <a:endParaRPr sz="1200">
              <a:solidFill>
                <a:srgbClr val="595959"/>
              </a:solidFill>
              <a:latin typeface="Lato"/>
              <a:ea typeface="Lato"/>
              <a:cs typeface="Lato"/>
              <a:sym typeface="Lato"/>
            </a:endParaRPr>
          </a:p>
          <a:p>
            <a:pPr indent="0" lvl="0" marL="0" rtl="0">
              <a:lnSpc>
                <a:spcPct val="115000"/>
              </a:lnSpc>
              <a:spcBef>
                <a:spcPts val="1600"/>
              </a:spcBef>
              <a:spcAft>
                <a:spcPts val="1600"/>
              </a:spcAft>
              <a:buNone/>
            </a:pPr>
            <a:r>
              <a:t/>
            </a:r>
            <a:endParaRPr b="1" sz="1200">
              <a:solidFill>
                <a:srgbClr val="595959"/>
              </a:solidFill>
              <a:latin typeface="Lato"/>
              <a:ea typeface="Lato"/>
              <a:cs typeface="Lato"/>
              <a:sym typeface="Lato"/>
            </a:endParaRPr>
          </a:p>
        </p:txBody>
      </p:sp>
      <p:sp>
        <p:nvSpPr>
          <p:cNvPr id="933" name="Shape 933"/>
          <p:cNvSpPr txBox="1"/>
          <p:nvPr>
            <p:ph type="title"/>
          </p:nvPr>
        </p:nvSpPr>
        <p:spPr>
          <a:xfrm>
            <a:off x="195475" y="1729100"/>
            <a:ext cx="1909800" cy="1707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iSAT based actionable analytics</a:t>
            </a:r>
            <a:endParaRPr sz="1800"/>
          </a:p>
        </p:txBody>
      </p:sp>
      <p:pic>
        <p:nvPicPr>
          <p:cNvPr id="934" name="Shape 934"/>
          <p:cNvPicPr preferRelativeResize="0"/>
          <p:nvPr/>
        </p:nvPicPr>
        <p:blipFill>
          <a:blip r:embed="rId3">
            <a:alphaModFix/>
          </a:blip>
          <a:stretch>
            <a:fillRect/>
          </a:stretch>
        </p:blipFill>
        <p:spPr>
          <a:xfrm>
            <a:off x="4959825" y="497150"/>
            <a:ext cx="3692601" cy="41491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8" name="Shape 938"/>
        <p:cNvGrpSpPr/>
        <p:nvPr/>
      </p:nvGrpSpPr>
      <p:grpSpPr>
        <a:xfrm>
          <a:off x="0" y="0"/>
          <a:ext cx="0" cy="0"/>
          <a:chOff x="0" y="0"/>
          <a:chExt cx="0" cy="0"/>
        </a:xfrm>
      </p:grpSpPr>
      <p:sp>
        <p:nvSpPr>
          <p:cNvPr id="939" name="Shape 93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Publications</a:t>
            </a:r>
            <a:endParaRPr/>
          </a:p>
        </p:txBody>
      </p:sp>
      <p:sp>
        <p:nvSpPr>
          <p:cNvPr id="940" name="Shape 940"/>
          <p:cNvSpPr txBox="1"/>
          <p:nvPr>
            <p:ph idx="1" type="body"/>
          </p:nvPr>
        </p:nvSpPr>
        <p:spPr>
          <a:xfrm>
            <a:off x="2410112" y="1214776"/>
            <a:ext cx="6321600" cy="3002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2"/>
              </a:buClr>
              <a:buSzPts val="1100"/>
              <a:buFont typeface="Arial"/>
              <a:buNone/>
            </a:pPr>
            <a:r>
              <a:rPr b="1" lang="en" sz="900"/>
              <a:t>Thesis Related Journal Publications</a:t>
            </a:r>
            <a:endParaRPr b="1" sz="900"/>
          </a:p>
          <a:p>
            <a:pPr indent="-285750" lvl="0" marL="457200">
              <a:spcBef>
                <a:spcPts val="1600"/>
              </a:spcBef>
              <a:spcAft>
                <a:spcPts val="0"/>
              </a:spcAft>
              <a:buSzPts val="900"/>
              <a:buAutoNum type="arabicPeriod"/>
            </a:pPr>
            <a:r>
              <a:rPr lang="en" sz="900"/>
              <a:t>Majumdar, R. and Iyer, S. (2016) iSAT: A Visual Learning Analytics Tool for Instructors Research and Practice in Technology Enhanced Learning 11:16. DOI 10.1186/s41039-016-0043-3</a:t>
            </a:r>
            <a:endParaRPr sz="900"/>
          </a:p>
          <a:p>
            <a:pPr indent="0" lvl="0" marL="0">
              <a:spcBef>
                <a:spcPts val="1600"/>
              </a:spcBef>
              <a:spcAft>
                <a:spcPts val="0"/>
              </a:spcAft>
              <a:buClr>
                <a:schemeClr val="dk2"/>
              </a:buClr>
              <a:buSzPts val="1100"/>
              <a:buFont typeface="Arial"/>
              <a:buNone/>
            </a:pPr>
            <a:r>
              <a:rPr b="1" lang="en" sz="900"/>
              <a:t>Thesis Related Conference Publications</a:t>
            </a:r>
            <a:endParaRPr b="1" sz="900"/>
          </a:p>
          <a:p>
            <a:pPr indent="-285750" lvl="0" marL="457200" rtl="0">
              <a:spcBef>
                <a:spcPts val="1600"/>
              </a:spcBef>
              <a:spcAft>
                <a:spcPts val="0"/>
              </a:spcAft>
              <a:buSzPts val="900"/>
              <a:buAutoNum type="arabicPeriod"/>
            </a:pPr>
            <a:r>
              <a:rPr lang="en" sz="900"/>
              <a:t>Law, M.C., Majumdar, R. and Hew, K.F. (2016) Tracing Phonological Processing Skill in Early Childhood Through iSAT IEEE Intnl Conf on Technology for Education (T4E), Mumbai, India, Dec 2016. </a:t>
            </a:r>
            <a:endParaRPr sz="900"/>
          </a:p>
          <a:p>
            <a:pPr indent="-285750" lvl="0" marL="457200">
              <a:spcBef>
                <a:spcPts val="0"/>
              </a:spcBef>
              <a:spcAft>
                <a:spcPts val="0"/>
              </a:spcAft>
              <a:buSzPts val="900"/>
              <a:buAutoNum type="arabicPeriod"/>
            </a:pPr>
            <a:r>
              <a:rPr lang="en" sz="900"/>
              <a:t>Majumdar, R. (2016) SAT Diagram: An Interactive Visual Representation for Learning Analytics. Proceedings of the graduate symposium of 9th International Conference on the Theory and Application of Diagrams, Philadelphia, USA, Aug 2016. </a:t>
            </a:r>
            <a:endParaRPr sz="900"/>
          </a:p>
          <a:p>
            <a:pPr indent="-285750" lvl="0" marL="457200">
              <a:spcBef>
                <a:spcPts val="0"/>
              </a:spcBef>
              <a:spcAft>
                <a:spcPts val="0"/>
              </a:spcAft>
              <a:buSzPts val="900"/>
              <a:buAutoNum type="arabicPeriod"/>
            </a:pPr>
            <a:r>
              <a:rPr lang="en" sz="900"/>
              <a:t>Majumdar, R. and Iyer, S. (2015) Beyond Clickers: Tracing Patterns in Students' Response through iSAT. Intnl Conf on Computers in Education (ICCE), Hangzhou, China, Nov 2015. </a:t>
            </a:r>
            <a:endParaRPr sz="900"/>
          </a:p>
          <a:p>
            <a:pPr indent="-285750" lvl="0" marL="457200">
              <a:spcBef>
                <a:spcPts val="0"/>
              </a:spcBef>
              <a:spcAft>
                <a:spcPts val="0"/>
              </a:spcAft>
              <a:buSzPts val="900"/>
              <a:buAutoNum type="arabicPeriod"/>
            </a:pPr>
            <a:r>
              <a:rPr lang="en" sz="900"/>
              <a:t>Majumdar, R., Alse, K., Iyer, S. (2014) Interactive Stratified Attribute Tracking Diagram for Learning Analytics. IEEE Intnl Conf on Technology for Education (T4E), Amritapuri, India, Dec 2014. </a:t>
            </a:r>
            <a:endParaRPr sz="900"/>
          </a:p>
          <a:p>
            <a:pPr indent="-285750" lvl="0" marL="457200">
              <a:spcBef>
                <a:spcPts val="0"/>
              </a:spcBef>
              <a:spcAft>
                <a:spcPts val="0"/>
              </a:spcAft>
              <a:buSzPts val="900"/>
              <a:buAutoNum type="arabicPeriod"/>
            </a:pPr>
            <a:r>
              <a:rPr lang="en" sz="900"/>
              <a:t>Majumdar, R. and Iyer, S. (2014) Using Stratified Attribute Tracking (SAT) Diagrams for Learning Analytics. IEEE Intnl. Conf. on Advanced Learning Technologies (ICALT), Athens, Greece, July 2014. </a:t>
            </a:r>
            <a:endParaRPr sz="900"/>
          </a:p>
          <a:p>
            <a:pPr indent="-285750" lvl="0" marL="457200">
              <a:spcBef>
                <a:spcPts val="0"/>
              </a:spcBef>
              <a:spcAft>
                <a:spcPts val="0"/>
              </a:spcAft>
              <a:buSzPts val="900"/>
              <a:buAutoNum type="arabicPeriod"/>
            </a:pPr>
            <a:r>
              <a:rPr lang="en" sz="900"/>
              <a:t>Kothiyal, A., Majumdar, R., Murthy, S. and Iyer, S. (2013) Effect of think-pair-share in a large CS1 class: 83% sustained engagement. ACM Intl Computing Education Research Workshop (ICER), San Diego, USA, August 2013.</a:t>
            </a:r>
            <a:endParaRPr sz="900"/>
          </a:p>
        </p:txBody>
      </p:sp>
      <p:sp>
        <p:nvSpPr>
          <p:cNvPr id="941" name="Shape 94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5" name="Shape 945"/>
        <p:cNvGrpSpPr/>
        <p:nvPr/>
      </p:nvGrpSpPr>
      <p:grpSpPr>
        <a:xfrm>
          <a:off x="0" y="0"/>
          <a:ext cx="0" cy="0"/>
          <a:chOff x="0" y="0"/>
          <a:chExt cx="0" cy="0"/>
        </a:xfrm>
      </p:grpSpPr>
      <p:sp>
        <p:nvSpPr>
          <p:cNvPr id="946" name="Shape 946"/>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Thank you</a:t>
            </a:r>
            <a:endParaRPr/>
          </a:p>
        </p:txBody>
      </p:sp>
      <p:sp>
        <p:nvSpPr>
          <p:cNvPr id="947" name="Shape 947"/>
          <p:cNvSpPr txBox="1"/>
          <p:nvPr>
            <p:ph idx="2" type="body"/>
          </p:nvPr>
        </p:nvSpPr>
        <p:spPr>
          <a:xfrm>
            <a:off x="4939500" y="724200"/>
            <a:ext cx="3837000" cy="3695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800"/>
              <a:t>Dedicated to: Ma (Dr. Sriya Majumdar) &amp; Mima (Smt. Deepa Ray)</a:t>
            </a:r>
            <a:endParaRPr sz="800"/>
          </a:p>
          <a:p>
            <a:pPr indent="0" lvl="0" marL="0">
              <a:spcBef>
                <a:spcPts val="1600"/>
              </a:spcBef>
              <a:spcAft>
                <a:spcPts val="0"/>
              </a:spcAft>
              <a:buNone/>
            </a:pPr>
            <a:r>
              <a:t/>
            </a:r>
            <a:endParaRPr sz="800"/>
          </a:p>
          <a:p>
            <a:pPr indent="0" lvl="0" marL="0">
              <a:spcBef>
                <a:spcPts val="1600"/>
              </a:spcBef>
              <a:spcAft>
                <a:spcPts val="0"/>
              </a:spcAft>
              <a:buNone/>
            </a:pPr>
            <a:r>
              <a:rPr lang="en" sz="800"/>
              <a:t>Acknowledgement:</a:t>
            </a:r>
            <a:endParaRPr sz="800"/>
          </a:p>
          <a:p>
            <a:pPr indent="0" lvl="0" marL="0">
              <a:spcBef>
                <a:spcPts val="1600"/>
              </a:spcBef>
              <a:spcAft>
                <a:spcPts val="1600"/>
              </a:spcAft>
              <a:buNone/>
            </a:pPr>
            <a:r>
              <a:rPr lang="en" sz="800"/>
              <a:t>Somu jethu, Ma, Mima, Thamma, Dada for your blessings.</a:t>
            </a:r>
            <a:br>
              <a:rPr lang="en" sz="800"/>
            </a:br>
            <a:r>
              <a:rPr lang="en" sz="800"/>
              <a:t>Baba, Mama, Jethu, Jemma, Mami, Phool pisi, Mim di, Rim di, Tuli,  Reek, Antu da for being the supportive  family</a:t>
            </a:r>
            <a:br>
              <a:rPr lang="en" sz="800"/>
            </a:br>
            <a:r>
              <a:rPr lang="en" sz="800"/>
              <a:t>Prof. Sridhar Iyer, Prof. Aniruddha Joshi, Prof. Sahana Murthy, Prof. Girish Dalvi, Prof. Sanjay Chandrashekharan, Prof. A.G. Rao, Prof Kannan Moudgalya, </a:t>
            </a:r>
            <a:br>
              <a:rPr lang="en" sz="800"/>
            </a:br>
            <a:r>
              <a:rPr lang="en" sz="800"/>
              <a:t>Prof. N.N. Sharma, for your guidance.</a:t>
            </a:r>
            <a:br>
              <a:rPr lang="en" sz="800"/>
            </a:br>
            <a:r>
              <a:rPr lang="en" sz="800"/>
              <a:t>Pallavi and ET office members for working out all the details of  </a:t>
            </a:r>
            <a:r>
              <a:rPr lang="en" sz="800"/>
              <a:t>sustenance</a:t>
            </a:r>
            <a:br>
              <a:rPr lang="en" sz="800"/>
            </a:br>
            <a:r>
              <a:rPr lang="en" sz="800"/>
              <a:t>Ram Karnani, Mehul Sachdeva, Kaka, Prajish, for all the lines of iSAT code.</a:t>
            </a:r>
            <a:br>
              <a:rPr lang="en" sz="800"/>
            </a:br>
            <a:r>
              <a:rPr lang="en" sz="800"/>
              <a:t>Aditi, Jk, Bhau, </a:t>
            </a:r>
            <a:r>
              <a:rPr lang="en" sz="800"/>
              <a:t>Bhai, </a:t>
            </a:r>
            <a:r>
              <a:rPr lang="en" sz="800"/>
              <a:t>yPal, Onuraag, Kaka for being the Lukkhas, Lakshmi, Mrinal mam, Gargi mam, Madhuri mam, Anita mam  for  all the care. Sameer Sir and family for their interactive moments. ET researchers and family for their intellectual and social support. Andy &amp; Chandra for being there in high times when things dip low. Sai and Baa for being there to connect the dots when it all started… and Aditi for instilling  faith while it matured.</a:t>
            </a:r>
            <a:br>
              <a:rPr lang="en" sz="800"/>
            </a:br>
            <a:r>
              <a:rPr lang="en" sz="800"/>
              <a:t>To chais, idlis served hot and cocktails on the rocks...</a:t>
            </a:r>
            <a:endParaRPr sz="800"/>
          </a:p>
        </p:txBody>
      </p:sp>
      <p:sp>
        <p:nvSpPr>
          <p:cNvPr id="948" name="Shape 94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949" name="Shape 94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3" name="Shape 953"/>
        <p:cNvGrpSpPr/>
        <p:nvPr/>
      </p:nvGrpSpPr>
      <p:grpSpPr>
        <a:xfrm>
          <a:off x="0" y="0"/>
          <a:ext cx="0" cy="0"/>
          <a:chOff x="0" y="0"/>
          <a:chExt cx="0" cy="0"/>
        </a:xfrm>
      </p:grpSpPr>
      <p:sp>
        <p:nvSpPr>
          <p:cNvPr id="954" name="Shape 95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Strands of analysis of educational dataset </a:t>
            </a:r>
            <a:endParaRPr sz="2400"/>
          </a:p>
        </p:txBody>
      </p:sp>
      <p:sp>
        <p:nvSpPr>
          <p:cNvPr id="955" name="Shape 955"/>
          <p:cNvSpPr txBox="1"/>
          <p:nvPr>
            <p:ph idx="1" type="body"/>
          </p:nvPr>
        </p:nvSpPr>
        <p:spPr>
          <a:xfrm>
            <a:off x="2435225" y="1466250"/>
            <a:ext cx="3531000" cy="2973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200"/>
              <a:t>Learning analytics (LA)</a:t>
            </a:r>
            <a:r>
              <a:rPr baseline="30000" lang="en" sz="1200"/>
              <a:t>1</a:t>
            </a:r>
            <a:r>
              <a:rPr lang="en" sz="1200"/>
              <a:t> - Analysing Learner’s data for understanding how learning happens</a:t>
            </a:r>
            <a:endParaRPr sz="1200"/>
          </a:p>
          <a:p>
            <a:pPr indent="0" lvl="0" marL="0" rtl="0">
              <a:spcBef>
                <a:spcPts val="1600"/>
              </a:spcBef>
              <a:spcAft>
                <a:spcPts val="0"/>
              </a:spcAft>
              <a:buNone/>
            </a:pPr>
            <a:r>
              <a:rPr b="1" lang="en" sz="1200"/>
              <a:t>Teaching analytics (TA)</a:t>
            </a:r>
            <a:r>
              <a:rPr baseline="30000" lang="en" sz="1200"/>
              <a:t>2</a:t>
            </a:r>
            <a:r>
              <a:rPr lang="en" sz="1200"/>
              <a:t> - Analysing Teacher’s data for teacher appraisal </a:t>
            </a:r>
            <a:endParaRPr sz="1200"/>
          </a:p>
          <a:p>
            <a:pPr indent="0" lvl="0" marL="0" rtl="0">
              <a:spcBef>
                <a:spcPts val="1600"/>
              </a:spcBef>
              <a:spcAft>
                <a:spcPts val="0"/>
              </a:spcAft>
              <a:buNone/>
            </a:pPr>
            <a:r>
              <a:rPr b="1" lang="en" sz="1200"/>
              <a:t>Teaching - Learning analytics (TLA)</a:t>
            </a:r>
            <a:r>
              <a:rPr baseline="30000" lang="en" sz="1200"/>
              <a:t>3</a:t>
            </a:r>
            <a:r>
              <a:rPr b="1" lang="en" sz="1200"/>
              <a:t> </a:t>
            </a:r>
            <a:r>
              <a:rPr lang="en" sz="1200"/>
              <a:t>- combined analytics to inform instruction design based on teaching-learning data</a:t>
            </a:r>
            <a:endParaRPr sz="1200"/>
          </a:p>
          <a:p>
            <a:pPr indent="0" lvl="0" marL="0" rtl="0">
              <a:spcBef>
                <a:spcPts val="1600"/>
              </a:spcBef>
              <a:spcAft>
                <a:spcPts val="1600"/>
              </a:spcAft>
              <a:buNone/>
            </a:pPr>
            <a:r>
              <a:rPr b="1" lang="en" sz="1200"/>
              <a:t>Academic analytic</a:t>
            </a:r>
            <a:r>
              <a:rPr lang="en" sz="1200"/>
              <a:t> </a:t>
            </a:r>
            <a:r>
              <a:rPr b="1" lang="en" sz="1200"/>
              <a:t>(AA)</a:t>
            </a:r>
            <a:r>
              <a:rPr baseline="30000" lang="en" sz="1200"/>
              <a:t>4</a:t>
            </a:r>
            <a:r>
              <a:rPr lang="en" sz="1200"/>
              <a:t> - Analysing data collected in educational context to inform academic policies.</a:t>
            </a:r>
            <a:endParaRPr sz="1200">
              <a:solidFill>
                <a:schemeClr val="dk1"/>
              </a:solidFill>
            </a:endParaRPr>
          </a:p>
        </p:txBody>
      </p:sp>
      <p:sp>
        <p:nvSpPr>
          <p:cNvPr id="956" name="Shape 95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957" name="Shape 957"/>
          <p:cNvSpPr txBox="1"/>
          <p:nvPr/>
        </p:nvSpPr>
        <p:spPr>
          <a:xfrm>
            <a:off x="2430775" y="4749900"/>
            <a:ext cx="2179200" cy="393600"/>
          </a:xfrm>
          <a:prstGeom prst="rect">
            <a:avLst/>
          </a:prstGeom>
          <a:noFill/>
          <a:ln>
            <a:noFill/>
          </a:ln>
        </p:spPr>
        <p:txBody>
          <a:bodyPr anchorCtr="0" anchor="ctr" bIns="91425" lIns="91425" spcFirstLastPara="1" rIns="91425" wrap="square" tIns="91425">
            <a:noAutofit/>
          </a:bodyPr>
          <a:lstStyle/>
          <a:p>
            <a:pPr indent="-279400" lvl="0" marL="457200" rtl="0">
              <a:spcBef>
                <a:spcPts val="0"/>
              </a:spcBef>
              <a:spcAft>
                <a:spcPts val="0"/>
              </a:spcAft>
              <a:buSzPts val="800"/>
              <a:buAutoNum type="arabicPeriod"/>
            </a:pPr>
            <a:r>
              <a:rPr lang="en" sz="800"/>
              <a:t>Siemens, 2010</a:t>
            </a:r>
            <a:endParaRPr sz="800"/>
          </a:p>
          <a:p>
            <a:pPr indent="-279400" lvl="0" marL="457200" rtl="0">
              <a:spcBef>
                <a:spcPts val="0"/>
              </a:spcBef>
              <a:spcAft>
                <a:spcPts val="0"/>
              </a:spcAft>
              <a:buSzPts val="800"/>
              <a:buAutoNum type="arabicPeriod"/>
            </a:pPr>
            <a:r>
              <a:rPr lang="en" sz="800"/>
              <a:t>Gauthier, 2013; Prieto et al., 2016</a:t>
            </a:r>
            <a:endParaRPr sz="800"/>
          </a:p>
        </p:txBody>
      </p:sp>
      <p:sp>
        <p:nvSpPr>
          <p:cNvPr id="958" name="Shape 958"/>
          <p:cNvSpPr txBox="1"/>
          <p:nvPr/>
        </p:nvSpPr>
        <p:spPr>
          <a:xfrm>
            <a:off x="4781125" y="4749900"/>
            <a:ext cx="3000000" cy="36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2"/>
                </a:solidFill>
              </a:rPr>
              <a:t>3. Sergis 2016</a:t>
            </a:r>
            <a:endParaRPr sz="800">
              <a:solidFill>
                <a:schemeClr val="dk2"/>
              </a:solidFill>
            </a:endParaRPr>
          </a:p>
          <a:p>
            <a:pPr indent="0" lvl="0" marL="0" rtl="0">
              <a:spcBef>
                <a:spcPts val="0"/>
              </a:spcBef>
              <a:spcAft>
                <a:spcPts val="0"/>
              </a:spcAft>
              <a:buNone/>
            </a:pPr>
            <a:r>
              <a:rPr lang="en" sz="800">
                <a:solidFill>
                  <a:schemeClr val="dk2"/>
                </a:solidFill>
              </a:rPr>
              <a:t>4. Goldstein PJ (2005)</a:t>
            </a:r>
            <a:endParaRPr sz="800">
              <a:solidFill>
                <a:schemeClr val="dk2"/>
              </a:solidFill>
            </a:endParaRPr>
          </a:p>
        </p:txBody>
      </p:sp>
      <p:sp>
        <p:nvSpPr>
          <p:cNvPr id="959" name="Shape 959"/>
          <p:cNvSpPr txBox="1"/>
          <p:nvPr/>
        </p:nvSpPr>
        <p:spPr>
          <a:xfrm>
            <a:off x="0" y="0"/>
            <a:ext cx="685800" cy="36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2"/>
                </a:solidFill>
                <a:latin typeface="Raleway"/>
                <a:ea typeface="Raleway"/>
                <a:cs typeface="Raleway"/>
                <a:sym typeface="Raleway"/>
              </a:rPr>
              <a:t>Lit review</a:t>
            </a:r>
            <a:endParaRPr b="1" sz="800">
              <a:solidFill>
                <a:schemeClr val="dk2"/>
              </a:solidFill>
              <a:latin typeface="Raleway"/>
              <a:ea typeface="Raleway"/>
              <a:cs typeface="Raleway"/>
              <a:sym typeface="Raleway"/>
            </a:endParaRPr>
          </a:p>
        </p:txBody>
      </p:sp>
      <p:pic>
        <p:nvPicPr>
          <p:cNvPr id="960" name="Shape 960"/>
          <p:cNvPicPr preferRelativeResize="0"/>
          <p:nvPr/>
        </p:nvPicPr>
        <p:blipFill>
          <a:blip r:embed="rId3">
            <a:alphaModFix/>
          </a:blip>
          <a:stretch>
            <a:fillRect/>
          </a:stretch>
        </p:blipFill>
        <p:spPr>
          <a:xfrm>
            <a:off x="5811315" y="1211350"/>
            <a:ext cx="3235384" cy="32279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4" name="Shape 964"/>
        <p:cNvGrpSpPr/>
        <p:nvPr/>
      </p:nvGrpSpPr>
      <p:grpSpPr>
        <a:xfrm>
          <a:off x="0" y="0"/>
          <a:ext cx="0" cy="0"/>
          <a:chOff x="0" y="0"/>
          <a:chExt cx="0" cy="0"/>
        </a:xfrm>
      </p:grpSpPr>
      <p:pic>
        <p:nvPicPr>
          <p:cNvPr id="965" name="Shape 965"/>
          <p:cNvPicPr preferRelativeResize="0"/>
          <p:nvPr/>
        </p:nvPicPr>
        <p:blipFill>
          <a:blip r:embed="rId3">
            <a:alphaModFix/>
          </a:blip>
          <a:stretch>
            <a:fillRect/>
          </a:stretch>
        </p:blipFill>
        <p:spPr>
          <a:xfrm>
            <a:off x="4314713" y="1330900"/>
            <a:ext cx="2492675" cy="1696476"/>
          </a:xfrm>
          <a:prstGeom prst="rect">
            <a:avLst/>
          </a:prstGeom>
          <a:noFill/>
          <a:ln>
            <a:noFill/>
          </a:ln>
        </p:spPr>
      </p:pic>
      <p:sp>
        <p:nvSpPr>
          <p:cNvPr id="966" name="Shape 96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Stakeholders of educational dataset</a:t>
            </a:r>
            <a:endParaRPr sz="2400"/>
          </a:p>
        </p:txBody>
      </p:sp>
      <p:sp>
        <p:nvSpPr>
          <p:cNvPr id="967" name="Shape 967"/>
          <p:cNvSpPr txBox="1"/>
          <p:nvPr>
            <p:ph idx="1" type="body"/>
          </p:nvPr>
        </p:nvSpPr>
        <p:spPr>
          <a:xfrm>
            <a:off x="2410100" y="3103575"/>
            <a:ext cx="6483000" cy="1492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100">
                <a:latin typeface="Arial"/>
                <a:ea typeface="Arial"/>
                <a:cs typeface="Arial"/>
                <a:sym typeface="Arial"/>
              </a:rPr>
              <a:t>Greller &amp; Drachsler (2012) talks about </a:t>
            </a:r>
            <a:r>
              <a:rPr b="1" lang="en" sz="1100">
                <a:latin typeface="Arial"/>
                <a:ea typeface="Arial"/>
                <a:cs typeface="Arial"/>
                <a:sym typeface="Arial"/>
              </a:rPr>
              <a:t>Data Subject</a:t>
            </a:r>
            <a:r>
              <a:rPr lang="en" sz="1100">
                <a:latin typeface="Arial"/>
                <a:ea typeface="Arial"/>
                <a:cs typeface="Arial"/>
                <a:sym typeface="Arial"/>
              </a:rPr>
              <a:t> and </a:t>
            </a:r>
            <a:r>
              <a:rPr b="1" lang="en" sz="1100">
                <a:latin typeface="Arial"/>
                <a:ea typeface="Arial"/>
                <a:cs typeface="Arial"/>
                <a:sym typeface="Arial"/>
              </a:rPr>
              <a:t>Data Clients</a:t>
            </a:r>
            <a:r>
              <a:rPr lang="en" sz="1100">
                <a:latin typeface="Arial"/>
                <a:ea typeface="Arial"/>
                <a:cs typeface="Arial"/>
                <a:sym typeface="Arial"/>
              </a:rPr>
              <a:t> to classify the stakeholders.</a:t>
            </a:r>
            <a:endParaRPr sz="1100">
              <a:latin typeface="Arial"/>
              <a:ea typeface="Arial"/>
              <a:cs typeface="Arial"/>
              <a:sym typeface="Arial"/>
            </a:endParaRPr>
          </a:p>
          <a:p>
            <a:pPr indent="0" lvl="0" marL="0" rtl="0">
              <a:spcBef>
                <a:spcPts val="0"/>
              </a:spcBef>
              <a:spcAft>
                <a:spcPts val="0"/>
              </a:spcAft>
              <a:buNone/>
            </a:pPr>
            <a:r>
              <a:t/>
            </a:r>
            <a:endParaRPr sz="1100">
              <a:latin typeface="Arial"/>
              <a:ea typeface="Arial"/>
              <a:cs typeface="Arial"/>
              <a:sym typeface="Arial"/>
            </a:endParaRPr>
          </a:p>
          <a:p>
            <a:pPr indent="-298450" lvl="0" marL="457200" rtl="0">
              <a:spcBef>
                <a:spcPts val="0"/>
              </a:spcBef>
              <a:spcAft>
                <a:spcPts val="0"/>
              </a:spcAft>
              <a:buSzPts val="1100"/>
              <a:buFont typeface="Arial"/>
              <a:buChar char="●"/>
            </a:pPr>
            <a:r>
              <a:rPr lang="en" sz="1100">
                <a:latin typeface="Arial"/>
                <a:ea typeface="Arial"/>
                <a:cs typeface="Arial"/>
                <a:sym typeface="Arial"/>
              </a:rPr>
              <a:t>Learners: Students, Online learners, Participants in workshop</a:t>
            </a:r>
            <a:endParaRPr sz="1100">
              <a:latin typeface="Arial"/>
              <a:ea typeface="Arial"/>
              <a:cs typeface="Arial"/>
              <a:sym typeface="Arial"/>
            </a:endParaRPr>
          </a:p>
          <a:p>
            <a:pPr indent="-298450" lvl="0" marL="457200" rtl="0">
              <a:spcBef>
                <a:spcPts val="0"/>
              </a:spcBef>
              <a:spcAft>
                <a:spcPts val="0"/>
              </a:spcAft>
              <a:buSzPts val="1100"/>
              <a:buFont typeface="Arial"/>
              <a:buChar char="●"/>
            </a:pPr>
            <a:r>
              <a:rPr lang="en" sz="1100">
                <a:latin typeface="Arial"/>
                <a:ea typeface="Arial"/>
                <a:cs typeface="Arial"/>
                <a:sym typeface="Arial"/>
              </a:rPr>
              <a:t>Facilitators: Instructors, Teaching assistants, Instructional Designers and Content creators</a:t>
            </a:r>
            <a:endParaRPr sz="1100">
              <a:latin typeface="Arial"/>
              <a:ea typeface="Arial"/>
              <a:cs typeface="Arial"/>
              <a:sym typeface="Arial"/>
            </a:endParaRPr>
          </a:p>
          <a:p>
            <a:pPr indent="-298450" lvl="0" marL="457200" rtl="0">
              <a:spcBef>
                <a:spcPts val="0"/>
              </a:spcBef>
              <a:spcAft>
                <a:spcPts val="0"/>
              </a:spcAft>
              <a:buSzPts val="1100"/>
              <a:buFont typeface="Arial"/>
              <a:buChar char="●"/>
            </a:pPr>
            <a:r>
              <a:rPr lang="en" sz="1100">
                <a:latin typeface="Arial"/>
                <a:ea typeface="Arial"/>
                <a:cs typeface="Arial"/>
                <a:sym typeface="Arial"/>
              </a:rPr>
              <a:t>Researchers</a:t>
            </a:r>
            <a:endParaRPr sz="1100">
              <a:latin typeface="Arial"/>
              <a:ea typeface="Arial"/>
              <a:cs typeface="Arial"/>
              <a:sym typeface="Arial"/>
            </a:endParaRPr>
          </a:p>
          <a:p>
            <a:pPr indent="-298450" lvl="0" marL="457200" rtl="0">
              <a:spcBef>
                <a:spcPts val="0"/>
              </a:spcBef>
              <a:spcAft>
                <a:spcPts val="0"/>
              </a:spcAft>
              <a:buSzPts val="1100"/>
              <a:buFont typeface="Arial"/>
              <a:buChar char="●"/>
            </a:pPr>
            <a:r>
              <a:rPr lang="en" sz="1100">
                <a:latin typeface="Arial"/>
                <a:ea typeface="Arial"/>
                <a:cs typeface="Arial"/>
                <a:sym typeface="Arial"/>
              </a:rPr>
              <a:t>Administrators: Head of the department, Head of the institution</a:t>
            </a:r>
            <a:endParaRPr sz="1100">
              <a:latin typeface="Arial"/>
              <a:ea typeface="Arial"/>
              <a:cs typeface="Arial"/>
              <a:sym typeface="Arial"/>
            </a:endParaRPr>
          </a:p>
          <a:p>
            <a:pPr indent="-298450" lvl="0" marL="457200" rtl="0">
              <a:spcBef>
                <a:spcPts val="0"/>
              </a:spcBef>
              <a:spcAft>
                <a:spcPts val="0"/>
              </a:spcAft>
              <a:buSzPts val="1100"/>
              <a:buFont typeface="Arial"/>
              <a:buChar char="●"/>
            </a:pPr>
            <a:r>
              <a:rPr lang="en" sz="1100">
                <a:latin typeface="Arial"/>
                <a:ea typeface="Arial"/>
                <a:cs typeface="Arial"/>
                <a:sym typeface="Arial"/>
              </a:rPr>
              <a:t>Policy makers: University administrators, Ministry of education</a:t>
            </a:r>
            <a:endParaRPr sz="1100">
              <a:latin typeface="Arial"/>
              <a:ea typeface="Arial"/>
              <a:cs typeface="Arial"/>
              <a:sym typeface="Arial"/>
            </a:endParaRPr>
          </a:p>
          <a:p>
            <a:pPr indent="0" lvl="0" marL="0" rtl="0">
              <a:spcBef>
                <a:spcPts val="0"/>
              </a:spcBef>
              <a:spcAft>
                <a:spcPts val="1600"/>
              </a:spcAft>
              <a:buNone/>
            </a:pPr>
            <a:r>
              <a:t/>
            </a:r>
            <a:endParaRPr/>
          </a:p>
        </p:txBody>
      </p:sp>
      <p:sp>
        <p:nvSpPr>
          <p:cNvPr id="968" name="Shape 96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969" name="Shape 969"/>
          <p:cNvSpPr txBox="1"/>
          <p:nvPr/>
        </p:nvSpPr>
        <p:spPr>
          <a:xfrm>
            <a:off x="2505400" y="4705450"/>
            <a:ext cx="6111300" cy="45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222222"/>
                </a:solidFill>
                <a:highlight>
                  <a:srgbClr val="FFFFFF"/>
                </a:highlight>
              </a:rPr>
              <a:t>Greller, W., &amp; Drachsler, H. (2012). Translating learning into numbers: A generic framework for learning analytics. </a:t>
            </a:r>
            <a:r>
              <a:rPr i="1" lang="en" sz="800">
                <a:solidFill>
                  <a:srgbClr val="222222"/>
                </a:solidFill>
                <a:highlight>
                  <a:srgbClr val="FFFFFF"/>
                </a:highlight>
              </a:rPr>
              <a:t>Journal of Educational Technology &amp; Society</a:t>
            </a:r>
            <a:r>
              <a:rPr lang="en" sz="800">
                <a:solidFill>
                  <a:srgbClr val="222222"/>
                </a:solidFill>
                <a:highlight>
                  <a:srgbClr val="FFFFFF"/>
                </a:highlight>
              </a:rPr>
              <a:t>, </a:t>
            </a:r>
            <a:r>
              <a:rPr i="1" lang="en" sz="800">
                <a:solidFill>
                  <a:srgbClr val="222222"/>
                </a:solidFill>
                <a:highlight>
                  <a:srgbClr val="FFFFFF"/>
                </a:highlight>
              </a:rPr>
              <a:t>15</a:t>
            </a:r>
            <a:r>
              <a:rPr lang="en" sz="800">
                <a:solidFill>
                  <a:srgbClr val="222222"/>
                </a:solidFill>
                <a:highlight>
                  <a:srgbClr val="FFFFFF"/>
                </a:highlight>
              </a:rPr>
              <a:t>(3), 42.</a:t>
            </a:r>
            <a:endParaRPr sz="8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3" name="Shape 973"/>
        <p:cNvGrpSpPr/>
        <p:nvPr/>
      </p:nvGrpSpPr>
      <p:grpSpPr>
        <a:xfrm>
          <a:off x="0" y="0"/>
          <a:ext cx="0" cy="0"/>
          <a:chOff x="0" y="0"/>
          <a:chExt cx="0" cy="0"/>
        </a:xfrm>
      </p:grpSpPr>
      <p:pic>
        <p:nvPicPr>
          <p:cNvPr id="974" name="Shape 974"/>
          <p:cNvPicPr preferRelativeResize="0"/>
          <p:nvPr/>
        </p:nvPicPr>
        <p:blipFill>
          <a:blip r:embed="rId3">
            <a:alphaModFix/>
          </a:blip>
          <a:stretch>
            <a:fillRect/>
          </a:stretch>
        </p:blipFill>
        <p:spPr>
          <a:xfrm>
            <a:off x="3035275" y="1062988"/>
            <a:ext cx="3407950" cy="1561982"/>
          </a:xfrm>
          <a:prstGeom prst="rect">
            <a:avLst/>
          </a:prstGeom>
          <a:noFill/>
          <a:ln>
            <a:noFill/>
          </a:ln>
        </p:spPr>
      </p:pic>
      <p:pic>
        <p:nvPicPr>
          <p:cNvPr id="975" name="Shape 975"/>
          <p:cNvPicPr preferRelativeResize="0"/>
          <p:nvPr/>
        </p:nvPicPr>
        <p:blipFill>
          <a:blip r:embed="rId4">
            <a:alphaModFix/>
          </a:blip>
          <a:stretch>
            <a:fillRect/>
          </a:stretch>
        </p:blipFill>
        <p:spPr>
          <a:xfrm>
            <a:off x="81425" y="865275"/>
            <a:ext cx="2660574" cy="1957403"/>
          </a:xfrm>
          <a:prstGeom prst="rect">
            <a:avLst/>
          </a:prstGeom>
          <a:noFill/>
          <a:ln>
            <a:noFill/>
          </a:ln>
        </p:spPr>
      </p:pic>
      <p:sp>
        <p:nvSpPr>
          <p:cNvPr id="976" name="Shape 976"/>
          <p:cNvSpPr txBox="1"/>
          <p:nvPr>
            <p:ph type="title"/>
          </p:nvPr>
        </p:nvSpPr>
        <p:spPr>
          <a:xfrm>
            <a:off x="2400250" y="575950"/>
            <a:ext cx="66333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Models / frameworks for learning analytics</a:t>
            </a:r>
            <a:endParaRPr sz="2400"/>
          </a:p>
        </p:txBody>
      </p:sp>
      <p:sp>
        <p:nvSpPr>
          <p:cNvPr id="977" name="Shape 97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978" name="Shape 978"/>
          <p:cNvPicPr preferRelativeResize="0"/>
          <p:nvPr/>
        </p:nvPicPr>
        <p:blipFill>
          <a:blip r:embed="rId5">
            <a:alphaModFix/>
          </a:blip>
          <a:stretch>
            <a:fillRect/>
          </a:stretch>
        </p:blipFill>
        <p:spPr>
          <a:xfrm>
            <a:off x="30906" y="3123375"/>
            <a:ext cx="2715850" cy="1814200"/>
          </a:xfrm>
          <a:prstGeom prst="rect">
            <a:avLst/>
          </a:prstGeom>
          <a:noFill/>
          <a:ln>
            <a:noFill/>
          </a:ln>
        </p:spPr>
      </p:pic>
      <p:pic>
        <p:nvPicPr>
          <p:cNvPr id="979" name="Shape 979"/>
          <p:cNvPicPr preferRelativeResize="0"/>
          <p:nvPr/>
        </p:nvPicPr>
        <p:blipFill>
          <a:blip r:embed="rId6">
            <a:alphaModFix/>
          </a:blip>
          <a:stretch>
            <a:fillRect/>
          </a:stretch>
        </p:blipFill>
        <p:spPr>
          <a:xfrm>
            <a:off x="6633850" y="1119600"/>
            <a:ext cx="2237550" cy="2200250"/>
          </a:xfrm>
          <a:prstGeom prst="rect">
            <a:avLst/>
          </a:prstGeom>
          <a:noFill/>
          <a:ln>
            <a:noFill/>
          </a:ln>
        </p:spPr>
      </p:pic>
      <p:pic>
        <p:nvPicPr>
          <p:cNvPr id="980" name="Shape 980"/>
          <p:cNvPicPr preferRelativeResize="0"/>
          <p:nvPr/>
        </p:nvPicPr>
        <p:blipFill>
          <a:blip r:embed="rId7">
            <a:alphaModFix/>
          </a:blip>
          <a:stretch>
            <a:fillRect/>
          </a:stretch>
        </p:blipFill>
        <p:spPr>
          <a:xfrm>
            <a:off x="2902225" y="2833350"/>
            <a:ext cx="3407950" cy="2081950"/>
          </a:xfrm>
          <a:prstGeom prst="rect">
            <a:avLst/>
          </a:prstGeom>
          <a:noFill/>
          <a:ln>
            <a:noFill/>
          </a:ln>
        </p:spPr>
      </p:pic>
      <p:sp>
        <p:nvSpPr>
          <p:cNvPr id="981" name="Shape 981"/>
          <p:cNvSpPr txBox="1"/>
          <p:nvPr/>
        </p:nvSpPr>
        <p:spPr>
          <a:xfrm>
            <a:off x="105825" y="1653750"/>
            <a:ext cx="2446200" cy="360300"/>
          </a:xfrm>
          <a:prstGeom prst="rect">
            <a:avLst/>
          </a:prstGeom>
          <a:solidFill>
            <a:srgbClr val="FFF2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Model to refer learning analytics. </a:t>
            </a:r>
            <a:r>
              <a:rPr lang="en" sz="700">
                <a:solidFill>
                  <a:schemeClr val="dk2"/>
                </a:solidFill>
              </a:rPr>
              <a:t>M.A. Chatti, A.L. Dyckhoff, U. Schroeder, and H. Thüs, (2013)</a:t>
            </a:r>
            <a:endParaRPr sz="700"/>
          </a:p>
        </p:txBody>
      </p:sp>
      <p:sp>
        <p:nvSpPr>
          <p:cNvPr id="982" name="Shape 982"/>
          <p:cNvSpPr txBox="1"/>
          <p:nvPr/>
        </p:nvSpPr>
        <p:spPr>
          <a:xfrm>
            <a:off x="3035275" y="1065775"/>
            <a:ext cx="1783200" cy="635400"/>
          </a:xfrm>
          <a:prstGeom prst="rect">
            <a:avLst/>
          </a:prstGeom>
          <a:solidFill>
            <a:srgbClr val="FFF2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Process Model for analysing m-,u- learning environment. </a:t>
            </a:r>
            <a:r>
              <a:rPr lang="en" sz="700">
                <a:solidFill>
                  <a:srgbClr val="222222"/>
                </a:solidFill>
              </a:rPr>
              <a:t>Aljohani, N. R., &amp; Davis, H. C. (2012).</a:t>
            </a:r>
            <a:endParaRPr sz="700"/>
          </a:p>
        </p:txBody>
      </p:sp>
      <p:sp>
        <p:nvSpPr>
          <p:cNvPr id="983" name="Shape 983"/>
          <p:cNvSpPr txBox="1"/>
          <p:nvPr/>
        </p:nvSpPr>
        <p:spPr>
          <a:xfrm>
            <a:off x="6765500" y="2852250"/>
            <a:ext cx="1961100" cy="452100"/>
          </a:xfrm>
          <a:prstGeom prst="rect">
            <a:avLst/>
          </a:prstGeom>
          <a:solidFill>
            <a:srgbClr val="FFF2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Model to link pedagogy and learning analytics. </a:t>
            </a:r>
            <a:r>
              <a:rPr lang="en" sz="700">
                <a:solidFill>
                  <a:schemeClr val="dk2"/>
                </a:solidFill>
              </a:rPr>
              <a:t>Wise A, (2014)</a:t>
            </a:r>
            <a:endParaRPr sz="1000"/>
          </a:p>
        </p:txBody>
      </p:sp>
      <p:sp>
        <p:nvSpPr>
          <p:cNvPr id="984" name="Shape 984"/>
          <p:cNvSpPr txBox="1"/>
          <p:nvPr/>
        </p:nvSpPr>
        <p:spPr>
          <a:xfrm>
            <a:off x="588350" y="4551300"/>
            <a:ext cx="2179200" cy="531000"/>
          </a:xfrm>
          <a:prstGeom prst="rect">
            <a:avLst/>
          </a:prstGeom>
          <a:solidFill>
            <a:srgbClr val="FFF2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Framework to implement analytics model in higher education. </a:t>
            </a:r>
            <a:br>
              <a:rPr lang="en" sz="1000"/>
            </a:br>
            <a:r>
              <a:rPr lang="en" sz="700">
                <a:solidFill>
                  <a:schemeClr val="dk2"/>
                </a:solidFill>
              </a:rPr>
              <a:t>Jones, D., Beer, C., &amp; Clark, D. (2013)</a:t>
            </a:r>
            <a:endParaRPr sz="700"/>
          </a:p>
        </p:txBody>
      </p:sp>
      <p:sp>
        <p:nvSpPr>
          <p:cNvPr id="985" name="Shape 985"/>
          <p:cNvSpPr txBox="1"/>
          <p:nvPr/>
        </p:nvSpPr>
        <p:spPr>
          <a:xfrm>
            <a:off x="2959075" y="4539400"/>
            <a:ext cx="2312100" cy="531000"/>
          </a:xfrm>
          <a:prstGeom prst="rect">
            <a:avLst/>
          </a:prstGeom>
          <a:solidFill>
            <a:srgbClr val="FFF2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Framework to implement analytics based on wearable device.</a:t>
            </a:r>
            <a:br>
              <a:rPr lang="en" sz="1000"/>
            </a:br>
            <a:r>
              <a:rPr lang="en" sz="700">
                <a:solidFill>
                  <a:schemeClr val="dk2"/>
                </a:solidFill>
              </a:rPr>
              <a:t>Lu, Y.; Zhang, S.; Zhang, Z.; Xiao, W.; Yu, S.(2017)</a:t>
            </a:r>
            <a:endParaRPr sz="700"/>
          </a:p>
        </p:txBody>
      </p:sp>
      <p:sp>
        <p:nvSpPr>
          <p:cNvPr id="986" name="Shape 986"/>
          <p:cNvSpPr txBox="1"/>
          <p:nvPr/>
        </p:nvSpPr>
        <p:spPr>
          <a:xfrm>
            <a:off x="6465650" y="3551425"/>
            <a:ext cx="2237700" cy="1137300"/>
          </a:xfrm>
          <a:prstGeom prst="rect">
            <a:avLst/>
          </a:prstGeom>
          <a:solidFill>
            <a:srgbClr val="D9EAD3"/>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We didn’t find any model of analysis which focuses at the granularity of cohort of learners and assists educators to analyse data with the help of visualisations.</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1000"/>
                                        <p:tgtEl>
                                          <p:spTgt spid="9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1000"/>
                                        <p:tgtEl>
                                          <p:spTgt spid="9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1000"/>
                                        <p:tgtEl>
                                          <p:spTgt spid="9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1000"/>
                                        <p:tgtEl>
                                          <p:spTgt spid="9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sp>
        <p:nvSpPr>
          <p:cNvPr id="991" name="Shape 99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Purpose of analysing educational dataset</a:t>
            </a:r>
            <a:endParaRPr sz="2400"/>
          </a:p>
        </p:txBody>
      </p:sp>
      <p:sp>
        <p:nvSpPr>
          <p:cNvPr id="992" name="Shape 99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993" name="Shape 993"/>
          <p:cNvSpPr txBox="1"/>
          <p:nvPr/>
        </p:nvSpPr>
        <p:spPr>
          <a:xfrm>
            <a:off x="2410100" y="4749900"/>
            <a:ext cx="6311700" cy="3936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800">
                <a:solidFill>
                  <a:schemeClr val="dk2"/>
                </a:solidFill>
              </a:rPr>
              <a:t>Dyckhoff, A. L., Lukarov, V., Muslim, A., Chatti, M. A., &amp; Schroeder, U. 2013;	 Park, Yeonjeong, and Il-Hyun Jo., 2015; </a:t>
            </a:r>
            <a:endParaRPr sz="800">
              <a:solidFill>
                <a:schemeClr val="dk2"/>
              </a:solidFill>
            </a:endParaRPr>
          </a:p>
          <a:p>
            <a:pPr indent="0" lvl="0" marL="0" rtl="0">
              <a:lnSpc>
                <a:spcPct val="115000"/>
              </a:lnSpc>
              <a:spcBef>
                <a:spcPts val="0"/>
              </a:spcBef>
              <a:spcAft>
                <a:spcPts val="0"/>
              </a:spcAft>
              <a:buNone/>
            </a:pPr>
            <a:r>
              <a:rPr lang="en" sz="800">
                <a:solidFill>
                  <a:schemeClr val="dk2"/>
                </a:solidFill>
              </a:rPr>
              <a:t>Leitner, P., Khalil, M., &amp; Ebner, M. 2017;		Sergis, S., &amp; Sampson, D. G. 2017	Davenport et.al. 2010</a:t>
            </a:r>
            <a:endParaRPr sz="800"/>
          </a:p>
        </p:txBody>
      </p:sp>
      <p:graphicFrame>
        <p:nvGraphicFramePr>
          <p:cNvPr id="994" name="Shape 994"/>
          <p:cNvGraphicFramePr/>
          <p:nvPr/>
        </p:nvGraphicFramePr>
        <p:xfrm>
          <a:off x="2484725" y="1741800"/>
          <a:ext cx="3000000" cy="3000000"/>
        </p:xfrm>
        <a:graphic>
          <a:graphicData uri="http://schemas.openxmlformats.org/drawingml/2006/table">
            <a:tbl>
              <a:tblPr>
                <a:noFill/>
                <a:tableStyleId>{6ACE7672-B7BA-4883-99C7-739D431094AA}</a:tableStyleId>
              </a:tblPr>
              <a:tblGrid>
                <a:gridCol w="1054425"/>
                <a:gridCol w="1477575"/>
                <a:gridCol w="1803025"/>
                <a:gridCol w="1759475"/>
              </a:tblGrid>
              <a:tr h="381000">
                <a:tc>
                  <a:txBody>
                    <a:bodyPr>
                      <a:noAutofit/>
                    </a:bodyPr>
                    <a:lstStyle/>
                    <a:p>
                      <a:pPr indent="0" lvl="0" marL="0" rtl="0">
                        <a:spcBef>
                          <a:spcPts val="0"/>
                        </a:spcBef>
                        <a:spcAft>
                          <a:spcPts val="0"/>
                        </a:spcAft>
                        <a:buNone/>
                      </a:pPr>
                      <a:r>
                        <a:rPr lang="en" sz="1000"/>
                        <a:t>Davenport et.al. (2010)</a:t>
                      </a:r>
                      <a:endParaRPr sz="1000"/>
                    </a:p>
                  </a:txBody>
                  <a:tcPr marT="91425" marB="91425" marR="91425" marL="91425"/>
                </a:tc>
                <a:tc>
                  <a:txBody>
                    <a:bodyPr>
                      <a:noAutofit/>
                    </a:bodyPr>
                    <a:lstStyle/>
                    <a:p>
                      <a:pPr indent="0" lvl="0" marL="0" rtl="0">
                        <a:spcBef>
                          <a:spcPts val="0"/>
                        </a:spcBef>
                        <a:spcAft>
                          <a:spcPts val="0"/>
                        </a:spcAft>
                        <a:buNone/>
                      </a:pPr>
                      <a:r>
                        <a:rPr lang="en" sz="1000"/>
                        <a:t>Past</a:t>
                      </a:r>
                      <a:endParaRPr sz="1000"/>
                    </a:p>
                  </a:txBody>
                  <a:tcPr marT="91425" marB="91425" marR="91425" marL="91425"/>
                </a:tc>
                <a:tc>
                  <a:txBody>
                    <a:bodyPr>
                      <a:noAutofit/>
                    </a:bodyPr>
                    <a:lstStyle/>
                    <a:p>
                      <a:pPr indent="0" lvl="0" marL="0" rtl="0">
                        <a:spcBef>
                          <a:spcPts val="0"/>
                        </a:spcBef>
                        <a:spcAft>
                          <a:spcPts val="0"/>
                        </a:spcAft>
                        <a:buNone/>
                      </a:pPr>
                      <a:r>
                        <a:rPr lang="en" sz="1000"/>
                        <a:t>Present</a:t>
                      </a:r>
                      <a:endParaRPr sz="1000"/>
                    </a:p>
                  </a:txBody>
                  <a:tcPr marT="91425" marB="91425" marR="91425" marL="91425"/>
                </a:tc>
                <a:tc>
                  <a:txBody>
                    <a:bodyPr>
                      <a:noAutofit/>
                    </a:bodyPr>
                    <a:lstStyle/>
                    <a:p>
                      <a:pPr indent="0" lvl="0" marL="0" rtl="0">
                        <a:spcBef>
                          <a:spcPts val="0"/>
                        </a:spcBef>
                        <a:spcAft>
                          <a:spcPts val="0"/>
                        </a:spcAft>
                        <a:buNone/>
                      </a:pPr>
                      <a:r>
                        <a:rPr lang="en" sz="1000"/>
                        <a:t>Future</a:t>
                      </a:r>
                      <a:endParaRPr sz="1000"/>
                    </a:p>
                  </a:txBody>
                  <a:tcPr marT="91425" marB="91425" marR="91425" marL="91425"/>
                </a:tc>
              </a:tr>
              <a:tr h="381000">
                <a:tc>
                  <a:txBody>
                    <a:bodyPr>
                      <a:noAutofit/>
                    </a:bodyPr>
                    <a:lstStyle/>
                    <a:p>
                      <a:pPr indent="0" lvl="0" marL="0" rtl="0">
                        <a:spcBef>
                          <a:spcPts val="0"/>
                        </a:spcBef>
                        <a:spcAft>
                          <a:spcPts val="0"/>
                        </a:spcAft>
                        <a:buNone/>
                      </a:pPr>
                      <a:r>
                        <a:rPr lang="en" sz="1000"/>
                        <a:t>Information</a:t>
                      </a:r>
                      <a:endParaRPr sz="1000"/>
                    </a:p>
                  </a:txBody>
                  <a:tcPr marT="91425" marB="91425" marR="91425" marL="91425"/>
                </a:tc>
                <a:tc>
                  <a:txBody>
                    <a:bodyPr>
                      <a:noAutofit/>
                    </a:bodyPr>
                    <a:lstStyle/>
                    <a:p>
                      <a:pPr indent="0" lvl="0" marL="0" rtl="0">
                        <a:spcBef>
                          <a:spcPts val="0"/>
                        </a:spcBef>
                        <a:spcAft>
                          <a:spcPts val="0"/>
                        </a:spcAft>
                        <a:buNone/>
                      </a:pPr>
                      <a:r>
                        <a:rPr lang="en" sz="1000"/>
                        <a:t>What happened?</a:t>
                      </a:r>
                      <a:br>
                        <a:rPr lang="en" sz="1000"/>
                      </a:br>
                      <a:r>
                        <a:rPr lang="en" sz="1000"/>
                        <a:t>(reporting)</a:t>
                      </a:r>
                      <a:endParaRPr sz="1000"/>
                    </a:p>
                  </a:txBody>
                  <a:tcPr marT="91425" marB="91425" marR="91425" marL="91425"/>
                </a:tc>
                <a:tc>
                  <a:txBody>
                    <a:bodyPr>
                      <a:noAutofit/>
                    </a:bodyPr>
                    <a:lstStyle/>
                    <a:p>
                      <a:pPr indent="0" lvl="0" marL="0" rtl="0">
                        <a:spcBef>
                          <a:spcPts val="0"/>
                        </a:spcBef>
                        <a:spcAft>
                          <a:spcPts val="0"/>
                        </a:spcAft>
                        <a:buNone/>
                      </a:pPr>
                      <a:r>
                        <a:rPr lang="en" sz="1000"/>
                        <a:t>What is happening now?</a:t>
                      </a:r>
                      <a:br>
                        <a:rPr lang="en" sz="1000"/>
                      </a:br>
                      <a:r>
                        <a:rPr lang="en" sz="1000"/>
                        <a:t>(alerts)</a:t>
                      </a:r>
                      <a:endParaRPr sz="1000"/>
                    </a:p>
                  </a:txBody>
                  <a:tcPr marT="91425" marB="91425" marR="91425" marL="91425"/>
                </a:tc>
                <a:tc>
                  <a:txBody>
                    <a:bodyPr>
                      <a:noAutofit/>
                    </a:bodyPr>
                    <a:lstStyle/>
                    <a:p>
                      <a:pPr indent="0" lvl="0" marL="0" rtl="0">
                        <a:spcBef>
                          <a:spcPts val="0"/>
                        </a:spcBef>
                        <a:spcAft>
                          <a:spcPts val="0"/>
                        </a:spcAft>
                        <a:buNone/>
                      </a:pPr>
                      <a:r>
                        <a:rPr lang="en" sz="1000"/>
                        <a:t>What will happen?</a:t>
                      </a:r>
                      <a:br>
                        <a:rPr lang="en" sz="1000"/>
                      </a:br>
                      <a:r>
                        <a:rPr lang="en" sz="1000"/>
                        <a:t>(extrapolation)</a:t>
                      </a:r>
                      <a:endParaRPr sz="1000"/>
                    </a:p>
                  </a:txBody>
                  <a:tcPr marT="91425" marB="91425" marR="91425" marL="91425"/>
                </a:tc>
              </a:tr>
              <a:tr h="381000">
                <a:tc>
                  <a:txBody>
                    <a:bodyPr>
                      <a:noAutofit/>
                    </a:bodyPr>
                    <a:lstStyle/>
                    <a:p>
                      <a:pPr indent="0" lvl="0" marL="0" rtl="0">
                        <a:spcBef>
                          <a:spcPts val="0"/>
                        </a:spcBef>
                        <a:spcAft>
                          <a:spcPts val="0"/>
                        </a:spcAft>
                        <a:buNone/>
                      </a:pPr>
                      <a:r>
                        <a:rPr lang="en" sz="1000"/>
                        <a:t>Insight</a:t>
                      </a:r>
                      <a:endParaRPr sz="1000"/>
                    </a:p>
                  </a:txBody>
                  <a:tcPr marT="91425" marB="91425" marR="91425" marL="91425"/>
                </a:tc>
                <a:tc>
                  <a:txBody>
                    <a:bodyPr>
                      <a:noAutofit/>
                    </a:bodyPr>
                    <a:lstStyle/>
                    <a:p>
                      <a:pPr indent="0" lvl="0" marL="0" rtl="0">
                        <a:spcBef>
                          <a:spcPts val="0"/>
                        </a:spcBef>
                        <a:spcAft>
                          <a:spcPts val="0"/>
                        </a:spcAft>
                        <a:buNone/>
                      </a:pPr>
                      <a:r>
                        <a:rPr lang="en" sz="1000"/>
                        <a:t>How and Why did it happen?</a:t>
                      </a:r>
                      <a:br>
                        <a:rPr lang="en" sz="1000"/>
                      </a:br>
                      <a:r>
                        <a:rPr lang="en" sz="1000"/>
                        <a:t>(modeling)</a:t>
                      </a:r>
                      <a:endParaRPr sz="1000"/>
                    </a:p>
                  </a:txBody>
                  <a:tcPr marT="91425" marB="91425" marR="91425" marL="91425"/>
                </a:tc>
                <a:tc>
                  <a:txBody>
                    <a:bodyPr>
                      <a:noAutofit/>
                    </a:bodyPr>
                    <a:lstStyle/>
                    <a:p>
                      <a:pPr indent="0" lvl="0" marL="0" rtl="0">
                        <a:spcBef>
                          <a:spcPts val="0"/>
                        </a:spcBef>
                        <a:spcAft>
                          <a:spcPts val="0"/>
                        </a:spcAft>
                        <a:buNone/>
                      </a:pPr>
                      <a:r>
                        <a:rPr lang="en" sz="1000"/>
                        <a:t>What is the next best action?</a:t>
                      </a:r>
                      <a:br>
                        <a:rPr lang="en" sz="1000"/>
                      </a:br>
                      <a:r>
                        <a:rPr lang="en" sz="1000"/>
                        <a:t>(recommendation)</a:t>
                      </a:r>
                      <a:endParaRPr sz="1000"/>
                    </a:p>
                  </a:txBody>
                  <a:tcPr marT="91425" marB="91425" marR="91425" marL="91425"/>
                </a:tc>
                <a:tc>
                  <a:txBody>
                    <a:bodyPr>
                      <a:noAutofit/>
                    </a:bodyPr>
                    <a:lstStyle/>
                    <a:p>
                      <a:pPr indent="0" lvl="0" marL="0" rtl="0">
                        <a:spcBef>
                          <a:spcPts val="0"/>
                        </a:spcBef>
                        <a:spcAft>
                          <a:spcPts val="0"/>
                        </a:spcAft>
                        <a:buNone/>
                      </a:pPr>
                      <a:r>
                        <a:rPr lang="en" sz="1000"/>
                        <a:t>What’s the best/worst that can happen?</a:t>
                      </a:r>
                      <a:br>
                        <a:rPr lang="en" sz="1000"/>
                      </a:br>
                      <a:r>
                        <a:rPr lang="en" sz="1000"/>
                        <a:t>(prediction, optimisation)</a:t>
                      </a:r>
                      <a:endParaRPr sz="1000"/>
                    </a:p>
                  </a:txBody>
                  <a:tcPr marT="91425" marB="91425" marR="91425" marL="91425"/>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8" name="Shape 998"/>
        <p:cNvGrpSpPr/>
        <p:nvPr/>
      </p:nvGrpSpPr>
      <p:grpSpPr>
        <a:xfrm>
          <a:off x="0" y="0"/>
          <a:ext cx="0" cy="0"/>
          <a:chOff x="0" y="0"/>
          <a:chExt cx="0" cy="0"/>
        </a:xfrm>
      </p:grpSpPr>
      <p:sp>
        <p:nvSpPr>
          <p:cNvPr id="999" name="Shape 99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000" name="Shape 1000"/>
          <p:cNvGraphicFramePr/>
          <p:nvPr/>
        </p:nvGraphicFramePr>
        <p:xfrm>
          <a:off x="381000" y="152400"/>
          <a:ext cx="3000000" cy="3000000"/>
        </p:xfrm>
        <a:graphic>
          <a:graphicData uri="http://schemas.openxmlformats.org/drawingml/2006/table">
            <a:tbl>
              <a:tblPr>
                <a:noFill/>
                <a:tableStyleId>{BEFBAA09-AC77-4564-8130-B3FFA3A7F15B}</a:tableStyleId>
              </a:tblPr>
              <a:tblGrid>
                <a:gridCol w="6457225"/>
                <a:gridCol w="1458900"/>
              </a:tblGrid>
              <a:tr h="12700">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Purpose / Application of Analytics in Education</a:t>
                      </a:r>
                      <a:endParaRPr sz="800">
                        <a:latin typeface="Lato"/>
                        <a:ea typeface="Lato"/>
                        <a:cs typeface="Lato"/>
                        <a:sym typeface="La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Reference</a:t>
                      </a:r>
                      <a:endParaRPr sz="800">
                        <a:latin typeface="Lato"/>
                        <a:ea typeface="Lato"/>
                        <a:cs typeface="Lato"/>
                        <a:sym typeface="Lato"/>
                      </a:endParaRPr>
                    </a:p>
                  </a:txBody>
                  <a:tcPr marT="63500" marB="63500" marR="63500" marL="63500"/>
                </a:tc>
              </a:tr>
              <a:tr h="12700">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Qualitative evaluation</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Quantitative measures of use / attendance</a:t>
                      </a:r>
                      <a:endParaRPr sz="800">
                        <a:latin typeface="Lato"/>
                        <a:ea typeface="Lato"/>
                        <a:cs typeface="Lato"/>
                        <a:sym typeface="Lato"/>
                      </a:endParaRPr>
                    </a:p>
                    <a:p>
                      <a:pPr indent="0" lvl="0" marL="0" rtl="0">
                        <a:lnSpc>
                          <a:spcPct val="100000"/>
                        </a:lnSpc>
                        <a:spcBef>
                          <a:spcPts val="0"/>
                        </a:spcBef>
                        <a:spcAft>
                          <a:spcPts val="0"/>
                        </a:spcAft>
                        <a:buNone/>
                      </a:pPr>
                      <a:r>
                        <a:rPr lang="en" sz="800">
                          <a:highlight>
                            <a:srgbClr val="FFFF00"/>
                          </a:highlight>
                          <a:latin typeface="Lato"/>
                          <a:ea typeface="Lato"/>
                          <a:cs typeface="Lato"/>
                          <a:sym typeface="Lato"/>
                        </a:rPr>
                        <a:t>Differentiation between groups of students</a:t>
                      </a:r>
                      <a:endParaRPr sz="800">
                        <a:highlight>
                          <a:srgbClr val="FFFF00"/>
                        </a:highlight>
                        <a:latin typeface="Lato"/>
                        <a:ea typeface="Lato"/>
                        <a:cs typeface="Lato"/>
                        <a:sym typeface="Lato"/>
                      </a:endParaRPr>
                    </a:p>
                    <a:p>
                      <a:pPr indent="0" lvl="0" marL="0" rtl="0">
                        <a:lnSpc>
                          <a:spcPct val="100000"/>
                        </a:lnSpc>
                        <a:spcBef>
                          <a:spcPts val="0"/>
                        </a:spcBef>
                        <a:spcAft>
                          <a:spcPts val="0"/>
                        </a:spcAft>
                        <a:buNone/>
                      </a:pPr>
                      <a:r>
                        <a:rPr lang="en" sz="800">
                          <a:highlight>
                            <a:srgbClr val="FFFF00"/>
                          </a:highlight>
                          <a:latin typeface="Lato"/>
                          <a:ea typeface="Lato"/>
                          <a:cs typeface="Lato"/>
                          <a:sym typeface="Lato"/>
                        </a:rPr>
                        <a:t>Differentiation between learning offerings</a:t>
                      </a:r>
                      <a:endParaRPr sz="800">
                        <a:highlight>
                          <a:srgbClr val="FFFF00"/>
                        </a:highlight>
                        <a:latin typeface="Lato"/>
                        <a:ea typeface="Lato"/>
                        <a:cs typeface="Lato"/>
                        <a:sym typeface="Lato"/>
                      </a:endParaRPr>
                    </a:p>
                    <a:p>
                      <a:pPr indent="0" lvl="0" marL="0" rtl="0">
                        <a:lnSpc>
                          <a:spcPct val="100000"/>
                        </a:lnSpc>
                        <a:spcBef>
                          <a:spcPts val="0"/>
                        </a:spcBef>
                        <a:spcAft>
                          <a:spcPts val="0"/>
                        </a:spcAft>
                        <a:buNone/>
                      </a:pPr>
                      <a:r>
                        <a:rPr lang="en" sz="800">
                          <a:highlight>
                            <a:srgbClr val="FFFF00"/>
                          </a:highlight>
                          <a:latin typeface="Lato"/>
                          <a:ea typeface="Lato"/>
                          <a:cs typeface="Lato"/>
                          <a:sym typeface="Lato"/>
                        </a:rPr>
                        <a:t>Data consolidation / Correlation</a:t>
                      </a:r>
                      <a:endParaRPr sz="800">
                        <a:highlight>
                          <a:srgbClr val="FFFF00"/>
                        </a:highlight>
                        <a:latin typeface="Lato"/>
                        <a:ea typeface="Lato"/>
                        <a:cs typeface="Lato"/>
                        <a:sym typeface="Lato"/>
                      </a:endParaRPr>
                    </a:p>
                    <a:p>
                      <a:pPr indent="0" lvl="0" marL="0" rtl="0">
                        <a:lnSpc>
                          <a:spcPct val="100000"/>
                        </a:lnSpc>
                        <a:spcBef>
                          <a:spcPts val="0"/>
                        </a:spcBef>
                        <a:spcAft>
                          <a:spcPts val="0"/>
                        </a:spcAft>
                        <a:buNone/>
                      </a:pPr>
                      <a:r>
                        <a:rPr lang="en" sz="800">
                          <a:highlight>
                            <a:srgbClr val="FFFF00"/>
                          </a:highlight>
                          <a:latin typeface="Lato"/>
                          <a:ea typeface="Lato"/>
                          <a:cs typeface="Lato"/>
                          <a:sym typeface="Lato"/>
                        </a:rPr>
                        <a:t>Effects on Performance</a:t>
                      </a:r>
                      <a:endParaRPr sz="800">
                        <a:highlight>
                          <a:srgbClr val="FFFF00"/>
                        </a:highlight>
                        <a:latin typeface="Lato"/>
                        <a:ea typeface="Lato"/>
                        <a:cs typeface="Lato"/>
                        <a:sym typeface="La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Dyckhoff, A. L., Lukarov, V., Muslim, A., Chatti, M. A., &amp; Schroeder, U. 2013</a:t>
                      </a:r>
                      <a:endParaRPr sz="800">
                        <a:latin typeface="Lato"/>
                        <a:ea typeface="Lato"/>
                        <a:cs typeface="Lato"/>
                        <a:sym typeface="Lato"/>
                      </a:endParaRPr>
                    </a:p>
                  </a:txBody>
                  <a:tcPr marT="63500" marB="63500" marR="63500" marL="63500"/>
                </a:tc>
              </a:tr>
              <a:tr h="12700">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to provide feedbacks on students’ learning activities and performance</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to visualize the evolution of participant relationships within discussion forums</a:t>
                      </a:r>
                      <a:endParaRPr sz="800">
                        <a:latin typeface="Lato"/>
                        <a:ea typeface="Lato"/>
                        <a:cs typeface="Lato"/>
                        <a:sym typeface="Lato"/>
                      </a:endParaRPr>
                    </a:p>
                    <a:p>
                      <a:pPr indent="0" lvl="0" marL="0" rtl="0">
                        <a:lnSpc>
                          <a:spcPct val="100000"/>
                        </a:lnSpc>
                        <a:spcBef>
                          <a:spcPts val="0"/>
                        </a:spcBef>
                        <a:spcAft>
                          <a:spcPts val="0"/>
                        </a:spcAft>
                        <a:buNone/>
                      </a:pPr>
                      <a:r>
                        <a:rPr lang="en" sz="800">
                          <a:highlight>
                            <a:srgbClr val="FFFF00"/>
                          </a:highlight>
                          <a:latin typeface="Lato"/>
                          <a:ea typeface="Lato"/>
                          <a:cs typeface="Lato"/>
                          <a:sym typeface="Lato"/>
                        </a:rPr>
                        <a:t>to keep track of learners’ interaction in e-learning systems</a:t>
                      </a:r>
                      <a:endParaRPr sz="800">
                        <a:highlight>
                          <a:srgbClr val="FFFF00"/>
                        </a:highlight>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to provide a visualization of learning performance with a comparison whole class group</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to enable students’ self-reflection and awareness of what and how they are doing</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to promote reflection and awareness of their activity</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to improve retention and performance outcomes</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to help students see how well they are contributing to the group</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to improve group-work</a:t>
                      </a:r>
                      <a:endParaRPr sz="800">
                        <a:latin typeface="Lato"/>
                        <a:ea typeface="Lato"/>
                        <a:cs typeface="Lato"/>
                        <a:sym typeface="La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Park, Yeonjeong, and Il-Hyun Jo., 2015</a:t>
                      </a:r>
                      <a:endParaRPr sz="800">
                        <a:latin typeface="Lato"/>
                        <a:ea typeface="Lato"/>
                        <a:cs typeface="Lato"/>
                        <a:sym typeface="Lato"/>
                      </a:endParaRPr>
                    </a:p>
                  </a:txBody>
                  <a:tcPr marT="63500" marB="63500" marR="63500" marL="63500"/>
                </a:tc>
              </a:tr>
              <a:tr h="12700">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Predicting student performance and detecting student behaviors</a:t>
                      </a:r>
                      <a:endParaRPr sz="800">
                        <a:latin typeface="Lato"/>
                        <a:ea typeface="Lato"/>
                        <a:cs typeface="Lato"/>
                        <a:sym typeface="Lato"/>
                      </a:endParaRPr>
                    </a:p>
                    <a:p>
                      <a:pPr indent="0" lvl="0" marL="0" rtl="0">
                        <a:lnSpc>
                          <a:spcPct val="100000"/>
                        </a:lnSpc>
                        <a:spcBef>
                          <a:spcPts val="0"/>
                        </a:spcBef>
                        <a:spcAft>
                          <a:spcPts val="0"/>
                        </a:spcAft>
                        <a:buNone/>
                      </a:pPr>
                      <a:r>
                        <a:rPr lang="en" sz="800">
                          <a:highlight>
                            <a:srgbClr val="FFFF00"/>
                          </a:highlight>
                          <a:latin typeface="Lato"/>
                          <a:ea typeface="Lato"/>
                          <a:cs typeface="Lato"/>
                          <a:sym typeface="Lato"/>
                        </a:rPr>
                        <a:t>Grouping similar materials or students based on their learning and interaction patterns</a:t>
                      </a:r>
                      <a:endParaRPr sz="800">
                        <a:highlight>
                          <a:srgbClr val="FFFF00"/>
                        </a:highlight>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Detection of students with difficulties or irregular learning processes</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Identifying relationships in learner behavior patterns and diagnosing student difficulties</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Interpretation of the structure and relations in collaborative activities and interactions with communication tools</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Reflecting student behavior in terms of its examination traces, consisting of a sequence of course, grade and timestamp</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Analyzing the contents of forums, chats, web pages and documents</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Helping instructors to visualize and analyze the ongoing activities of the students and the use of information</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Identification of relationships among student behaviors and characteristics or contextual variables. Integration of psychometric modelling frameworks into machine-learning models</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Include possibilities for playful learning to maintain motivation; e.g. integration of achievements, experience points or badges as indicators of success</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Find hidden insights in data automatically (based on models who are exposed to new data and adapt itself independently)</a:t>
                      </a:r>
                      <a:endParaRPr sz="800">
                        <a:latin typeface="Lato"/>
                        <a:ea typeface="Lato"/>
                        <a:cs typeface="Lato"/>
                        <a:sym typeface="Lato"/>
                      </a:endParaRPr>
                    </a:p>
                    <a:p>
                      <a:pPr indent="0" lvl="0" marL="0" rtl="0">
                        <a:lnSpc>
                          <a:spcPct val="100000"/>
                        </a:lnSpc>
                        <a:spcBef>
                          <a:spcPts val="0"/>
                        </a:spcBef>
                        <a:spcAft>
                          <a:spcPts val="0"/>
                        </a:spcAft>
                        <a:buNone/>
                      </a:pPr>
                      <a:r>
                        <a:rPr lang="en" sz="800">
                          <a:highlight>
                            <a:srgbClr val="FFFF00"/>
                          </a:highlight>
                          <a:latin typeface="Lato"/>
                          <a:ea typeface="Lato"/>
                          <a:cs typeface="Lato"/>
                          <a:sym typeface="Lato"/>
                        </a:rPr>
                        <a:t>Analysis and interpretation of quantitative data for decision making</a:t>
                      </a:r>
                      <a:endParaRPr sz="800">
                        <a:highlight>
                          <a:srgbClr val="FFFF00"/>
                        </a:highlight>
                        <a:latin typeface="Lato"/>
                        <a:ea typeface="Lato"/>
                        <a:cs typeface="Lato"/>
                        <a:sym typeface="La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Leitner, P., Khalil, M., &amp; Ebner, M. 2017</a:t>
                      </a:r>
                      <a:endParaRPr sz="800">
                        <a:latin typeface="Lato"/>
                        <a:ea typeface="Lato"/>
                        <a:cs typeface="Lato"/>
                        <a:sym typeface="Lato"/>
                      </a:endParaRPr>
                    </a:p>
                  </a:txBody>
                  <a:tcPr marT="63500" marB="63500" marR="63500" marL="63500"/>
                </a:tc>
              </a:tr>
              <a:tr h="12700">
                <a:tc>
                  <a:txBody>
                    <a:bodyPr>
                      <a:noAutofit/>
                    </a:bodyPr>
                    <a:lstStyle/>
                    <a:p>
                      <a:pPr indent="0" lvl="0" marL="0" rtl="0">
                        <a:lnSpc>
                          <a:spcPct val="100000"/>
                        </a:lnSpc>
                        <a:spcBef>
                          <a:spcPts val="0"/>
                        </a:spcBef>
                        <a:spcAft>
                          <a:spcPts val="0"/>
                        </a:spcAft>
                        <a:buNone/>
                      </a:pPr>
                      <a:r>
                        <a:rPr lang="en" sz="800">
                          <a:highlight>
                            <a:srgbClr val="FFFF00"/>
                          </a:highlight>
                          <a:latin typeface="Lato"/>
                          <a:ea typeface="Lato"/>
                          <a:cs typeface="Lato"/>
                          <a:sym typeface="Lato"/>
                        </a:rPr>
                        <a:t>Evaluation of educational design elements based on educational data</a:t>
                      </a:r>
                      <a:endParaRPr sz="800">
                        <a:highlight>
                          <a:srgbClr val="FFFF00"/>
                        </a:highlight>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Evaluation of overall Educational Design </a:t>
                      </a:r>
                      <a:endParaRPr sz="800">
                        <a:latin typeface="Lato"/>
                        <a:ea typeface="Lato"/>
                        <a:cs typeface="Lato"/>
                        <a:sym typeface="Lato"/>
                      </a:endParaRPr>
                    </a:p>
                    <a:p>
                      <a:pPr indent="0" lvl="0" marL="0" rtl="0">
                        <a:lnSpc>
                          <a:spcPct val="100000"/>
                        </a:lnSpc>
                        <a:spcBef>
                          <a:spcPts val="0"/>
                        </a:spcBef>
                        <a:spcAft>
                          <a:spcPts val="0"/>
                        </a:spcAft>
                        <a:buNone/>
                      </a:pPr>
                      <a:r>
                        <a:rPr lang="en" sz="800">
                          <a:latin typeface="Lato"/>
                          <a:ea typeface="Lato"/>
                          <a:cs typeface="Lato"/>
                          <a:sym typeface="Lato"/>
                        </a:rPr>
                        <a:t>Reflection on delivery of educational design</a:t>
                      </a:r>
                      <a:endParaRPr sz="800">
                        <a:latin typeface="Lato"/>
                        <a:ea typeface="Lato"/>
                        <a:cs typeface="Lato"/>
                        <a:sym typeface="La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Lato"/>
                          <a:ea typeface="Lato"/>
                          <a:cs typeface="Lato"/>
                          <a:sym typeface="Lato"/>
                        </a:rPr>
                        <a:t>Sergis, S., &amp; Sampson, D. G. 2017</a:t>
                      </a:r>
                      <a:endParaRPr sz="800">
                        <a:latin typeface="Lato"/>
                        <a:ea typeface="Lato"/>
                        <a:cs typeface="Lato"/>
                        <a:sym typeface="Lato"/>
                      </a:endParaRPr>
                    </a:p>
                  </a:txBody>
                  <a:tcPr marT="63500" marB="63500" marR="63500" marL="63500"/>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04" name="Shape 1004"/>
        <p:cNvGrpSpPr/>
        <p:nvPr/>
      </p:nvGrpSpPr>
      <p:grpSpPr>
        <a:xfrm>
          <a:off x="0" y="0"/>
          <a:ext cx="0" cy="0"/>
          <a:chOff x="0" y="0"/>
          <a:chExt cx="0" cy="0"/>
        </a:xfrm>
      </p:grpSpPr>
      <p:sp>
        <p:nvSpPr>
          <p:cNvPr id="1005" name="Shape 100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E</a:t>
            </a:r>
            <a:r>
              <a:rPr lang="en" sz="2400"/>
              <a:t>ducational data analysis techniques</a:t>
            </a:r>
            <a:endParaRPr sz="2400"/>
          </a:p>
        </p:txBody>
      </p:sp>
      <p:sp>
        <p:nvSpPr>
          <p:cNvPr id="1006" name="Shape 100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007" name="Shape 1007"/>
          <p:cNvSpPr txBox="1"/>
          <p:nvPr/>
        </p:nvSpPr>
        <p:spPr>
          <a:xfrm>
            <a:off x="0" y="0"/>
            <a:ext cx="685800" cy="36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2"/>
                </a:solidFill>
                <a:latin typeface="Raleway"/>
                <a:ea typeface="Raleway"/>
                <a:cs typeface="Raleway"/>
                <a:sym typeface="Raleway"/>
              </a:rPr>
              <a:t>Lit review</a:t>
            </a:r>
            <a:endParaRPr b="1" sz="800">
              <a:solidFill>
                <a:schemeClr val="dk2"/>
              </a:solidFill>
              <a:latin typeface="Raleway"/>
              <a:ea typeface="Raleway"/>
              <a:cs typeface="Raleway"/>
              <a:sym typeface="Raleway"/>
            </a:endParaRPr>
          </a:p>
        </p:txBody>
      </p:sp>
      <p:graphicFrame>
        <p:nvGraphicFramePr>
          <p:cNvPr id="1008" name="Shape 1008"/>
          <p:cNvGraphicFramePr/>
          <p:nvPr/>
        </p:nvGraphicFramePr>
        <p:xfrm>
          <a:off x="2515625" y="1594025"/>
          <a:ext cx="3000000" cy="3000000"/>
        </p:xfrm>
        <a:graphic>
          <a:graphicData uri="http://schemas.openxmlformats.org/drawingml/2006/table">
            <a:tbl>
              <a:tblPr>
                <a:noFill/>
                <a:tableStyleId>{BEFBAA09-AC77-4564-8130-B3FFA3A7F15B}</a:tableStyleId>
              </a:tblPr>
              <a:tblGrid>
                <a:gridCol w="2867025"/>
                <a:gridCol w="1028700"/>
                <a:gridCol w="2047800"/>
              </a:tblGrid>
              <a:tr h="12700">
                <a:tc>
                  <a:txBody>
                    <a:bodyPr>
                      <a:noAutofit/>
                    </a:bodyPr>
                    <a:lstStyle/>
                    <a:p>
                      <a:pPr indent="0" lvl="0" marL="0" rtl="0">
                        <a:lnSpc>
                          <a:spcPct val="100000"/>
                        </a:lnSpc>
                        <a:spcBef>
                          <a:spcPts val="0"/>
                        </a:spcBef>
                        <a:spcAft>
                          <a:spcPts val="0"/>
                        </a:spcAft>
                        <a:buNone/>
                      </a:pPr>
                      <a:r>
                        <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Statistics </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Clustering </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Classification </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Regression </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SNA </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Association rule mining </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Text mining</a:t>
                      </a:r>
                      <a:endParaRPr sz="800">
                        <a:latin typeface="Nunito"/>
                        <a:ea typeface="Nunito"/>
                        <a:cs typeface="Nunito"/>
                        <a:sym typeface="Nuni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Nunito"/>
                          <a:ea typeface="Nunito"/>
                          <a:cs typeface="Nunito"/>
                          <a:sym typeface="Nunito"/>
                        </a:rPr>
                        <a:t>(n=52)</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42 (82.7%)</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17 (32.7%)</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11 (21.2%)</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8 (15.4%)</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8 (15.4%)</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8 (15.4%)</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4 (7.7%)</a:t>
                      </a:r>
                      <a:endParaRPr sz="800">
                        <a:latin typeface="Nunito"/>
                        <a:ea typeface="Nunito"/>
                        <a:cs typeface="Nunito"/>
                        <a:sym typeface="Nuni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Nunito"/>
                          <a:ea typeface="Nunito"/>
                          <a:cs typeface="Nunito"/>
                          <a:sym typeface="Nunito"/>
                        </a:rPr>
                        <a:t>Leitner, P., Khalil, M., &amp; Ebner, M. 2017</a:t>
                      </a:r>
                      <a:endParaRPr sz="800">
                        <a:latin typeface="Nunito"/>
                        <a:ea typeface="Nunito"/>
                        <a:cs typeface="Nunito"/>
                        <a:sym typeface="Nunito"/>
                      </a:endParaRPr>
                    </a:p>
                  </a:txBody>
                  <a:tcPr marT="63500" marB="63500" marR="63500" marL="63500"/>
                </a:tc>
              </a:tr>
              <a:tr h="12700">
                <a:tc>
                  <a:txBody>
                    <a:bodyPr>
                      <a:noAutofit/>
                    </a:bodyPr>
                    <a:lstStyle/>
                    <a:p>
                      <a:pPr indent="0" lvl="0" marL="0" rtl="0">
                        <a:lnSpc>
                          <a:spcPct val="100000"/>
                        </a:lnSpc>
                        <a:spcBef>
                          <a:spcPts val="0"/>
                        </a:spcBef>
                        <a:spcAft>
                          <a:spcPts val="0"/>
                        </a:spcAft>
                        <a:buNone/>
                      </a:pPr>
                      <a:r>
                        <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Prediction</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Distillation of data for human judgment</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Outlier detection</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Discovery with models</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Clustering</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Social network analysis</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Statistic</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Machine learning</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Relationship mining</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Text mining</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Gamification</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Process mining</a:t>
                      </a:r>
                      <a:endParaRPr sz="800">
                        <a:latin typeface="Nunito"/>
                        <a:ea typeface="Nunito"/>
                        <a:cs typeface="Nunito"/>
                        <a:sym typeface="Nuni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Nunito"/>
                          <a:ea typeface="Nunito"/>
                          <a:cs typeface="Nunito"/>
                          <a:sym typeface="Nunito"/>
                        </a:rPr>
                        <a:t>(n=200)</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36 (18%)</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33 (17%)</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29 (15%)</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20 (10%)</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18 (9%)</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15 (8%)</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12 (6%)</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11 (6%)</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10 (5%)</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6 (3%)</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6 (3%)</a:t>
                      </a:r>
                      <a:endParaRPr sz="800">
                        <a:latin typeface="Nunito"/>
                        <a:ea typeface="Nunito"/>
                        <a:cs typeface="Nunito"/>
                        <a:sym typeface="Nunito"/>
                      </a:endParaRPr>
                    </a:p>
                    <a:p>
                      <a:pPr indent="0" lvl="0" marL="0" rtl="0">
                        <a:lnSpc>
                          <a:spcPct val="100000"/>
                        </a:lnSpc>
                        <a:spcBef>
                          <a:spcPts val="0"/>
                        </a:spcBef>
                        <a:spcAft>
                          <a:spcPts val="0"/>
                        </a:spcAft>
                        <a:buNone/>
                      </a:pPr>
                      <a:r>
                        <a:rPr lang="en" sz="800">
                          <a:latin typeface="Nunito"/>
                          <a:ea typeface="Nunito"/>
                          <a:cs typeface="Nunito"/>
                          <a:sym typeface="Nunito"/>
                        </a:rPr>
                        <a:t>4 (2%)</a:t>
                      </a:r>
                      <a:endParaRPr sz="800">
                        <a:latin typeface="Nunito"/>
                        <a:ea typeface="Nunito"/>
                        <a:cs typeface="Nunito"/>
                        <a:sym typeface="Nunito"/>
                      </a:endParaRPr>
                    </a:p>
                  </a:txBody>
                  <a:tcPr marT="63500" marB="63500" marR="63500" marL="63500"/>
                </a:tc>
                <a:tc>
                  <a:txBody>
                    <a:bodyPr>
                      <a:noAutofit/>
                    </a:bodyPr>
                    <a:lstStyle/>
                    <a:p>
                      <a:pPr indent="0" lvl="0" marL="0" rtl="0">
                        <a:lnSpc>
                          <a:spcPct val="100000"/>
                        </a:lnSpc>
                        <a:spcBef>
                          <a:spcPts val="0"/>
                        </a:spcBef>
                        <a:spcAft>
                          <a:spcPts val="0"/>
                        </a:spcAft>
                        <a:buNone/>
                      </a:pPr>
                      <a:r>
                        <a:rPr lang="en" sz="800">
                          <a:latin typeface="Nunito"/>
                          <a:ea typeface="Nunito"/>
                          <a:cs typeface="Nunito"/>
                          <a:sym typeface="Nunito"/>
                        </a:rPr>
                        <a:t>Sergis, S., &amp; Sampson, D. G. 2017</a:t>
                      </a:r>
                      <a:endParaRPr sz="800">
                        <a:latin typeface="Nunito"/>
                        <a:ea typeface="Nunito"/>
                        <a:cs typeface="Nunito"/>
                        <a:sym typeface="Nunito"/>
                      </a:endParaRPr>
                    </a:p>
                  </a:txBody>
                  <a:tcPr marT="63500" marB="63500" marR="63500" marL="63500"/>
                </a:tc>
              </a:tr>
            </a:tbl>
          </a:graphicData>
        </a:graphic>
      </p:graphicFrame>
      <p:sp>
        <p:nvSpPr>
          <p:cNvPr id="1009" name="Shape 1009"/>
          <p:cNvSpPr txBox="1"/>
          <p:nvPr/>
        </p:nvSpPr>
        <p:spPr>
          <a:xfrm>
            <a:off x="123975" y="3315075"/>
            <a:ext cx="2391600" cy="916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1200">
                <a:solidFill>
                  <a:schemeClr val="dk2"/>
                </a:solidFill>
                <a:latin typeface="Lato"/>
                <a:ea typeface="Lato"/>
                <a:cs typeface="Lato"/>
                <a:sym typeface="Lato"/>
              </a:rPr>
              <a:t>Existing Statistical methods</a:t>
            </a:r>
            <a:endParaRPr b="1" sz="1200">
              <a:solidFill>
                <a:schemeClr val="dk2"/>
              </a:solidFill>
              <a:latin typeface="Lato"/>
              <a:ea typeface="Lato"/>
              <a:cs typeface="Lato"/>
              <a:sym typeface="Lato"/>
            </a:endParaRPr>
          </a:p>
          <a:p>
            <a:pPr indent="-304800" lvl="0" marL="457200" rtl="0">
              <a:lnSpc>
                <a:spcPct val="115000"/>
              </a:lnSpc>
              <a:spcBef>
                <a:spcPts val="1600"/>
              </a:spcBef>
              <a:spcAft>
                <a:spcPts val="0"/>
              </a:spcAft>
              <a:buClr>
                <a:schemeClr val="dk2"/>
              </a:buClr>
              <a:buSzPts val="1200"/>
              <a:buFont typeface="Lato"/>
              <a:buAutoNum type="arabicPeriod"/>
            </a:pPr>
            <a:r>
              <a:rPr lang="en" sz="1200">
                <a:solidFill>
                  <a:schemeClr val="dk2"/>
                </a:solidFill>
                <a:latin typeface="Lato"/>
                <a:ea typeface="Lato"/>
                <a:cs typeface="Lato"/>
                <a:sym typeface="Lato"/>
              </a:rPr>
              <a:t>Cohort Analysis</a:t>
            </a:r>
            <a:endParaRPr sz="1200">
              <a:solidFill>
                <a:schemeClr val="dk2"/>
              </a:solidFill>
              <a:latin typeface="Lato"/>
              <a:ea typeface="Lato"/>
              <a:cs typeface="Lato"/>
              <a:sym typeface="Lato"/>
            </a:endParaRPr>
          </a:p>
          <a:p>
            <a:pPr indent="-304800" lvl="0" marL="457200" rtl="0">
              <a:lnSpc>
                <a:spcPct val="115000"/>
              </a:lnSpc>
              <a:spcBef>
                <a:spcPts val="0"/>
              </a:spcBef>
              <a:spcAft>
                <a:spcPts val="0"/>
              </a:spcAft>
              <a:buClr>
                <a:schemeClr val="dk2"/>
              </a:buClr>
              <a:buSzPts val="1200"/>
              <a:buFont typeface="Lato"/>
              <a:buAutoNum type="arabicPeriod"/>
            </a:pPr>
            <a:r>
              <a:rPr lang="en" sz="1200">
                <a:solidFill>
                  <a:schemeClr val="dk2"/>
                </a:solidFill>
                <a:latin typeface="Lato"/>
                <a:ea typeface="Lato"/>
                <a:cs typeface="Lato"/>
                <a:sym typeface="Lato"/>
              </a:rPr>
              <a:t>Time Series Analysis</a:t>
            </a:r>
            <a:endParaRPr sz="1200">
              <a:solidFill>
                <a:schemeClr val="dk2"/>
              </a:solidFill>
              <a:latin typeface="Lato"/>
              <a:ea typeface="Lato"/>
              <a:cs typeface="Lato"/>
              <a:sym typeface="Lato"/>
            </a:endParaRPr>
          </a:p>
          <a:p>
            <a:pPr indent="-304800" lvl="0" marL="457200" rtl="0">
              <a:lnSpc>
                <a:spcPct val="115000"/>
              </a:lnSpc>
              <a:spcBef>
                <a:spcPts val="0"/>
              </a:spcBef>
              <a:spcAft>
                <a:spcPts val="0"/>
              </a:spcAft>
              <a:buClr>
                <a:schemeClr val="dk2"/>
              </a:buClr>
              <a:buSzPts val="1200"/>
              <a:buFont typeface="Lato"/>
              <a:buAutoNum type="arabicPeriod"/>
            </a:pPr>
            <a:r>
              <a:rPr lang="en" sz="1200">
                <a:solidFill>
                  <a:schemeClr val="dk2"/>
                </a:solidFill>
                <a:latin typeface="Lato"/>
                <a:ea typeface="Lato"/>
                <a:cs typeface="Lato"/>
                <a:sym typeface="Lato"/>
              </a:rPr>
              <a:t>Multivariate Analysis</a:t>
            </a:r>
            <a:endParaRPr sz="1200">
              <a:solidFill>
                <a:schemeClr val="dk2"/>
              </a:solidFill>
              <a:latin typeface="Lato"/>
              <a:ea typeface="Lato"/>
              <a:cs typeface="Lato"/>
              <a:sym typeface="Lato"/>
            </a:endParaRPr>
          </a:p>
        </p:txBody>
      </p:sp>
      <p:sp>
        <p:nvSpPr>
          <p:cNvPr id="1010" name="Shape 1010"/>
          <p:cNvSpPr txBox="1"/>
          <p:nvPr/>
        </p:nvSpPr>
        <p:spPr>
          <a:xfrm>
            <a:off x="2250250" y="4665525"/>
            <a:ext cx="6567900" cy="298200"/>
          </a:xfrm>
          <a:prstGeom prst="rect">
            <a:avLst/>
          </a:prstGeom>
          <a:noFill/>
          <a:ln>
            <a:noFill/>
          </a:ln>
        </p:spPr>
        <p:txBody>
          <a:bodyPr anchorCtr="0" anchor="t" bIns="91425" lIns="91425" spcFirstLastPara="1" rIns="91425" wrap="square" tIns="91425">
            <a:noAutofit/>
          </a:bodyPr>
          <a:lstStyle/>
          <a:p>
            <a:pPr indent="-279400" lvl="0" marL="457200" rtl="0">
              <a:spcBef>
                <a:spcPts val="0"/>
              </a:spcBef>
              <a:spcAft>
                <a:spcPts val="0"/>
              </a:spcAft>
              <a:buClr>
                <a:srgbClr val="222222"/>
              </a:buClr>
              <a:buSzPts val="800"/>
              <a:buAutoNum type="arabicPeriod"/>
            </a:pPr>
            <a:r>
              <a:rPr lang="en" sz="800">
                <a:solidFill>
                  <a:srgbClr val="222222"/>
                </a:solidFill>
                <a:highlight>
                  <a:srgbClr val="FFFFFF"/>
                </a:highlight>
              </a:rPr>
              <a:t>Glenn, N. D. (2005). </a:t>
            </a:r>
            <a:r>
              <a:rPr i="1" lang="en" sz="800">
                <a:solidFill>
                  <a:srgbClr val="222222"/>
                </a:solidFill>
                <a:highlight>
                  <a:srgbClr val="FFFFFF"/>
                </a:highlight>
              </a:rPr>
              <a:t>Cohort analysis</a:t>
            </a:r>
            <a:r>
              <a:rPr lang="en" sz="800">
                <a:solidFill>
                  <a:srgbClr val="222222"/>
                </a:solidFill>
                <a:highlight>
                  <a:srgbClr val="FFFFFF"/>
                </a:highlight>
              </a:rPr>
              <a:t> (Vol. 5). Sage.</a:t>
            </a:r>
            <a:endParaRPr sz="800">
              <a:solidFill>
                <a:srgbClr val="222222"/>
              </a:solidFill>
              <a:highlight>
                <a:srgbClr val="FFFFFF"/>
              </a:highlight>
            </a:endParaRPr>
          </a:p>
          <a:p>
            <a:pPr indent="-279400" lvl="0" marL="457200" rtl="0">
              <a:spcBef>
                <a:spcPts val="0"/>
              </a:spcBef>
              <a:spcAft>
                <a:spcPts val="0"/>
              </a:spcAft>
              <a:buClr>
                <a:srgbClr val="222222"/>
              </a:buClr>
              <a:buSzPts val="800"/>
              <a:buAutoNum type="arabicPeriod"/>
            </a:pPr>
            <a:r>
              <a:rPr lang="en" sz="800">
                <a:solidFill>
                  <a:srgbClr val="222222"/>
                </a:solidFill>
                <a:highlight>
                  <a:srgbClr val="FFFFFF"/>
                </a:highlight>
              </a:rPr>
              <a:t>Daniel Pena, George C. Tiao, Ruey S. Tsay, (2001) A course in time series analysis, John Wiley &amp; Sons.</a:t>
            </a:r>
            <a:endParaRPr sz="800">
              <a:solidFill>
                <a:srgbClr val="222222"/>
              </a:solidFill>
              <a:highlight>
                <a:srgbClr val="FFFFFF"/>
              </a:highlight>
            </a:endParaRPr>
          </a:p>
          <a:p>
            <a:pPr indent="-279400" lvl="0" marL="457200" rtl="0">
              <a:spcBef>
                <a:spcPts val="0"/>
              </a:spcBef>
              <a:spcAft>
                <a:spcPts val="0"/>
              </a:spcAft>
              <a:buClr>
                <a:srgbClr val="222222"/>
              </a:buClr>
              <a:buSzPts val="800"/>
              <a:buAutoNum type="arabicPeriod"/>
            </a:pPr>
            <a:r>
              <a:rPr lang="en" sz="800">
                <a:solidFill>
                  <a:srgbClr val="222222"/>
                </a:solidFill>
                <a:highlight>
                  <a:srgbClr val="FFFFFF"/>
                </a:highlight>
              </a:rPr>
              <a:t>Johnson, R. A., &amp; Wichern, D. W. (2014). Applied multivariate statistical analysis (Vol. 4). Prentice-Hall.</a:t>
            </a:r>
            <a:endParaRPr sz="800">
              <a:solidFill>
                <a:srgbClr val="222222"/>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id="396" name="Shape 396"/>
          <p:cNvPicPr preferRelativeResize="0"/>
          <p:nvPr/>
        </p:nvPicPr>
        <p:blipFill rotWithShape="1">
          <a:blip r:embed="rId3">
            <a:alphaModFix/>
          </a:blip>
          <a:srcRect b="0" l="29268" r="0" t="22191"/>
          <a:stretch/>
        </p:blipFill>
        <p:spPr>
          <a:xfrm>
            <a:off x="4978175" y="1307550"/>
            <a:ext cx="3778400" cy="3013725"/>
          </a:xfrm>
          <a:prstGeom prst="rect">
            <a:avLst/>
          </a:prstGeom>
          <a:noFill/>
          <a:ln>
            <a:noFill/>
          </a:ln>
        </p:spPr>
      </p:pic>
      <p:sp>
        <p:nvSpPr>
          <p:cNvPr id="397" name="Shape 397"/>
          <p:cNvSpPr txBox="1"/>
          <p:nvPr>
            <p:ph idx="4294967295" type="title"/>
          </p:nvPr>
        </p:nvSpPr>
        <p:spPr>
          <a:xfrm>
            <a:off x="120500" y="81000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0B5394"/>
                </a:solidFill>
              </a:rPr>
              <a:t>Analysing at Meso level </a:t>
            </a:r>
            <a:endParaRPr sz="2400">
              <a:solidFill>
                <a:srgbClr val="0B5394"/>
              </a:solidFill>
            </a:endParaRPr>
          </a:p>
          <a:p>
            <a:pPr indent="0" lvl="0" marL="0" rtl="0">
              <a:spcBef>
                <a:spcPts val="0"/>
              </a:spcBef>
              <a:spcAft>
                <a:spcPts val="0"/>
              </a:spcAft>
              <a:buNone/>
            </a:pPr>
            <a:r>
              <a:rPr lang="en" sz="2400">
                <a:solidFill>
                  <a:srgbClr val="0B5394"/>
                </a:solidFill>
              </a:rPr>
              <a:t>with Transitions</a:t>
            </a:r>
            <a:br>
              <a:rPr lang="en" sz="2400">
                <a:solidFill>
                  <a:srgbClr val="0B5394"/>
                </a:solidFill>
              </a:rPr>
            </a:br>
            <a:endParaRPr sz="2400">
              <a:solidFill>
                <a:srgbClr val="0B5394"/>
              </a:solidFill>
            </a:endParaRPr>
          </a:p>
        </p:txBody>
      </p:sp>
      <p:sp>
        <p:nvSpPr>
          <p:cNvPr id="398" name="Shape 39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1000">
                <a:latin typeface="Lato"/>
                <a:ea typeface="Lato"/>
                <a:cs typeface="Lato"/>
                <a:sym typeface="Lato"/>
              </a:rPr>
              <a:t>‹#›</a:t>
            </a:fld>
            <a:endParaRPr sz="1000">
              <a:latin typeface="Lato"/>
              <a:ea typeface="Lato"/>
              <a:cs typeface="Lato"/>
              <a:sym typeface="Lato"/>
            </a:endParaRPr>
          </a:p>
        </p:txBody>
      </p:sp>
      <p:pic>
        <p:nvPicPr>
          <p:cNvPr id="399" name="Shape 399"/>
          <p:cNvPicPr preferRelativeResize="0"/>
          <p:nvPr/>
        </p:nvPicPr>
        <p:blipFill rotWithShape="1">
          <a:blip r:embed="rId4">
            <a:alphaModFix/>
          </a:blip>
          <a:srcRect b="0" l="24368" r="0" t="83971"/>
          <a:stretch/>
        </p:blipFill>
        <p:spPr>
          <a:xfrm>
            <a:off x="4948473" y="4321275"/>
            <a:ext cx="3947526" cy="393600"/>
          </a:xfrm>
          <a:prstGeom prst="rect">
            <a:avLst/>
          </a:prstGeom>
          <a:noFill/>
          <a:ln>
            <a:noFill/>
          </a:ln>
        </p:spPr>
      </p:pic>
      <p:pic>
        <p:nvPicPr>
          <p:cNvPr id="400" name="Shape 400"/>
          <p:cNvPicPr preferRelativeResize="0"/>
          <p:nvPr/>
        </p:nvPicPr>
        <p:blipFill rotWithShape="1">
          <a:blip r:embed="rId3">
            <a:alphaModFix/>
          </a:blip>
          <a:srcRect b="29096" l="1353" r="73629" t="24512"/>
          <a:stretch/>
        </p:blipFill>
        <p:spPr>
          <a:xfrm>
            <a:off x="3540725" y="2223625"/>
            <a:ext cx="1336400" cy="1796850"/>
          </a:xfrm>
          <a:prstGeom prst="rect">
            <a:avLst/>
          </a:prstGeom>
          <a:noFill/>
          <a:ln>
            <a:noFill/>
          </a:ln>
        </p:spPr>
      </p:pic>
      <p:sp>
        <p:nvSpPr>
          <p:cNvPr id="401" name="Shape 401"/>
          <p:cNvSpPr txBox="1"/>
          <p:nvPr>
            <p:ph idx="4294967295" type="body"/>
          </p:nvPr>
        </p:nvSpPr>
        <p:spPr>
          <a:xfrm>
            <a:off x="165125" y="2423300"/>
            <a:ext cx="3375600" cy="1267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Utility: </a:t>
            </a:r>
            <a:br>
              <a:rPr lang="en"/>
            </a:br>
            <a:r>
              <a:rPr lang="en"/>
              <a:t>Understand dynamics of the class </a:t>
            </a:r>
            <a:br>
              <a:rPr lang="en"/>
            </a:br>
            <a:r>
              <a:rPr lang="en"/>
              <a:t>With respect to the cohorts</a:t>
            </a:r>
            <a:endParaRPr/>
          </a:p>
        </p:txBody>
      </p:sp>
      <p:sp>
        <p:nvSpPr>
          <p:cNvPr id="402" name="Shape 402"/>
          <p:cNvSpPr txBox="1"/>
          <p:nvPr>
            <p:ph idx="4294967295" type="body"/>
          </p:nvPr>
        </p:nvSpPr>
        <p:spPr>
          <a:xfrm>
            <a:off x="4779450" y="165750"/>
            <a:ext cx="3977100" cy="12675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lang="en" sz="1400"/>
              <a:t>What proportion of the </a:t>
            </a:r>
            <a:r>
              <a:rPr lang="en" sz="1400">
                <a:highlight>
                  <a:srgbClr val="FCE5CD"/>
                </a:highlight>
              </a:rPr>
              <a:t>Low </a:t>
            </a:r>
            <a:r>
              <a:rPr lang="en" sz="1400"/>
              <a:t>performers </a:t>
            </a:r>
            <a:br>
              <a:rPr lang="en" sz="1400"/>
            </a:br>
            <a:r>
              <a:rPr lang="en" sz="1400"/>
              <a:t>did </a:t>
            </a:r>
            <a:r>
              <a:rPr lang="en" sz="1400">
                <a:highlight>
                  <a:srgbClr val="B6D7A8"/>
                </a:highlight>
              </a:rPr>
              <a:t>Desirable</a:t>
            </a:r>
            <a:r>
              <a:rPr lang="en" sz="1400"/>
              <a:t> interactions, </a:t>
            </a:r>
            <a:br>
              <a:rPr lang="en" sz="1400"/>
            </a:br>
            <a:r>
              <a:rPr lang="en" sz="1400"/>
              <a:t>but still remain </a:t>
            </a:r>
            <a:r>
              <a:rPr lang="en" sz="1400">
                <a:highlight>
                  <a:srgbClr val="FCE5CD"/>
                </a:highlight>
              </a:rPr>
              <a:t>Low</a:t>
            </a:r>
            <a:r>
              <a:rPr lang="en" sz="1400"/>
              <a:t> performer in the post test?</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4" name="Shape 1014"/>
        <p:cNvGrpSpPr/>
        <p:nvPr/>
      </p:nvGrpSpPr>
      <p:grpSpPr>
        <a:xfrm>
          <a:off x="0" y="0"/>
          <a:ext cx="0" cy="0"/>
          <a:chOff x="0" y="0"/>
          <a:chExt cx="0" cy="0"/>
        </a:xfrm>
      </p:grpSpPr>
      <p:sp>
        <p:nvSpPr>
          <p:cNvPr id="1015" name="Shape 1015"/>
          <p:cNvSpPr txBox="1"/>
          <p:nvPr>
            <p:ph type="title"/>
          </p:nvPr>
        </p:nvSpPr>
        <p:spPr>
          <a:xfrm>
            <a:off x="2400250" y="4235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Tools for analysing educational dataset</a:t>
            </a:r>
            <a:endParaRPr sz="2400"/>
          </a:p>
        </p:txBody>
      </p:sp>
      <p:sp>
        <p:nvSpPr>
          <p:cNvPr id="1016" name="Shape 10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017" name="Shape 1017"/>
          <p:cNvSpPr txBox="1"/>
          <p:nvPr/>
        </p:nvSpPr>
        <p:spPr>
          <a:xfrm>
            <a:off x="0" y="0"/>
            <a:ext cx="685800" cy="36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2"/>
                </a:solidFill>
                <a:latin typeface="Raleway"/>
                <a:ea typeface="Raleway"/>
                <a:cs typeface="Raleway"/>
                <a:sym typeface="Raleway"/>
              </a:rPr>
              <a:t>Lit review</a:t>
            </a:r>
            <a:endParaRPr b="1" sz="800">
              <a:solidFill>
                <a:schemeClr val="dk2"/>
              </a:solidFill>
              <a:latin typeface="Raleway"/>
              <a:ea typeface="Raleway"/>
              <a:cs typeface="Raleway"/>
              <a:sym typeface="Raleway"/>
            </a:endParaRPr>
          </a:p>
        </p:txBody>
      </p:sp>
      <p:graphicFrame>
        <p:nvGraphicFramePr>
          <p:cNvPr id="1018" name="Shape 1018"/>
          <p:cNvGraphicFramePr/>
          <p:nvPr/>
        </p:nvGraphicFramePr>
        <p:xfrm>
          <a:off x="174650" y="909400"/>
          <a:ext cx="3000000" cy="3000000"/>
        </p:xfrm>
        <a:graphic>
          <a:graphicData uri="http://schemas.openxmlformats.org/drawingml/2006/table">
            <a:tbl>
              <a:tblPr>
                <a:noFill/>
                <a:tableStyleId>{BEFBAA09-AC77-4564-8130-B3FFA3A7F15B}</a:tableStyleId>
              </a:tblPr>
              <a:tblGrid>
                <a:gridCol w="939500"/>
                <a:gridCol w="3764075"/>
                <a:gridCol w="1842500"/>
                <a:gridCol w="2021300"/>
              </a:tblGrid>
              <a:tr h="24682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Dashboard</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Intended goal</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Visualisation used</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Ref</a:t>
                      </a:r>
                      <a:endParaRPr sz="1000">
                        <a:latin typeface="Times New Roman"/>
                        <a:ea typeface="Times New Roman"/>
                        <a:cs typeface="Times New Roman"/>
                        <a:sym typeface="Times New Roman"/>
                      </a:endParaRPr>
                    </a:p>
                  </a:txBody>
                  <a:tcPr marT="63500" marB="63500" marR="63500" marL="63500">
                    <a:solidFill>
                      <a:srgbClr val="FFFFFF"/>
                    </a:solidFill>
                  </a:tcPr>
                </a:tc>
              </a:tr>
              <a:tr h="36867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LOCO- Analyst</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provide feedbacks on students’ learning activities and performance</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Bar graph, pie chart, table matrix, tag cloud</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Ali, Hatala, Gašević, &amp; Jovanović, 2012</a:t>
                      </a:r>
                      <a:endParaRPr sz="1000">
                        <a:latin typeface="Times New Roman"/>
                        <a:ea typeface="Times New Roman"/>
                        <a:cs typeface="Times New Roman"/>
                        <a:sym typeface="Times New Roman"/>
                      </a:endParaRPr>
                    </a:p>
                  </a:txBody>
                  <a:tcPr marT="63500" marB="63500" marR="63500" marL="63500">
                    <a:solidFill>
                      <a:srgbClr val="FFFFFF"/>
                    </a:solidFill>
                  </a:tcPr>
                </a:tc>
              </a:tr>
              <a:tr h="474150">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Student Success System</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identify and treat at-risk students</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Risk quadrant, scatterplot, win-lose chart, sociogram</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Essa &amp; Ayad, 2012</a:t>
                      </a:r>
                      <a:endParaRPr sz="1000">
                        <a:latin typeface="Times New Roman"/>
                        <a:ea typeface="Times New Roman"/>
                        <a:cs typeface="Times New Roman"/>
                        <a:sym typeface="Times New Roman"/>
                      </a:endParaRPr>
                    </a:p>
                  </a:txBody>
                  <a:tcPr marT="63500" marB="63500" marR="63500" marL="63500">
                    <a:solidFill>
                      <a:srgbClr val="FFFFFF"/>
                    </a:solidFill>
                  </a:tcPr>
                </a:tc>
              </a:tr>
              <a:tr h="36142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SNAPP</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visualize the evolution of participant relationships within discussion forums</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Sociogram</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Bakharia &amp; Dawson, 2011</a:t>
                      </a:r>
                      <a:endParaRPr sz="1000">
                        <a:latin typeface="Times New Roman"/>
                        <a:ea typeface="Times New Roman"/>
                        <a:cs typeface="Times New Roman"/>
                        <a:sym typeface="Times New Roman"/>
                      </a:endParaRPr>
                    </a:p>
                  </a:txBody>
                  <a:tcPr marT="63500" marB="63500" marR="63500" marL="63500">
                    <a:solidFill>
                      <a:srgbClr val="FFFFFF"/>
                    </a:solidFill>
                  </a:tcPr>
                </a:tc>
              </a:tr>
              <a:tr h="36867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Student Inspector</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keep track of learners’ interaction in e-learning systems</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Bar graph, pie chart</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Scheuer &amp; Zinn, 2007</a:t>
                      </a:r>
                      <a:endParaRPr sz="1000">
                        <a:latin typeface="Times New Roman"/>
                        <a:ea typeface="Times New Roman"/>
                        <a:cs typeface="Times New Roman"/>
                        <a:sym typeface="Times New Roman"/>
                      </a:endParaRPr>
                    </a:p>
                  </a:txBody>
                  <a:tcPr marT="63500" marB="63500" marR="63500" marL="63500">
                    <a:solidFill>
                      <a:srgbClr val="FFFFFF"/>
                    </a:solidFill>
                  </a:tcPr>
                </a:tc>
              </a:tr>
              <a:tr h="36867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GLASS</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provide a visualization of learning performance with a comparison whole class group</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Timeline, bar graph</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Leony, et.al.  2012</a:t>
                      </a:r>
                      <a:endParaRPr sz="1000">
                        <a:latin typeface="Times New Roman"/>
                        <a:ea typeface="Times New Roman"/>
                        <a:cs typeface="Times New Roman"/>
                        <a:sym typeface="Times New Roman"/>
                      </a:endParaRPr>
                    </a:p>
                  </a:txBody>
                  <a:tcPr marT="63500" marB="63500" marR="63500" marL="63500">
                    <a:solidFill>
                      <a:srgbClr val="FFFFFF"/>
                    </a:solidFill>
                  </a:tcPr>
                </a:tc>
              </a:tr>
              <a:tr h="36867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SAM</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enable students’ self-reflection and awareness of what and how they are doing</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Line chart, bar graph, tag cloud</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Govaerts, Verbert, Duval, &amp; Pardo, 2012</a:t>
                      </a:r>
                      <a:endParaRPr sz="1000">
                        <a:latin typeface="Times New Roman"/>
                        <a:ea typeface="Times New Roman"/>
                        <a:cs typeface="Times New Roman"/>
                        <a:sym typeface="Times New Roman"/>
                      </a:endParaRPr>
                    </a:p>
                  </a:txBody>
                  <a:tcPr marT="63500" marB="63500" marR="63500" marL="63500">
                    <a:solidFill>
                      <a:srgbClr val="FFFFFF"/>
                    </a:solidFill>
                  </a:tcPr>
                </a:tc>
              </a:tr>
              <a:tr h="36867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StepUp!</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promote reflection and awareness of their activity</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Santos, Verbert, Govaerts, &amp; Duval, 2012</a:t>
                      </a:r>
                      <a:endParaRPr sz="1000">
                        <a:latin typeface="Times New Roman"/>
                        <a:ea typeface="Times New Roman"/>
                        <a:cs typeface="Times New Roman"/>
                        <a:sym typeface="Times New Roman"/>
                      </a:endParaRPr>
                    </a:p>
                  </a:txBody>
                  <a:tcPr marT="63500" marB="63500" marR="63500" marL="63500">
                    <a:solidFill>
                      <a:srgbClr val="FFFFFF"/>
                    </a:solidFill>
                  </a:tcPr>
                </a:tc>
              </a:tr>
              <a:tr h="36867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Course Signal</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improve retention and performance outcomes</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Signal lights</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Arnold, K. E., &amp; Pistilli, M. D. (2012, April)</a:t>
                      </a:r>
                      <a:endParaRPr sz="1000">
                        <a:latin typeface="Times New Roman"/>
                        <a:ea typeface="Times New Roman"/>
                        <a:cs typeface="Times New Roman"/>
                        <a:sym typeface="Times New Roman"/>
                      </a:endParaRPr>
                    </a:p>
                  </a:txBody>
                  <a:tcPr marT="63500" marB="63500" marR="63500" marL="63500">
                    <a:solidFill>
                      <a:srgbClr val="FFFFFF"/>
                    </a:solidFill>
                  </a:tcPr>
                </a:tc>
              </a:tr>
              <a:tr h="368675">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Narcissus</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to help students see how well they are contributing to the group</a:t>
                      </a:r>
                      <a:endParaRPr sz="1000">
                        <a:latin typeface="Times New Roman"/>
                        <a:ea typeface="Times New Roman"/>
                        <a:cs typeface="Times New Roman"/>
                        <a:sym typeface="Times New Roman"/>
                      </a:endParaRPr>
                    </a:p>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and to improve group-work</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Wattle tree</a:t>
                      </a:r>
                      <a:endParaRPr sz="1000">
                        <a:latin typeface="Times New Roman"/>
                        <a:ea typeface="Times New Roman"/>
                        <a:cs typeface="Times New Roman"/>
                        <a:sym typeface="Times New Roman"/>
                      </a:endParaRPr>
                    </a:p>
                  </a:txBody>
                  <a:tcPr marT="63500" marB="63500" marR="63500" marL="63500">
                    <a:solidFill>
                      <a:srgbClr val="FFFFFF"/>
                    </a:solidFill>
                  </a:tcPr>
                </a:tc>
                <a:tc>
                  <a:txBody>
                    <a:bodyPr>
                      <a:noAutofit/>
                    </a:bodyPr>
                    <a:lstStyle/>
                    <a:p>
                      <a:pPr indent="0" lvl="0" marL="0" rtl="0">
                        <a:lnSpc>
                          <a:spcPct val="100000"/>
                        </a:lnSpc>
                        <a:spcBef>
                          <a:spcPts val="0"/>
                        </a:spcBef>
                        <a:spcAft>
                          <a:spcPts val="0"/>
                        </a:spcAft>
                        <a:buNone/>
                      </a:pPr>
                      <a:r>
                        <a:rPr lang="en" sz="1000">
                          <a:latin typeface="Times New Roman"/>
                          <a:ea typeface="Times New Roman"/>
                          <a:cs typeface="Times New Roman"/>
                          <a:sym typeface="Times New Roman"/>
                        </a:rPr>
                        <a:t>Upton &amp; Kay, 2009</a:t>
                      </a:r>
                      <a:endParaRPr sz="1000">
                        <a:latin typeface="Times New Roman"/>
                        <a:ea typeface="Times New Roman"/>
                        <a:cs typeface="Times New Roman"/>
                        <a:sym typeface="Times New Roman"/>
                      </a:endParaRPr>
                    </a:p>
                  </a:txBody>
                  <a:tcPr marT="63500" marB="63500" marR="63500" marL="63500">
                    <a:solidFill>
                      <a:srgbClr val="FFFFFF"/>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2" name="Shape 1022"/>
        <p:cNvGrpSpPr/>
        <p:nvPr/>
      </p:nvGrpSpPr>
      <p:grpSpPr>
        <a:xfrm>
          <a:off x="0" y="0"/>
          <a:ext cx="0" cy="0"/>
          <a:chOff x="0" y="0"/>
          <a:chExt cx="0" cy="0"/>
        </a:xfrm>
      </p:grpSpPr>
      <p:sp>
        <p:nvSpPr>
          <p:cNvPr id="1023" name="Shape 1023"/>
          <p:cNvSpPr txBox="1"/>
          <p:nvPr>
            <p:ph type="title"/>
          </p:nvPr>
        </p:nvSpPr>
        <p:spPr>
          <a:xfrm>
            <a:off x="2400250" y="575950"/>
            <a:ext cx="64965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Visualising information of group of records</a:t>
            </a:r>
            <a:endParaRPr sz="2400"/>
          </a:p>
        </p:txBody>
      </p:sp>
      <p:sp>
        <p:nvSpPr>
          <p:cNvPr id="1024" name="Shape 10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025" name="Shape 1025"/>
          <p:cNvGraphicFramePr/>
          <p:nvPr/>
        </p:nvGraphicFramePr>
        <p:xfrm>
          <a:off x="101275" y="1183550"/>
          <a:ext cx="3000000" cy="3000000"/>
        </p:xfrm>
        <a:graphic>
          <a:graphicData uri="http://schemas.openxmlformats.org/drawingml/2006/table">
            <a:tbl>
              <a:tblPr>
                <a:noFill/>
                <a:tableStyleId>{BEFBAA09-AC77-4564-8130-B3FFA3A7F15B}</a:tableStyleId>
              </a:tblPr>
              <a:tblGrid>
                <a:gridCol w="1371700"/>
                <a:gridCol w="1035800"/>
                <a:gridCol w="1035800"/>
                <a:gridCol w="1035800"/>
                <a:gridCol w="1035800"/>
                <a:gridCol w="1035800"/>
                <a:gridCol w="1035800"/>
                <a:gridCol w="1035800"/>
              </a:tblGrid>
              <a:tr h="461925">
                <a:tc>
                  <a:txBody>
                    <a:bodyPr>
                      <a:noAutofit/>
                    </a:bodyPr>
                    <a:lstStyle/>
                    <a:p>
                      <a:pPr indent="0" lvl="0" marL="0" rtl="0">
                        <a:spcBef>
                          <a:spcPts val="0"/>
                        </a:spcBef>
                        <a:spcAft>
                          <a:spcPts val="0"/>
                        </a:spcAft>
                        <a:buNone/>
                      </a:pPr>
                      <a:r>
                        <a:rPr lang="en" sz="1000"/>
                        <a:t>FEATURES</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Histogram</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Parallel Coordinate</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Sankey Diagram</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Circular Plot</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Steam Graph</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Alluvial Diagram</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000"/>
                        <a:t>Parallel Set</a:t>
                      </a:r>
                      <a:endParaRPr b="1"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857850">
                <a:tc>
                  <a:txBody>
                    <a:bodyPr>
                      <a:noAutofit/>
                    </a:bodyPr>
                    <a:lstStyle/>
                    <a:p>
                      <a:pPr indent="0" lvl="0" marL="0" rtl="0">
                        <a:spcBef>
                          <a:spcPts val="0"/>
                        </a:spcBef>
                        <a:spcAft>
                          <a:spcPts val="0"/>
                        </a:spcAft>
                        <a:buNone/>
                      </a:pPr>
                      <a:r>
                        <a:rPr lang="en" sz="1000"/>
                        <a:t>Relevant Publication</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Ioannidis, Y, (2003) gives a historical perspective</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Inselberg, (1985;2009)</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Riehmann, P. Hanfler, M. &amp; Froehlich B. (2005)</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Abel, G. J., &amp; Sander, N. (2014)</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Havre, Hetzler &amp; Nowell, (2002)</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Rosvall &amp; Bergstrom, (2010)</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Kosara, R., Bendix, F., &amp; Hauser, H. (2006).</a:t>
                      </a:r>
                      <a:endParaRPr sz="1000"/>
                    </a:p>
                  </a:txBody>
                  <a:tcPr marT="25400" marB="25400" marR="25400" marL="254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31150">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59900">
                <a:tc>
                  <a:txBody>
                    <a:bodyPr>
                      <a:noAutofit/>
                    </a:bodyPr>
                    <a:lstStyle/>
                    <a:p>
                      <a:pPr indent="0" lvl="0" marL="0" rtl="0">
                        <a:spcBef>
                          <a:spcPts val="0"/>
                        </a:spcBef>
                        <a:spcAft>
                          <a:spcPts val="0"/>
                        </a:spcAft>
                        <a:buNone/>
                      </a:pPr>
                      <a:r>
                        <a:rPr lang="en" sz="1000"/>
                        <a:t>Limitations</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Doesn’t convey transition</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Doesn’t convey frequency</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Multiple element is not conveyed</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Notion of temporal phase doesn’t emerge</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t>Variable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sz="10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026" name="Shape 1026"/>
          <p:cNvPicPr preferRelativeResize="0"/>
          <p:nvPr/>
        </p:nvPicPr>
        <p:blipFill>
          <a:blip r:embed="rId3">
            <a:alphaModFix/>
          </a:blip>
          <a:stretch>
            <a:fillRect/>
          </a:stretch>
        </p:blipFill>
        <p:spPr>
          <a:xfrm>
            <a:off x="1526983" y="2662610"/>
            <a:ext cx="875292" cy="569675"/>
          </a:xfrm>
          <a:prstGeom prst="rect">
            <a:avLst/>
          </a:prstGeom>
          <a:noFill/>
          <a:ln>
            <a:noFill/>
          </a:ln>
        </p:spPr>
      </p:pic>
      <p:pic>
        <p:nvPicPr>
          <p:cNvPr id="1027" name="Shape 1027"/>
          <p:cNvPicPr preferRelativeResize="0"/>
          <p:nvPr/>
        </p:nvPicPr>
        <p:blipFill>
          <a:blip r:embed="rId4">
            <a:alphaModFix/>
          </a:blip>
          <a:stretch>
            <a:fillRect/>
          </a:stretch>
        </p:blipFill>
        <p:spPr>
          <a:xfrm>
            <a:off x="2595725" y="2590450"/>
            <a:ext cx="875300" cy="875300"/>
          </a:xfrm>
          <a:prstGeom prst="rect">
            <a:avLst/>
          </a:prstGeom>
          <a:noFill/>
          <a:ln>
            <a:noFill/>
          </a:ln>
        </p:spPr>
      </p:pic>
      <p:pic>
        <p:nvPicPr>
          <p:cNvPr id="1028" name="Shape 1028"/>
          <p:cNvPicPr preferRelativeResize="0"/>
          <p:nvPr/>
        </p:nvPicPr>
        <p:blipFill>
          <a:blip r:embed="rId5">
            <a:alphaModFix/>
          </a:blip>
          <a:stretch>
            <a:fillRect/>
          </a:stretch>
        </p:blipFill>
        <p:spPr>
          <a:xfrm>
            <a:off x="3673375" y="2743250"/>
            <a:ext cx="875300" cy="554357"/>
          </a:xfrm>
          <a:prstGeom prst="rect">
            <a:avLst/>
          </a:prstGeom>
          <a:noFill/>
          <a:ln>
            <a:noFill/>
          </a:ln>
        </p:spPr>
      </p:pic>
      <p:pic>
        <p:nvPicPr>
          <p:cNvPr id="1029" name="Shape 1029"/>
          <p:cNvPicPr preferRelativeResize="0"/>
          <p:nvPr/>
        </p:nvPicPr>
        <p:blipFill>
          <a:blip r:embed="rId6">
            <a:alphaModFix/>
          </a:blip>
          <a:stretch>
            <a:fillRect/>
          </a:stretch>
        </p:blipFill>
        <p:spPr>
          <a:xfrm>
            <a:off x="4580700" y="2509170"/>
            <a:ext cx="1035275" cy="1017830"/>
          </a:xfrm>
          <a:prstGeom prst="rect">
            <a:avLst/>
          </a:prstGeom>
          <a:noFill/>
          <a:ln>
            <a:noFill/>
          </a:ln>
        </p:spPr>
      </p:pic>
      <p:pic>
        <p:nvPicPr>
          <p:cNvPr id="1030" name="Shape 1030"/>
          <p:cNvPicPr preferRelativeResize="0"/>
          <p:nvPr/>
        </p:nvPicPr>
        <p:blipFill>
          <a:blip r:embed="rId7">
            <a:alphaModFix/>
          </a:blip>
          <a:stretch>
            <a:fillRect/>
          </a:stretch>
        </p:blipFill>
        <p:spPr>
          <a:xfrm>
            <a:off x="5648676" y="2600725"/>
            <a:ext cx="951079" cy="1017825"/>
          </a:xfrm>
          <a:prstGeom prst="rect">
            <a:avLst/>
          </a:prstGeom>
          <a:noFill/>
          <a:ln>
            <a:noFill/>
          </a:ln>
        </p:spPr>
      </p:pic>
      <p:pic>
        <p:nvPicPr>
          <p:cNvPr id="1031" name="Shape 1031"/>
          <p:cNvPicPr preferRelativeResize="0"/>
          <p:nvPr/>
        </p:nvPicPr>
        <p:blipFill>
          <a:blip r:embed="rId8">
            <a:alphaModFix/>
          </a:blip>
          <a:stretch>
            <a:fillRect/>
          </a:stretch>
        </p:blipFill>
        <p:spPr>
          <a:xfrm>
            <a:off x="6659900" y="2824670"/>
            <a:ext cx="1035275" cy="411455"/>
          </a:xfrm>
          <a:prstGeom prst="rect">
            <a:avLst/>
          </a:prstGeom>
          <a:noFill/>
          <a:ln>
            <a:noFill/>
          </a:ln>
        </p:spPr>
      </p:pic>
      <p:pic>
        <p:nvPicPr>
          <p:cNvPr id="1032" name="Shape 1032"/>
          <p:cNvPicPr preferRelativeResize="0"/>
          <p:nvPr/>
        </p:nvPicPr>
        <p:blipFill>
          <a:blip r:embed="rId9">
            <a:alphaModFix/>
          </a:blip>
          <a:stretch>
            <a:fillRect/>
          </a:stretch>
        </p:blipFill>
        <p:spPr>
          <a:xfrm>
            <a:off x="7694175" y="2587922"/>
            <a:ext cx="1035275" cy="662478"/>
          </a:xfrm>
          <a:prstGeom prst="rect">
            <a:avLst/>
          </a:prstGeom>
          <a:noFill/>
          <a:ln>
            <a:noFill/>
          </a:ln>
        </p:spPr>
      </p:pic>
      <p:sp>
        <p:nvSpPr>
          <p:cNvPr id="1033" name="Shape 1033"/>
          <p:cNvSpPr txBox="1"/>
          <p:nvPr/>
        </p:nvSpPr>
        <p:spPr>
          <a:xfrm>
            <a:off x="0" y="0"/>
            <a:ext cx="685800" cy="36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chemeClr val="dk2"/>
                </a:solidFill>
                <a:latin typeface="Raleway"/>
                <a:ea typeface="Raleway"/>
                <a:cs typeface="Raleway"/>
                <a:sym typeface="Raleway"/>
              </a:rPr>
              <a:t>Lit review</a:t>
            </a:r>
            <a:endParaRPr b="1" sz="800">
              <a:solidFill>
                <a:schemeClr val="dk2"/>
              </a:solidFill>
              <a:latin typeface="Raleway"/>
              <a:ea typeface="Raleway"/>
              <a:cs typeface="Raleway"/>
              <a:sym typeface="Raleway"/>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7" name="Shape 1037"/>
        <p:cNvGrpSpPr/>
        <p:nvPr/>
      </p:nvGrpSpPr>
      <p:grpSpPr>
        <a:xfrm>
          <a:off x="0" y="0"/>
          <a:ext cx="0" cy="0"/>
          <a:chOff x="0" y="0"/>
          <a:chExt cx="0" cy="0"/>
        </a:xfrm>
      </p:grpSpPr>
      <p:pic>
        <p:nvPicPr>
          <p:cNvPr id="1038" name="Shape 1038"/>
          <p:cNvPicPr preferRelativeResize="0"/>
          <p:nvPr/>
        </p:nvPicPr>
        <p:blipFill>
          <a:blip r:embed="rId3">
            <a:alphaModFix/>
          </a:blip>
          <a:stretch>
            <a:fillRect/>
          </a:stretch>
        </p:blipFill>
        <p:spPr>
          <a:xfrm>
            <a:off x="63825" y="3549402"/>
            <a:ext cx="2900150" cy="1139348"/>
          </a:xfrm>
          <a:prstGeom prst="rect">
            <a:avLst/>
          </a:prstGeom>
          <a:noFill/>
          <a:ln>
            <a:noFill/>
          </a:ln>
        </p:spPr>
      </p:pic>
      <p:sp>
        <p:nvSpPr>
          <p:cNvPr id="1039" name="Shape 103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Candidate Methodologies</a:t>
            </a:r>
            <a:endParaRPr/>
          </a:p>
        </p:txBody>
      </p:sp>
      <p:sp>
        <p:nvSpPr>
          <p:cNvPr id="1040" name="Shape 1040"/>
          <p:cNvSpPr txBox="1"/>
          <p:nvPr>
            <p:ph idx="1" type="body"/>
          </p:nvPr>
        </p:nvSpPr>
        <p:spPr>
          <a:xfrm>
            <a:off x="1190900" y="1138575"/>
            <a:ext cx="6636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Multiphase mixed methods.</a:t>
            </a:r>
            <a:endParaRPr/>
          </a:p>
          <a:p>
            <a:pPr indent="0" lvl="0" marL="0" rtl="0">
              <a:spcBef>
                <a:spcPts val="1600"/>
              </a:spcBef>
              <a:spcAft>
                <a:spcPts val="0"/>
              </a:spcAft>
              <a:buNone/>
            </a:pPr>
            <a:r>
              <a:t/>
            </a:r>
            <a:endParaRPr/>
          </a:p>
          <a:p>
            <a:pPr indent="0" lvl="0" marL="0" rtl="0">
              <a:spcBef>
                <a:spcPts val="1600"/>
              </a:spcBef>
              <a:spcAft>
                <a:spcPts val="0"/>
              </a:spcAft>
              <a:buNone/>
            </a:pPr>
            <a:br>
              <a:rPr lang="en"/>
            </a:br>
            <a:endParaRPr/>
          </a:p>
          <a:p>
            <a:pPr indent="-342900" lvl="0" marL="457200" rtl="0">
              <a:spcBef>
                <a:spcPts val="1600"/>
              </a:spcBef>
              <a:spcAft>
                <a:spcPts val="0"/>
              </a:spcAft>
              <a:buClr>
                <a:srgbClr val="6AA84F"/>
              </a:buClr>
              <a:buSzPts val="1800"/>
              <a:buChar char="●"/>
            </a:pPr>
            <a:r>
              <a:rPr lang="en">
                <a:solidFill>
                  <a:srgbClr val="6AA84F"/>
                </a:solidFill>
              </a:rPr>
              <a:t>Design and Development research.</a:t>
            </a:r>
            <a:endParaRPr>
              <a:solidFill>
                <a:srgbClr val="6AA84F"/>
              </a:solidFill>
            </a:endParaRPr>
          </a:p>
          <a:p>
            <a:pPr indent="-292100" lvl="1" marL="914400" rtl="0">
              <a:spcBef>
                <a:spcPts val="0"/>
              </a:spcBef>
              <a:spcAft>
                <a:spcPts val="0"/>
              </a:spcAft>
              <a:buClr>
                <a:srgbClr val="6AA84F"/>
              </a:buClr>
              <a:buSzPts val="1000"/>
              <a:buChar char="○"/>
            </a:pPr>
            <a:r>
              <a:rPr lang="en" sz="1000">
                <a:solidFill>
                  <a:srgbClr val="6AA84F"/>
                </a:solidFill>
              </a:rPr>
              <a:t>Suitability of DDR for my work (Details in report)</a:t>
            </a:r>
            <a:endParaRPr sz="1000"/>
          </a:p>
        </p:txBody>
      </p:sp>
      <p:sp>
        <p:nvSpPr>
          <p:cNvPr id="1041" name="Shape 104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042" name="Shape 1042"/>
          <p:cNvPicPr preferRelativeResize="0"/>
          <p:nvPr/>
        </p:nvPicPr>
        <p:blipFill>
          <a:blip r:embed="rId4">
            <a:alphaModFix/>
          </a:blip>
          <a:stretch>
            <a:fillRect/>
          </a:stretch>
        </p:blipFill>
        <p:spPr>
          <a:xfrm>
            <a:off x="1263150" y="1474275"/>
            <a:ext cx="7539650" cy="1271750"/>
          </a:xfrm>
          <a:prstGeom prst="rect">
            <a:avLst/>
          </a:prstGeom>
          <a:noFill/>
          <a:ln>
            <a:noFill/>
          </a:ln>
        </p:spPr>
      </p:pic>
      <p:pic>
        <p:nvPicPr>
          <p:cNvPr id="1043" name="Shape 1043"/>
          <p:cNvPicPr preferRelativeResize="0"/>
          <p:nvPr/>
        </p:nvPicPr>
        <p:blipFill rotWithShape="1">
          <a:blip r:embed="rId5">
            <a:alphaModFix/>
          </a:blip>
          <a:srcRect b="23076" l="0" r="0" t="0"/>
          <a:stretch/>
        </p:blipFill>
        <p:spPr>
          <a:xfrm>
            <a:off x="3029625" y="3720480"/>
            <a:ext cx="6017076" cy="968270"/>
          </a:xfrm>
          <a:prstGeom prst="rect">
            <a:avLst/>
          </a:prstGeom>
          <a:noFill/>
          <a:ln>
            <a:noFill/>
          </a:ln>
        </p:spPr>
      </p:pic>
      <p:sp>
        <p:nvSpPr>
          <p:cNvPr id="1044" name="Shape 1044"/>
          <p:cNvSpPr txBox="1"/>
          <p:nvPr/>
        </p:nvSpPr>
        <p:spPr>
          <a:xfrm>
            <a:off x="2456750" y="4826100"/>
            <a:ext cx="6321600" cy="393600"/>
          </a:xfrm>
          <a:prstGeom prst="rect">
            <a:avLst/>
          </a:prstGeom>
          <a:noFill/>
          <a:ln>
            <a:noFill/>
          </a:ln>
        </p:spPr>
        <p:txBody>
          <a:bodyPr anchorCtr="0" anchor="ctr" bIns="91425" lIns="91425" spcFirstLastPara="1" rIns="91425" wrap="square" tIns="91425">
            <a:noAutofit/>
          </a:bodyPr>
          <a:lstStyle/>
          <a:p>
            <a:pPr indent="0" lvl="0" marL="0" rtl="0">
              <a:lnSpc>
                <a:spcPct val="100000"/>
              </a:lnSpc>
              <a:spcBef>
                <a:spcPts val="0"/>
              </a:spcBef>
              <a:spcAft>
                <a:spcPts val="1600"/>
              </a:spcAft>
              <a:buNone/>
            </a:pPr>
            <a:r>
              <a:rPr lang="en" sz="900">
                <a:solidFill>
                  <a:schemeClr val="dk2"/>
                </a:solidFill>
                <a:latin typeface="Lato"/>
                <a:ea typeface="Lato"/>
                <a:cs typeface="Lato"/>
                <a:sym typeface="Lato"/>
              </a:rPr>
              <a:t>Cresswell, J. W. (2003). Research design. Qualitative, quantitative, and mixed methods approaches, 67.</a:t>
            </a:r>
            <a:br>
              <a:rPr lang="en" sz="900">
                <a:solidFill>
                  <a:schemeClr val="dk2"/>
                </a:solidFill>
                <a:latin typeface="Lato"/>
                <a:ea typeface="Lato"/>
                <a:cs typeface="Lato"/>
                <a:sym typeface="Lato"/>
              </a:rPr>
            </a:br>
            <a:r>
              <a:rPr lang="en" sz="900">
                <a:solidFill>
                  <a:schemeClr val="dk2"/>
                </a:solidFill>
                <a:latin typeface="Lato"/>
                <a:ea typeface="Lato"/>
                <a:cs typeface="Lato"/>
                <a:sym typeface="Lato"/>
              </a:rPr>
              <a:t>J. van den Akker, K. Gravemeijer, S. McKenney, &amp; N. Nieveen (Eds.)(2006), Educational design research: Routledge.</a:t>
            </a:r>
            <a:endParaRPr sz="900">
              <a:solidFill>
                <a:schemeClr val="dk2"/>
              </a:solidFill>
              <a:latin typeface="Lato"/>
              <a:ea typeface="Lato"/>
              <a:cs typeface="Lato"/>
              <a:sym typeface="Lato"/>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8" name="Shape 1048"/>
        <p:cNvGrpSpPr/>
        <p:nvPr/>
      </p:nvGrpSpPr>
      <p:grpSpPr>
        <a:xfrm>
          <a:off x="0" y="0"/>
          <a:ext cx="0" cy="0"/>
          <a:chOff x="0" y="0"/>
          <a:chExt cx="0" cy="0"/>
        </a:xfrm>
      </p:grpSpPr>
      <p:sp>
        <p:nvSpPr>
          <p:cNvPr id="1049" name="Shape 104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Suitability of our research goal to adopt DDR methodology  </a:t>
            </a:r>
            <a:endParaRPr sz="2400"/>
          </a:p>
        </p:txBody>
      </p:sp>
      <p:sp>
        <p:nvSpPr>
          <p:cNvPr id="1050" name="Shape 105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1051" name="Shape 1051"/>
          <p:cNvGraphicFramePr/>
          <p:nvPr/>
        </p:nvGraphicFramePr>
        <p:xfrm>
          <a:off x="2589250" y="1648675"/>
          <a:ext cx="3000000" cy="3000000"/>
        </p:xfrm>
        <a:graphic>
          <a:graphicData uri="http://schemas.openxmlformats.org/drawingml/2006/table">
            <a:tbl>
              <a:tblPr>
                <a:noFill/>
                <a:tableStyleId>{E547E1CC-ABC6-4903-A136-09C6EF712BEB}</a:tableStyleId>
              </a:tblPr>
              <a:tblGrid>
                <a:gridCol w="2971800"/>
                <a:gridCol w="2971800"/>
              </a:tblGrid>
              <a:tr h="12700">
                <a:tc>
                  <a:txBody>
                    <a:bodyPr>
                      <a:noAutofit/>
                    </a:bodyPr>
                    <a:lstStyle/>
                    <a:p>
                      <a:pPr indent="0" lvl="0" marL="0" rtl="0">
                        <a:lnSpc>
                          <a:spcPct val="115000"/>
                        </a:lnSpc>
                        <a:spcBef>
                          <a:spcPts val="0"/>
                        </a:spcBef>
                        <a:spcAft>
                          <a:spcPts val="0"/>
                        </a:spcAft>
                        <a:buNone/>
                      </a:pPr>
                      <a:r>
                        <a:rPr b="1" lang="en" sz="1000"/>
                        <a:t>The chosen research problem</a:t>
                      </a:r>
                      <a:endParaRPr sz="1000"/>
                    </a:p>
                  </a:txBody>
                  <a:tcPr marT="25400" marB="25400" marR="25400" marL="25400" anchor="b"/>
                </a:tc>
                <a:tc>
                  <a:txBody>
                    <a:bodyPr>
                      <a:noAutofit/>
                    </a:bodyPr>
                    <a:lstStyle/>
                    <a:p>
                      <a:pPr indent="0" lvl="0" marL="0" rtl="0">
                        <a:lnSpc>
                          <a:spcPct val="115000"/>
                        </a:lnSpc>
                        <a:spcBef>
                          <a:spcPts val="0"/>
                        </a:spcBef>
                        <a:spcAft>
                          <a:spcPts val="0"/>
                        </a:spcAft>
                        <a:buNone/>
                      </a:pPr>
                      <a:r>
                        <a:rPr b="1" lang="en" sz="1000"/>
                        <a:t>Developing and analysing a meso level view of the dataset</a:t>
                      </a:r>
                      <a:endParaRPr b="1" sz="1000"/>
                    </a:p>
                  </a:txBody>
                  <a:tcPr marT="25400" marB="25400" marR="25400" marL="25400" anchor="b"/>
                </a:tc>
              </a:tr>
              <a:tr h="12700">
                <a:tc>
                  <a:txBody>
                    <a:bodyPr>
                      <a:noAutofit/>
                    </a:bodyPr>
                    <a:lstStyle/>
                    <a:p>
                      <a:pPr indent="0" lvl="0" marL="0" rtl="0">
                        <a:lnSpc>
                          <a:spcPct val="115000"/>
                        </a:lnSpc>
                        <a:spcBef>
                          <a:spcPts val="0"/>
                        </a:spcBef>
                        <a:spcAft>
                          <a:spcPts val="0"/>
                        </a:spcAft>
                        <a:buNone/>
                      </a:pPr>
                      <a:r>
                        <a:rPr lang="en" sz="1000"/>
                        <a:t>Is the problem common to stakeholders (design and developers, in original text)</a:t>
                      </a:r>
                      <a:endParaRPr sz="1000"/>
                    </a:p>
                  </a:txBody>
                  <a:tcPr marT="25400" marB="25400" marR="25400" marL="25400" anchor="b"/>
                </a:tc>
                <a:tc>
                  <a:txBody>
                    <a:bodyPr>
                      <a:noAutofit/>
                    </a:bodyPr>
                    <a:lstStyle/>
                    <a:p>
                      <a:pPr indent="0" lvl="0" marL="0" rtl="0">
                        <a:lnSpc>
                          <a:spcPct val="115000"/>
                        </a:lnSpc>
                        <a:spcBef>
                          <a:spcPts val="0"/>
                        </a:spcBef>
                        <a:spcAft>
                          <a:spcPts val="0"/>
                        </a:spcAft>
                        <a:buNone/>
                      </a:pPr>
                      <a:r>
                        <a:rPr lang="en" sz="1000"/>
                        <a:t>Yes researchers and instructors routinely collect data in their teaching learning scenario and need to analyse them to take decisions or have better understanding of their practices.</a:t>
                      </a:r>
                      <a:endParaRPr sz="1000"/>
                    </a:p>
                  </a:txBody>
                  <a:tcPr marT="25400" marB="25400" marR="25400" marL="25400" anchor="b"/>
                </a:tc>
              </a:tr>
              <a:tr h="12700">
                <a:tc>
                  <a:txBody>
                    <a:bodyPr>
                      <a:noAutofit/>
                    </a:bodyPr>
                    <a:lstStyle/>
                    <a:p>
                      <a:pPr indent="0" lvl="0" marL="0" rtl="0">
                        <a:lnSpc>
                          <a:spcPct val="115000"/>
                        </a:lnSpc>
                        <a:spcBef>
                          <a:spcPts val="0"/>
                        </a:spcBef>
                        <a:spcAft>
                          <a:spcPts val="0"/>
                        </a:spcAft>
                        <a:buNone/>
                      </a:pPr>
                      <a:r>
                        <a:rPr lang="en" sz="1000"/>
                        <a:t>Is the problem critical to profession</a:t>
                      </a:r>
                      <a:endParaRPr sz="1000"/>
                    </a:p>
                  </a:txBody>
                  <a:tcPr marT="25400" marB="25400" marR="25400" marL="25400" anchor="b"/>
                </a:tc>
                <a:tc>
                  <a:txBody>
                    <a:bodyPr>
                      <a:noAutofit/>
                    </a:bodyPr>
                    <a:lstStyle/>
                    <a:p>
                      <a:pPr indent="0" lvl="0" marL="0" rtl="0">
                        <a:lnSpc>
                          <a:spcPct val="115000"/>
                        </a:lnSpc>
                        <a:spcBef>
                          <a:spcPts val="0"/>
                        </a:spcBef>
                        <a:spcAft>
                          <a:spcPts val="0"/>
                        </a:spcAft>
                        <a:buNone/>
                      </a:pPr>
                      <a:r>
                        <a:rPr lang="en" sz="1000"/>
                        <a:t>Yes simplicity of analysis and ease of interpretation with respect to the context is critical.</a:t>
                      </a:r>
                      <a:endParaRPr sz="1000"/>
                    </a:p>
                  </a:txBody>
                  <a:tcPr marT="25400" marB="25400" marR="25400" marL="25400" anchor="b"/>
                </a:tc>
              </a:tr>
              <a:tr h="12700">
                <a:tc>
                  <a:txBody>
                    <a:bodyPr>
                      <a:noAutofit/>
                    </a:bodyPr>
                    <a:lstStyle/>
                    <a:p>
                      <a:pPr indent="0" lvl="0" marL="0" rtl="0">
                        <a:lnSpc>
                          <a:spcPct val="115000"/>
                        </a:lnSpc>
                        <a:spcBef>
                          <a:spcPts val="0"/>
                        </a:spcBef>
                        <a:spcAft>
                          <a:spcPts val="0"/>
                        </a:spcAft>
                        <a:buNone/>
                      </a:pPr>
                      <a:r>
                        <a:rPr lang="en" sz="1000"/>
                        <a:t>Does the problem reflect realistic constraints and conditions typically faced by stakeholders (designers, in original text)</a:t>
                      </a:r>
                      <a:endParaRPr sz="1000"/>
                    </a:p>
                  </a:txBody>
                  <a:tcPr marT="25400" marB="25400" marR="25400" marL="25400" anchor="b"/>
                </a:tc>
                <a:tc>
                  <a:txBody>
                    <a:bodyPr>
                      <a:noAutofit/>
                    </a:bodyPr>
                    <a:lstStyle/>
                    <a:p>
                      <a:pPr indent="0" lvl="0" marL="0" rtl="0">
                        <a:lnSpc>
                          <a:spcPct val="115000"/>
                        </a:lnSpc>
                        <a:spcBef>
                          <a:spcPts val="0"/>
                        </a:spcBef>
                        <a:spcAft>
                          <a:spcPts val="0"/>
                        </a:spcAft>
                        <a:buNone/>
                      </a:pPr>
                      <a:r>
                        <a:rPr lang="en" sz="1000"/>
                        <a:t>Making sense of data gathered in educational context remains a typical and realistic agenda for the stakeholders . For e.g. for a novice researchers mining algorithm becomes difficult to implement and the results difficult to interpret</a:t>
                      </a:r>
                      <a:endParaRPr sz="1000"/>
                    </a:p>
                  </a:txBody>
                  <a:tcPr marT="25400" marB="25400" marR="25400" marL="25400" anchor="b"/>
                </a:tc>
              </a:tr>
              <a:tr h="12700">
                <a:tc>
                  <a:txBody>
                    <a:bodyPr>
                      <a:noAutofit/>
                    </a:bodyPr>
                    <a:lstStyle/>
                    <a:p>
                      <a:pPr indent="0" lvl="0" marL="0" rtl="0">
                        <a:lnSpc>
                          <a:spcPct val="115000"/>
                        </a:lnSpc>
                        <a:spcBef>
                          <a:spcPts val="0"/>
                        </a:spcBef>
                        <a:spcAft>
                          <a:spcPts val="0"/>
                        </a:spcAft>
                        <a:buNone/>
                      </a:pPr>
                      <a:r>
                        <a:rPr lang="en" sz="1000"/>
                        <a:t>Does the problem pertain to cutting edge technologies and processes</a:t>
                      </a:r>
                      <a:endParaRPr sz="1000"/>
                    </a:p>
                  </a:txBody>
                  <a:tcPr marT="25400" marB="25400" marR="25400" marL="25400" anchor="b"/>
                </a:tc>
                <a:tc>
                  <a:txBody>
                    <a:bodyPr>
                      <a:noAutofit/>
                    </a:bodyPr>
                    <a:lstStyle/>
                    <a:p>
                      <a:pPr indent="0" lvl="0" marL="0" rtl="0">
                        <a:lnSpc>
                          <a:spcPct val="115000"/>
                        </a:lnSpc>
                        <a:spcBef>
                          <a:spcPts val="0"/>
                        </a:spcBef>
                        <a:spcAft>
                          <a:spcPts val="0"/>
                        </a:spcAft>
                        <a:buNone/>
                      </a:pPr>
                      <a:r>
                        <a:rPr lang="en" sz="1000"/>
                        <a:t>Yes the research aims to implement Visual Analytics techniques in the domain of Learning Analytics.</a:t>
                      </a:r>
                      <a:endParaRPr sz="1000"/>
                    </a:p>
                  </a:txBody>
                  <a:tcPr marT="25400" marB="25400" marR="25400" marL="25400" anchor="b"/>
                </a:tc>
              </a:tr>
            </a:tbl>
          </a:graphicData>
        </a:graphic>
      </p:graphicFrame>
      <p:sp>
        <p:nvSpPr>
          <p:cNvPr id="1052" name="Shape 1052"/>
          <p:cNvSpPr txBox="1"/>
          <p:nvPr/>
        </p:nvSpPr>
        <p:spPr>
          <a:xfrm>
            <a:off x="2474425" y="4754250"/>
            <a:ext cx="3000000" cy="3282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800">
                <a:solidFill>
                  <a:schemeClr val="dk2"/>
                </a:solidFill>
              </a:rPr>
              <a:t>Van den Akker et.al, 2006</a:t>
            </a:r>
            <a:endParaRPr sz="8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6" name="Shape 1056"/>
        <p:cNvGrpSpPr/>
        <p:nvPr/>
      </p:nvGrpSpPr>
      <p:grpSpPr>
        <a:xfrm>
          <a:off x="0" y="0"/>
          <a:ext cx="0" cy="0"/>
          <a:chOff x="0" y="0"/>
          <a:chExt cx="0" cy="0"/>
        </a:xfrm>
      </p:grpSpPr>
      <p:sp>
        <p:nvSpPr>
          <p:cNvPr id="1057" name="Shape 1057"/>
          <p:cNvSpPr txBox="1"/>
          <p:nvPr>
            <p:ph idx="1" type="body"/>
          </p:nvPr>
        </p:nvSpPr>
        <p:spPr>
          <a:xfrm>
            <a:off x="2410100" y="1070375"/>
            <a:ext cx="6550500" cy="36489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Need of meso-level info in face-to-face mode of learning</a:t>
            </a:r>
            <a:endParaRPr sz="1400"/>
          </a:p>
          <a:p>
            <a:pPr indent="-317500" lvl="0" marL="457200" rtl="0">
              <a:lnSpc>
                <a:spcPct val="150000"/>
              </a:lnSpc>
              <a:spcBef>
                <a:spcPts val="1600"/>
              </a:spcBef>
              <a:spcAft>
                <a:spcPts val="0"/>
              </a:spcAft>
              <a:buSzPts val="1400"/>
              <a:buChar char="●"/>
            </a:pPr>
            <a:r>
              <a:rPr lang="en" sz="1400"/>
              <a:t>Tracing performance of students for college accreditation according to university norm.</a:t>
            </a:r>
            <a:endParaRPr sz="1400"/>
          </a:p>
          <a:p>
            <a:pPr indent="-317500" lvl="0" marL="457200" rtl="0">
              <a:lnSpc>
                <a:spcPct val="150000"/>
              </a:lnSpc>
              <a:spcBef>
                <a:spcPts val="0"/>
              </a:spcBef>
              <a:spcAft>
                <a:spcPts val="0"/>
              </a:spcAft>
              <a:buSzPts val="1400"/>
              <a:buChar char="●"/>
            </a:pPr>
            <a:r>
              <a:rPr lang="en" sz="1400"/>
              <a:t>Comparing different course offerings to understand dynamics of the class</a:t>
            </a:r>
            <a:endParaRPr sz="1400"/>
          </a:p>
          <a:p>
            <a:pPr indent="-317500" lvl="1" marL="914400" rtl="0">
              <a:lnSpc>
                <a:spcPct val="150000"/>
              </a:lnSpc>
              <a:spcBef>
                <a:spcPts val="0"/>
              </a:spcBef>
              <a:spcAft>
                <a:spcPts val="0"/>
              </a:spcAft>
              <a:buSzPts val="1400"/>
              <a:buChar char="○"/>
            </a:pPr>
            <a:r>
              <a:rPr lang="en"/>
              <a:t>Performance in foundation v/s capstone course</a:t>
            </a:r>
            <a:endParaRPr/>
          </a:p>
          <a:p>
            <a:pPr indent="-317500" lvl="1" marL="914400" rtl="0">
              <a:lnSpc>
                <a:spcPct val="150000"/>
              </a:lnSpc>
              <a:spcBef>
                <a:spcPts val="0"/>
              </a:spcBef>
              <a:spcAft>
                <a:spcPts val="0"/>
              </a:spcAft>
              <a:buSzPts val="1400"/>
              <a:buChar char="○"/>
            </a:pPr>
            <a:r>
              <a:rPr lang="en"/>
              <a:t>Performance in prerequisite course and elective taken.</a:t>
            </a:r>
            <a:endParaRPr/>
          </a:p>
          <a:p>
            <a:pPr indent="-317500" lvl="0" marL="457200" rtl="0">
              <a:lnSpc>
                <a:spcPct val="150000"/>
              </a:lnSpc>
              <a:spcBef>
                <a:spcPts val="0"/>
              </a:spcBef>
              <a:spcAft>
                <a:spcPts val="0"/>
              </a:spcAft>
              <a:buSzPts val="1400"/>
              <a:buChar char="●"/>
            </a:pPr>
            <a:r>
              <a:rPr lang="en" sz="1400"/>
              <a:t>Tracking temporal trends of different sub-groups of students</a:t>
            </a:r>
            <a:endParaRPr sz="1400"/>
          </a:p>
          <a:p>
            <a:pPr indent="-317500" lvl="1" marL="914400" rtl="0">
              <a:lnSpc>
                <a:spcPct val="150000"/>
              </a:lnSpc>
              <a:spcBef>
                <a:spcPts val="0"/>
              </a:spcBef>
              <a:spcAft>
                <a:spcPts val="0"/>
              </a:spcAft>
              <a:buSzPts val="1400"/>
              <a:buChar char="○"/>
            </a:pPr>
            <a:r>
              <a:rPr lang="en" sz="1400"/>
              <a:t>performance in related courses across semester, </a:t>
            </a:r>
            <a:endParaRPr/>
          </a:p>
          <a:p>
            <a:pPr indent="-317500" lvl="1" marL="914400" rtl="0">
              <a:lnSpc>
                <a:spcPct val="150000"/>
              </a:lnSpc>
              <a:spcBef>
                <a:spcPts val="0"/>
              </a:spcBef>
              <a:spcAft>
                <a:spcPts val="0"/>
              </a:spcAft>
              <a:buSzPts val="1400"/>
              <a:buChar char="○"/>
            </a:pPr>
            <a:r>
              <a:rPr lang="en"/>
              <a:t>O</a:t>
            </a:r>
            <a:r>
              <a:rPr lang="en" sz="1400"/>
              <a:t>n-campus discipline and </a:t>
            </a:r>
            <a:r>
              <a:rPr lang="en"/>
              <a:t>job profile</a:t>
            </a:r>
            <a:endParaRPr sz="1400"/>
          </a:p>
        </p:txBody>
      </p:sp>
      <p:sp>
        <p:nvSpPr>
          <p:cNvPr id="1058" name="Shape 105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059" name="Shape 1059"/>
          <p:cNvSpPr txBox="1"/>
          <p:nvPr/>
        </p:nvSpPr>
        <p:spPr>
          <a:xfrm>
            <a:off x="152900" y="1220250"/>
            <a:ext cx="2354700" cy="1788600"/>
          </a:xfrm>
          <a:prstGeom prst="rect">
            <a:avLst/>
          </a:prstGeom>
          <a:noFill/>
          <a:ln>
            <a:noFill/>
          </a:ln>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200">
                <a:solidFill>
                  <a:schemeClr val="dk2"/>
                </a:solidFill>
                <a:latin typeface="Lato"/>
                <a:ea typeface="Lato"/>
                <a:cs typeface="Lato"/>
                <a:sym typeface="Lato"/>
              </a:rPr>
              <a:t>Need for  </a:t>
            </a:r>
            <a:endParaRPr sz="1200">
              <a:solidFill>
                <a:schemeClr val="dk2"/>
              </a:solidFill>
              <a:latin typeface="Lato"/>
              <a:ea typeface="Lato"/>
              <a:cs typeface="Lato"/>
              <a:sym typeface="Lato"/>
            </a:endParaRPr>
          </a:p>
          <a:p>
            <a:pPr indent="457200" lvl="0" marL="0" rtl="0">
              <a:lnSpc>
                <a:spcPct val="150000"/>
              </a:lnSpc>
              <a:spcBef>
                <a:spcPts val="0"/>
              </a:spcBef>
              <a:spcAft>
                <a:spcPts val="0"/>
              </a:spcAft>
              <a:buNone/>
            </a:pPr>
            <a:r>
              <a:rPr lang="en" sz="1200">
                <a:solidFill>
                  <a:schemeClr val="dk2"/>
                </a:solidFill>
                <a:latin typeface="Lato"/>
                <a:ea typeface="Lato"/>
                <a:cs typeface="Lato"/>
                <a:sym typeface="Lato"/>
              </a:rPr>
              <a:t>face-to-face mode</a:t>
            </a:r>
            <a:endParaRPr sz="1200">
              <a:solidFill>
                <a:schemeClr val="dk2"/>
              </a:solidFill>
              <a:latin typeface="Lato"/>
              <a:ea typeface="Lato"/>
              <a:cs typeface="Lato"/>
              <a:sym typeface="Lato"/>
            </a:endParaRPr>
          </a:p>
          <a:p>
            <a:pPr indent="457200" lvl="0" marL="0" rtl="0">
              <a:lnSpc>
                <a:spcPct val="150000"/>
              </a:lnSpc>
              <a:spcBef>
                <a:spcPts val="0"/>
              </a:spcBef>
              <a:spcAft>
                <a:spcPts val="0"/>
              </a:spcAft>
              <a:buNone/>
            </a:pPr>
            <a:r>
              <a:rPr lang="en" sz="1200">
                <a:solidFill>
                  <a:srgbClr val="D9D9D9"/>
                </a:solidFill>
                <a:latin typeface="Lato"/>
                <a:ea typeface="Lato"/>
                <a:cs typeface="Lato"/>
                <a:sym typeface="Lato"/>
              </a:rPr>
              <a:t>online mode / MOOC</a:t>
            </a:r>
            <a:br>
              <a:rPr lang="en" sz="1200">
                <a:solidFill>
                  <a:srgbClr val="D9D9D9"/>
                </a:solidFill>
                <a:latin typeface="Lato"/>
                <a:ea typeface="Lato"/>
                <a:cs typeface="Lato"/>
                <a:sym typeface="Lato"/>
              </a:rPr>
            </a:br>
            <a:r>
              <a:rPr lang="en" sz="1200">
                <a:solidFill>
                  <a:srgbClr val="D9D9D9"/>
                </a:solidFill>
                <a:latin typeface="Lato"/>
                <a:ea typeface="Lato"/>
                <a:cs typeface="Lato"/>
                <a:sym typeface="Lato"/>
              </a:rPr>
              <a:t>	academic coordination</a:t>
            </a:r>
            <a:endParaRPr sz="1200">
              <a:solidFill>
                <a:srgbClr val="D9D9D9"/>
              </a:solidFill>
              <a:latin typeface="Lato"/>
              <a:ea typeface="Lato"/>
              <a:cs typeface="Lato"/>
              <a:sym typeface="La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sp>
        <p:nvSpPr>
          <p:cNvPr id="1064" name="Shape 1064"/>
          <p:cNvSpPr txBox="1"/>
          <p:nvPr>
            <p:ph idx="1" type="body"/>
          </p:nvPr>
        </p:nvSpPr>
        <p:spPr>
          <a:xfrm>
            <a:off x="2410100" y="605175"/>
            <a:ext cx="6550500" cy="20379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t>Need of meso-level info in MOOC scenario</a:t>
            </a:r>
            <a:endParaRPr sz="1400"/>
          </a:p>
          <a:p>
            <a:pPr indent="-317500" lvl="0" marL="457200" marR="0" rtl="0" algn="l">
              <a:lnSpc>
                <a:spcPct val="150000"/>
              </a:lnSpc>
              <a:spcBef>
                <a:spcPts val="1600"/>
              </a:spcBef>
              <a:spcAft>
                <a:spcPts val="0"/>
              </a:spcAft>
              <a:buSzPts val="1400"/>
              <a:buChar char="●"/>
            </a:pPr>
            <a:r>
              <a:rPr lang="en" sz="1400"/>
              <a:t>Learner related data indicating usefulness of content or pedagogical activities, to cater to a high diversity in learning scenario.</a:t>
            </a:r>
            <a:endParaRPr sz="1400"/>
          </a:p>
          <a:p>
            <a:pPr indent="-317500" lvl="0" marL="457200" marR="0" rtl="0" algn="l">
              <a:lnSpc>
                <a:spcPct val="150000"/>
              </a:lnSpc>
              <a:spcBef>
                <a:spcPts val="0"/>
              </a:spcBef>
              <a:spcAft>
                <a:spcPts val="0"/>
              </a:spcAft>
              <a:buSzPts val="1400"/>
              <a:buChar char="●"/>
            </a:pPr>
            <a:r>
              <a:rPr lang="en" sz="1400"/>
              <a:t>Performance or engagement data of learners over a period of time to understand consistency. </a:t>
            </a:r>
            <a:endParaRPr sz="1400"/>
          </a:p>
          <a:p>
            <a:pPr indent="0" lvl="0" marL="0" marR="0" rtl="0" algn="l">
              <a:lnSpc>
                <a:spcPct val="150000"/>
              </a:lnSpc>
              <a:spcBef>
                <a:spcPts val="1600"/>
              </a:spcBef>
              <a:spcAft>
                <a:spcPts val="1600"/>
              </a:spcAft>
              <a:buNone/>
            </a:pPr>
            <a:r>
              <a:t/>
            </a:r>
            <a:endParaRPr sz="1400"/>
          </a:p>
        </p:txBody>
      </p:sp>
      <p:sp>
        <p:nvSpPr>
          <p:cNvPr id="1065" name="Shape 106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066" name="Shape 1066"/>
          <p:cNvSpPr txBox="1"/>
          <p:nvPr/>
        </p:nvSpPr>
        <p:spPr>
          <a:xfrm>
            <a:off x="152900" y="686850"/>
            <a:ext cx="2354700" cy="1788600"/>
          </a:xfrm>
          <a:prstGeom prst="rect">
            <a:avLst/>
          </a:prstGeom>
          <a:noFill/>
          <a:ln>
            <a:noFill/>
          </a:ln>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200">
                <a:solidFill>
                  <a:schemeClr val="dk2"/>
                </a:solidFill>
                <a:latin typeface="Lato"/>
                <a:ea typeface="Lato"/>
                <a:cs typeface="Lato"/>
                <a:sym typeface="Lato"/>
              </a:rPr>
              <a:t>Need for  </a:t>
            </a:r>
            <a:endParaRPr sz="1200">
              <a:solidFill>
                <a:schemeClr val="dk2"/>
              </a:solidFill>
              <a:latin typeface="Lato"/>
              <a:ea typeface="Lato"/>
              <a:cs typeface="Lato"/>
              <a:sym typeface="Lato"/>
            </a:endParaRPr>
          </a:p>
          <a:p>
            <a:pPr indent="457200" lvl="0" marL="0" rtl="0">
              <a:lnSpc>
                <a:spcPct val="150000"/>
              </a:lnSpc>
              <a:spcBef>
                <a:spcPts val="0"/>
              </a:spcBef>
              <a:spcAft>
                <a:spcPts val="0"/>
              </a:spcAft>
              <a:buNone/>
            </a:pPr>
            <a:r>
              <a:rPr lang="en" sz="1200">
                <a:solidFill>
                  <a:srgbClr val="D9D9D9"/>
                </a:solidFill>
                <a:latin typeface="Lato"/>
                <a:ea typeface="Lato"/>
                <a:cs typeface="Lato"/>
                <a:sym typeface="Lato"/>
              </a:rPr>
              <a:t>face-to-face mode</a:t>
            </a:r>
            <a:endParaRPr sz="1200">
              <a:solidFill>
                <a:srgbClr val="D9D9D9"/>
              </a:solidFill>
              <a:latin typeface="Lato"/>
              <a:ea typeface="Lato"/>
              <a:cs typeface="Lato"/>
              <a:sym typeface="Lato"/>
            </a:endParaRPr>
          </a:p>
          <a:p>
            <a:pPr indent="457200" lvl="0" marL="0" rtl="0">
              <a:lnSpc>
                <a:spcPct val="150000"/>
              </a:lnSpc>
              <a:spcBef>
                <a:spcPts val="0"/>
              </a:spcBef>
              <a:spcAft>
                <a:spcPts val="0"/>
              </a:spcAft>
              <a:buNone/>
            </a:pPr>
            <a:r>
              <a:rPr lang="en" sz="1200">
                <a:solidFill>
                  <a:schemeClr val="dk2"/>
                </a:solidFill>
                <a:latin typeface="Lato"/>
                <a:ea typeface="Lato"/>
                <a:cs typeface="Lato"/>
                <a:sym typeface="Lato"/>
              </a:rPr>
              <a:t>online mode / MOOC</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	</a:t>
            </a:r>
            <a:r>
              <a:rPr lang="en" sz="1200">
                <a:solidFill>
                  <a:srgbClr val="D9D9D9"/>
                </a:solidFill>
                <a:latin typeface="Lato"/>
                <a:ea typeface="Lato"/>
                <a:cs typeface="Lato"/>
                <a:sym typeface="Lato"/>
              </a:rPr>
              <a:t>academic coordination</a:t>
            </a:r>
            <a:endParaRPr sz="1200">
              <a:solidFill>
                <a:srgbClr val="D9D9D9"/>
              </a:solidFill>
              <a:latin typeface="Lato"/>
              <a:ea typeface="Lato"/>
              <a:cs typeface="Lato"/>
              <a:sym typeface="Lato"/>
            </a:endParaRPr>
          </a:p>
        </p:txBody>
      </p:sp>
      <p:sp>
        <p:nvSpPr>
          <p:cNvPr id="1067" name="Shape 1067"/>
          <p:cNvSpPr txBox="1"/>
          <p:nvPr/>
        </p:nvSpPr>
        <p:spPr>
          <a:xfrm>
            <a:off x="152900" y="3108951"/>
            <a:ext cx="2354700" cy="1065000"/>
          </a:xfrm>
          <a:prstGeom prst="rect">
            <a:avLst/>
          </a:prstGeom>
          <a:noFill/>
          <a:ln>
            <a:noFill/>
          </a:ln>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200">
                <a:solidFill>
                  <a:schemeClr val="dk2"/>
                </a:solidFill>
                <a:latin typeface="Lato"/>
                <a:ea typeface="Lato"/>
                <a:cs typeface="Lato"/>
                <a:sym typeface="Lato"/>
              </a:rPr>
              <a:t>Need for  </a:t>
            </a:r>
            <a:endParaRPr sz="1200">
              <a:solidFill>
                <a:schemeClr val="dk2"/>
              </a:solidFill>
              <a:latin typeface="Lato"/>
              <a:ea typeface="Lato"/>
              <a:cs typeface="Lato"/>
              <a:sym typeface="Lato"/>
            </a:endParaRPr>
          </a:p>
          <a:p>
            <a:pPr indent="457200" lvl="0" marL="0" rtl="0">
              <a:lnSpc>
                <a:spcPct val="150000"/>
              </a:lnSpc>
              <a:spcBef>
                <a:spcPts val="0"/>
              </a:spcBef>
              <a:spcAft>
                <a:spcPts val="0"/>
              </a:spcAft>
              <a:buNone/>
            </a:pPr>
            <a:r>
              <a:rPr lang="en" sz="1200">
                <a:solidFill>
                  <a:srgbClr val="D9D9D9"/>
                </a:solidFill>
                <a:latin typeface="Lato"/>
                <a:ea typeface="Lato"/>
                <a:cs typeface="Lato"/>
                <a:sym typeface="Lato"/>
              </a:rPr>
              <a:t>face-to-face mode</a:t>
            </a:r>
            <a:endParaRPr sz="1200">
              <a:solidFill>
                <a:srgbClr val="D9D9D9"/>
              </a:solidFill>
              <a:latin typeface="Lato"/>
              <a:ea typeface="Lato"/>
              <a:cs typeface="Lato"/>
              <a:sym typeface="Lato"/>
            </a:endParaRPr>
          </a:p>
          <a:p>
            <a:pPr indent="457200" lvl="0" marL="0" rtl="0">
              <a:lnSpc>
                <a:spcPct val="150000"/>
              </a:lnSpc>
              <a:spcBef>
                <a:spcPts val="0"/>
              </a:spcBef>
              <a:spcAft>
                <a:spcPts val="0"/>
              </a:spcAft>
              <a:buNone/>
            </a:pPr>
            <a:r>
              <a:rPr lang="en" sz="1200">
                <a:solidFill>
                  <a:srgbClr val="D9D9D9"/>
                </a:solidFill>
                <a:latin typeface="Lato"/>
                <a:ea typeface="Lato"/>
                <a:cs typeface="Lato"/>
                <a:sym typeface="Lato"/>
              </a:rPr>
              <a:t>online mode / MOOC</a:t>
            </a:r>
            <a:br>
              <a:rPr lang="en" sz="1200">
                <a:solidFill>
                  <a:schemeClr val="dk2"/>
                </a:solidFill>
                <a:latin typeface="Lato"/>
                <a:ea typeface="Lato"/>
                <a:cs typeface="Lato"/>
                <a:sym typeface="Lato"/>
              </a:rPr>
            </a:br>
            <a:r>
              <a:rPr lang="en" sz="1200">
                <a:latin typeface="Lato"/>
                <a:ea typeface="Lato"/>
                <a:cs typeface="Lato"/>
                <a:sym typeface="Lato"/>
              </a:rPr>
              <a:t>	academic coordination</a:t>
            </a:r>
            <a:endParaRPr sz="1200">
              <a:latin typeface="Lato"/>
              <a:ea typeface="Lato"/>
              <a:cs typeface="Lato"/>
              <a:sym typeface="Lato"/>
            </a:endParaRPr>
          </a:p>
        </p:txBody>
      </p:sp>
      <p:sp>
        <p:nvSpPr>
          <p:cNvPr id="1068" name="Shape 1068"/>
          <p:cNvSpPr txBox="1"/>
          <p:nvPr>
            <p:ph idx="1" type="body"/>
          </p:nvPr>
        </p:nvSpPr>
        <p:spPr>
          <a:xfrm>
            <a:off x="2410100" y="2972850"/>
            <a:ext cx="6550500" cy="2037900"/>
          </a:xfrm>
          <a:prstGeom prst="rect">
            <a:avLst/>
          </a:prstGeom>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en" sz="1400"/>
              <a:t>Need for meso-level info for academic coordination and analysis</a:t>
            </a:r>
            <a:endParaRPr sz="1400"/>
          </a:p>
          <a:p>
            <a:pPr indent="-317500" lvl="0" marL="457200" marR="0" rtl="0" algn="l">
              <a:lnSpc>
                <a:spcPct val="150000"/>
              </a:lnSpc>
              <a:spcBef>
                <a:spcPts val="1600"/>
              </a:spcBef>
              <a:spcAft>
                <a:spcPts val="0"/>
              </a:spcAft>
              <a:buSzPts val="1400"/>
              <a:buChar char="●"/>
            </a:pPr>
            <a:r>
              <a:rPr lang="en" sz="1400"/>
              <a:t>Reporting performance of different cohorts in re-runs of course. </a:t>
            </a:r>
            <a:endParaRPr sz="1400"/>
          </a:p>
          <a:p>
            <a:pPr indent="-317500" lvl="0" marL="457200" marR="0" rtl="0" algn="l">
              <a:lnSpc>
                <a:spcPct val="150000"/>
              </a:lnSpc>
              <a:spcBef>
                <a:spcPts val="0"/>
              </a:spcBef>
              <a:spcAft>
                <a:spcPts val="0"/>
              </a:spcAft>
              <a:buSzPts val="1400"/>
              <a:buChar char="●"/>
            </a:pPr>
            <a:r>
              <a:rPr lang="en" sz="1400"/>
              <a:t>Tracing particular group of students for email reminder</a:t>
            </a:r>
            <a:endParaRPr sz="1400"/>
          </a:p>
          <a:p>
            <a:pPr indent="0" lvl="0" marL="0" marR="0" rtl="0" algn="l">
              <a:lnSpc>
                <a:spcPct val="150000"/>
              </a:lnSpc>
              <a:spcBef>
                <a:spcPts val="1600"/>
              </a:spcBef>
              <a:spcAft>
                <a:spcPts val="0"/>
              </a:spcAft>
              <a:buClr>
                <a:schemeClr val="dk2"/>
              </a:buClr>
              <a:buSzPts val="1100"/>
              <a:buFont typeface="Arial"/>
              <a:buNone/>
            </a:pPr>
            <a:r>
              <a:t/>
            </a:r>
            <a:endParaRPr sz="1400"/>
          </a:p>
          <a:p>
            <a:pPr indent="0" lvl="0" marL="0" marR="0" rtl="0" algn="l">
              <a:lnSpc>
                <a:spcPct val="150000"/>
              </a:lnSpc>
              <a:spcBef>
                <a:spcPts val="1600"/>
              </a:spcBef>
              <a:spcAft>
                <a:spcPts val="1600"/>
              </a:spcAft>
              <a:buNone/>
            </a:pPr>
            <a:r>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7"/>
                                        </p:tgtEl>
                                        <p:attrNameLst>
                                          <p:attrName>style.visibility</p:attrName>
                                        </p:attrNameLst>
                                      </p:cBhvr>
                                      <p:to>
                                        <p:strVal val="visible"/>
                                      </p:to>
                                    </p:set>
                                    <p:animEffect filter="fade" transition="in">
                                      <p:cBhvr>
                                        <p:cTn dur="1000"/>
                                        <p:tgtEl>
                                          <p:spTgt spid="1067"/>
                                        </p:tgtEl>
                                      </p:cBhvr>
                                    </p:animEffect>
                                  </p:childTnLst>
                                </p:cTn>
                              </p:par>
                              <p:par>
                                <p:cTn fill="hold" nodeType="with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1000"/>
                                        <p:tgtEl>
                                          <p:spTgt spid="10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72" name="Shape 1072"/>
        <p:cNvGrpSpPr/>
        <p:nvPr/>
      </p:nvGrpSpPr>
      <p:grpSpPr>
        <a:xfrm>
          <a:off x="0" y="0"/>
          <a:ext cx="0" cy="0"/>
          <a:chOff x="0" y="0"/>
          <a:chExt cx="0" cy="0"/>
        </a:xfrm>
      </p:grpSpPr>
      <p:sp>
        <p:nvSpPr>
          <p:cNvPr id="1073" name="Shape 107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Paradigm to build solution: Design Science</a:t>
            </a:r>
            <a:endParaRPr sz="1800"/>
          </a:p>
        </p:txBody>
      </p:sp>
      <p:sp>
        <p:nvSpPr>
          <p:cNvPr id="1074" name="Shape 1074"/>
          <p:cNvSpPr txBox="1"/>
          <p:nvPr>
            <p:ph idx="1" type="body"/>
          </p:nvPr>
        </p:nvSpPr>
        <p:spPr>
          <a:xfrm>
            <a:off x="2410100" y="1214775"/>
            <a:ext cx="6447900" cy="895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Design Science is a paradigm of research with foundation in information system. </a:t>
            </a:r>
            <a:br>
              <a:rPr lang="en" sz="1400"/>
            </a:br>
            <a:r>
              <a:rPr lang="en" sz="1400"/>
              <a:t>We want to build an information artifact based on the data collected in educational context.</a:t>
            </a:r>
            <a:endParaRPr sz="1400">
              <a:solidFill>
                <a:schemeClr val="dk1"/>
              </a:solidFill>
            </a:endParaRPr>
          </a:p>
        </p:txBody>
      </p:sp>
      <p:sp>
        <p:nvSpPr>
          <p:cNvPr id="1075" name="Shape 1075"/>
          <p:cNvSpPr txBox="1"/>
          <p:nvPr/>
        </p:nvSpPr>
        <p:spPr>
          <a:xfrm>
            <a:off x="157550" y="880425"/>
            <a:ext cx="1948800" cy="1492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CCCCCC"/>
                </a:solidFill>
                <a:latin typeface="Lato"/>
                <a:ea typeface="Lato"/>
                <a:cs typeface="Lato"/>
                <a:sym typeface="Lato"/>
              </a:rPr>
              <a:t>Objective:</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To inform the </a:t>
            </a:r>
            <a:br>
              <a:rPr lang="en" sz="1200">
                <a:solidFill>
                  <a:schemeClr val="dk2"/>
                </a:solidFill>
                <a:latin typeface="Lato"/>
                <a:ea typeface="Lato"/>
                <a:cs typeface="Lato"/>
                <a:sym typeface="Lato"/>
              </a:rPr>
            </a:br>
            <a:r>
              <a:rPr b="1" lang="en" sz="1200">
                <a:solidFill>
                  <a:schemeClr val="dk2"/>
                </a:solidFill>
                <a:latin typeface="Lato"/>
                <a:ea typeface="Lato"/>
                <a:cs typeface="Lato"/>
                <a:sym typeface="Lato"/>
              </a:rPr>
              <a:t>structure of the solution</a:t>
            </a:r>
            <a:endParaRPr b="1" sz="1200">
              <a:latin typeface="Lato"/>
              <a:ea typeface="Lato"/>
              <a:cs typeface="Lato"/>
              <a:sym typeface="Lato"/>
            </a:endParaRPr>
          </a:p>
        </p:txBody>
      </p:sp>
      <p:graphicFrame>
        <p:nvGraphicFramePr>
          <p:cNvPr id="1076" name="Shape 1076"/>
          <p:cNvGraphicFramePr/>
          <p:nvPr/>
        </p:nvGraphicFramePr>
        <p:xfrm>
          <a:off x="2508150" y="2546275"/>
          <a:ext cx="3000000" cy="3000000"/>
        </p:xfrm>
        <a:graphic>
          <a:graphicData uri="http://schemas.openxmlformats.org/drawingml/2006/table">
            <a:tbl>
              <a:tblPr>
                <a:noFill/>
                <a:tableStyleId>{E547E1CC-ABC6-4903-A136-09C6EF712BEB}</a:tableStyleId>
              </a:tblPr>
              <a:tblGrid>
                <a:gridCol w="1491075"/>
                <a:gridCol w="4634425"/>
              </a:tblGrid>
              <a:tr h="12700">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Artifact type</a:t>
                      </a:r>
                      <a:endParaRPr sz="1200">
                        <a:latin typeface="Lato"/>
                        <a:ea typeface="Lato"/>
                        <a:cs typeface="Lato"/>
                        <a:sym typeface="Lato"/>
                      </a:endParaRPr>
                    </a:p>
                  </a:txBody>
                  <a:tcPr marT="25400" marB="25400" marR="25400" marL="25400" anchor="b"/>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What is it?</a:t>
                      </a:r>
                      <a:endParaRPr sz="1200">
                        <a:latin typeface="Lato"/>
                        <a:ea typeface="Lato"/>
                        <a:cs typeface="Lato"/>
                        <a:sym typeface="Lato"/>
                      </a:endParaRPr>
                    </a:p>
                  </a:txBody>
                  <a:tcPr marT="25400" marB="25400" marR="25400" marL="25400" anchor="b"/>
                </a:tc>
              </a:tr>
              <a:tr h="12700">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Constructs</a:t>
                      </a:r>
                      <a:endParaRPr sz="1200">
                        <a:latin typeface="Lato"/>
                        <a:ea typeface="Lato"/>
                        <a:cs typeface="Lato"/>
                        <a:sym typeface="Lato"/>
                      </a:endParaRPr>
                    </a:p>
                  </a:txBody>
                  <a:tcPr marT="25400" marB="25400" marR="25400" marL="25400" anchor="b"/>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vocabulary and symbols</a:t>
                      </a:r>
                      <a:endParaRPr sz="1200">
                        <a:latin typeface="Lato"/>
                        <a:ea typeface="Lato"/>
                        <a:cs typeface="Lato"/>
                        <a:sym typeface="Lato"/>
                      </a:endParaRPr>
                    </a:p>
                  </a:txBody>
                  <a:tcPr marT="25400" marB="25400" marR="25400" marL="25400" anchor="b"/>
                </a:tc>
              </a:tr>
              <a:tr h="12700">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Methods</a:t>
                      </a:r>
                      <a:endParaRPr sz="1200">
                        <a:latin typeface="Lato"/>
                        <a:ea typeface="Lato"/>
                        <a:cs typeface="Lato"/>
                        <a:sym typeface="Lato"/>
                      </a:endParaRPr>
                    </a:p>
                  </a:txBody>
                  <a:tcPr marT="25400" marB="25400" marR="25400" marL="25400" anchor="b"/>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algorithm and practices</a:t>
                      </a:r>
                      <a:endParaRPr sz="1200">
                        <a:latin typeface="Lato"/>
                        <a:ea typeface="Lato"/>
                        <a:cs typeface="Lato"/>
                        <a:sym typeface="Lato"/>
                      </a:endParaRPr>
                    </a:p>
                  </a:txBody>
                  <a:tcPr marT="25400" marB="25400" marR="25400" marL="25400" anchor="b"/>
                </a:tc>
              </a:tr>
              <a:tr h="12700">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Models</a:t>
                      </a:r>
                      <a:endParaRPr sz="1200">
                        <a:latin typeface="Lato"/>
                        <a:ea typeface="Lato"/>
                        <a:cs typeface="Lato"/>
                        <a:sym typeface="Lato"/>
                      </a:endParaRPr>
                    </a:p>
                  </a:txBody>
                  <a:tcPr marT="25400" marB="25400" marR="25400" marL="25400" anchor="b"/>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abstraction and representations</a:t>
                      </a:r>
                      <a:endParaRPr sz="1200">
                        <a:latin typeface="Lato"/>
                        <a:ea typeface="Lato"/>
                        <a:cs typeface="Lato"/>
                        <a:sym typeface="Lato"/>
                      </a:endParaRPr>
                    </a:p>
                  </a:txBody>
                  <a:tcPr marT="25400" marB="25400" marR="25400" marL="25400" anchor="b"/>
                </a:tc>
              </a:tr>
              <a:tr h="12700">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Instantiations</a:t>
                      </a:r>
                      <a:endParaRPr sz="1200">
                        <a:latin typeface="Lato"/>
                        <a:ea typeface="Lato"/>
                        <a:cs typeface="Lato"/>
                        <a:sym typeface="Lato"/>
                      </a:endParaRPr>
                    </a:p>
                  </a:txBody>
                  <a:tcPr marT="25400" marB="25400" marR="25400" marL="25400" anchor="b"/>
                </a:tc>
                <a:tc>
                  <a:txBody>
                    <a:bodyPr>
                      <a:noAutofit/>
                    </a:bodyPr>
                    <a:lstStyle/>
                    <a:p>
                      <a:pPr indent="0" lvl="0" marL="0" rtl="0">
                        <a:lnSpc>
                          <a:spcPct val="115000"/>
                        </a:lnSpc>
                        <a:spcBef>
                          <a:spcPts val="0"/>
                        </a:spcBef>
                        <a:spcAft>
                          <a:spcPts val="0"/>
                        </a:spcAft>
                        <a:buNone/>
                      </a:pPr>
                      <a:r>
                        <a:rPr lang="en" sz="1200">
                          <a:latin typeface="Lato"/>
                          <a:ea typeface="Lato"/>
                          <a:cs typeface="Lato"/>
                          <a:sym typeface="Lato"/>
                        </a:rPr>
                        <a:t>implemented and prototype system</a:t>
                      </a:r>
                      <a:endParaRPr sz="1200">
                        <a:latin typeface="Lato"/>
                        <a:ea typeface="Lato"/>
                        <a:cs typeface="Lato"/>
                        <a:sym typeface="Lato"/>
                      </a:endParaRPr>
                    </a:p>
                  </a:txBody>
                  <a:tcPr marT="25400" marB="25400" marR="25400" marL="25400" anchor="b"/>
                </a:tc>
              </a:tr>
            </a:tbl>
          </a:graphicData>
        </a:graphic>
      </p:graphicFrame>
      <p:sp>
        <p:nvSpPr>
          <p:cNvPr id="1077" name="Shape 107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078" name="Shape 1078"/>
          <p:cNvSpPr txBox="1"/>
          <p:nvPr/>
        </p:nvSpPr>
        <p:spPr>
          <a:xfrm>
            <a:off x="2489150" y="4752000"/>
            <a:ext cx="6368700" cy="330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solidFill>
                  <a:srgbClr val="222222"/>
                </a:solidFill>
                <a:highlight>
                  <a:srgbClr val="FFFFFF"/>
                </a:highlight>
              </a:rPr>
              <a:t>Von Alan, R. H., March, S. T., Park, J., &amp; Ram, S. (2004). Design science in information systems research. </a:t>
            </a:r>
            <a:r>
              <a:rPr i="1" lang="en" sz="800">
                <a:solidFill>
                  <a:srgbClr val="222222"/>
                </a:solidFill>
                <a:highlight>
                  <a:srgbClr val="FFFFFF"/>
                </a:highlight>
              </a:rPr>
              <a:t>MIS quarterly</a:t>
            </a:r>
            <a:r>
              <a:rPr lang="en" sz="800">
                <a:solidFill>
                  <a:srgbClr val="222222"/>
                </a:solidFill>
                <a:highlight>
                  <a:srgbClr val="FFFFFF"/>
                </a:highlight>
              </a:rPr>
              <a:t>, </a:t>
            </a:r>
            <a:r>
              <a:rPr i="1" lang="en" sz="800">
                <a:solidFill>
                  <a:srgbClr val="222222"/>
                </a:solidFill>
                <a:highlight>
                  <a:srgbClr val="FFFFFF"/>
                </a:highlight>
              </a:rPr>
              <a:t>28</a:t>
            </a:r>
            <a:r>
              <a:rPr lang="en" sz="800">
                <a:solidFill>
                  <a:srgbClr val="222222"/>
                </a:solidFill>
                <a:highlight>
                  <a:srgbClr val="FFFFFF"/>
                </a:highlight>
              </a:rPr>
              <a:t>(1), 75-105.</a:t>
            </a:r>
            <a:endParaRPr sz="800"/>
          </a:p>
        </p:txBody>
      </p:sp>
      <p:sp>
        <p:nvSpPr>
          <p:cNvPr id="1079" name="Shape 1079"/>
          <p:cNvSpPr txBox="1"/>
          <p:nvPr/>
        </p:nvSpPr>
        <p:spPr>
          <a:xfrm>
            <a:off x="76200" y="2001950"/>
            <a:ext cx="2307300" cy="30000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1000">
                <a:solidFill>
                  <a:schemeClr val="dk2"/>
                </a:solidFill>
                <a:latin typeface="Lato"/>
                <a:ea typeface="Lato"/>
                <a:cs typeface="Lato"/>
                <a:sym typeface="Lato"/>
              </a:rPr>
              <a:t>Design an </a:t>
            </a:r>
            <a:r>
              <a:rPr lang="en" sz="1000">
                <a:solidFill>
                  <a:schemeClr val="dk2"/>
                </a:solidFill>
                <a:highlight>
                  <a:srgbClr val="FFFF00"/>
                </a:highlight>
                <a:latin typeface="Lato"/>
                <a:ea typeface="Lato"/>
                <a:cs typeface="Lato"/>
                <a:sym typeface="Lato"/>
              </a:rPr>
              <a:t>Information artifact</a:t>
            </a:r>
            <a:r>
              <a:rPr lang="en" sz="1000">
                <a:solidFill>
                  <a:schemeClr val="dk2"/>
                </a:solidFill>
                <a:latin typeface="Lato"/>
                <a:ea typeface="Lato"/>
                <a:cs typeface="Lato"/>
                <a:sym typeface="Lato"/>
              </a:rPr>
              <a:t> for analysis.</a:t>
            </a:r>
            <a:endParaRPr sz="1000">
              <a:solidFill>
                <a:schemeClr val="dk2"/>
              </a:solidFill>
              <a:latin typeface="Lato"/>
              <a:ea typeface="Lato"/>
              <a:cs typeface="Lato"/>
              <a:sym typeface="Lato"/>
            </a:endParaRPr>
          </a:p>
          <a:p>
            <a:pPr indent="0" lvl="0" marL="0" rtl="0">
              <a:lnSpc>
                <a:spcPct val="115000"/>
              </a:lnSpc>
              <a:spcBef>
                <a:spcPts val="1600"/>
              </a:spcBef>
              <a:spcAft>
                <a:spcPts val="0"/>
              </a:spcAft>
              <a:buNone/>
            </a:pPr>
            <a:r>
              <a:rPr lang="en" sz="1000">
                <a:solidFill>
                  <a:schemeClr val="dk2"/>
                </a:solidFill>
                <a:latin typeface="Lato"/>
                <a:ea typeface="Lato"/>
                <a:cs typeface="Lato"/>
                <a:sym typeface="Lato"/>
              </a:rPr>
              <a:t>Develop </a:t>
            </a:r>
            <a:r>
              <a:rPr lang="en" sz="1000">
                <a:solidFill>
                  <a:schemeClr val="dk2"/>
                </a:solidFill>
                <a:highlight>
                  <a:srgbClr val="FFFF00"/>
                </a:highlight>
                <a:latin typeface="Lato"/>
                <a:ea typeface="Lato"/>
                <a:cs typeface="Lato"/>
                <a:sym typeface="Lato"/>
              </a:rPr>
              <a:t>methods</a:t>
            </a:r>
            <a:r>
              <a:rPr lang="en" sz="1000">
                <a:solidFill>
                  <a:schemeClr val="dk2"/>
                </a:solidFill>
                <a:latin typeface="Lato"/>
                <a:ea typeface="Lato"/>
                <a:cs typeface="Lato"/>
                <a:sym typeface="Lato"/>
              </a:rPr>
              <a:t> to process and interpret the data,</a:t>
            </a:r>
            <a:endParaRPr sz="1000">
              <a:solidFill>
                <a:schemeClr val="dk2"/>
              </a:solidFill>
              <a:latin typeface="Lato"/>
              <a:ea typeface="Lato"/>
              <a:cs typeface="Lato"/>
              <a:sym typeface="Lato"/>
            </a:endParaRPr>
          </a:p>
          <a:p>
            <a:pPr indent="0" lvl="0" marL="0" rtl="0">
              <a:lnSpc>
                <a:spcPct val="115000"/>
              </a:lnSpc>
              <a:spcBef>
                <a:spcPts val="1600"/>
              </a:spcBef>
              <a:spcAft>
                <a:spcPts val="1600"/>
              </a:spcAft>
              <a:buNone/>
            </a:pPr>
            <a:r>
              <a:rPr lang="en" sz="1000">
                <a:solidFill>
                  <a:schemeClr val="dk2"/>
                </a:solidFill>
                <a:latin typeface="Lato"/>
                <a:ea typeface="Lato"/>
                <a:cs typeface="Lato"/>
                <a:sym typeface="Lato"/>
              </a:rPr>
              <a:t>Design a </a:t>
            </a:r>
            <a:r>
              <a:rPr lang="en" sz="1000">
                <a:solidFill>
                  <a:schemeClr val="dk2"/>
                </a:solidFill>
                <a:highlight>
                  <a:srgbClr val="FFFF00"/>
                </a:highlight>
                <a:latin typeface="Lato"/>
                <a:ea typeface="Lato"/>
                <a:cs typeface="Lato"/>
                <a:sym typeface="Lato"/>
              </a:rPr>
              <a:t>visual representation</a:t>
            </a:r>
            <a:r>
              <a:rPr lang="en" sz="1000">
                <a:solidFill>
                  <a:schemeClr val="dk2"/>
                </a:solidFill>
                <a:latin typeface="Lato"/>
                <a:ea typeface="Lato"/>
                <a:cs typeface="Lato"/>
                <a:sym typeface="Lato"/>
              </a:rPr>
              <a:t> of the information for ease of the users to interact and report.</a:t>
            </a:r>
            <a:endParaRPr sz="1000">
              <a:solidFill>
                <a:schemeClr val="dk2"/>
              </a:solidFill>
              <a:latin typeface="Lato"/>
              <a:ea typeface="Lato"/>
              <a:cs typeface="Lato"/>
              <a:sym typeface="La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83" name="Shape 1083"/>
        <p:cNvGrpSpPr/>
        <p:nvPr/>
      </p:nvGrpSpPr>
      <p:grpSpPr>
        <a:xfrm>
          <a:off x="0" y="0"/>
          <a:ext cx="0" cy="0"/>
          <a:chOff x="0" y="0"/>
          <a:chExt cx="0" cy="0"/>
        </a:xfrm>
      </p:grpSpPr>
      <p:sp>
        <p:nvSpPr>
          <p:cNvPr id="1084" name="Shape 108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Data &amp; Information Visualisation</a:t>
            </a:r>
            <a:endParaRPr sz="1800"/>
          </a:p>
        </p:txBody>
      </p:sp>
      <p:sp>
        <p:nvSpPr>
          <p:cNvPr id="1085" name="Shape 1085"/>
          <p:cNvSpPr txBox="1"/>
          <p:nvPr>
            <p:ph idx="1" type="body"/>
          </p:nvPr>
        </p:nvSpPr>
        <p:spPr>
          <a:xfrm>
            <a:off x="2410112" y="1062376"/>
            <a:ext cx="63216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FFF2CC"/>
                </a:highlight>
              </a:rPr>
              <a:t>Frameworks for designing visualisation -</a:t>
            </a:r>
            <a:br>
              <a:rPr lang="en" sz="1400"/>
            </a:br>
            <a:r>
              <a:rPr lang="en" sz="1400"/>
              <a:t>We compared 3 existing frameworks for creating and analysing visualisation and choose the Nested Model of Visualisation design (Munzner, 2009)</a:t>
            </a:r>
            <a:endParaRPr sz="1400"/>
          </a:p>
          <a:p>
            <a:pPr indent="0" lvl="0" marL="0" rtl="0">
              <a:spcBef>
                <a:spcPts val="1600"/>
              </a:spcBef>
              <a:spcAft>
                <a:spcPts val="1600"/>
              </a:spcAft>
              <a:buNone/>
            </a:pPr>
            <a:r>
              <a:rPr lang="en" sz="1400">
                <a:highlight>
                  <a:srgbClr val="FFF2CC"/>
                </a:highlight>
              </a:rPr>
              <a:t>Approaches and principles for data viz -</a:t>
            </a:r>
            <a:br>
              <a:rPr lang="en" sz="1400"/>
            </a:br>
            <a:r>
              <a:rPr lang="en" sz="1400"/>
              <a:t>We followed Tufte’s (1983) approach of visualising quantitative data, </a:t>
            </a:r>
            <a:br>
              <a:rPr lang="en" sz="1400"/>
            </a:br>
            <a:r>
              <a:rPr lang="en" sz="1400"/>
              <a:t>and applied principles to choose visual components and its properties.</a:t>
            </a:r>
            <a:endParaRPr sz="1400">
              <a:highlight>
                <a:srgbClr val="FFF2CC"/>
              </a:highlight>
            </a:endParaRPr>
          </a:p>
        </p:txBody>
      </p:sp>
      <p:sp>
        <p:nvSpPr>
          <p:cNvPr id="1086" name="Shape 108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087" name="Shape 1087"/>
          <p:cNvSpPr txBox="1"/>
          <p:nvPr/>
        </p:nvSpPr>
        <p:spPr>
          <a:xfrm>
            <a:off x="157550" y="880425"/>
            <a:ext cx="1948800" cy="1492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CCCCCC"/>
                </a:solidFill>
                <a:latin typeface="Lato"/>
                <a:ea typeface="Lato"/>
                <a:cs typeface="Lato"/>
                <a:sym typeface="Lato"/>
              </a:rPr>
              <a:t>Objective:</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To inform the </a:t>
            </a:r>
            <a:br>
              <a:rPr lang="en" sz="1200">
                <a:solidFill>
                  <a:schemeClr val="dk2"/>
                </a:solidFill>
                <a:latin typeface="Lato"/>
                <a:ea typeface="Lato"/>
                <a:cs typeface="Lato"/>
                <a:sym typeface="Lato"/>
              </a:rPr>
            </a:br>
            <a:r>
              <a:rPr b="1" lang="en" sz="1200">
                <a:solidFill>
                  <a:schemeClr val="dk2"/>
                </a:solidFill>
                <a:latin typeface="Lato"/>
                <a:ea typeface="Lato"/>
                <a:cs typeface="Lato"/>
                <a:sym typeface="Lato"/>
              </a:rPr>
              <a:t>visualisation design</a:t>
            </a:r>
            <a:endParaRPr b="1" sz="1200">
              <a:latin typeface="Lato"/>
              <a:ea typeface="Lato"/>
              <a:cs typeface="Lato"/>
              <a:sym typeface="Lato"/>
            </a:endParaRPr>
          </a:p>
        </p:txBody>
      </p:sp>
      <p:sp>
        <p:nvSpPr>
          <p:cNvPr id="1088" name="Shape 1088"/>
          <p:cNvSpPr txBox="1"/>
          <p:nvPr/>
        </p:nvSpPr>
        <p:spPr>
          <a:xfrm>
            <a:off x="2412950" y="4741725"/>
            <a:ext cx="6428700" cy="340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2"/>
              </a:buClr>
              <a:buSzPts val="1100"/>
              <a:buFont typeface="Arial"/>
              <a:buNone/>
            </a:pPr>
            <a:r>
              <a:rPr lang="en" sz="800">
                <a:solidFill>
                  <a:schemeClr val="dk2"/>
                </a:solidFill>
              </a:rPr>
              <a:t>Munzner, T. A nested model for visualization design and validation. IEEE transactions on visualization and computer graphics, 15(6), 2009</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2" name="Shape 1092"/>
        <p:cNvGrpSpPr/>
        <p:nvPr/>
      </p:nvGrpSpPr>
      <p:grpSpPr>
        <a:xfrm>
          <a:off x="0" y="0"/>
          <a:ext cx="0" cy="0"/>
          <a:chOff x="0" y="0"/>
          <a:chExt cx="0" cy="0"/>
        </a:xfrm>
      </p:grpSpPr>
      <p:pic>
        <p:nvPicPr>
          <p:cNvPr id="1093" name="Shape 1093"/>
          <p:cNvPicPr preferRelativeResize="0"/>
          <p:nvPr/>
        </p:nvPicPr>
        <p:blipFill>
          <a:blip r:embed="rId3">
            <a:alphaModFix amt="32000"/>
          </a:blip>
          <a:stretch>
            <a:fillRect/>
          </a:stretch>
        </p:blipFill>
        <p:spPr>
          <a:xfrm>
            <a:off x="49450" y="1468025"/>
            <a:ext cx="8997249" cy="2916957"/>
          </a:xfrm>
          <a:prstGeom prst="rect">
            <a:avLst/>
          </a:prstGeom>
          <a:noFill/>
          <a:ln>
            <a:noFill/>
          </a:ln>
        </p:spPr>
      </p:pic>
      <p:sp>
        <p:nvSpPr>
          <p:cNvPr id="1094" name="Shape 1094"/>
          <p:cNvSpPr txBox="1"/>
          <p:nvPr>
            <p:ph type="title"/>
          </p:nvPr>
        </p:nvSpPr>
        <p:spPr>
          <a:xfrm>
            <a:off x="368025" y="575950"/>
            <a:ext cx="83538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Cycle 1 - Genesis</a:t>
            </a:r>
            <a:endParaRPr sz="2400"/>
          </a:p>
        </p:txBody>
      </p:sp>
      <p:sp>
        <p:nvSpPr>
          <p:cNvPr id="1095" name="Shape 109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096" name="Shape 1096"/>
          <p:cNvSpPr/>
          <p:nvPr/>
        </p:nvSpPr>
        <p:spPr>
          <a:xfrm rot="10800000">
            <a:off x="2496565" y="2993875"/>
            <a:ext cx="548700" cy="635400"/>
          </a:xfrm>
          <a:prstGeom prst="roundRect">
            <a:avLst>
              <a:gd fmla="val 16667" name="adj"/>
            </a:avLst>
          </a:prstGeom>
          <a:no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097" name="Shape 1097"/>
          <p:cNvPicPr preferRelativeResize="0"/>
          <p:nvPr/>
        </p:nvPicPr>
        <p:blipFill rotWithShape="1">
          <a:blip r:embed="rId4">
            <a:alphaModFix/>
          </a:blip>
          <a:srcRect b="16805" l="18082" r="57166" t="0"/>
          <a:stretch/>
        </p:blipFill>
        <p:spPr>
          <a:xfrm>
            <a:off x="1676650" y="1468025"/>
            <a:ext cx="2226825" cy="242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1000"/>
                                        <p:tgtEl>
                                          <p:spTgt spid="10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101" name="Shape 1101"/>
        <p:cNvGrpSpPr/>
        <p:nvPr/>
      </p:nvGrpSpPr>
      <p:grpSpPr>
        <a:xfrm>
          <a:off x="0" y="0"/>
          <a:ext cx="0" cy="0"/>
          <a:chOff x="0" y="0"/>
          <a:chExt cx="0" cy="0"/>
        </a:xfrm>
      </p:grpSpPr>
      <p:sp>
        <p:nvSpPr>
          <p:cNvPr id="1102" name="Shape 1102"/>
          <p:cNvSpPr txBox="1"/>
          <p:nvPr>
            <p:ph type="title"/>
          </p:nvPr>
        </p:nvSpPr>
        <p:spPr>
          <a:xfrm>
            <a:off x="0" y="646450"/>
            <a:ext cx="2464500" cy="2256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800"/>
              <a:t>Initial goal : </a:t>
            </a:r>
            <a:endParaRPr sz="1800"/>
          </a:p>
          <a:p>
            <a:pPr indent="0" lvl="0" marL="0" rtl="0" algn="r">
              <a:spcBef>
                <a:spcPts val="0"/>
              </a:spcBef>
              <a:spcAft>
                <a:spcPts val="0"/>
              </a:spcAft>
              <a:buNone/>
            </a:pPr>
            <a:r>
              <a:t/>
            </a:r>
            <a:endParaRPr sz="1800"/>
          </a:p>
          <a:p>
            <a:pPr indent="0" lvl="0" marL="0" rtl="0" algn="r">
              <a:spcBef>
                <a:spcPts val="0"/>
              </a:spcBef>
              <a:spcAft>
                <a:spcPts val="0"/>
              </a:spcAft>
              <a:buNone/>
            </a:pPr>
            <a:r>
              <a:rPr lang="en" sz="1800"/>
              <a:t>Synthesising objectives for design, development and evaluation</a:t>
            </a:r>
            <a:endParaRPr sz="1800"/>
          </a:p>
        </p:txBody>
      </p:sp>
      <p:sp>
        <p:nvSpPr>
          <p:cNvPr id="1103" name="Shape 1103"/>
          <p:cNvSpPr txBox="1"/>
          <p:nvPr>
            <p:ph idx="1" type="body"/>
          </p:nvPr>
        </p:nvSpPr>
        <p:spPr>
          <a:xfrm>
            <a:off x="2464500" y="681375"/>
            <a:ext cx="6525000" cy="40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In order to conceptualise the meso-level analytics</a:t>
            </a:r>
            <a:endParaRPr sz="1400"/>
          </a:p>
          <a:p>
            <a:pPr indent="-317500" lvl="0" marL="457200" rtl="0">
              <a:spcBef>
                <a:spcPts val="1600"/>
              </a:spcBef>
              <a:spcAft>
                <a:spcPts val="0"/>
              </a:spcAft>
              <a:buSzPts val="1400"/>
              <a:buChar char="●"/>
            </a:pPr>
            <a:r>
              <a:rPr lang="en" sz="1400"/>
              <a:t>Design an </a:t>
            </a:r>
            <a:r>
              <a:rPr lang="en" sz="1400">
                <a:highlight>
                  <a:srgbClr val="FFFF00"/>
                </a:highlight>
              </a:rPr>
              <a:t>Information artifact</a:t>
            </a:r>
            <a:r>
              <a:rPr lang="en" sz="1400"/>
              <a:t> for analysis.</a:t>
            </a:r>
            <a:endParaRPr sz="1400"/>
          </a:p>
          <a:p>
            <a:pPr indent="-317500" lvl="0" marL="457200" rtl="0">
              <a:spcBef>
                <a:spcPts val="0"/>
              </a:spcBef>
              <a:spcAft>
                <a:spcPts val="0"/>
              </a:spcAft>
              <a:buSzPts val="1400"/>
              <a:buChar char="●"/>
            </a:pPr>
            <a:r>
              <a:rPr lang="en" sz="1400"/>
              <a:t>Develop </a:t>
            </a:r>
            <a:r>
              <a:rPr lang="en" sz="1400">
                <a:highlight>
                  <a:srgbClr val="FFFF00"/>
                </a:highlight>
              </a:rPr>
              <a:t>methods</a:t>
            </a:r>
            <a:r>
              <a:rPr lang="en" sz="1400"/>
              <a:t> to process and interpret the data,</a:t>
            </a:r>
            <a:endParaRPr sz="1400"/>
          </a:p>
          <a:p>
            <a:pPr indent="-317500" lvl="0" marL="457200" rtl="0">
              <a:spcBef>
                <a:spcPts val="0"/>
              </a:spcBef>
              <a:spcAft>
                <a:spcPts val="0"/>
              </a:spcAft>
              <a:buSzPts val="1400"/>
              <a:buChar char="●"/>
            </a:pPr>
            <a:r>
              <a:rPr lang="en" sz="1400"/>
              <a:t>Design a </a:t>
            </a:r>
            <a:r>
              <a:rPr lang="en" sz="1400">
                <a:highlight>
                  <a:srgbClr val="FFFF00"/>
                </a:highlight>
              </a:rPr>
              <a:t>visual representation</a:t>
            </a:r>
            <a:r>
              <a:rPr lang="en" sz="1400"/>
              <a:t> to interact and report the insights.</a:t>
            </a:r>
            <a:endParaRPr sz="1400"/>
          </a:p>
          <a:p>
            <a:pPr indent="0" lvl="0" marL="0" rtl="0">
              <a:spcBef>
                <a:spcPts val="1600"/>
              </a:spcBef>
              <a:spcAft>
                <a:spcPts val="0"/>
              </a:spcAft>
              <a:buNone/>
            </a:pPr>
            <a:br>
              <a:rPr lang="en" sz="1400"/>
            </a:br>
            <a:r>
              <a:rPr lang="en" sz="1400"/>
              <a:t>This also scoped specific evaluation that could be done</a:t>
            </a:r>
            <a:endParaRPr sz="1400"/>
          </a:p>
          <a:p>
            <a:pPr indent="-317500" lvl="0" marL="457200" rtl="0">
              <a:spcBef>
                <a:spcPts val="1600"/>
              </a:spcBef>
              <a:spcAft>
                <a:spcPts val="0"/>
              </a:spcAft>
              <a:buSzPts val="1400"/>
              <a:buChar char="●"/>
            </a:pPr>
            <a:r>
              <a:rPr lang="en" sz="1400"/>
              <a:t>Evaluate the </a:t>
            </a:r>
            <a:r>
              <a:rPr lang="en" sz="1400">
                <a:highlight>
                  <a:srgbClr val="D9EAD3"/>
                </a:highlight>
              </a:rPr>
              <a:t>usefulness of the meso-level</a:t>
            </a:r>
            <a:r>
              <a:rPr lang="en" sz="1400"/>
              <a:t> info in the context of its use.</a:t>
            </a:r>
            <a:endParaRPr sz="1400"/>
          </a:p>
          <a:p>
            <a:pPr indent="-317500" lvl="0" marL="457200" rtl="0">
              <a:spcBef>
                <a:spcPts val="0"/>
              </a:spcBef>
              <a:spcAft>
                <a:spcPts val="0"/>
              </a:spcAft>
              <a:buSzPts val="1400"/>
              <a:buChar char="●"/>
            </a:pPr>
            <a:r>
              <a:rPr lang="en" sz="1400"/>
              <a:t>Evaluate the </a:t>
            </a:r>
            <a:r>
              <a:rPr lang="en" sz="1400">
                <a:highlight>
                  <a:srgbClr val="D9EAD3"/>
                </a:highlight>
              </a:rPr>
              <a:t>usability of the methods and representations</a:t>
            </a:r>
            <a:r>
              <a:rPr lang="en" sz="1400"/>
              <a:t> </a:t>
            </a:r>
            <a:endParaRPr sz="1400"/>
          </a:p>
          <a:p>
            <a:pPr indent="-317500" lvl="0" marL="457200" rtl="0">
              <a:spcBef>
                <a:spcPts val="0"/>
              </a:spcBef>
              <a:spcAft>
                <a:spcPts val="0"/>
              </a:spcAft>
              <a:buSzPts val="1400"/>
              <a:buChar char="●"/>
            </a:pPr>
            <a:r>
              <a:rPr lang="en" sz="1400"/>
              <a:t>Develop </a:t>
            </a:r>
            <a:r>
              <a:rPr lang="en" sz="1400">
                <a:highlight>
                  <a:srgbClr val="D9EAD3"/>
                </a:highlight>
              </a:rPr>
              <a:t>a descriptive  model</a:t>
            </a:r>
            <a:r>
              <a:rPr lang="en" sz="1400"/>
              <a:t> for the use of meso-level analysis.</a:t>
            </a:r>
            <a:endParaRPr sz="1400"/>
          </a:p>
        </p:txBody>
      </p:sp>
      <p:sp>
        <p:nvSpPr>
          <p:cNvPr id="1104" name="Shape 110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xEl>
                                              <p:pRg end="0" st="0"/>
                                            </p:txEl>
                                          </p:spTgt>
                                        </p:tgtEl>
                                        <p:attrNameLst>
                                          <p:attrName>style.visibility</p:attrName>
                                        </p:attrNameLst>
                                      </p:cBhvr>
                                      <p:to>
                                        <p:strVal val="visible"/>
                                      </p:to>
                                    </p:set>
                                    <p:animEffect filter="fade" transition="in">
                                      <p:cBhvr>
                                        <p:cTn dur="1000"/>
                                        <p:tgtEl>
                                          <p:spTgt spid="1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xEl>
                                              <p:pRg end="1" st="1"/>
                                            </p:txEl>
                                          </p:spTgt>
                                        </p:tgtEl>
                                        <p:attrNameLst>
                                          <p:attrName>style.visibility</p:attrName>
                                        </p:attrNameLst>
                                      </p:cBhvr>
                                      <p:to>
                                        <p:strVal val="visible"/>
                                      </p:to>
                                    </p:set>
                                    <p:animEffect filter="fade" transition="in">
                                      <p:cBhvr>
                                        <p:cTn dur="1000"/>
                                        <p:tgtEl>
                                          <p:spTgt spid="11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xEl>
                                              <p:pRg end="2" st="2"/>
                                            </p:txEl>
                                          </p:spTgt>
                                        </p:tgtEl>
                                        <p:attrNameLst>
                                          <p:attrName>style.visibility</p:attrName>
                                        </p:attrNameLst>
                                      </p:cBhvr>
                                      <p:to>
                                        <p:strVal val="visible"/>
                                      </p:to>
                                    </p:set>
                                    <p:animEffect filter="fade" transition="in">
                                      <p:cBhvr>
                                        <p:cTn dur="1000"/>
                                        <p:tgtEl>
                                          <p:spTgt spid="11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xEl>
                                              <p:pRg end="3" st="3"/>
                                            </p:txEl>
                                          </p:spTgt>
                                        </p:tgtEl>
                                        <p:attrNameLst>
                                          <p:attrName>style.visibility</p:attrName>
                                        </p:attrNameLst>
                                      </p:cBhvr>
                                      <p:to>
                                        <p:strVal val="visible"/>
                                      </p:to>
                                    </p:set>
                                    <p:animEffect filter="fade" transition="in">
                                      <p:cBhvr>
                                        <p:cTn dur="1000"/>
                                        <p:tgtEl>
                                          <p:spTgt spid="11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xEl>
                                              <p:pRg end="4" st="4"/>
                                            </p:txEl>
                                          </p:spTgt>
                                        </p:tgtEl>
                                        <p:attrNameLst>
                                          <p:attrName>style.visibility</p:attrName>
                                        </p:attrNameLst>
                                      </p:cBhvr>
                                      <p:to>
                                        <p:strVal val="visible"/>
                                      </p:to>
                                    </p:set>
                                    <p:animEffect filter="fade" transition="in">
                                      <p:cBhvr>
                                        <p:cTn dur="1000"/>
                                        <p:tgtEl>
                                          <p:spTgt spid="11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xEl>
                                              <p:pRg end="5" st="5"/>
                                            </p:txEl>
                                          </p:spTgt>
                                        </p:tgtEl>
                                        <p:attrNameLst>
                                          <p:attrName>style.visibility</p:attrName>
                                        </p:attrNameLst>
                                      </p:cBhvr>
                                      <p:to>
                                        <p:strVal val="visible"/>
                                      </p:to>
                                    </p:set>
                                    <p:animEffect filter="fade" transition="in">
                                      <p:cBhvr>
                                        <p:cTn dur="1000"/>
                                        <p:tgtEl>
                                          <p:spTgt spid="11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xEl>
                                              <p:pRg end="6" st="6"/>
                                            </p:txEl>
                                          </p:spTgt>
                                        </p:tgtEl>
                                        <p:attrNameLst>
                                          <p:attrName>style.visibility</p:attrName>
                                        </p:attrNameLst>
                                      </p:cBhvr>
                                      <p:to>
                                        <p:strVal val="visible"/>
                                      </p:to>
                                    </p:set>
                                    <p:animEffect filter="fade" transition="in">
                                      <p:cBhvr>
                                        <p:cTn dur="1000"/>
                                        <p:tgtEl>
                                          <p:spTgt spid="110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xEl>
                                              <p:pRg end="7" st="7"/>
                                            </p:txEl>
                                          </p:spTgt>
                                        </p:tgtEl>
                                        <p:attrNameLst>
                                          <p:attrName>style.visibility</p:attrName>
                                        </p:attrNameLst>
                                      </p:cBhvr>
                                      <p:to>
                                        <p:strVal val="visible"/>
                                      </p:to>
                                    </p:set>
                                    <p:animEffect filter="fade" transition="in">
                                      <p:cBhvr>
                                        <p:cTn dur="1000"/>
                                        <p:tgtEl>
                                          <p:spTgt spid="110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Research Objective</a:t>
            </a:r>
            <a:endParaRPr/>
          </a:p>
        </p:txBody>
      </p:sp>
      <p:sp>
        <p:nvSpPr>
          <p:cNvPr id="408" name="Shape 40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b="1" lang="en">
                <a:latin typeface="Raleway"/>
                <a:ea typeface="Raleway"/>
                <a:cs typeface="Raleway"/>
                <a:sym typeface="Raleway"/>
              </a:rPr>
              <a:t>To conceptualise a model and tool for </a:t>
            </a:r>
            <a:br>
              <a:rPr b="1" lang="en">
                <a:latin typeface="Raleway"/>
                <a:ea typeface="Raleway"/>
                <a:cs typeface="Raleway"/>
                <a:sym typeface="Raleway"/>
              </a:rPr>
            </a:br>
            <a:r>
              <a:rPr b="1" lang="en">
                <a:latin typeface="Raleway"/>
                <a:ea typeface="Raleway"/>
                <a:cs typeface="Raleway"/>
                <a:sym typeface="Raleway"/>
              </a:rPr>
              <a:t>visual analysis of cohorts </a:t>
            </a:r>
            <a:br>
              <a:rPr b="1" lang="en">
                <a:latin typeface="Raleway"/>
                <a:ea typeface="Raleway"/>
                <a:cs typeface="Raleway"/>
                <a:sym typeface="Raleway"/>
              </a:rPr>
            </a:br>
            <a:r>
              <a:rPr b="1" lang="en">
                <a:latin typeface="Raleway"/>
                <a:ea typeface="Raleway"/>
                <a:cs typeface="Raleway"/>
                <a:sym typeface="Raleway"/>
              </a:rPr>
              <a:t>in educational datasets.</a:t>
            </a:r>
            <a:endParaRPr/>
          </a:p>
        </p:txBody>
      </p:sp>
      <p:sp>
        <p:nvSpPr>
          <p:cNvPr id="409" name="Shape 40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410" name="Shape 410"/>
          <p:cNvSpPr txBox="1"/>
          <p:nvPr/>
        </p:nvSpPr>
        <p:spPr>
          <a:xfrm>
            <a:off x="2362975" y="3486350"/>
            <a:ext cx="5871600" cy="68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Lato"/>
                <a:ea typeface="Lato"/>
                <a:cs typeface="Lato"/>
                <a:sym typeface="Lato"/>
              </a:rPr>
              <a:t>Cohort - sub groups of students</a:t>
            </a:r>
            <a:endParaRPr>
              <a:latin typeface="Lato"/>
              <a:ea typeface="Lato"/>
              <a:cs typeface="Lato"/>
              <a:sym typeface="Lato"/>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8" name="Shape 1108"/>
        <p:cNvGrpSpPr/>
        <p:nvPr/>
      </p:nvGrpSpPr>
      <p:grpSpPr>
        <a:xfrm>
          <a:off x="0" y="0"/>
          <a:ext cx="0" cy="0"/>
          <a:chOff x="0" y="0"/>
          <a:chExt cx="0" cy="0"/>
        </a:xfrm>
      </p:grpSpPr>
      <p:sp>
        <p:nvSpPr>
          <p:cNvPr id="1109" name="Shape 110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Genesis cycle</a:t>
            </a:r>
            <a:endParaRPr sz="2400"/>
          </a:p>
        </p:txBody>
      </p:sp>
      <p:sp>
        <p:nvSpPr>
          <p:cNvPr id="1110" name="Shape 1110"/>
          <p:cNvSpPr txBox="1"/>
          <p:nvPr>
            <p:ph idx="1" type="body"/>
          </p:nvPr>
        </p:nvSpPr>
        <p:spPr>
          <a:xfrm>
            <a:off x="2410100" y="1214775"/>
            <a:ext cx="3267000" cy="25596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Clr>
                <a:schemeClr val="dk2"/>
              </a:buClr>
              <a:buSzPts val="1100"/>
              <a:buFont typeface="Arial"/>
              <a:buNone/>
            </a:pPr>
            <a:r>
              <a:rPr lang="en" sz="1200">
                <a:solidFill>
                  <a:srgbClr val="CCCCCC"/>
                </a:solidFill>
              </a:rPr>
              <a:t>Goal:</a:t>
            </a:r>
            <a:br>
              <a:rPr lang="en" sz="1200"/>
            </a:br>
            <a:r>
              <a:rPr lang="en" sz="1200">
                <a:solidFill>
                  <a:srgbClr val="1155CC"/>
                </a:solidFill>
              </a:rPr>
              <a:t>Conceptualise a meso-level view of the data which shall assist users to analyse cohorts based on transitions of their collected attributes, in a given teaching-learning context.</a:t>
            </a:r>
            <a:endParaRPr sz="1200">
              <a:solidFill>
                <a:srgbClr val="1155CC"/>
              </a:solidFill>
            </a:endParaRPr>
          </a:p>
          <a:p>
            <a:pPr indent="0" lvl="0" marL="0" rtl="0">
              <a:lnSpc>
                <a:spcPct val="150000"/>
              </a:lnSpc>
              <a:spcBef>
                <a:spcPts val="1600"/>
              </a:spcBef>
              <a:spcAft>
                <a:spcPts val="0"/>
              </a:spcAft>
              <a:buClr>
                <a:schemeClr val="dk2"/>
              </a:buClr>
              <a:buSzPts val="1100"/>
              <a:buFont typeface="Arial"/>
              <a:buNone/>
            </a:pPr>
            <a:r>
              <a:rPr lang="en" sz="1200">
                <a:solidFill>
                  <a:srgbClr val="CCCCCC"/>
                </a:solidFill>
              </a:rPr>
              <a:t>Context:</a:t>
            </a:r>
            <a:r>
              <a:rPr lang="en" sz="1200"/>
              <a:t> </a:t>
            </a:r>
            <a:br>
              <a:rPr lang="en" sz="1200"/>
            </a:br>
            <a:r>
              <a:rPr lang="en" sz="1200"/>
              <a:t>Studying dynamics of students engagement across Think-Pair-Share, an interactive learning activity.</a:t>
            </a:r>
            <a:endParaRPr sz="1200">
              <a:latin typeface="Arial"/>
              <a:ea typeface="Arial"/>
              <a:cs typeface="Arial"/>
              <a:sym typeface="Arial"/>
            </a:endParaRPr>
          </a:p>
          <a:p>
            <a:pPr indent="0" lvl="0" marL="0" rtl="0">
              <a:lnSpc>
                <a:spcPct val="150000"/>
              </a:lnSpc>
              <a:spcBef>
                <a:spcPts val="1600"/>
              </a:spcBef>
              <a:spcAft>
                <a:spcPts val="1600"/>
              </a:spcAft>
              <a:buNone/>
            </a:pPr>
            <a:r>
              <a:t/>
            </a:r>
            <a:endParaRPr sz="1200"/>
          </a:p>
        </p:txBody>
      </p:sp>
      <p:sp>
        <p:nvSpPr>
          <p:cNvPr id="1111" name="Shape 11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112" name="Shape 1112"/>
          <p:cNvGraphicFramePr/>
          <p:nvPr/>
        </p:nvGraphicFramePr>
        <p:xfrm>
          <a:off x="5727463" y="1257925"/>
          <a:ext cx="3000000" cy="3000000"/>
        </p:xfrm>
        <a:graphic>
          <a:graphicData uri="http://schemas.openxmlformats.org/drawingml/2006/table">
            <a:tbl>
              <a:tblPr>
                <a:noFill/>
                <a:tableStyleId>{6ACE7672-B7BA-4883-99C7-739D431094AA}</a:tableStyleId>
              </a:tblPr>
              <a:tblGrid>
                <a:gridCol w="905400"/>
                <a:gridCol w="2088975"/>
              </a:tblGrid>
              <a:tr h="388975">
                <a:tc>
                  <a:txBody>
                    <a:bodyPr>
                      <a:noAutofit/>
                    </a:bodyPr>
                    <a:lstStyle/>
                    <a:p>
                      <a:pPr indent="0" lvl="0" marL="0" rtl="0" algn="r">
                        <a:spcBef>
                          <a:spcPts val="0"/>
                        </a:spcBef>
                        <a:spcAft>
                          <a:spcPts val="0"/>
                        </a:spcAft>
                        <a:buNone/>
                      </a:pPr>
                      <a:r>
                        <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solidFill>
                            <a:schemeClr val="dk2"/>
                          </a:solidFill>
                          <a:latin typeface="Lato"/>
                          <a:ea typeface="Lato"/>
                          <a:cs typeface="Lato"/>
                          <a:sym typeface="Lato"/>
                        </a:rPr>
                        <a:t>Genesis cycle</a:t>
                      </a:r>
                      <a:endParaRPr sz="1200">
                        <a:solidFill>
                          <a:schemeClr val="dk2"/>
                        </a:solidFill>
                        <a:latin typeface="Lato"/>
                        <a:ea typeface="Lato"/>
                        <a:cs typeface="Lato"/>
                        <a:sym typeface="Lato"/>
                      </a:endParaRPr>
                    </a:p>
                  </a:txBody>
                  <a:tcPr marT="91425" marB="91425" marR="91425" marL="91425"/>
                </a:tc>
              </a:tr>
              <a:tr h="565675">
                <a:tc>
                  <a:txBody>
                    <a:bodyPr>
                      <a:noAutofit/>
                    </a:bodyPr>
                    <a:lstStyle/>
                    <a:p>
                      <a:pPr indent="0" lvl="0" marL="0" rtl="0" algn="r">
                        <a:spcBef>
                          <a:spcPts val="0"/>
                        </a:spcBef>
                        <a:spcAft>
                          <a:spcPts val="0"/>
                        </a:spcAft>
                        <a:buNone/>
                      </a:pPr>
                      <a:r>
                        <a:rPr b="1" lang="en" sz="800">
                          <a:latin typeface="Lato"/>
                          <a:ea typeface="Lato"/>
                          <a:cs typeface="Lato"/>
                          <a:sym typeface="Lato"/>
                        </a:rPr>
                        <a:t>Model</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solidFill>
                            <a:schemeClr val="dk2"/>
                          </a:solidFill>
                          <a:latin typeface="Lato"/>
                          <a:ea typeface="Lato"/>
                          <a:cs typeface="Lato"/>
                          <a:sym typeface="Lato"/>
                        </a:rPr>
                        <a:t>Created model to trace </a:t>
                      </a:r>
                      <a:br>
                        <a:rPr lang="en" sz="1200">
                          <a:solidFill>
                            <a:schemeClr val="dk2"/>
                          </a:solidFill>
                          <a:latin typeface="Lato"/>
                          <a:ea typeface="Lato"/>
                          <a:cs typeface="Lato"/>
                          <a:sym typeface="Lato"/>
                        </a:rPr>
                      </a:br>
                      <a:r>
                        <a:rPr b="1" lang="en" sz="1200">
                          <a:solidFill>
                            <a:srgbClr val="38761D"/>
                          </a:solidFill>
                          <a:latin typeface="Lato"/>
                          <a:ea typeface="Lato"/>
                          <a:cs typeface="Lato"/>
                          <a:sym typeface="Lato"/>
                        </a:rPr>
                        <a:t>transition across time.</a:t>
                      </a:r>
                      <a:endParaRPr sz="1200">
                        <a:latin typeface="Lato"/>
                        <a:ea typeface="Lato"/>
                        <a:cs typeface="Lato"/>
                        <a:sym typeface="Lato"/>
                      </a:endParaRPr>
                    </a:p>
                  </a:txBody>
                  <a:tcPr marT="91425" marB="91425" marR="91425" marL="91425"/>
                </a:tc>
              </a:tr>
              <a:tr h="565675">
                <a:tc>
                  <a:txBody>
                    <a:bodyPr>
                      <a:noAutofit/>
                    </a:bodyPr>
                    <a:lstStyle/>
                    <a:p>
                      <a:pPr indent="0" lvl="0" marL="0" rtl="0" algn="r">
                        <a:spcBef>
                          <a:spcPts val="0"/>
                        </a:spcBef>
                        <a:spcAft>
                          <a:spcPts val="0"/>
                        </a:spcAft>
                        <a:buNone/>
                      </a:pPr>
                      <a:r>
                        <a:rPr b="1" lang="en" sz="800">
                          <a:latin typeface="Lato"/>
                          <a:ea typeface="Lato"/>
                          <a:cs typeface="Lato"/>
                          <a:sym typeface="Lato"/>
                        </a:rPr>
                        <a:t>Construct</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200">
                          <a:solidFill>
                            <a:srgbClr val="38761D"/>
                          </a:solidFill>
                          <a:latin typeface="Lato"/>
                          <a:ea typeface="Lato"/>
                          <a:cs typeface="Lato"/>
                          <a:sym typeface="Lato"/>
                        </a:rPr>
                        <a:t>State, Phase, Transitions, </a:t>
                      </a:r>
                      <a:br>
                        <a:rPr b="1" lang="en" sz="1200">
                          <a:solidFill>
                            <a:srgbClr val="38761D"/>
                          </a:solidFill>
                          <a:latin typeface="Lato"/>
                          <a:ea typeface="Lato"/>
                          <a:cs typeface="Lato"/>
                          <a:sym typeface="Lato"/>
                        </a:rPr>
                      </a:br>
                      <a:r>
                        <a:rPr b="1" lang="en" sz="1200">
                          <a:solidFill>
                            <a:srgbClr val="38761D"/>
                          </a:solidFill>
                          <a:latin typeface="Lato"/>
                          <a:ea typeface="Lato"/>
                          <a:cs typeface="Lato"/>
                          <a:sym typeface="Lato"/>
                        </a:rPr>
                        <a:t>Transition ratios</a:t>
                      </a:r>
                      <a:endParaRPr b="1" sz="1200">
                        <a:solidFill>
                          <a:srgbClr val="38761D"/>
                        </a:solidFill>
                        <a:latin typeface="Lato"/>
                        <a:ea typeface="Lato"/>
                        <a:cs typeface="Lato"/>
                        <a:sym typeface="Lato"/>
                      </a:endParaRPr>
                    </a:p>
                  </a:txBody>
                  <a:tcPr marT="91425" marB="91425" marR="91425" marL="91425"/>
                </a:tc>
              </a:tr>
              <a:tr h="919250">
                <a:tc>
                  <a:txBody>
                    <a:bodyPr>
                      <a:noAutofit/>
                    </a:bodyPr>
                    <a:lstStyle/>
                    <a:p>
                      <a:pPr indent="0" lvl="0" marL="0" rtl="0" algn="r">
                        <a:spcBef>
                          <a:spcPts val="0"/>
                        </a:spcBef>
                        <a:spcAft>
                          <a:spcPts val="0"/>
                        </a:spcAft>
                        <a:buNone/>
                      </a:pPr>
                      <a:r>
                        <a:rPr b="1" lang="en" sz="800">
                          <a:latin typeface="Lato"/>
                          <a:ea typeface="Lato"/>
                          <a:cs typeface="Lato"/>
                          <a:sym typeface="Lato"/>
                        </a:rPr>
                        <a:t>Method</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solidFill>
                            <a:schemeClr val="dk2"/>
                          </a:solidFill>
                          <a:latin typeface="Lato"/>
                          <a:ea typeface="Lato"/>
                          <a:cs typeface="Lato"/>
                          <a:sym typeface="Lato"/>
                        </a:rPr>
                        <a:t>Developed a method to generate the meso-level information of a dataset.</a:t>
                      </a:r>
                      <a:endParaRPr sz="1200">
                        <a:solidFill>
                          <a:schemeClr val="dk2"/>
                        </a:solidFill>
                        <a:latin typeface="Lato"/>
                        <a:ea typeface="Lato"/>
                        <a:cs typeface="Lato"/>
                        <a:sym typeface="Lato"/>
                      </a:endParaRPr>
                    </a:p>
                    <a:p>
                      <a:pPr indent="0" lvl="0" marL="0" rtl="0">
                        <a:spcBef>
                          <a:spcPts val="0"/>
                        </a:spcBef>
                        <a:spcAft>
                          <a:spcPts val="0"/>
                        </a:spcAft>
                        <a:buNone/>
                      </a:pPr>
                      <a:r>
                        <a:t/>
                      </a:r>
                      <a:endParaRPr sz="1200">
                        <a:latin typeface="Lato"/>
                        <a:ea typeface="Lato"/>
                        <a:cs typeface="Lato"/>
                        <a:sym typeface="Lato"/>
                      </a:endParaRPr>
                    </a:p>
                  </a:txBody>
                  <a:tcPr marT="91425" marB="91425" marR="91425" marL="91425"/>
                </a:tc>
              </a:tr>
              <a:tr h="479500">
                <a:tc>
                  <a:txBody>
                    <a:bodyPr>
                      <a:noAutofit/>
                    </a:bodyPr>
                    <a:lstStyle/>
                    <a:p>
                      <a:pPr indent="0" lvl="0" marL="0" rtl="0" algn="r">
                        <a:spcBef>
                          <a:spcPts val="0"/>
                        </a:spcBef>
                        <a:spcAft>
                          <a:spcPts val="0"/>
                        </a:spcAft>
                        <a:buNone/>
                      </a:pPr>
                      <a:r>
                        <a:rPr b="1" lang="en" sz="800">
                          <a:latin typeface="Lato"/>
                          <a:ea typeface="Lato"/>
                          <a:cs typeface="Lato"/>
                          <a:sym typeface="Lato"/>
                        </a:rPr>
                        <a:t>Representation</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200">
                          <a:solidFill>
                            <a:srgbClr val="274E13"/>
                          </a:solidFill>
                          <a:latin typeface="Lato"/>
                          <a:ea typeface="Lato"/>
                          <a:cs typeface="Lato"/>
                          <a:sym typeface="Lato"/>
                        </a:rPr>
                        <a:t>State Transition Diagram</a:t>
                      </a:r>
                      <a:endParaRPr b="1" sz="1200">
                        <a:solidFill>
                          <a:srgbClr val="274E13"/>
                        </a:solidFill>
                        <a:latin typeface="Lato"/>
                        <a:ea typeface="Lato"/>
                        <a:cs typeface="Lato"/>
                        <a:sym typeface="Lato"/>
                      </a:endParaRPr>
                    </a:p>
                  </a:txBody>
                  <a:tcPr marT="91425" marB="91425" marR="91425" marL="91425"/>
                </a:tc>
              </a:tr>
            </a:tbl>
          </a:graphicData>
        </a:graphic>
      </p:graphicFrame>
      <p:pic>
        <p:nvPicPr>
          <p:cNvPr id="1113" name="Shape 1113"/>
          <p:cNvPicPr preferRelativeResize="0"/>
          <p:nvPr/>
        </p:nvPicPr>
        <p:blipFill>
          <a:blip r:embed="rId3">
            <a:alphaModFix/>
          </a:blip>
          <a:stretch>
            <a:fillRect/>
          </a:stretch>
        </p:blipFill>
        <p:spPr>
          <a:xfrm>
            <a:off x="127950" y="473013"/>
            <a:ext cx="2190750" cy="4086225"/>
          </a:xfrm>
          <a:prstGeom prst="rect">
            <a:avLst/>
          </a:prstGeom>
          <a:noFill/>
          <a:ln>
            <a:noFill/>
          </a:ln>
        </p:spPr>
      </p:pic>
      <p:pic>
        <p:nvPicPr>
          <p:cNvPr id="1114" name="Shape 1114"/>
          <p:cNvPicPr preferRelativeResize="0"/>
          <p:nvPr/>
        </p:nvPicPr>
        <p:blipFill rotWithShape="1">
          <a:blip r:embed="rId4">
            <a:alphaModFix/>
          </a:blip>
          <a:srcRect b="0" l="0" r="0" t="73985"/>
          <a:stretch/>
        </p:blipFill>
        <p:spPr>
          <a:xfrm>
            <a:off x="127950" y="3496216"/>
            <a:ext cx="2190750" cy="10630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0">
                                            <p:txEl>
                                              <p:pRg end="0" st="0"/>
                                            </p:txEl>
                                          </p:spTgt>
                                        </p:tgtEl>
                                        <p:attrNameLst>
                                          <p:attrName>style.visibility</p:attrName>
                                        </p:attrNameLst>
                                      </p:cBhvr>
                                      <p:to>
                                        <p:strVal val="visible"/>
                                      </p:to>
                                    </p:set>
                                    <p:animEffect filter="fade" transition="in">
                                      <p:cBhvr>
                                        <p:cTn dur="1000"/>
                                        <p:tgtEl>
                                          <p:spTgt spid="1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0">
                                            <p:txEl>
                                              <p:pRg end="1" st="1"/>
                                            </p:txEl>
                                          </p:spTgt>
                                        </p:tgtEl>
                                        <p:attrNameLst>
                                          <p:attrName>style.visibility</p:attrName>
                                        </p:attrNameLst>
                                      </p:cBhvr>
                                      <p:to>
                                        <p:strVal val="visible"/>
                                      </p:to>
                                    </p:set>
                                    <p:animEffect filter="fade" transition="in">
                                      <p:cBhvr>
                                        <p:cTn dur="1000"/>
                                        <p:tgtEl>
                                          <p:spTgt spid="1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0">
                                            <p:txEl>
                                              <p:pRg end="2" st="2"/>
                                            </p:txEl>
                                          </p:spTgt>
                                        </p:tgtEl>
                                        <p:attrNameLst>
                                          <p:attrName>style.visibility</p:attrName>
                                        </p:attrNameLst>
                                      </p:cBhvr>
                                      <p:to>
                                        <p:strVal val="visible"/>
                                      </p:to>
                                    </p:set>
                                    <p:animEffect filter="fade" transition="in">
                                      <p:cBhvr>
                                        <p:cTn dur="1000"/>
                                        <p:tgtEl>
                                          <p:spTgt spid="11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1000"/>
                                        <p:tgtEl>
                                          <p:spTgt spid="1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8" name="Shape 1118"/>
        <p:cNvGrpSpPr/>
        <p:nvPr/>
      </p:nvGrpSpPr>
      <p:grpSpPr>
        <a:xfrm>
          <a:off x="0" y="0"/>
          <a:ext cx="0" cy="0"/>
          <a:chOff x="0" y="0"/>
          <a:chExt cx="0" cy="0"/>
        </a:xfrm>
      </p:grpSpPr>
      <p:sp>
        <p:nvSpPr>
          <p:cNvPr id="1119" name="Shape 11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Walkthrough - TPS engagement study</a:t>
            </a:r>
            <a:endParaRPr sz="2400"/>
          </a:p>
        </p:txBody>
      </p:sp>
      <p:sp>
        <p:nvSpPr>
          <p:cNvPr id="1120" name="Shape 11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121" name="Shape 112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In class protocol based observation </a:t>
            </a:r>
            <a:endParaRPr/>
          </a:p>
          <a:p>
            <a:pPr indent="-317500" lvl="1" marL="914400" rtl="0">
              <a:spcBef>
                <a:spcPts val="0"/>
              </a:spcBef>
              <a:spcAft>
                <a:spcPts val="0"/>
              </a:spcAft>
              <a:buSzPts val="1400"/>
              <a:buChar char="○"/>
            </a:pPr>
            <a:r>
              <a:rPr lang="en"/>
              <a:t>12 observations per minute of </a:t>
            </a:r>
            <a:endParaRPr/>
          </a:p>
          <a:p>
            <a:pPr indent="-317500" lvl="1" marL="914400" rtl="0">
              <a:spcBef>
                <a:spcPts val="0"/>
              </a:spcBef>
              <a:spcAft>
                <a:spcPts val="0"/>
              </a:spcAft>
              <a:buSzPts val="1400"/>
              <a:buChar char="○"/>
            </a:pPr>
            <a:r>
              <a:rPr lang="en"/>
              <a:t>17 types of possible behaviors for</a:t>
            </a:r>
            <a:endParaRPr/>
          </a:p>
          <a:p>
            <a:pPr indent="-317500" lvl="1" marL="914400" rtl="0">
              <a:spcBef>
                <a:spcPts val="0"/>
              </a:spcBef>
              <a:spcAft>
                <a:spcPts val="0"/>
              </a:spcAft>
              <a:buSzPts val="1400"/>
              <a:buChar char="○"/>
            </a:pPr>
            <a:r>
              <a:rPr lang="en"/>
              <a:t> 228 students</a:t>
            </a:r>
            <a:endParaRPr/>
          </a:p>
          <a:p>
            <a:pPr indent="-342900" lvl="0" marL="457200" rtl="0">
              <a:spcBef>
                <a:spcPts val="0"/>
              </a:spcBef>
              <a:spcAft>
                <a:spcPts val="0"/>
              </a:spcAft>
              <a:buSzPts val="1800"/>
              <a:buChar char="●"/>
            </a:pPr>
            <a:r>
              <a:rPr lang="en"/>
              <a:t>3 point of view to analyse - behavior, student, class</a:t>
            </a:r>
            <a:endParaRPr/>
          </a:p>
          <a:p>
            <a:pPr indent="-342900" lvl="0" marL="457200" rtl="0">
              <a:spcBef>
                <a:spcPts val="0"/>
              </a:spcBef>
              <a:spcAft>
                <a:spcPts val="0"/>
              </a:spcAft>
              <a:buSzPts val="1800"/>
              <a:buChar char="●"/>
            </a:pPr>
            <a:r>
              <a:rPr lang="en"/>
              <a:t>Such analysis didn’t provide the transition across time</a:t>
            </a:r>
            <a:br>
              <a:rPr lang="en"/>
            </a:br>
            <a:endParaRPr/>
          </a:p>
          <a:p>
            <a:pPr indent="-342900" lvl="0" marL="457200" rtl="0">
              <a:spcBef>
                <a:spcPts val="0"/>
              </a:spcBef>
              <a:spcAft>
                <a:spcPts val="0"/>
              </a:spcAft>
              <a:buSzPts val="1800"/>
              <a:buChar char="●"/>
            </a:pPr>
            <a:r>
              <a:rPr lang="en"/>
              <a:t>States and Phase helped to analyse engagement in each phase of activity and then enabled studying transitions across phases and report it.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5" name="Shape 1125"/>
        <p:cNvGrpSpPr/>
        <p:nvPr/>
      </p:nvGrpSpPr>
      <p:grpSpPr>
        <a:xfrm>
          <a:off x="0" y="0"/>
          <a:ext cx="0" cy="0"/>
          <a:chOff x="0" y="0"/>
          <a:chExt cx="0" cy="0"/>
        </a:xfrm>
      </p:grpSpPr>
      <p:pic>
        <p:nvPicPr>
          <p:cNvPr id="1126" name="Shape 1126"/>
          <p:cNvPicPr preferRelativeResize="0"/>
          <p:nvPr/>
        </p:nvPicPr>
        <p:blipFill>
          <a:blip r:embed="rId3">
            <a:alphaModFix/>
          </a:blip>
          <a:stretch>
            <a:fillRect/>
          </a:stretch>
        </p:blipFill>
        <p:spPr>
          <a:xfrm>
            <a:off x="132200" y="562475"/>
            <a:ext cx="5571926" cy="3923625"/>
          </a:xfrm>
          <a:prstGeom prst="rect">
            <a:avLst/>
          </a:prstGeom>
          <a:noFill/>
          <a:ln>
            <a:noFill/>
          </a:ln>
        </p:spPr>
      </p:pic>
      <p:pic>
        <p:nvPicPr>
          <p:cNvPr id="1127" name="Shape 1127"/>
          <p:cNvPicPr preferRelativeResize="0"/>
          <p:nvPr/>
        </p:nvPicPr>
        <p:blipFill>
          <a:blip r:embed="rId4">
            <a:alphaModFix/>
          </a:blip>
          <a:stretch>
            <a:fillRect/>
          </a:stretch>
        </p:blipFill>
        <p:spPr>
          <a:xfrm>
            <a:off x="132200" y="562475"/>
            <a:ext cx="5571926" cy="3923625"/>
          </a:xfrm>
          <a:prstGeom prst="rect">
            <a:avLst/>
          </a:prstGeom>
          <a:noFill/>
          <a:ln>
            <a:noFill/>
          </a:ln>
        </p:spPr>
      </p:pic>
      <p:sp>
        <p:nvSpPr>
          <p:cNvPr id="1128" name="Shape 1128"/>
          <p:cNvSpPr txBox="1"/>
          <p:nvPr>
            <p:ph type="title"/>
          </p:nvPr>
        </p:nvSpPr>
        <p:spPr>
          <a:xfrm>
            <a:off x="6641100" y="1727925"/>
            <a:ext cx="2283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State Transition Diagram</a:t>
            </a:r>
            <a:endParaRPr sz="1800"/>
          </a:p>
        </p:txBody>
      </p:sp>
      <p:sp>
        <p:nvSpPr>
          <p:cNvPr id="1129" name="Shape 112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130" name="Shape 1130"/>
          <p:cNvSpPr txBox="1"/>
          <p:nvPr/>
        </p:nvSpPr>
        <p:spPr>
          <a:xfrm>
            <a:off x="5551675" y="1783725"/>
            <a:ext cx="16311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4A86E8"/>
                </a:solidFill>
                <a:highlight>
                  <a:srgbClr val="FFFF00"/>
                </a:highlight>
                <a:latin typeface="Lato"/>
                <a:ea typeface="Lato"/>
                <a:cs typeface="Lato"/>
                <a:sym typeface="Lato"/>
              </a:rPr>
              <a:t>State</a:t>
            </a:r>
            <a:endParaRPr b="1" sz="1000">
              <a:solidFill>
                <a:srgbClr val="4A86E8"/>
              </a:solidFill>
              <a:highlight>
                <a:srgbClr val="FFFF00"/>
              </a:highlight>
              <a:latin typeface="Lato"/>
              <a:ea typeface="Lato"/>
              <a:cs typeface="Lato"/>
              <a:sym typeface="Lato"/>
            </a:endParaRPr>
          </a:p>
        </p:txBody>
      </p:sp>
      <p:sp>
        <p:nvSpPr>
          <p:cNvPr id="1131" name="Shape 1131"/>
          <p:cNvSpPr/>
          <p:nvPr/>
        </p:nvSpPr>
        <p:spPr>
          <a:xfrm>
            <a:off x="4652275" y="1499825"/>
            <a:ext cx="1338900" cy="8475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2" name="Shape 1132"/>
          <p:cNvSpPr txBox="1"/>
          <p:nvPr/>
        </p:nvSpPr>
        <p:spPr>
          <a:xfrm>
            <a:off x="2788000" y="380800"/>
            <a:ext cx="16311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4A86E8"/>
                </a:solidFill>
                <a:highlight>
                  <a:srgbClr val="FFFF00"/>
                </a:highlight>
                <a:latin typeface="Lato"/>
                <a:ea typeface="Lato"/>
                <a:cs typeface="Lato"/>
                <a:sym typeface="Lato"/>
              </a:rPr>
              <a:t>Phase</a:t>
            </a:r>
            <a:endParaRPr b="1" sz="1000">
              <a:solidFill>
                <a:srgbClr val="4A86E8"/>
              </a:solidFill>
              <a:highlight>
                <a:srgbClr val="FFFF00"/>
              </a:highlight>
              <a:latin typeface="Lato"/>
              <a:ea typeface="Lato"/>
              <a:cs typeface="Lato"/>
              <a:sym typeface="Lato"/>
            </a:endParaRPr>
          </a:p>
        </p:txBody>
      </p:sp>
      <p:sp>
        <p:nvSpPr>
          <p:cNvPr id="1133" name="Shape 1133"/>
          <p:cNvSpPr/>
          <p:nvPr/>
        </p:nvSpPr>
        <p:spPr>
          <a:xfrm>
            <a:off x="2610275" y="380800"/>
            <a:ext cx="876600" cy="41052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4" name="Shape 1134"/>
          <p:cNvSpPr txBox="1"/>
          <p:nvPr/>
        </p:nvSpPr>
        <p:spPr>
          <a:xfrm>
            <a:off x="3623550" y="4186775"/>
            <a:ext cx="16311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4A86E8"/>
                </a:solidFill>
                <a:highlight>
                  <a:srgbClr val="FFFF00"/>
                </a:highlight>
                <a:latin typeface="Lato"/>
                <a:ea typeface="Lato"/>
                <a:cs typeface="Lato"/>
                <a:sym typeface="Lato"/>
              </a:rPr>
              <a:t>Transitions &amp; TR</a:t>
            </a:r>
            <a:endParaRPr b="1" sz="1000">
              <a:solidFill>
                <a:srgbClr val="4A86E8"/>
              </a:solidFill>
              <a:highlight>
                <a:srgbClr val="FFFF00"/>
              </a:highlight>
              <a:latin typeface="Lato"/>
              <a:ea typeface="Lato"/>
              <a:cs typeface="Lato"/>
              <a:sym typeface="Lato"/>
            </a:endParaRPr>
          </a:p>
        </p:txBody>
      </p:sp>
      <p:sp>
        <p:nvSpPr>
          <p:cNvPr id="1135" name="Shape 1135"/>
          <p:cNvSpPr/>
          <p:nvPr/>
        </p:nvSpPr>
        <p:spPr>
          <a:xfrm>
            <a:off x="3657600" y="3420275"/>
            <a:ext cx="1051800" cy="10659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1000"/>
                                        <p:tgtEl>
                                          <p:spTgt spid="1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9" name="Shape 1139"/>
        <p:cNvGrpSpPr/>
        <p:nvPr/>
      </p:nvGrpSpPr>
      <p:grpSpPr>
        <a:xfrm>
          <a:off x="0" y="0"/>
          <a:ext cx="0" cy="0"/>
          <a:chOff x="0" y="0"/>
          <a:chExt cx="0" cy="0"/>
        </a:xfrm>
      </p:grpSpPr>
      <p:sp>
        <p:nvSpPr>
          <p:cNvPr id="1140" name="Shape 114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Findings</a:t>
            </a:r>
            <a:endParaRPr/>
          </a:p>
        </p:txBody>
      </p:sp>
      <p:sp>
        <p:nvSpPr>
          <p:cNvPr id="1141" name="Shape 114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142" name="Shape 114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Clr>
                <a:srgbClr val="38761D"/>
              </a:buClr>
              <a:buSzPts val="1600"/>
              <a:buAutoNum type="arabicPeriod"/>
            </a:pPr>
            <a:r>
              <a:rPr lang="en" sz="1600">
                <a:solidFill>
                  <a:srgbClr val="38761D"/>
                </a:solidFill>
              </a:rPr>
              <a:t>Information was useful in the given context to trace engagement pattern across time </a:t>
            </a:r>
            <a:endParaRPr sz="1600">
              <a:solidFill>
                <a:srgbClr val="38761D"/>
              </a:solidFill>
            </a:endParaRPr>
          </a:p>
          <a:p>
            <a:pPr indent="-330200" lvl="0" marL="457200" rtl="0">
              <a:spcBef>
                <a:spcPts val="0"/>
              </a:spcBef>
              <a:spcAft>
                <a:spcPts val="0"/>
              </a:spcAft>
              <a:buClr>
                <a:srgbClr val="38761D"/>
              </a:buClr>
              <a:buSzPts val="1600"/>
              <a:buAutoNum type="arabicPeriod"/>
            </a:pPr>
            <a:r>
              <a:rPr lang="en" sz="1600">
                <a:solidFill>
                  <a:srgbClr val="38761D"/>
                </a:solidFill>
              </a:rPr>
              <a:t>Researchers confirmed it can be generalised to define cohorts across attributes.</a:t>
            </a:r>
            <a:br>
              <a:rPr lang="en" sz="1600">
                <a:solidFill>
                  <a:srgbClr val="38761D"/>
                </a:solidFill>
              </a:rPr>
            </a:br>
            <a:endParaRPr sz="1600">
              <a:solidFill>
                <a:srgbClr val="38761D"/>
              </a:solidFill>
            </a:endParaRPr>
          </a:p>
          <a:p>
            <a:pPr indent="-330200" lvl="0" marL="457200" rtl="0">
              <a:spcBef>
                <a:spcPts val="0"/>
              </a:spcBef>
              <a:spcAft>
                <a:spcPts val="0"/>
              </a:spcAft>
              <a:buSzPts val="1600"/>
              <a:buAutoNum type="arabicPeriod"/>
            </a:pPr>
            <a:r>
              <a:rPr lang="en" sz="1600"/>
              <a:t>The notion of state in time can be generalised in attribute.</a:t>
            </a:r>
            <a:endParaRPr sz="1600"/>
          </a:p>
          <a:p>
            <a:pPr indent="-330200" lvl="0" marL="457200" rtl="0">
              <a:spcBef>
                <a:spcPts val="0"/>
              </a:spcBef>
              <a:spcAft>
                <a:spcPts val="0"/>
              </a:spcAft>
              <a:buSzPts val="1600"/>
              <a:buAutoNum type="arabicPeriod"/>
            </a:pPr>
            <a:r>
              <a:rPr lang="en" sz="1600"/>
              <a:t>The information gave only forward transition, other transition information is also required</a:t>
            </a:r>
            <a:br>
              <a:rPr lang="en" sz="1600"/>
            </a:br>
            <a:endParaRPr sz="1600"/>
          </a:p>
          <a:p>
            <a:pPr indent="-330200" lvl="0" marL="457200" rtl="0">
              <a:spcBef>
                <a:spcPts val="0"/>
              </a:spcBef>
              <a:spcAft>
                <a:spcPts val="0"/>
              </a:spcAft>
              <a:buClr>
                <a:srgbClr val="A64D79"/>
              </a:buClr>
              <a:buSzPts val="1600"/>
              <a:buAutoNum type="arabicPeriod"/>
            </a:pPr>
            <a:r>
              <a:rPr lang="en" sz="1600">
                <a:solidFill>
                  <a:srgbClr val="A64D79"/>
                </a:solidFill>
              </a:rPr>
              <a:t>The method to compute transitions were cumbersome</a:t>
            </a:r>
            <a:endParaRPr sz="1600">
              <a:solidFill>
                <a:srgbClr val="A64D79"/>
              </a:solidFill>
            </a:endParaRPr>
          </a:p>
          <a:p>
            <a:pPr indent="-330200" lvl="0" marL="457200" rtl="0">
              <a:spcBef>
                <a:spcPts val="0"/>
              </a:spcBef>
              <a:spcAft>
                <a:spcPts val="0"/>
              </a:spcAft>
              <a:buClr>
                <a:srgbClr val="A64D79"/>
              </a:buClr>
              <a:buSzPts val="1600"/>
              <a:buAutoNum type="arabicPeriod"/>
            </a:pPr>
            <a:r>
              <a:rPr lang="en" sz="1600">
                <a:solidFill>
                  <a:srgbClr val="A64D79"/>
                </a:solidFill>
              </a:rPr>
              <a:t>The representation was cluttered</a:t>
            </a:r>
            <a:endParaRPr sz="1600">
              <a:solidFill>
                <a:srgbClr val="A64D79"/>
              </a:solidFill>
            </a:endParaRPr>
          </a:p>
          <a:p>
            <a:pPr indent="0" lvl="0" marL="0" rtl="0">
              <a:spcBef>
                <a:spcPts val="1600"/>
              </a:spcBef>
              <a:spcAft>
                <a:spcPts val="0"/>
              </a:spcAft>
              <a:buClr>
                <a:schemeClr val="dk2"/>
              </a:buClr>
              <a:buSzPts val="1100"/>
              <a:buFont typeface="Arial"/>
              <a:buNone/>
            </a:pPr>
            <a:r>
              <a:t/>
            </a:r>
            <a:endParaRPr sz="1600"/>
          </a:p>
          <a:p>
            <a:pPr indent="0" lvl="0" marL="0" rtl="0">
              <a:spcBef>
                <a:spcPts val="1600"/>
              </a:spcBef>
              <a:spcAft>
                <a:spcPts val="1600"/>
              </a:spcAft>
              <a:buNone/>
            </a:pPr>
            <a:r>
              <a:t/>
            </a:r>
            <a:endParaRPr sz="1600"/>
          </a:p>
        </p:txBody>
      </p:sp>
      <p:sp>
        <p:nvSpPr>
          <p:cNvPr id="1143" name="Shape 1143"/>
          <p:cNvSpPr txBox="1"/>
          <p:nvPr/>
        </p:nvSpPr>
        <p:spPr>
          <a:xfrm>
            <a:off x="0" y="1595775"/>
            <a:ext cx="2400300" cy="1404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b="1" lang="en">
                <a:solidFill>
                  <a:schemeClr val="dk2"/>
                </a:solidFill>
                <a:latin typeface="Lato"/>
                <a:ea typeface="Lato"/>
                <a:cs typeface="Lato"/>
                <a:sym typeface="Lato"/>
              </a:rPr>
              <a:t>Sample</a:t>
            </a:r>
            <a:br>
              <a:rPr b="1" lang="en">
                <a:solidFill>
                  <a:schemeClr val="dk2"/>
                </a:solidFill>
                <a:latin typeface="Lato"/>
                <a:ea typeface="Lato"/>
                <a:cs typeface="Lato"/>
                <a:sym typeface="Lato"/>
              </a:rPr>
            </a:br>
            <a:r>
              <a:rPr lang="en">
                <a:solidFill>
                  <a:schemeClr val="dk2"/>
                </a:solidFill>
                <a:latin typeface="Lato"/>
                <a:ea typeface="Lato"/>
                <a:cs typeface="Lato"/>
                <a:sym typeface="Lato"/>
              </a:rPr>
              <a:t>4 researchers analyzed the developed model and evaluated generalizability.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0" st="0"/>
                                            </p:txEl>
                                          </p:spTgt>
                                        </p:tgtEl>
                                        <p:attrNameLst>
                                          <p:attrName>style.visibility</p:attrName>
                                        </p:attrNameLst>
                                      </p:cBhvr>
                                      <p:to>
                                        <p:strVal val="visible"/>
                                      </p:to>
                                    </p:set>
                                    <p:animEffect filter="fade" transition="in">
                                      <p:cBhvr>
                                        <p:cTn dur="1000"/>
                                        <p:tgtEl>
                                          <p:spTgt spid="1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1" st="1"/>
                                            </p:txEl>
                                          </p:spTgt>
                                        </p:tgtEl>
                                        <p:attrNameLst>
                                          <p:attrName>style.visibility</p:attrName>
                                        </p:attrNameLst>
                                      </p:cBhvr>
                                      <p:to>
                                        <p:strVal val="visible"/>
                                      </p:to>
                                    </p:set>
                                    <p:animEffect filter="fade" transition="in">
                                      <p:cBhvr>
                                        <p:cTn dur="1000"/>
                                        <p:tgtEl>
                                          <p:spTgt spid="1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2" st="2"/>
                                            </p:txEl>
                                          </p:spTgt>
                                        </p:tgtEl>
                                        <p:attrNameLst>
                                          <p:attrName>style.visibility</p:attrName>
                                        </p:attrNameLst>
                                      </p:cBhvr>
                                      <p:to>
                                        <p:strVal val="visible"/>
                                      </p:to>
                                    </p:set>
                                    <p:animEffect filter="fade" transition="in">
                                      <p:cBhvr>
                                        <p:cTn dur="1000"/>
                                        <p:tgtEl>
                                          <p:spTgt spid="1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3" st="3"/>
                                            </p:txEl>
                                          </p:spTgt>
                                        </p:tgtEl>
                                        <p:attrNameLst>
                                          <p:attrName>style.visibility</p:attrName>
                                        </p:attrNameLst>
                                      </p:cBhvr>
                                      <p:to>
                                        <p:strVal val="visible"/>
                                      </p:to>
                                    </p:set>
                                    <p:animEffect filter="fade" transition="in">
                                      <p:cBhvr>
                                        <p:cTn dur="1000"/>
                                        <p:tgtEl>
                                          <p:spTgt spid="11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4" st="4"/>
                                            </p:txEl>
                                          </p:spTgt>
                                        </p:tgtEl>
                                        <p:attrNameLst>
                                          <p:attrName>style.visibility</p:attrName>
                                        </p:attrNameLst>
                                      </p:cBhvr>
                                      <p:to>
                                        <p:strVal val="visible"/>
                                      </p:to>
                                    </p:set>
                                    <p:animEffect filter="fade" transition="in">
                                      <p:cBhvr>
                                        <p:cTn dur="1000"/>
                                        <p:tgtEl>
                                          <p:spTgt spid="11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5" st="5"/>
                                            </p:txEl>
                                          </p:spTgt>
                                        </p:tgtEl>
                                        <p:attrNameLst>
                                          <p:attrName>style.visibility</p:attrName>
                                        </p:attrNameLst>
                                      </p:cBhvr>
                                      <p:to>
                                        <p:strVal val="visible"/>
                                      </p:to>
                                    </p:set>
                                    <p:animEffect filter="fade" transition="in">
                                      <p:cBhvr>
                                        <p:cTn dur="1000"/>
                                        <p:tgtEl>
                                          <p:spTgt spid="114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6" st="6"/>
                                            </p:txEl>
                                          </p:spTgt>
                                        </p:tgtEl>
                                        <p:attrNameLst>
                                          <p:attrName>style.visibility</p:attrName>
                                        </p:attrNameLst>
                                      </p:cBhvr>
                                      <p:to>
                                        <p:strVal val="visible"/>
                                      </p:to>
                                    </p:set>
                                    <p:animEffect filter="fade" transition="in">
                                      <p:cBhvr>
                                        <p:cTn dur="1000"/>
                                        <p:tgtEl>
                                          <p:spTgt spid="114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7" st="7"/>
                                            </p:txEl>
                                          </p:spTgt>
                                        </p:tgtEl>
                                        <p:attrNameLst>
                                          <p:attrName>style.visibility</p:attrName>
                                        </p:attrNameLst>
                                      </p:cBhvr>
                                      <p:to>
                                        <p:strVal val="visible"/>
                                      </p:to>
                                    </p:set>
                                    <p:animEffect filter="fade" transition="in">
                                      <p:cBhvr>
                                        <p:cTn dur="1000"/>
                                        <p:tgtEl>
                                          <p:spTgt spid="114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7" name="Shape 1147"/>
        <p:cNvGrpSpPr/>
        <p:nvPr/>
      </p:nvGrpSpPr>
      <p:grpSpPr>
        <a:xfrm>
          <a:off x="0" y="0"/>
          <a:ext cx="0" cy="0"/>
          <a:chOff x="0" y="0"/>
          <a:chExt cx="0" cy="0"/>
        </a:xfrm>
      </p:grpSpPr>
      <p:sp>
        <p:nvSpPr>
          <p:cNvPr id="1148" name="Shape 114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149" name="Shape 1149"/>
          <p:cNvGraphicFramePr/>
          <p:nvPr/>
        </p:nvGraphicFramePr>
        <p:xfrm>
          <a:off x="303300" y="721050"/>
          <a:ext cx="3000000" cy="3000000"/>
        </p:xfrm>
        <a:graphic>
          <a:graphicData uri="http://schemas.openxmlformats.org/drawingml/2006/table">
            <a:tbl>
              <a:tblPr>
                <a:noFill/>
                <a:tableStyleId>{6ACE7672-B7BA-4883-99C7-739D431094AA}</a:tableStyleId>
              </a:tblPr>
              <a:tblGrid>
                <a:gridCol w="905400"/>
                <a:gridCol w="2088975"/>
                <a:gridCol w="2560600"/>
                <a:gridCol w="2943225"/>
              </a:tblGrid>
              <a:tr h="335325">
                <a:tc>
                  <a:txBody>
                    <a:bodyPr>
                      <a:noAutofit/>
                    </a:bodyPr>
                    <a:lstStyle/>
                    <a:p>
                      <a:pPr indent="0" lvl="0" marL="0" rtl="0" algn="r">
                        <a:spcBef>
                          <a:spcPts val="0"/>
                        </a:spcBef>
                        <a:spcAft>
                          <a:spcPts val="0"/>
                        </a:spcAft>
                        <a:buNone/>
                      </a:pPr>
                      <a:r>
                        <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Genesis cycle</a:t>
                      </a:r>
                      <a:endParaRPr sz="1000">
                        <a:solidFill>
                          <a:schemeClr val="dk2"/>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Refinement cycle</a:t>
                      </a:r>
                      <a:endParaRPr sz="1000">
                        <a:solidFill>
                          <a:schemeClr val="dk2"/>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Implement cycle</a:t>
                      </a:r>
                      <a:endParaRPr sz="1000">
                        <a:solidFill>
                          <a:schemeClr val="dk2"/>
                        </a:solidFill>
                        <a:latin typeface="Lato"/>
                        <a:ea typeface="Lato"/>
                        <a:cs typeface="Lato"/>
                        <a:sym typeface="Lato"/>
                      </a:endParaRPr>
                    </a:p>
                  </a:txBody>
                  <a:tcPr marT="91425" marB="91425" marR="91425" marL="91425"/>
                </a:tc>
              </a:tr>
              <a:tr h="335325">
                <a:tc>
                  <a:txBody>
                    <a:bodyPr>
                      <a:noAutofit/>
                    </a:bodyPr>
                    <a:lstStyle/>
                    <a:p>
                      <a:pPr indent="0" lvl="0" marL="0" rtl="0" algn="r">
                        <a:spcBef>
                          <a:spcPts val="0"/>
                        </a:spcBef>
                        <a:spcAft>
                          <a:spcPts val="0"/>
                        </a:spcAft>
                        <a:buNone/>
                      </a:pPr>
                      <a:r>
                        <a:rPr b="1" lang="en" sz="800">
                          <a:latin typeface="Lato"/>
                          <a:ea typeface="Lato"/>
                          <a:cs typeface="Lato"/>
                          <a:sym typeface="Lato"/>
                        </a:rPr>
                        <a:t>Model</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Created model to trace </a:t>
                      </a:r>
                      <a:br>
                        <a:rPr lang="en" sz="1000">
                          <a:solidFill>
                            <a:schemeClr val="dk2"/>
                          </a:solidFill>
                          <a:latin typeface="Lato"/>
                          <a:ea typeface="Lato"/>
                          <a:cs typeface="Lato"/>
                          <a:sym typeface="Lato"/>
                        </a:rPr>
                      </a:br>
                      <a:r>
                        <a:rPr b="1" lang="en" sz="1000">
                          <a:solidFill>
                            <a:srgbClr val="38761D"/>
                          </a:solidFill>
                          <a:latin typeface="Lato"/>
                          <a:ea typeface="Lato"/>
                          <a:cs typeface="Lato"/>
                          <a:sym typeface="Lato"/>
                        </a:rPr>
                        <a:t>transition across time.</a:t>
                      </a:r>
                      <a:endParaRPr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rgbClr val="FFFFFF"/>
                          </a:solidFill>
                          <a:latin typeface="Lato"/>
                          <a:ea typeface="Lato"/>
                          <a:cs typeface="Lato"/>
                          <a:sym typeface="Lato"/>
                        </a:rPr>
                        <a:t>Refined model to trace </a:t>
                      </a:r>
                      <a:br>
                        <a:rPr lang="en" sz="1000">
                          <a:solidFill>
                            <a:srgbClr val="FFFFFF"/>
                          </a:solidFill>
                          <a:latin typeface="Lato"/>
                          <a:ea typeface="Lato"/>
                          <a:cs typeface="Lato"/>
                          <a:sym typeface="Lato"/>
                        </a:rPr>
                      </a:br>
                      <a:r>
                        <a:rPr lang="en" sz="1000">
                          <a:solidFill>
                            <a:srgbClr val="FFFFFF"/>
                          </a:solidFill>
                          <a:latin typeface="Lato"/>
                          <a:ea typeface="Lato"/>
                          <a:cs typeface="Lato"/>
                          <a:sym typeface="Lato"/>
                        </a:rPr>
                        <a:t>transitions across time and </a:t>
                      </a:r>
                      <a:r>
                        <a:rPr b="1" lang="en" sz="1000">
                          <a:solidFill>
                            <a:srgbClr val="FFFFFF"/>
                          </a:solidFill>
                          <a:latin typeface="Lato"/>
                          <a:ea typeface="Lato"/>
                          <a:cs typeface="Lato"/>
                          <a:sym typeface="Lato"/>
                        </a:rPr>
                        <a:t>attributes</a:t>
                      </a:r>
                      <a:r>
                        <a:rPr lang="en" sz="1000">
                          <a:solidFill>
                            <a:srgbClr val="FFFFFF"/>
                          </a:solidFill>
                          <a:latin typeface="Lato"/>
                          <a:ea typeface="Lato"/>
                          <a:cs typeface="Lato"/>
                          <a:sym typeface="Lato"/>
                        </a:rPr>
                        <a:t>.</a:t>
                      </a:r>
                      <a:endParaRPr sz="1000">
                        <a:solidFill>
                          <a:srgbClr val="FFFFFF"/>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FFFFFF"/>
                          </a:solidFill>
                          <a:latin typeface="Lato"/>
                          <a:ea typeface="Lato"/>
                          <a:cs typeface="Lato"/>
                          <a:sym typeface="Lato"/>
                        </a:rPr>
                        <a:t>Implemented model with the help of iSAT tool </a:t>
                      </a:r>
                      <a:endParaRPr b="1" sz="1000">
                        <a:solidFill>
                          <a:srgbClr val="FFFFFF"/>
                        </a:solidFill>
                        <a:latin typeface="Lato"/>
                        <a:ea typeface="Lato"/>
                        <a:cs typeface="Lato"/>
                        <a:sym typeface="Lato"/>
                      </a:endParaRPr>
                    </a:p>
                  </a:txBody>
                  <a:tcPr marT="91425" marB="91425" marR="91425" marL="91425"/>
                </a:tc>
              </a:tr>
              <a:tr h="440125">
                <a:tc>
                  <a:txBody>
                    <a:bodyPr>
                      <a:noAutofit/>
                    </a:bodyPr>
                    <a:lstStyle/>
                    <a:p>
                      <a:pPr indent="0" lvl="0" marL="0" rtl="0" algn="r">
                        <a:spcBef>
                          <a:spcPts val="0"/>
                        </a:spcBef>
                        <a:spcAft>
                          <a:spcPts val="0"/>
                        </a:spcAft>
                        <a:buNone/>
                      </a:pPr>
                      <a:r>
                        <a:rPr b="1" lang="en" sz="800">
                          <a:latin typeface="Lato"/>
                          <a:ea typeface="Lato"/>
                          <a:cs typeface="Lato"/>
                          <a:sym typeface="Lato"/>
                        </a:rPr>
                        <a:t>Construct</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38761D"/>
                          </a:solidFill>
                          <a:latin typeface="Lato"/>
                          <a:ea typeface="Lato"/>
                          <a:cs typeface="Lato"/>
                          <a:sym typeface="Lato"/>
                        </a:rPr>
                        <a:t>State, Phase, Transitions, </a:t>
                      </a:r>
                      <a:br>
                        <a:rPr b="1" lang="en" sz="1000">
                          <a:solidFill>
                            <a:srgbClr val="38761D"/>
                          </a:solidFill>
                          <a:latin typeface="Lato"/>
                          <a:ea typeface="Lato"/>
                          <a:cs typeface="Lato"/>
                          <a:sym typeface="Lato"/>
                        </a:rPr>
                      </a:br>
                      <a:r>
                        <a:rPr b="1" lang="en" sz="1000">
                          <a:solidFill>
                            <a:srgbClr val="38761D"/>
                          </a:solidFill>
                          <a:latin typeface="Lato"/>
                          <a:ea typeface="Lato"/>
                          <a:cs typeface="Lato"/>
                          <a:sym typeface="Lato"/>
                        </a:rPr>
                        <a:t>Transition ratios</a:t>
                      </a:r>
                      <a:endParaRPr b="1" sz="1000">
                        <a:solidFill>
                          <a:srgbClr val="38761D"/>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rgbClr val="FFFFFF"/>
                          </a:solidFill>
                          <a:latin typeface="Lato"/>
                          <a:ea typeface="Lato"/>
                          <a:cs typeface="Lato"/>
                          <a:sym typeface="Lato"/>
                        </a:rPr>
                        <a:t>State &gt; </a:t>
                      </a:r>
                      <a:r>
                        <a:rPr b="1" lang="en" sz="1000">
                          <a:solidFill>
                            <a:srgbClr val="FFFFFF"/>
                          </a:solidFill>
                          <a:latin typeface="Lato"/>
                          <a:ea typeface="Lato"/>
                          <a:cs typeface="Lato"/>
                          <a:sym typeface="Lato"/>
                        </a:rPr>
                        <a:t>Strata</a:t>
                      </a:r>
                      <a:r>
                        <a:rPr lang="en" sz="1000">
                          <a:solidFill>
                            <a:srgbClr val="FFFFFF"/>
                          </a:solidFill>
                          <a:latin typeface="Lato"/>
                          <a:ea typeface="Lato"/>
                          <a:cs typeface="Lato"/>
                          <a:sym typeface="Lato"/>
                        </a:rPr>
                        <a:t>, Phase, Transitions,</a:t>
                      </a:r>
                      <a:br>
                        <a:rPr lang="en" sz="1000">
                          <a:solidFill>
                            <a:srgbClr val="FFFFFF"/>
                          </a:solidFill>
                          <a:latin typeface="Lato"/>
                          <a:ea typeface="Lato"/>
                          <a:cs typeface="Lato"/>
                          <a:sym typeface="Lato"/>
                        </a:rPr>
                      </a:br>
                      <a:r>
                        <a:rPr lang="en" sz="1000">
                          <a:solidFill>
                            <a:srgbClr val="FFFFFF"/>
                          </a:solidFill>
                          <a:latin typeface="Lato"/>
                          <a:ea typeface="Lato"/>
                          <a:cs typeface="Lato"/>
                          <a:sym typeface="Lato"/>
                        </a:rPr>
                        <a:t>Transition ratios</a:t>
                      </a:r>
                      <a:endParaRPr sz="1000">
                        <a:solidFill>
                          <a:srgbClr val="FFFFFF"/>
                        </a:solidFill>
                        <a:latin typeface="Lato"/>
                        <a:ea typeface="Lato"/>
                        <a:cs typeface="Lato"/>
                        <a:sym typeface="Lato"/>
                      </a:endParaRPr>
                    </a:p>
                    <a:p>
                      <a:pPr indent="0" lvl="0" marL="0" rtl="0">
                        <a:spcBef>
                          <a:spcPts val="0"/>
                        </a:spcBef>
                        <a:spcAft>
                          <a:spcPts val="0"/>
                        </a:spcAft>
                        <a:buNone/>
                      </a:pPr>
                      <a:r>
                        <a:t/>
                      </a:r>
                      <a:endParaRPr sz="1000">
                        <a:solidFill>
                          <a:srgbClr val="FFFFFF"/>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FFFFFF"/>
                          </a:solidFill>
                          <a:latin typeface="Lato"/>
                          <a:ea typeface="Lato"/>
                          <a:cs typeface="Lato"/>
                          <a:sym typeface="Lato"/>
                        </a:rPr>
                        <a:t>Patterns</a:t>
                      </a:r>
                      <a:r>
                        <a:rPr lang="en" sz="1000">
                          <a:solidFill>
                            <a:srgbClr val="FFFFFF"/>
                          </a:solidFill>
                          <a:latin typeface="Lato"/>
                          <a:ea typeface="Lato"/>
                          <a:cs typeface="Lato"/>
                          <a:sym typeface="Lato"/>
                        </a:rPr>
                        <a:t>, Strata, Phase, Transitions, </a:t>
                      </a:r>
                      <a:br>
                        <a:rPr lang="en" sz="1000">
                          <a:solidFill>
                            <a:srgbClr val="FFFFFF"/>
                          </a:solidFill>
                          <a:latin typeface="Lato"/>
                          <a:ea typeface="Lato"/>
                          <a:cs typeface="Lato"/>
                          <a:sym typeface="Lato"/>
                        </a:rPr>
                      </a:br>
                      <a:r>
                        <a:rPr lang="en" sz="1000">
                          <a:solidFill>
                            <a:srgbClr val="FFFFFF"/>
                          </a:solidFill>
                          <a:latin typeface="Lato"/>
                          <a:ea typeface="Lato"/>
                          <a:cs typeface="Lato"/>
                          <a:sym typeface="Lato"/>
                        </a:rPr>
                        <a:t>Transition ratios</a:t>
                      </a:r>
                      <a:endParaRPr sz="1000">
                        <a:solidFill>
                          <a:srgbClr val="FFFFFF"/>
                        </a:solidFill>
                        <a:latin typeface="Lato"/>
                        <a:ea typeface="Lato"/>
                        <a:cs typeface="Lato"/>
                        <a:sym typeface="Lato"/>
                      </a:endParaRPr>
                    </a:p>
                  </a:txBody>
                  <a:tcPr marT="91425" marB="91425" marR="91425" marL="91425"/>
                </a:tc>
              </a:tr>
              <a:tr h="544925">
                <a:tc>
                  <a:txBody>
                    <a:bodyPr>
                      <a:noAutofit/>
                    </a:bodyPr>
                    <a:lstStyle/>
                    <a:p>
                      <a:pPr indent="0" lvl="0" marL="0" rtl="0" algn="r">
                        <a:spcBef>
                          <a:spcPts val="0"/>
                        </a:spcBef>
                        <a:spcAft>
                          <a:spcPts val="0"/>
                        </a:spcAft>
                        <a:buNone/>
                      </a:pPr>
                      <a:r>
                        <a:rPr b="1" lang="en" sz="800">
                          <a:latin typeface="Lato"/>
                          <a:ea typeface="Lato"/>
                          <a:cs typeface="Lato"/>
                          <a:sym typeface="Lato"/>
                        </a:rPr>
                        <a:t>Method</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Developed a method to generate the meso-level information of a dataset.</a:t>
                      </a:r>
                      <a:endParaRPr sz="1000">
                        <a:solidFill>
                          <a:schemeClr val="dk2"/>
                        </a:solidFill>
                        <a:latin typeface="Lato"/>
                        <a:ea typeface="Lato"/>
                        <a:cs typeface="Lato"/>
                        <a:sym typeface="Lato"/>
                      </a:endParaRPr>
                    </a:p>
                    <a:p>
                      <a:pPr indent="0" lvl="0" marL="0" rtl="0">
                        <a:spcBef>
                          <a:spcPts val="0"/>
                        </a:spcBef>
                        <a:spcAft>
                          <a:spcPts val="0"/>
                        </a:spcAft>
                        <a:buNone/>
                      </a:pPr>
                      <a:r>
                        <a:t/>
                      </a:r>
                      <a:endParaRPr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rgbClr val="FFFFFF"/>
                          </a:solidFill>
                          <a:latin typeface="Lato"/>
                          <a:ea typeface="Lato"/>
                          <a:cs typeface="Lato"/>
                          <a:sym typeface="Lato"/>
                        </a:rPr>
                        <a:t>Semi-automated the method to generate meso-level view by using pivot tables in MS excel.</a:t>
                      </a:r>
                      <a:endParaRPr sz="1000">
                        <a:solidFill>
                          <a:srgbClr val="FFFFFF"/>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rgbClr val="FFFFFF"/>
                          </a:solidFill>
                          <a:latin typeface="Lato"/>
                          <a:ea typeface="Lato"/>
                          <a:cs typeface="Lato"/>
                          <a:sym typeface="Lato"/>
                        </a:rPr>
                        <a:t>The iSAT tool generated the meso-level view. </a:t>
                      </a:r>
                      <a:br>
                        <a:rPr lang="en" sz="1000">
                          <a:solidFill>
                            <a:srgbClr val="FFFFFF"/>
                          </a:solidFill>
                          <a:latin typeface="Lato"/>
                          <a:ea typeface="Lato"/>
                          <a:cs typeface="Lato"/>
                          <a:sym typeface="Lato"/>
                        </a:rPr>
                      </a:br>
                      <a:r>
                        <a:rPr lang="en" sz="1000">
                          <a:solidFill>
                            <a:srgbClr val="FFFFFF"/>
                          </a:solidFill>
                          <a:latin typeface="Lato"/>
                          <a:ea typeface="Lato"/>
                          <a:cs typeface="Lato"/>
                          <a:sym typeface="Lato"/>
                        </a:rPr>
                        <a:t>Analysis of meso-level view was facilitated with information foraging tasks assisted by interactions with the iSAT tool.</a:t>
                      </a:r>
                      <a:endParaRPr sz="1000">
                        <a:solidFill>
                          <a:srgbClr val="FFFFFF"/>
                        </a:solidFill>
                        <a:latin typeface="Lato"/>
                        <a:ea typeface="Lato"/>
                        <a:cs typeface="Lato"/>
                        <a:sym typeface="Lato"/>
                      </a:endParaRPr>
                    </a:p>
                  </a:txBody>
                  <a:tcPr marT="91425" marB="91425" marR="91425" marL="91425"/>
                </a:tc>
              </a:tr>
              <a:tr h="413350">
                <a:tc>
                  <a:txBody>
                    <a:bodyPr>
                      <a:noAutofit/>
                    </a:bodyPr>
                    <a:lstStyle/>
                    <a:p>
                      <a:pPr indent="0" lvl="0" marL="0" rtl="0" algn="r">
                        <a:spcBef>
                          <a:spcPts val="0"/>
                        </a:spcBef>
                        <a:spcAft>
                          <a:spcPts val="0"/>
                        </a:spcAft>
                        <a:buNone/>
                      </a:pPr>
                      <a:r>
                        <a:rPr b="1" lang="en" sz="800">
                          <a:latin typeface="Lato"/>
                          <a:ea typeface="Lato"/>
                          <a:cs typeface="Lato"/>
                          <a:sym typeface="Lato"/>
                        </a:rPr>
                        <a:t>Representation</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274E13"/>
                          </a:solidFill>
                          <a:latin typeface="Lato"/>
                          <a:ea typeface="Lato"/>
                          <a:cs typeface="Lato"/>
                          <a:sym typeface="Lato"/>
                        </a:rPr>
                        <a:t>State Transition Diagram</a:t>
                      </a:r>
                      <a:endParaRPr b="1" sz="1000">
                        <a:solidFill>
                          <a:srgbClr val="274E13"/>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FFFFFF"/>
                          </a:solidFill>
                          <a:latin typeface="Lato"/>
                          <a:ea typeface="Lato"/>
                          <a:cs typeface="Lato"/>
                          <a:sym typeface="Lato"/>
                        </a:rPr>
                        <a:t>Stratified Attribute Tracking Diagram</a:t>
                      </a:r>
                      <a:endParaRPr b="1" sz="1000">
                        <a:solidFill>
                          <a:srgbClr val="FFFFFF"/>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FFFFFF"/>
                          </a:solidFill>
                          <a:latin typeface="Lato"/>
                          <a:ea typeface="Lato"/>
                          <a:cs typeface="Lato"/>
                          <a:sym typeface="Lato"/>
                        </a:rPr>
                        <a:t>Interactive Stratified Attribute Tracking</a:t>
                      </a:r>
                      <a:endParaRPr b="1" sz="1000">
                        <a:solidFill>
                          <a:srgbClr val="FFFFFF"/>
                        </a:solidFill>
                        <a:latin typeface="Lato"/>
                        <a:ea typeface="Lato"/>
                        <a:cs typeface="Lato"/>
                        <a:sym typeface="Lato"/>
                      </a:endParaRPr>
                    </a:p>
                  </a:txBody>
                  <a:tcPr marT="91425" marB="91425" marR="91425" marL="91425"/>
                </a:tc>
              </a:tr>
            </a:tbl>
          </a:graphicData>
        </a:graphic>
      </p:graphicFrame>
      <p:sp>
        <p:nvSpPr>
          <p:cNvPr id="1150" name="Shape 1150"/>
          <p:cNvSpPr txBox="1"/>
          <p:nvPr>
            <p:ph type="title"/>
          </p:nvPr>
        </p:nvSpPr>
        <p:spPr>
          <a:xfrm>
            <a:off x="303300" y="1829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Summary of genesis cycle</a:t>
            </a:r>
            <a:endParaRPr sz="1800"/>
          </a:p>
        </p:txBody>
      </p:sp>
      <p:pic>
        <p:nvPicPr>
          <p:cNvPr id="1151" name="Shape 1151"/>
          <p:cNvPicPr preferRelativeResize="0"/>
          <p:nvPr/>
        </p:nvPicPr>
        <p:blipFill>
          <a:blip r:embed="rId3">
            <a:alphaModFix/>
          </a:blip>
          <a:stretch>
            <a:fillRect/>
          </a:stretch>
        </p:blipFill>
        <p:spPr>
          <a:xfrm>
            <a:off x="1166925" y="3510782"/>
            <a:ext cx="2142525" cy="1508718"/>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5" name="Shape 1155"/>
        <p:cNvGrpSpPr/>
        <p:nvPr/>
      </p:nvGrpSpPr>
      <p:grpSpPr>
        <a:xfrm>
          <a:off x="0" y="0"/>
          <a:ext cx="0" cy="0"/>
          <a:chOff x="0" y="0"/>
          <a:chExt cx="0" cy="0"/>
        </a:xfrm>
      </p:grpSpPr>
      <p:sp>
        <p:nvSpPr>
          <p:cNvPr id="1156" name="Shape 115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157" name="Shape 1157"/>
          <p:cNvSpPr/>
          <p:nvPr/>
        </p:nvSpPr>
        <p:spPr>
          <a:xfrm rot="10800000">
            <a:off x="4401565" y="2993875"/>
            <a:ext cx="548700" cy="635400"/>
          </a:xfrm>
          <a:prstGeom prst="roundRect">
            <a:avLst>
              <a:gd fmla="val 16667" name="adj"/>
            </a:avLst>
          </a:prstGeom>
          <a:no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8" name="Shape 1158"/>
          <p:cNvSpPr txBox="1"/>
          <p:nvPr>
            <p:ph type="title"/>
          </p:nvPr>
        </p:nvSpPr>
        <p:spPr>
          <a:xfrm>
            <a:off x="368025" y="575950"/>
            <a:ext cx="83538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Cycle 2 - Refinement</a:t>
            </a:r>
            <a:endParaRPr sz="2400"/>
          </a:p>
        </p:txBody>
      </p:sp>
      <p:pic>
        <p:nvPicPr>
          <p:cNvPr id="1159" name="Shape 1159"/>
          <p:cNvPicPr preferRelativeResize="0"/>
          <p:nvPr/>
        </p:nvPicPr>
        <p:blipFill>
          <a:blip r:embed="rId3">
            <a:alphaModFix amt="32000"/>
          </a:blip>
          <a:stretch>
            <a:fillRect/>
          </a:stretch>
        </p:blipFill>
        <p:spPr>
          <a:xfrm>
            <a:off x="49450" y="1468025"/>
            <a:ext cx="8997249" cy="2916957"/>
          </a:xfrm>
          <a:prstGeom prst="rect">
            <a:avLst/>
          </a:prstGeom>
          <a:noFill/>
          <a:ln>
            <a:noFill/>
          </a:ln>
        </p:spPr>
      </p:pic>
      <p:pic>
        <p:nvPicPr>
          <p:cNvPr id="1160" name="Shape 1160"/>
          <p:cNvPicPr preferRelativeResize="0"/>
          <p:nvPr/>
        </p:nvPicPr>
        <p:blipFill rotWithShape="1">
          <a:blip r:embed="rId4">
            <a:alphaModFix/>
          </a:blip>
          <a:srcRect b="16805" l="40017" r="35814" t="0"/>
          <a:stretch/>
        </p:blipFill>
        <p:spPr>
          <a:xfrm>
            <a:off x="3650225" y="1468025"/>
            <a:ext cx="2174425" cy="242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7"/>
                                        </p:tgtEl>
                                        <p:attrNameLst>
                                          <p:attrName>style.visibility</p:attrName>
                                        </p:attrNameLst>
                                      </p:cBhvr>
                                      <p:to>
                                        <p:strVal val="visible"/>
                                      </p:to>
                                    </p:set>
                                    <p:animEffect filter="fade" transition="in">
                                      <p:cBhvr>
                                        <p:cTn dur="1000"/>
                                        <p:tgtEl>
                                          <p:spTgt spid="1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4" name="Shape 1164"/>
        <p:cNvGrpSpPr/>
        <p:nvPr/>
      </p:nvGrpSpPr>
      <p:grpSpPr>
        <a:xfrm>
          <a:off x="0" y="0"/>
          <a:ext cx="0" cy="0"/>
          <a:chOff x="0" y="0"/>
          <a:chExt cx="0" cy="0"/>
        </a:xfrm>
      </p:grpSpPr>
      <p:graphicFrame>
        <p:nvGraphicFramePr>
          <p:cNvPr id="1165" name="Shape 1165"/>
          <p:cNvGraphicFramePr/>
          <p:nvPr/>
        </p:nvGraphicFramePr>
        <p:xfrm>
          <a:off x="5727463" y="1047788"/>
          <a:ext cx="3000000" cy="3000000"/>
        </p:xfrm>
        <a:graphic>
          <a:graphicData uri="http://schemas.openxmlformats.org/drawingml/2006/table">
            <a:tbl>
              <a:tblPr>
                <a:noFill/>
                <a:tableStyleId>{6ACE7672-B7BA-4883-99C7-739D431094AA}</a:tableStyleId>
              </a:tblPr>
              <a:tblGrid>
                <a:gridCol w="905400"/>
                <a:gridCol w="2088975"/>
              </a:tblGrid>
              <a:tr h="335325">
                <a:tc>
                  <a:txBody>
                    <a:bodyPr>
                      <a:noAutofit/>
                    </a:bodyPr>
                    <a:lstStyle/>
                    <a:p>
                      <a:pPr indent="0" lvl="0" marL="0" rtl="0" algn="r">
                        <a:spcBef>
                          <a:spcPts val="0"/>
                        </a:spcBef>
                        <a:spcAft>
                          <a:spcPts val="0"/>
                        </a:spcAft>
                        <a:buNone/>
                      </a:pPr>
                      <a:r>
                        <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solidFill>
                            <a:schemeClr val="dk2"/>
                          </a:solidFill>
                          <a:latin typeface="Lato"/>
                          <a:ea typeface="Lato"/>
                          <a:cs typeface="Lato"/>
                          <a:sym typeface="Lato"/>
                        </a:rPr>
                        <a:t>Refinement cycle</a:t>
                      </a:r>
                      <a:endParaRPr sz="1200">
                        <a:solidFill>
                          <a:schemeClr val="dk2"/>
                        </a:solidFill>
                        <a:latin typeface="Lato"/>
                        <a:ea typeface="Lato"/>
                        <a:cs typeface="Lato"/>
                        <a:sym typeface="Lato"/>
                      </a:endParaRPr>
                    </a:p>
                  </a:txBody>
                  <a:tcPr marT="91425" marB="91425" marR="91425" marL="91425"/>
                </a:tc>
              </a:tr>
              <a:tr h="335325">
                <a:tc>
                  <a:txBody>
                    <a:bodyPr>
                      <a:noAutofit/>
                    </a:bodyPr>
                    <a:lstStyle/>
                    <a:p>
                      <a:pPr indent="0" lvl="0" marL="0" rtl="0" algn="r">
                        <a:spcBef>
                          <a:spcPts val="0"/>
                        </a:spcBef>
                        <a:spcAft>
                          <a:spcPts val="0"/>
                        </a:spcAft>
                        <a:buNone/>
                      </a:pPr>
                      <a:r>
                        <a:rPr b="1" lang="en" sz="800">
                          <a:latin typeface="Lato"/>
                          <a:ea typeface="Lato"/>
                          <a:cs typeface="Lato"/>
                          <a:sym typeface="Lato"/>
                        </a:rPr>
                        <a:t>Model</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solidFill>
                            <a:schemeClr val="dk2"/>
                          </a:solidFill>
                          <a:latin typeface="Lato"/>
                          <a:ea typeface="Lato"/>
                          <a:cs typeface="Lato"/>
                          <a:sym typeface="Lato"/>
                        </a:rPr>
                        <a:t>Refined model </a:t>
                      </a:r>
                      <a:r>
                        <a:rPr lang="en" sz="1200">
                          <a:solidFill>
                            <a:srgbClr val="999999"/>
                          </a:solidFill>
                          <a:latin typeface="Lato"/>
                          <a:ea typeface="Lato"/>
                          <a:cs typeface="Lato"/>
                          <a:sym typeface="Lato"/>
                        </a:rPr>
                        <a:t>to trace </a:t>
                      </a:r>
                      <a:br>
                        <a:rPr lang="en" sz="1200">
                          <a:solidFill>
                            <a:srgbClr val="999999"/>
                          </a:solidFill>
                          <a:latin typeface="Lato"/>
                          <a:ea typeface="Lato"/>
                          <a:cs typeface="Lato"/>
                          <a:sym typeface="Lato"/>
                        </a:rPr>
                      </a:br>
                      <a:r>
                        <a:rPr lang="en" sz="1200">
                          <a:solidFill>
                            <a:srgbClr val="999999"/>
                          </a:solidFill>
                          <a:latin typeface="Lato"/>
                          <a:ea typeface="Lato"/>
                          <a:cs typeface="Lato"/>
                          <a:sym typeface="Lato"/>
                        </a:rPr>
                        <a:t>transitions across time and</a:t>
                      </a:r>
                      <a:r>
                        <a:rPr lang="en" sz="1200">
                          <a:solidFill>
                            <a:schemeClr val="dk2"/>
                          </a:solidFill>
                          <a:latin typeface="Lato"/>
                          <a:ea typeface="Lato"/>
                          <a:cs typeface="Lato"/>
                          <a:sym typeface="Lato"/>
                        </a:rPr>
                        <a:t> </a:t>
                      </a:r>
                      <a:r>
                        <a:rPr b="1" lang="en" sz="1200">
                          <a:solidFill>
                            <a:srgbClr val="38761D"/>
                          </a:solidFill>
                          <a:latin typeface="Lato"/>
                          <a:ea typeface="Lato"/>
                          <a:cs typeface="Lato"/>
                          <a:sym typeface="Lato"/>
                        </a:rPr>
                        <a:t>attributes</a:t>
                      </a:r>
                      <a:r>
                        <a:rPr lang="en" sz="1200">
                          <a:solidFill>
                            <a:schemeClr val="dk2"/>
                          </a:solidFill>
                          <a:latin typeface="Lato"/>
                          <a:ea typeface="Lato"/>
                          <a:cs typeface="Lato"/>
                          <a:sym typeface="Lato"/>
                        </a:rPr>
                        <a:t>.</a:t>
                      </a:r>
                      <a:endParaRPr sz="1200">
                        <a:latin typeface="Lato"/>
                        <a:ea typeface="Lato"/>
                        <a:cs typeface="Lato"/>
                        <a:sym typeface="Lato"/>
                      </a:endParaRPr>
                    </a:p>
                  </a:txBody>
                  <a:tcPr marT="91425" marB="91425" marR="91425" marL="91425"/>
                </a:tc>
              </a:tr>
              <a:tr h="440125">
                <a:tc>
                  <a:txBody>
                    <a:bodyPr>
                      <a:noAutofit/>
                    </a:bodyPr>
                    <a:lstStyle/>
                    <a:p>
                      <a:pPr indent="0" lvl="0" marL="0" rtl="0" algn="r">
                        <a:spcBef>
                          <a:spcPts val="0"/>
                        </a:spcBef>
                        <a:spcAft>
                          <a:spcPts val="0"/>
                        </a:spcAft>
                        <a:buNone/>
                      </a:pPr>
                      <a:r>
                        <a:rPr b="1" lang="en" sz="800">
                          <a:latin typeface="Lato"/>
                          <a:ea typeface="Lato"/>
                          <a:cs typeface="Lato"/>
                          <a:sym typeface="Lato"/>
                        </a:rPr>
                        <a:t>Construct</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solidFill>
                            <a:srgbClr val="F4CCCC"/>
                          </a:solidFill>
                          <a:latin typeface="Lato"/>
                          <a:ea typeface="Lato"/>
                          <a:cs typeface="Lato"/>
                          <a:sym typeface="Lato"/>
                        </a:rPr>
                        <a:t>State &gt;</a:t>
                      </a:r>
                      <a:r>
                        <a:rPr lang="en" sz="1200">
                          <a:solidFill>
                            <a:schemeClr val="dk2"/>
                          </a:solidFill>
                          <a:latin typeface="Lato"/>
                          <a:ea typeface="Lato"/>
                          <a:cs typeface="Lato"/>
                          <a:sym typeface="Lato"/>
                        </a:rPr>
                        <a:t> </a:t>
                      </a:r>
                      <a:r>
                        <a:rPr b="1" lang="en" sz="1200">
                          <a:solidFill>
                            <a:srgbClr val="274E13"/>
                          </a:solidFill>
                          <a:latin typeface="Lato"/>
                          <a:ea typeface="Lato"/>
                          <a:cs typeface="Lato"/>
                          <a:sym typeface="Lato"/>
                        </a:rPr>
                        <a:t>Strata</a:t>
                      </a:r>
                      <a:r>
                        <a:rPr lang="en" sz="1200">
                          <a:solidFill>
                            <a:schemeClr val="dk2"/>
                          </a:solidFill>
                          <a:latin typeface="Lato"/>
                          <a:ea typeface="Lato"/>
                          <a:cs typeface="Lato"/>
                          <a:sym typeface="Lato"/>
                        </a:rPr>
                        <a:t>, </a:t>
                      </a:r>
                      <a:r>
                        <a:rPr lang="en" sz="1200">
                          <a:solidFill>
                            <a:srgbClr val="999999"/>
                          </a:solidFill>
                          <a:latin typeface="Lato"/>
                          <a:ea typeface="Lato"/>
                          <a:cs typeface="Lato"/>
                          <a:sym typeface="Lato"/>
                        </a:rPr>
                        <a:t>Phase, Transitions,</a:t>
                      </a:r>
                      <a:br>
                        <a:rPr lang="en" sz="1200">
                          <a:solidFill>
                            <a:srgbClr val="999999"/>
                          </a:solidFill>
                          <a:latin typeface="Lato"/>
                          <a:ea typeface="Lato"/>
                          <a:cs typeface="Lato"/>
                          <a:sym typeface="Lato"/>
                        </a:rPr>
                      </a:br>
                      <a:r>
                        <a:rPr lang="en" sz="1200">
                          <a:solidFill>
                            <a:srgbClr val="999999"/>
                          </a:solidFill>
                          <a:latin typeface="Lato"/>
                          <a:ea typeface="Lato"/>
                          <a:cs typeface="Lato"/>
                          <a:sym typeface="Lato"/>
                        </a:rPr>
                        <a:t>Transition ratios</a:t>
                      </a:r>
                      <a:endParaRPr sz="1200">
                        <a:solidFill>
                          <a:srgbClr val="999999"/>
                        </a:solidFill>
                        <a:latin typeface="Lato"/>
                        <a:ea typeface="Lato"/>
                        <a:cs typeface="Lato"/>
                        <a:sym typeface="Lato"/>
                      </a:endParaRPr>
                    </a:p>
                    <a:p>
                      <a:pPr indent="0" lvl="0" marL="0" rtl="0">
                        <a:spcBef>
                          <a:spcPts val="0"/>
                        </a:spcBef>
                        <a:spcAft>
                          <a:spcPts val="0"/>
                        </a:spcAft>
                        <a:buNone/>
                      </a:pPr>
                      <a:r>
                        <a:t/>
                      </a:r>
                      <a:endParaRPr sz="1200">
                        <a:latin typeface="Lato"/>
                        <a:ea typeface="Lato"/>
                        <a:cs typeface="Lato"/>
                        <a:sym typeface="Lato"/>
                      </a:endParaRPr>
                    </a:p>
                  </a:txBody>
                  <a:tcPr marT="91425" marB="91425" marR="91425" marL="91425"/>
                </a:tc>
              </a:tr>
              <a:tr h="544925">
                <a:tc>
                  <a:txBody>
                    <a:bodyPr>
                      <a:noAutofit/>
                    </a:bodyPr>
                    <a:lstStyle/>
                    <a:p>
                      <a:pPr indent="0" lvl="0" marL="0" rtl="0" algn="r">
                        <a:spcBef>
                          <a:spcPts val="0"/>
                        </a:spcBef>
                        <a:spcAft>
                          <a:spcPts val="0"/>
                        </a:spcAft>
                        <a:buNone/>
                      </a:pPr>
                      <a:r>
                        <a:rPr b="1" lang="en" sz="800">
                          <a:latin typeface="Lato"/>
                          <a:ea typeface="Lato"/>
                          <a:cs typeface="Lato"/>
                          <a:sym typeface="Lato"/>
                        </a:rPr>
                        <a:t>Method</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solidFill>
                            <a:schemeClr val="dk2"/>
                          </a:solidFill>
                          <a:latin typeface="Lato"/>
                          <a:ea typeface="Lato"/>
                          <a:cs typeface="Lato"/>
                          <a:sym typeface="Lato"/>
                        </a:rPr>
                        <a:t>Semi-automated the method to generate meso-level view by using pivot tables in MS excel.</a:t>
                      </a:r>
                      <a:endParaRPr sz="1200">
                        <a:latin typeface="Lato"/>
                        <a:ea typeface="Lato"/>
                        <a:cs typeface="Lato"/>
                        <a:sym typeface="Lato"/>
                      </a:endParaRPr>
                    </a:p>
                  </a:txBody>
                  <a:tcPr marT="91425" marB="91425" marR="91425" marL="91425"/>
                </a:tc>
              </a:tr>
              <a:tr h="413350">
                <a:tc>
                  <a:txBody>
                    <a:bodyPr>
                      <a:noAutofit/>
                    </a:bodyPr>
                    <a:lstStyle/>
                    <a:p>
                      <a:pPr indent="0" lvl="0" marL="0" rtl="0" algn="r">
                        <a:spcBef>
                          <a:spcPts val="0"/>
                        </a:spcBef>
                        <a:spcAft>
                          <a:spcPts val="0"/>
                        </a:spcAft>
                        <a:buNone/>
                      </a:pPr>
                      <a:r>
                        <a:rPr b="1" lang="en" sz="800">
                          <a:latin typeface="Lato"/>
                          <a:ea typeface="Lato"/>
                          <a:cs typeface="Lato"/>
                          <a:sym typeface="Lato"/>
                        </a:rPr>
                        <a:t>Representation</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200">
                          <a:solidFill>
                            <a:srgbClr val="274E13"/>
                          </a:solidFill>
                          <a:latin typeface="Lato"/>
                          <a:ea typeface="Lato"/>
                          <a:cs typeface="Lato"/>
                          <a:sym typeface="Lato"/>
                        </a:rPr>
                        <a:t>Stratified Attribute Tracking Diagram</a:t>
                      </a:r>
                      <a:endParaRPr b="1" sz="1200">
                        <a:solidFill>
                          <a:srgbClr val="274E13"/>
                        </a:solidFill>
                        <a:latin typeface="Lato"/>
                        <a:ea typeface="Lato"/>
                        <a:cs typeface="Lato"/>
                        <a:sym typeface="Lato"/>
                      </a:endParaRPr>
                    </a:p>
                  </a:txBody>
                  <a:tcPr marT="91425" marB="91425" marR="91425" marL="91425"/>
                </a:tc>
              </a:tr>
            </a:tbl>
          </a:graphicData>
        </a:graphic>
      </p:graphicFrame>
      <p:sp>
        <p:nvSpPr>
          <p:cNvPr id="1166" name="Shape 116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Refinement cycle</a:t>
            </a:r>
            <a:endParaRPr sz="2400"/>
          </a:p>
        </p:txBody>
      </p:sp>
      <p:sp>
        <p:nvSpPr>
          <p:cNvPr id="1167" name="Shape 1167"/>
          <p:cNvSpPr txBox="1"/>
          <p:nvPr>
            <p:ph idx="1" type="body"/>
          </p:nvPr>
        </p:nvSpPr>
        <p:spPr>
          <a:xfrm>
            <a:off x="2410106" y="1214775"/>
            <a:ext cx="32670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CCCCCC"/>
                </a:solidFill>
              </a:rPr>
              <a:t>Goal:</a:t>
            </a:r>
            <a:br>
              <a:rPr lang="en" sz="1200"/>
            </a:br>
            <a:r>
              <a:rPr lang="en" sz="1200">
                <a:solidFill>
                  <a:srgbClr val="4A86E8"/>
                </a:solidFill>
              </a:rPr>
              <a:t>Applying relevant theories to refine the meso-level analytics based on the inputs from last iterations.</a:t>
            </a:r>
            <a:endParaRPr sz="1200">
              <a:solidFill>
                <a:srgbClr val="4A86E8"/>
              </a:solidFill>
            </a:endParaRPr>
          </a:p>
          <a:p>
            <a:pPr indent="0" lvl="0" marL="0" rtl="0">
              <a:lnSpc>
                <a:spcPct val="150000"/>
              </a:lnSpc>
              <a:spcBef>
                <a:spcPts val="1600"/>
              </a:spcBef>
              <a:spcAft>
                <a:spcPts val="0"/>
              </a:spcAft>
              <a:buNone/>
            </a:pPr>
            <a:r>
              <a:rPr lang="en" sz="1200">
                <a:solidFill>
                  <a:srgbClr val="CCCCCC"/>
                </a:solidFill>
              </a:rPr>
              <a:t>Context:</a:t>
            </a:r>
            <a:r>
              <a:rPr lang="en" sz="1200"/>
              <a:t> </a:t>
            </a:r>
            <a:br>
              <a:rPr lang="en" sz="1200"/>
            </a:br>
            <a:r>
              <a:rPr lang="en" sz="1200"/>
              <a:t>Student perception regarding implemented teaching-learning strategy of muddy point clarification</a:t>
            </a:r>
            <a:endParaRPr sz="1200"/>
          </a:p>
          <a:p>
            <a:pPr indent="0" lvl="0" marL="0" rtl="0">
              <a:lnSpc>
                <a:spcPct val="150000"/>
              </a:lnSpc>
              <a:spcBef>
                <a:spcPts val="1600"/>
              </a:spcBef>
              <a:spcAft>
                <a:spcPts val="1600"/>
              </a:spcAft>
              <a:buNone/>
            </a:pPr>
            <a:r>
              <a:t/>
            </a:r>
            <a:endParaRPr sz="1200"/>
          </a:p>
        </p:txBody>
      </p:sp>
      <p:sp>
        <p:nvSpPr>
          <p:cNvPr id="1168" name="Shape 116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169" name="Shape 1169"/>
          <p:cNvPicPr preferRelativeResize="0"/>
          <p:nvPr/>
        </p:nvPicPr>
        <p:blipFill>
          <a:blip r:embed="rId3">
            <a:alphaModFix/>
          </a:blip>
          <a:stretch>
            <a:fillRect/>
          </a:stretch>
        </p:blipFill>
        <p:spPr>
          <a:xfrm>
            <a:off x="161650" y="447738"/>
            <a:ext cx="2095450" cy="4400445"/>
          </a:xfrm>
          <a:prstGeom prst="rect">
            <a:avLst/>
          </a:prstGeom>
          <a:noFill/>
          <a:ln>
            <a:noFill/>
          </a:ln>
        </p:spPr>
      </p:pic>
      <p:pic>
        <p:nvPicPr>
          <p:cNvPr id="1170" name="Shape 1170"/>
          <p:cNvPicPr preferRelativeResize="0"/>
          <p:nvPr/>
        </p:nvPicPr>
        <p:blipFill rotWithShape="1">
          <a:blip r:embed="rId4">
            <a:alphaModFix/>
          </a:blip>
          <a:srcRect b="0" l="0" r="0" t="85560"/>
          <a:stretch/>
        </p:blipFill>
        <p:spPr>
          <a:xfrm>
            <a:off x="161650" y="4212781"/>
            <a:ext cx="2095450" cy="63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7">
                                            <p:txEl>
                                              <p:pRg end="0" st="0"/>
                                            </p:txEl>
                                          </p:spTgt>
                                        </p:tgtEl>
                                        <p:attrNameLst>
                                          <p:attrName>style.visibility</p:attrName>
                                        </p:attrNameLst>
                                      </p:cBhvr>
                                      <p:to>
                                        <p:strVal val="visible"/>
                                      </p:to>
                                    </p:set>
                                    <p:animEffect filter="fade" transition="in">
                                      <p:cBhvr>
                                        <p:cTn dur="1000"/>
                                        <p:tgtEl>
                                          <p:spTgt spid="1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7">
                                            <p:txEl>
                                              <p:pRg end="1" st="1"/>
                                            </p:txEl>
                                          </p:spTgt>
                                        </p:tgtEl>
                                        <p:attrNameLst>
                                          <p:attrName>style.visibility</p:attrName>
                                        </p:attrNameLst>
                                      </p:cBhvr>
                                      <p:to>
                                        <p:strVal val="visible"/>
                                      </p:to>
                                    </p:set>
                                    <p:animEffect filter="fade" transition="in">
                                      <p:cBhvr>
                                        <p:cTn dur="1000"/>
                                        <p:tgtEl>
                                          <p:spTgt spid="1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7">
                                            <p:txEl>
                                              <p:pRg end="2" st="2"/>
                                            </p:txEl>
                                          </p:spTgt>
                                        </p:tgtEl>
                                        <p:attrNameLst>
                                          <p:attrName>style.visibility</p:attrName>
                                        </p:attrNameLst>
                                      </p:cBhvr>
                                      <p:to>
                                        <p:strVal val="visible"/>
                                      </p:to>
                                    </p:set>
                                    <p:animEffect filter="fade" transition="in">
                                      <p:cBhvr>
                                        <p:cTn dur="1000"/>
                                        <p:tgtEl>
                                          <p:spTgt spid="1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1000"/>
                                        <p:tgtEl>
                                          <p:spTgt spid="1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4" name="Shape 1174"/>
        <p:cNvGrpSpPr/>
        <p:nvPr/>
      </p:nvGrpSpPr>
      <p:grpSpPr>
        <a:xfrm>
          <a:off x="0" y="0"/>
          <a:ext cx="0" cy="0"/>
          <a:chOff x="0" y="0"/>
          <a:chExt cx="0" cy="0"/>
        </a:xfrm>
      </p:grpSpPr>
      <p:pic>
        <p:nvPicPr>
          <p:cNvPr descr="T4E-lamp.jpg" id="1175" name="Shape 1175"/>
          <p:cNvPicPr preferRelativeResize="0"/>
          <p:nvPr/>
        </p:nvPicPr>
        <p:blipFill>
          <a:blip r:embed="rId3">
            <a:alphaModFix/>
          </a:blip>
          <a:stretch>
            <a:fillRect/>
          </a:stretch>
        </p:blipFill>
        <p:spPr>
          <a:xfrm>
            <a:off x="132200" y="511015"/>
            <a:ext cx="5571925" cy="4178944"/>
          </a:xfrm>
          <a:prstGeom prst="rect">
            <a:avLst/>
          </a:prstGeom>
          <a:noFill/>
          <a:ln>
            <a:noFill/>
          </a:ln>
        </p:spPr>
      </p:pic>
      <p:sp>
        <p:nvSpPr>
          <p:cNvPr id="1176" name="Shape 1176"/>
          <p:cNvSpPr txBox="1"/>
          <p:nvPr>
            <p:ph type="title"/>
          </p:nvPr>
        </p:nvSpPr>
        <p:spPr>
          <a:xfrm>
            <a:off x="6218325" y="2011775"/>
            <a:ext cx="26055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Stratified Attribute Tracking Diagram</a:t>
            </a:r>
            <a:endParaRPr sz="1800"/>
          </a:p>
        </p:txBody>
      </p:sp>
      <p:sp>
        <p:nvSpPr>
          <p:cNvPr id="1177" name="Shape 117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descr="T4E-lamp.jpg" id="1178" name="Shape 1178"/>
          <p:cNvPicPr preferRelativeResize="0"/>
          <p:nvPr/>
        </p:nvPicPr>
        <p:blipFill>
          <a:blip r:embed="rId4">
            <a:alphaModFix/>
          </a:blip>
          <a:stretch>
            <a:fillRect/>
          </a:stretch>
        </p:blipFill>
        <p:spPr>
          <a:xfrm>
            <a:off x="132200" y="511015"/>
            <a:ext cx="5571925" cy="4178944"/>
          </a:xfrm>
          <a:prstGeom prst="rect">
            <a:avLst/>
          </a:prstGeom>
          <a:noFill/>
          <a:ln>
            <a:noFill/>
          </a:ln>
        </p:spPr>
      </p:pic>
      <p:sp>
        <p:nvSpPr>
          <p:cNvPr id="1179" name="Shape 1179"/>
          <p:cNvSpPr txBox="1"/>
          <p:nvPr/>
        </p:nvSpPr>
        <p:spPr>
          <a:xfrm>
            <a:off x="4499200" y="1136675"/>
            <a:ext cx="16311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4A86E8"/>
                </a:solidFill>
                <a:highlight>
                  <a:srgbClr val="FFFF00"/>
                </a:highlight>
                <a:latin typeface="Lato"/>
                <a:ea typeface="Lato"/>
                <a:cs typeface="Lato"/>
                <a:sym typeface="Lato"/>
              </a:rPr>
              <a:t>Strata</a:t>
            </a:r>
            <a:endParaRPr b="1" sz="1000">
              <a:solidFill>
                <a:srgbClr val="4A86E8"/>
              </a:solidFill>
              <a:highlight>
                <a:srgbClr val="FFFF00"/>
              </a:highlight>
              <a:latin typeface="Lato"/>
              <a:ea typeface="Lato"/>
              <a:cs typeface="Lato"/>
              <a:sym typeface="Lato"/>
            </a:endParaRPr>
          </a:p>
        </p:txBody>
      </p:sp>
      <p:sp>
        <p:nvSpPr>
          <p:cNvPr id="1180" name="Shape 1180"/>
          <p:cNvSpPr/>
          <p:nvPr/>
        </p:nvSpPr>
        <p:spPr>
          <a:xfrm>
            <a:off x="3502900" y="735950"/>
            <a:ext cx="1463400" cy="9813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1" name="Shape 1181"/>
          <p:cNvSpPr txBox="1"/>
          <p:nvPr/>
        </p:nvSpPr>
        <p:spPr>
          <a:xfrm>
            <a:off x="1457000" y="441575"/>
            <a:ext cx="16311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4A86E8"/>
                </a:solidFill>
                <a:highlight>
                  <a:srgbClr val="FFFF00"/>
                </a:highlight>
                <a:latin typeface="Lato"/>
                <a:ea typeface="Lato"/>
                <a:cs typeface="Lato"/>
                <a:sym typeface="Lato"/>
              </a:rPr>
              <a:t>Phase</a:t>
            </a:r>
            <a:endParaRPr b="1" sz="1000">
              <a:solidFill>
                <a:srgbClr val="4A86E8"/>
              </a:solidFill>
              <a:highlight>
                <a:srgbClr val="FFFF00"/>
              </a:highlight>
              <a:latin typeface="Lato"/>
              <a:ea typeface="Lato"/>
              <a:cs typeface="Lato"/>
              <a:sym typeface="Lato"/>
            </a:endParaRPr>
          </a:p>
        </p:txBody>
      </p:sp>
      <p:sp>
        <p:nvSpPr>
          <p:cNvPr id="1182" name="Shape 1182"/>
          <p:cNvSpPr/>
          <p:nvPr/>
        </p:nvSpPr>
        <p:spPr>
          <a:xfrm>
            <a:off x="1175100" y="457000"/>
            <a:ext cx="1051800" cy="36705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183" name="Shape 1183"/>
          <p:cNvSpPr txBox="1"/>
          <p:nvPr/>
        </p:nvSpPr>
        <p:spPr>
          <a:xfrm>
            <a:off x="2449975" y="538186"/>
            <a:ext cx="16311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4A86E8"/>
                </a:solidFill>
                <a:highlight>
                  <a:srgbClr val="FFFF00"/>
                </a:highlight>
                <a:latin typeface="Lato"/>
                <a:ea typeface="Lato"/>
                <a:cs typeface="Lato"/>
                <a:sym typeface="Lato"/>
              </a:rPr>
              <a:t>Forward TR</a:t>
            </a:r>
            <a:endParaRPr b="1" sz="1000">
              <a:solidFill>
                <a:srgbClr val="4A86E8"/>
              </a:solidFill>
              <a:highlight>
                <a:srgbClr val="FFFF00"/>
              </a:highlight>
              <a:latin typeface="Lato"/>
              <a:ea typeface="Lato"/>
              <a:cs typeface="Lato"/>
              <a:sym typeface="Lato"/>
            </a:endParaRPr>
          </a:p>
        </p:txBody>
      </p:sp>
      <p:sp>
        <p:nvSpPr>
          <p:cNvPr id="1184" name="Shape 1184"/>
          <p:cNvSpPr/>
          <p:nvPr/>
        </p:nvSpPr>
        <p:spPr>
          <a:xfrm>
            <a:off x="2350025" y="616636"/>
            <a:ext cx="1051800" cy="10659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8"/>
                                        </p:tgtEl>
                                        <p:attrNameLst>
                                          <p:attrName>style.visibility</p:attrName>
                                        </p:attrNameLst>
                                      </p:cBhvr>
                                      <p:to>
                                        <p:strVal val="visible"/>
                                      </p:to>
                                    </p:set>
                                    <p:animEffect filter="fade" transition="in">
                                      <p:cBhvr>
                                        <p:cTn dur="1000"/>
                                        <p:tgtEl>
                                          <p:spTgt spid="1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8" name="Shape 1188"/>
        <p:cNvGrpSpPr/>
        <p:nvPr/>
      </p:nvGrpSpPr>
      <p:grpSpPr>
        <a:xfrm>
          <a:off x="0" y="0"/>
          <a:ext cx="0" cy="0"/>
          <a:chOff x="0" y="0"/>
          <a:chExt cx="0" cy="0"/>
        </a:xfrm>
      </p:grpSpPr>
      <p:sp>
        <p:nvSpPr>
          <p:cNvPr id="1189" name="Shape 118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Findings</a:t>
            </a:r>
            <a:endParaRPr/>
          </a:p>
        </p:txBody>
      </p:sp>
      <p:sp>
        <p:nvSpPr>
          <p:cNvPr id="1190" name="Shape 119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191" name="Shape 119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Clr>
                <a:srgbClr val="38761D"/>
              </a:buClr>
              <a:buSzPts val="1600"/>
              <a:buAutoNum type="arabicPeriod"/>
            </a:pPr>
            <a:r>
              <a:rPr lang="en" sz="1600">
                <a:solidFill>
                  <a:srgbClr val="38761D"/>
                </a:solidFill>
              </a:rPr>
              <a:t>Information was useful to decide which strategy of muddy point clarification to continue.</a:t>
            </a:r>
            <a:endParaRPr sz="1600">
              <a:solidFill>
                <a:srgbClr val="38761D"/>
              </a:solidFill>
            </a:endParaRPr>
          </a:p>
          <a:p>
            <a:pPr indent="-330200" lvl="0" marL="457200" rtl="0">
              <a:spcBef>
                <a:spcPts val="0"/>
              </a:spcBef>
              <a:spcAft>
                <a:spcPts val="0"/>
              </a:spcAft>
              <a:buClr>
                <a:srgbClr val="38761D"/>
              </a:buClr>
              <a:buSzPts val="1600"/>
              <a:buAutoNum type="arabicPeriod"/>
            </a:pPr>
            <a:r>
              <a:rPr lang="en" sz="1600">
                <a:solidFill>
                  <a:srgbClr val="38761D"/>
                </a:solidFill>
              </a:rPr>
              <a:t>Researchers confirmed the visual clutter was reduced.</a:t>
            </a:r>
            <a:br>
              <a:rPr lang="en" sz="1600">
                <a:solidFill>
                  <a:srgbClr val="38761D"/>
                </a:solidFill>
              </a:rPr>
            </a:br>
            <a:endParaRPr sz="1600">
              <a:solidFill>
                <a:srgbClr val="38761D"/>
              </a:solidFill>
            </a:endParaRPr>
          </a:p>
          <a:p>
            <a:pPr indent="-330200" lvl="0" marL="457200" rtl="0">
              <a:spcBef>
                <a:spcPts val="0"/>
              </a:spcBef>
              <a:spcAft>
                <a:spcPts val="0"/>
              </a:spcAft>
              <a:buSzPts val="1600"/>
              <a:buAutoNum type="arabicPeriod"/>
            </a:pPr>
            <a:r>
              <a:rPr lang="en" sz="1600"/>
              <a:t>From the reported results there emerged concept of patterns of transitions.</a:t>
            </a:r>
            <a:br>
              <a:rPr lang="en" sz="1600"/>
            </a:br>
            <a:endParaRPr sz="1600"/>
          </a:p>
          <a:p>
            <a:pPr indent="-330200" lvl="0" marL="457200" rtl="0">
              <a:spcBef>
                <a:spcPts val="0"/>
              </a:spcBef>
              <a:spcAft>
                <a:spcPts val="0"/>
              </a:spcAft>
              <a:buClr>
                <a:srgbClr val="A64D79"/>
              </a:buClr>
              <a:buSzPts val="1600"/>
              <a:buAutoNum type="arabicPeriod"/>
            </a:pPr>
            <a:r>
              <a:rPr lang="en" sz="1600">
                <a:solidFill>
                  <a:srgbClr val="A64D79"/>
                </a:solidFill>
              </a:rPr>
              <a:t>The pivot table method to compute transitions was limited to two phase</a:t>
            </a:r>
            <a:endParaRPr sz="1600">
              <a:solidFill>
                <a:srgbClr val="A64D79"/>
              </a:solidFill>
            </a:endParaRPr>
          </a:p>
          <a:p>
            <a:pPr indent="-330200" lvl="0" marL="457200" rtl="0">
              <a:spcBef>
                <a:spcPts val="0"/>
              </a:spcBef>
              <a:spcAft>
                <a:spcPts val="0"/>
              </a:spcAft>
              <a:buClr>
                <a:srgbClr val="A64D79"/>
              </a:buClr>
              <a:buSzPts val="1600"/>
              <a:buAutoNum type="arabicPeriod"/>
            </a:pPr>
            <a:r>
              <a:rPr lang="en" sz="1600">
                <a:solidFill>
                  <a:srgbClr val="A64D79"/>
                </a:solidFill>
              </a:rPr>
              <a:t>There can be further visual mapping of representation to the data visualised.</a:t>
            </a:r>
            <a:endParaRPr sz="1600">
              <a:solidFill>
                <a:srgbClr val="38761D"/>
              </a:solidFill>
            </a:endParaRPr>
          </a:p>
        </p:txBody>
      </p:sp>
      <p:sp>
        <p:nvSpPr>
          <p:cNvPr id="1192" name="Shape 1192"/>
          <p:cNvSpPr txBox="1"/>
          <p:nvPr/>
        </p:nvSpPr>
        <p:spPr>
          <a:xfrm>
            <a:off x="0" y="1595775"/>
            <a:ext cx="2400300" cy="1404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b="1" lang="en">
                <a:solidFill>
                  <a:schemeClr val="dk2"/>
                </a:solidFill>
                <a:latin typeface="Lato"/>
                <a:ea typeface="Lato"/>
                <a:cs typeface="Lato"/>
                <a:sym typeface="Lato"/>
              </a:rPr>
              <a:t>Sample</a:t>
            </a:r>
            <a:br>
              <a:rPr b="1" lang="en">
                <a:solidFill>
                  <a:schemeClr val="dk2"/>
                </a:solidFill>
                <a:latin typeface="Lato"/>
                <a:ea typeface="Lato"/>
                <a:cs typeface="Lato"/>
                <a:sym typeface="Lato"/>
              </a:rPr>
            </a:br>
            <a:r>
              <a:rPr lang="en">
                <a:solidFill>
                  <a:schemeClr val="dk2"/>
                </a:solidFill>
                <a:latin typeface="Lato"/>
                <a:ea typeface="Lato"/>
                <a:cs typeface="Lato"/>
                <a:sym typeface="Lato"/>
              </a:rPr>
              <a:t>4 previous researchers who applied the developed model and representation to report their finding.</a:t>
            </a:r>
            <a:endParaRPr>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1">
                                            <p:txEl>
                                              <p:pRg end="0" st="0"/>
                                            </p:txEl>
                                          </p:spTgt>
                                        </p:tgtEl>
                                        <p:attrNameLst>
                                          <p:attrName>style.visibility</p:attrName>
                                        </p:attrNameLst>
                                      </p:cBhvr>
                                      <p:to>
                                        <p:strVal val="visible"/>
                                      </p:to>
                                    </p:set>
                                    <p:animEffect filter="fade" transition="in">
                                      <p:cBhvr>
                                        <p:cTn dur="1000"/>
                                        <p:tgtEl>
                                          <p:spTgt spid="1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1">
                                            <p:txEl>
                                              <p:pRg end="1" st="1"/>
                                            </p:txEl>
                                          </p:spTgt>
                                        </p:tgtEl>
                                        <p:attrNameLst>
                                          <p:attrName>style.visibility</p:attrName>
                                        </p:attrNameLst>
                                      </p:cBhvr>
                                      <p:to>
                                        <p:strVal val="visible"/>
                                      </p:to>
                                    </p:set>
                                    <p:animEffect filter="fade" transition="in">
                                      <p:cBhvr>
                                        <p:cTn dur="1000"/>
                                        <p:tgtEl>
                                          <p:spTgt spid="1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1">
                                            <p:txEl>
                                              <p:pRg end="2" st="2"/>
                                            </p:txEl>
                                          </p:spTgt>
                                        </p:tgtEl>
                                        <p:attrNameLst>
                                          <p:attrName>style.visibility</p:attrName>
                                        </p:attrNameLst>
                                      </p:cBhvr>
                                      <p:to>
                                        <p:strVal val="visible"/>
                                      </p:to>
                                    </p:set>
                                    <p:animEffect filter="fade" transition="in">
                                      <p:cBhvr>
                                        <p:cTn dur="1000"/>
                                        <p:tgtEl>
                                          <p:spTgt spid="1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1">
                                            <p:txEl>
                                              <p:pRg end="3" st="3"/>
                                            </p:txEl>
                                          </p:spTgt>
                                        </p:tgtEl>
                                        <p:attrNameLst>
                                          <p:attrName>style.visibility</p:attrName>
                                        </p:attrNameLst>
                                      </p:cBhvr>
                                      <p:to>
                                        <p:strVal val="visible"/>
                                      </p:to>
                                    </p:set>
                                    <p:animEffect filter="fade" transition="in">
                                      <p:cBhvr>
                                        <p:cTn dur="1000"/>
                                        <p:tgtEl>
                                          <p:spTgt spid="1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1">
                                            <p:txEl>
                                              <p:pRg end="4" st="4"/>
                                            </p:txEl>
                                          </p:spTgt>
                                        </p:tgtEl>
                                        <p:attrNameLst>
                                          <p:attrName>style.visibility</p:attrName>
                                        </p:attrNameLst>
                                      </p:cBhvr>
                                      <p:to>
                                        <p:strVal val="visible"/>
                                      </p:to>
                                    </p:set>
                                    <p:animEffect filter="fade" transition="in">
                                      <p:cBhvr>
                                        <p:cTn dur="1000"/>
                                        <p:tgtEl>
                                          <p:spTgt spid="119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6" name="Shape 1196"/>
        <p:cNvGrpSpPr/>
        <p:nvPr/>
      </p:nvGrpSpPr>
      <p:grpSpPr>
        <a:xfrm>
          <a:off x="0" y="0"/>
          <a:ext cx="0" cy="0"/>
          <a:chOff x="0" y="0"/>
          <a:chExt cx="0" cy="0"/>
        </a:xfrm>
      </p:grpSpPr>
      <p:sp>
        <p:nvSpPr>
          <p:cNvPr id="1197" name="Shape 119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198" name="Shape 1198"/>
          <p:cNvGraphicFramePr/>
          <p:nvPr/>
        </p:nvGraphicFramePr>
        <p:xfrm>
          <a:off x="303300" y="721050"/>
          <a:ext cx="3000000" cy="3000000"/>
        </p:xfrm>
        <a:graphic>
          <a:graphicData uri="http://schemas.openxmlformats.org/drawingml/2006/table">
            <a:tbl>
              <a:tblPr>
                <a:noFill/>
                <a:tableStyleId>{6ACE7672-B7BA-4883-99C7-739D431094AA}</a:tableStyleId>
              </a:tblPr>
              <a:tblGrid>
                <a:gridCol w="905400"/>
                <a:gridCol w="2088975"/>
                <a:gridCol w="2560600"/>
                <a:gridCol w="2943225"/>
              </a:tblGrid>
              <a:tr h="335325">
                <a:tc>
                  <a:txBody>
                    <a:bodyPr>
                      <a:noAutofit/>
                    </a:bodyPr>
                    <a:lstStyle/>
                    <a:p>
                      <a:pPr indent="0" lvl="0" marL="0" rtl="0" algn="r">
                        <a:spcBef>
                          <a:spcPts val="0"/>
                        </a:spcBef>
                        <a:spcAft>
                          <a:spcPts val="0"/>
                        </a:spcAft>
                        <a:buNone/>
                      </a:pPr>
                      <a:r>
                        <a:t/>
                      </a:r>
                      <a:endParaRPr b="1" sz="8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Genesis cycle</a:t>
                      </a:r>
                      <a:endParaRPr sz="1000">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Refinement cycle</a:t>
                      </a:r>
                      <a:endParaRPr sz="1000">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Implement cycle</a:t>
                      </a:r>
                      <a:endParaRPr sz="1000">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5325">
                <a:tc>
                  <a:txBody>
                    <a:bodyPr>
                      <a:noAutofit/>
                    </a:bodyPr>
                    <a:lstStyle/>
                    <a:p>
                      <a:pPr indent="0" lvl="0" marL="0" rtl="0" algn="r">
                        <a:spcBef>
                          <a:spcPts val="0"/>
                        </a:spcBef>
                        <a:spcAft>
                          <a:spcPts val="0"/>
                        </a:spcAft>
                        <a:buNone/>
                      </a:pPr>
                      <a:r>
                        <a:rPr b="1" lang="en" sz="800">
                          <a:latin typeface="Lato"/>
                          <a:ea typeface="Lato"/>
                          <a:cs typeface="Lato"/>
                          <a:sym typeface="Lato"/>
                        </a:rPr>
                        <a:t>Model</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Created model to trace </a:t>
                      </a:r>
                      <a:br>
                        <a:rPr lang="en" sz="1000">
                          <a:solidFill>
                            <a:schemeClr val="dk2"/>
                          </a:solidFill>
                          <a:latin typeface="Lato"/>
                          <a:ea typeface="Lato"/>
                          <a:cs typeface="Lato"/>
                          <a:sym typeface="Lato"/>
                        </a:rPr>
                      </a:br>
                      <a:r>
                        <a:rPr b="1" lang="en" sz="1000">
                          <a:solidFill>
                            <a:srgbClr val="38761D"/>
                          </a:solidFill>
                          <a:latin typeface="Lato"/>
                          <a:ea typeface="Lato"/>
                          <a:cs typeface="Lato"/>
                          <a:sym typeface="Lato"/>
                        </a:rPr>
                        <a:t>transition across time.</a:t>
                      </a:r>
                      <a:endParaRPr sz="1000">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Refined model </a:t>
                      </a:r>
                      <a:r>
                        <a:rPr lang="en" sz="1000">
                          <a:solidFill>
                            <a:srgbClr val="999999"/>
                          </a:solidFill>
                          <a:latin typeface="Lato"/>
                          <a:ea typeface="Lato"/>
                          <a:cs typeface="Lato"/>
                          <a:sym typeface="Lato"/>
                        </a:rPr>
                        <a:t>to trace </a:t>
                      </a:r>
                      <a:br>
                        <a:rPr lang="en" sz="1000">
                          <a:solidFill>
                            <a:srgbClr val="999999"/>
                          </a:solidFill>
                          <a:latin typeface="Lato"/>
                          <a:ea typeface="Lato"/>
                          <a:cs typeface="Lato"/>
                          <a:sym typeface="Lato"/>
                        </a:rPr>
                      </a:br>
                      <a:r>
                        <a:rPr lang="en" sz="1000">
                          <a:solidFill>
                            <a:srgbClr val="999999"/>
                          </a:solidFill>
                          <a:latin typeface="Lato"/>
                          <a:ea typeface="Lato"/>
                          <a:cs typeface="Lato"/>
                          <a:sym typeface="Lato"/>
                        </a:rPr>
                        <a:t>transitions across time and</a:t>
                      </a:r>
                      <a:r>
                        <a:rPr lang="en" sz="1000">
                          <a:solidFill>
                            <a:schemeClr val="dk2"/>
                          </a:solidFill>
                          <a:latin typeface="Lato"/>
                          <a:ea typeface="Lato"/>
                          <a:cs typeface="Lato"/>
                          <a:sym typeface="Lato"/>
                        </a:rPr>
                        <a:t> </a:t>
                      </a:r>
                      <a:r>
                        <a:rPr b="1" lang="en" sz="1000">
                          <a:solidFill>
                            <a:srgbClr val="38761D"/>
                          </a:solidFill>
                          <a:latin typeface="Lato"/>
                          <a:ea typeface="Lato"/>
                          <a:cs typeface="Lato"/>
                          <a:sym typeface="Lato"/>
                        </a:rPr>
                        <a:t>attributes</a:t>
                      </a:r>
                      <a:r>
                        <a:rPr lang="en" sz="1000">
                          <a:solidFill>
                            <a:schemeClr val="dk2"/>
                          </a:solidFill>
                          <a:latin typeface="Lato"/>
                          <a:ea typeface="Lato"/>
                          <a:cs typeface="Lato"/>
                          <a:sym typeface="Lato"/>
                        </a:rPr>
                        <a:t>.</a:t>
                      </a:r>
                      <a:endParaRPr sz="1000">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r>
              <a:tr h="440125">
                <a:tc>
                  <a:txBody>
                    <a:bodyPr>
                      <a:noAutofit/>
                    </a:bodyPr>
                    <a:lstStyle/>
                    <a:p>
                      <a:pPr indent="0" lvl="0" marL="0" rtl="0" algn="r">
                        <a:spcBef>
                          <a:spcPts val="0"/>
                        </a:spcBef>
                        <a:spcAft>
                          <a:spcPts val="0"/>
                        </a:spcAft>
                        <a:buNone/>
                      </a:pPr>
                      <a:r>
                        <a:rPr b="1" lang="en" sz="800">
                          <a:latin typeface="Lato"/>
                          <a:ea typeface="Lato"/>
                          <a:cs typeface="Lato"/>
                          <a:sym typeface="Lato"/>
                        </a:rPr>
                        <a:t>Construct</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38761D"/>
                          </a:solidFill>
                          <a:latin typeface="Lato"/>
                          <a:ea typeface="Lato"/>
                          <a:cs typeface="Lato"/>
                          <a:sym typeface="Lato"/>
                        </a:rPr>
                        <a:t>State, Phase, Transitions, </a:t>
                      </a:r>
                      <a:br>
                        <a:rPr b="1" lang="en" sz="1000">
                          <a:solidFill>
                            <a:srgbClr val="38761D"/>
                          </a:solidFill>
                          <a:latin typeface="Lato"/>
                          <a:ea typeface="Lato"/>
                          <a:cs typeface="Lato"/>
                          <a:sym typeface="Lato"/>
                        </a:rPr>
                      </a:br>
                      <a:r>
                        <a:rPr b="1" lang="en" sz="1000">
                          <a:solidFill>
                            <a:srgbClr val="38761D"/>
                          </a:solidFill>
                          <a:latin typeface="Lato"/>
                          <a:ea typeface="Lato"/>
                          <a:cs typeface="Lato"/>
                          <a:sym typeface="Lato"/>
                        </a:rPr>
                        <a:t>Transition ratios</a:t>
                      </a:r>
                      <a:endParaRPr b="1" sz="1000">
                        <a:solidFill>
                          <a:srgbClr val="38761D"/>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rgbClr val="F4CCCC"/>
                          </a:solidFill>
                          <a:latin typeface="Lato"/>
                          <a:ea typeface="Lato"/>
                          <a:cs typeface="Lato"/>
                          <a:sym typeface="Lato"/>
                        </a:rPr>
                        <a:t>State &gt;</a:t>
                      </a:r>
                      <a:r>
                        <a:rPr lang="en" sz="1000">
                          <a:solidFill>
                            <a:schemeClr val="dk2"/>
                          </a:solidFill>
                          <a:latin typeface="Lato"/>
                          <a:ea typeface="Lato"/>
                          <a:cs typeface="Lato"/>
                          <a:sym typeface="Lato"/>
                        </a:rPr>
                        <a:t> </a:t>
                      </a:r>
                      <a:r>
                        <a:rPr b="1" lang="en" sz="1000">
                          <a:solidFill>
                            <a:srgbClr val="274E13"/>
                          </a:solidFill>
                          <a:latin typeface="Lato"/>
                          <a:ea typeface="Lato"/>
                          <a:cs typeface="Lato"/>
                          <a:sym typeface="Lato"/>
                        </a:rPr>
                        <a:t>Strata</a:t>
                      </a:r>
                      <a:r>
                        <a:rPr lang="en" sz="1000">
                          <a:solidFill>
                            <a:schemeClr val="dk2"/>
                          </a:solidFill>
                          <a:latin typeface="Lato"/>
                          <a:ea typeface="Lato"/>
                          <a:cs typeface="Lato"/>
                          <a:sym typeface="Lato"/>
                        </a:rPr>
                        <a:t>, </a:t>
                      </a:r>
                      <a:r>
                        <a:rPr lang="en" sz="1000">
                          <a:solidFill>
                            <a:srgbClr val="999999"/>
                          </a:solidFill>
                          <a:latin typeface="Lato"/>
                          <a:ea typeface="Lato"/>
                          <a:cs typeface="Lato"/>
                          <a:sym typeface="Lato"/>
                        </a:rPr>
                        <a:t>Phase, Transitions,</a:t>
                      </a:r>
                      <a:br>
                        <a:rPr lang="en" sz="1000">
                          <a:solidFill>
                            <a:srgbClr val="999999"/>
                          </a:solidFill>
                          <a:latin typeface="Lato"/>
                          <a:ea typeface="Lato"/>
                          <a:cs typeface="Lato"/>
                          <a:sym typeface="Lato"/>
                        </a:rPr>
                      </a:br>
                      <a:r>
                        <a:rPr lang="en" sz="1000">
                          <a:solidFill>
                            <a:srgbClr val="999999"/>
                          </a:solidFill>
                          <a:latin typeface="Lato"/>
                          <a:ea typeface="Lato"/>
                          <a:cs typeface="Lato"/>
                          <a:sym typeface="Lato"/>
                        </a:rPr>
                        <a:t>Transition ratios</a:t>
                      </a:r>
                      <a:endParaRPr sz="1000">
                        <a:solidFill>
                          <a:srgbClr val="999999"/>
                        </a:solidFill>
                        <a:latin typeface="Lato"/>
                        <a:ea typeface="Lato"/>
                        <a:cs typeface="Lato"/>
                        <a:sym typeface="Lato"/>
                      </a:endParaRPr>
                    </a:p>
                    <a:p>
                      <a:pPr indent="0" lvl="0" marL="0" rtl="0">
                        <a:spcBef>
                          <a:spcPts val="0"/>
                        </a:spcBef>
                        <a:spcAft>
                          <a:spcPts val="0"/>
                        </a:spcAft>
                        <a:buNone/>
                      </a:pPr>
                      <a:r>
                        <a:t/>
                      </a:r>
                      <a:endParaRPr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t/>
                      </a:r>
                      <a:endParaRPr/>
                    </a:p>
                  </a:txBody>
                  <a:tcPr marT="91425" marB="91425" marR="91425" marL="91425"/>
                </a:tc>
              </a:tr>
              <a:tr h="544925">
                <a:tc>
                  <a:txBody>
                    <a:bodyPr>
                      <a:noAutofit/>
                    </a:bodyPr>
                    <a:lstStyle/>
                    <a:p>
                      <a:pPr indent="0" lvl="0" marL="0" rtl="0" algn="r">
                        <a:spcBef>
                          <a:spcPts val="0"/>
                        </a:spcBef>
                        <a:spcAft>
                          <a:spcPts val="0"/>
                        </a:spcAft>
                        <a:buNone/>
                      </a:pPr>
                      <a:r>
                        <a:rPr b="1" lang="en" sz="800">
                          <a:latin typeface="Lato"/>
                          <a:ea typeface="Lato"/>
                          <a:cs typeface="Lato"/>
                          <a:sym typeface="Lato"/>
                        </a:rPr>
                        <a:t>Method</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Developed a method to generate the meso-level information of a dataset.</a:t>
                      </a:r>
                      <a:endParaRPr sz="1000">
                        <a:solidFill>
                          <a:schemeClr val="dk2"/>
                        </a:solidFill>
                        <a:latin typeface="Lato"/>
                        <a:ea typeface="Lato"/>
                        <a:cs typeface="Lato"/>
                        <a:sym typeface="Lato"/>
                      </a:endParaRPr>
                    </a:p>
                    <a:p>
                      <a:pPr indent="0" lvl="0" marL="0" rtl="0">
                        <a:spcBef>
                          <a:spcPts val="0"/>
                        </a:spcBef>
                        <a:spcAft>
                          <a:spcPts val="0"/>
                        </a:spcAft>
                        <a:buNone/>
                      </a:pPr>
                      <a:r>
                        <a:t/>
                      </a:r>
                      <a:endParaRPr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000">
                          <a:solidFill>
                            <a:schemeClr val="dk2"/>
                          </a:solidFill>
                          <a:latin typeface="Lato"/>
                          <a:ea typeface="Lato"/>
                          <a:cs typeface="Lato"/>
                          <a:sym typeface="Lato"/>
                        </a:rPr>
                        <a:t>Semi-automated the method to generate meso-level view by using pivot tables in MS excel.</a:t>
                      </a:r>
                      <a:endParaRPr sz="10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t/>
                      </a:r>
                      <a:endParaRPr/>
                    </a:p>
                  </a:txBody>
                  <a:tcPr marT="91425" marB="91425" marR="91425" marL="91425"/>
                </a:tc>
              </a:tr>
              <a:tr h="413350">
                <a:tc>
                  <a:txBody>
                    <a:bodyPr>
                      <a:noAutofit/>
                    </a:bodyPr>
                    <a:lstStyle/>
                    <a:p>
                      <a:pPr indent="0" lvl="0" marL="0" rtl="0" algn="r">
                        <a:spcBef>
                          <a:spcPts val="0"/>
                        </a:spcBef>
                        <a:spcAft>
                          <a:spcPts val="0"/>
                        </a:spcAft>
                        <a:buNone/>
                      </a:pPr>
                      <a:r>
                        <a:rPr b="1" lang="en" sz="800">
                          <a:latin typeface="Lato"/>
                          <a:ea typeface="Lato"/>
                          <a:cs typeface="Lato"/>
                          <a:sym typeface="Lato"/>
                        </a:rPr>
                        <a:t>Representation</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274E13"/>
                          </a:solidFill>
                          <a:latin typeface="Lato"/>
                          <a:ea typeface="Lato"/>
                          <a:cs typeface="Lato"/>
                          <a:sym typeface="Lato"/>
                        </a:rPr>
                        <a:t>State Transition Diagram</a:t>
                      </a:r>
                      <a:endParaRPr b="1" sz="1000">
                        <a:solidFill>
                          <a:srgbClr val="274E13"/>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b="1" lang="en" sz="1000">
                          <a:solidFill>
                            <a:srgbClr val="274E13"/>
                          </a:solidFill>
                          <a:latin typeface="Lato"/>
                          <a:ea typeface="Lato"/>
                          <a:cs typeface="Lato"/>
                          <a:sym typeface="Lato"/>
                        </a:rPr>
                        <a:t>Stratified Attribute Tracking Diagram</a:t>
                      </a:r>
                      <a:endParaRPr b="1" sz="1000">
                        <a:solidFill>
                          <a:srgbClr val="274E13"/>
                        </a:solidFill>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t/>
                      </a:r>
                      <a:endParaRPr/>
                    </a:p>
                  </a:txBody>
                  <a:tcPr marT="91425" marB="91425" marR="91425" marL="91425"/>
                </a:tc>
              </a:tr>
            </a:tbl>
          </a:graphicData>
        </a:graphic>
      </p:graphicFrame>
      <p:sp>
        <p:nvSpPr>
          <p:cNvPr id="1199" name="Shape 1199"/>
          <p:cNvSpPr txBox="1"/>
          <p:nvPr>
            <p:ph type="title"/>
          </p:nvPr>
        </p:nvSpPr>
        <p:spPr>
          <a:xfrm>
            <a:off x="303300" y="1829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Summary of implementation cycle</a:t>
            </a:r>
            <a:endParaRPr sz="1800"/>
          </a:p>
        </p:txBody>
      </p:sp>
      <p:pic>
        <p:nvPicPr>
          <p:cNvPr id="1200" name="Shape 1200"/>
          <p:cNvPicPr preferRelativeResize="0"/>
          <p:nvPr/>
        </p:nvPicPr>
        <p:blipFill>
          <a:blip r:embed="rId3">
            <a:alphaModFix/>
          </a:blip>
          <a:stretch>
            <a:fillRect/>
          </a:stretch>
        </p:blipFill>
        <p:spPr>
          <a:xfrm>
            <a:off x="1166925" y="3510782"/>
            <a:ext cx="2142525" cy="1508718"/>
          </a:xfrm>
          <a:prstGeom prst="rect">
            <a:avLst/>
          </a:prstGeom>
          <a:noFill/>
          <a:ln>
            <a:noFill/>
          </a:ln>
        </p:spPr>
      </p:pic>
      <p:pic>
        <p:nvPicPr>
          <p:cNvPr id="1201" name="Shape 1201"/>
          <p:cNvPicPr preferRelativeResize="0"/>
          <p:nvPr/>
        </p:nvPicPr>
        <p:blipFill>
          <a:blip r:embed="rId4">
            <a:alphaModFix/>
          </a:blip>
          <a:stretch>
            <a:fillRect/>
          </a:stretch>
        </p:blipFill>
        <p:spPr>
          <a:xfrm>
            <a:off x="3679150" y="3466075"/>
            <a:ext cx="1971001" cy="1598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Shape 415"/>
          <p:cNvSpPr txBox="1"/>
          <p:nvPr>
            <p:ph type="title"/>
          </p:nvPr>
        </p:nvSpPr>
        <p:spPr>
          <a:xfrm>
            <a:off x="190450" y="575950"/>
            <a:ext cx="22932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Contributions</a:t>
            </a:r>
            <a:endParaRPr sz="2400"/>
          </a:p>
        </p:txBody>
      </p:sp>
      <p:sp>
        <p:nvSpPr>
          <p:cNvPr id="416" name="Shape 416"/>
          <p:cNvSpPr txBox="1"/>
          <p:nvPr>
            <p:ph idx="1" type="body"/>
          </p:nvPr>
        </p:nvSpPr>
        <p:spPr>
          <a:xfrm>
            <a:off x="2410100" y="605175"/>
            <a:ext cx="6486900" cy="40836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400"/>
              <a:t>Established the need of Meso-level analytics with visualisation</a:t>
            </a:r>
            <a:br>
              <a:rPr lang="en" sz="1400"/>
            </a:br>
            <a:r>
              <a:rPr lang="en" sz="1200"/>
              <a:t>- based on interviews of stakeholders and literature survey.</a:t>
            </a:r>
            <a:br>
              <a:rPr lang="en" sz="1200"/>
            </a:br>
            <a:endParaRPr sz="1200"/>
          </a:p>
          <a:p>
            <a:pPr indent="-342900" lvl="0" marL="457200" marR="0" rtl="0" algn="l">
              <a:lnSpc>
                <a:spcPct val="115000"/>
              </a:lnSpc>
              <a:spcBef>
                <a:spcPts val="0"/>
              </a:spcBef>
              <a:spcAft>
                <a:spcPts val="0"/>
              </a:spcAft>
              <a:buSzPts val="1800"/>
              <a:buChar char="●"/>
            </a:pPr>
            <a:r>
              <a:rPr lang="en" sz="1400"/>
              <a:t>Conceptualizing a meso-level analytics as iSAT model </a:t>
            </a:r>
            <a:br>
              <a:rPr lang="en" sz="1400"/>
            </a:br>
            <a:r>
              <a:rPr lang="en" sz="1200"/>
              <a:t>- applied in more than 9 scenarios to establish usefulness and determined utility.</a:t>
            </a:r>
            <a:br>
              <a:rPr lang="en" sz="1200"/>
            </a:br>
            <a:endParaRPr sz="1200"/>
          </a:p>
          <a:p>
            <a:pPr indent="-342900" lvl="0" marL="457200" rtl="0">
              <a:spcBef>
                <a:spcPts val="0"/>
              </a:spcBef>
              <a:spcAft>
                <a:spcPts val="0"/>
              </a:spcAft>
              <a:buSzPts val="1800"/>
              <a:buChar char="●"/>
            </a:pPr>
            <a:r>
              <a:rPr lang="en" sz="1400"/>
              <a:t>Developed a web-based tool to assist iSAT users </a:t>
            </a:r>
            <a:br>
              <a:rPr lang="en" sz="1400"/>
            </a:br>
            <a:r>
              <a:rPr lang="en" sz="1200"/>
              <a:t>- working solution is tested for usability and usefulness.</a:t>
            </a:r>
            <a:br>
              <a:rPr lang="en" sz="1200"/>
            </a:br>
            <a:endParaRPr sz="1400"/>
          </a:p>
          <a:p>
            <a:pPr indent="-342900" lvl="0" marL="457200" rtl="0">
              <a:spcBef>
                <a:spcPts val="0"/>
              </a:spcBef>
              <a:spcAft>
                <a:spcPts val="0"/>
              </a:spcAft>
              <a:buSzPts val="1800"/>
              <a:buChar char="●"/>
            </a:pPr>
            <a:r>
              <a:rPr lang="en" sz="1400"/>
              <a:t>Proliferation efforts to enable the community of researchers and instructors to use iSAT model and tool</a:t>
            </a:r>
            <a:br>
              <a:rPr lang="en" sz="1400"/>
            </a:br>
            <a:r>
              <a:rPr lang="en" sz="1200"/>
              <a:t>- reached around 100 educators and researchers; conducted 3 tutorials in international conferences and 1 in house hands-on training workshop.</a:t>
            </a:r>
            <a:br>
              <a:rPr lang="en" sz="1200"/>
            </a:br>
            <a:endParaRPr sz="1200"/>
          </a:p>
          <a:p>
            <a:pPr indent="-342900" lvl="0" marL="457200" rtl="0">
              <a:spcBef>
                <a:spcPts val="0"/>
              </a:spcBef>
              <a:spcAft>
                <a:spcPts val="0"/>
              </a:spcAft>
              <a:buSzPts val="1800"/>
              <a:buChar char="●"/>
            </a:pPr>
            <a:r>
              <a:rPr lang="en" sz="1400"/>
              <a:t>Instantiated  Design and Development Research methodology to conduct a Learning Analytics development research</a:t>
            </a:r>
            <a:endParaRPr sz="1200"/>
          </a:p>
        </p:txBody>
      </p:sp>
      <p:sp>
        <p:nvSpPr>
          <p:cNvPr id="417" name="Shape 4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animEffect filter="fade" transition="in">
                                      <p:cBhvr>
                                        <p:cTn dur="1000"/>
                                        <p:tgtEl>
                                          <p:spTgt spid="4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1" st="1"/>
                                            </p:txEl>
                                          </p:spTgt>
                                        </p:tgtEl>
                                        <p:attrNameLst>
                                          <p:attrName>style.visibility</p:attrName>
                                        </p:attrNameLst>
                                      </p:cBhvr>
                                      <p:to>
                                        <p:strVal val="visible"/>
                                      </p:to>
                                    </p:set>
                                    <p:animEffect filter="fade" transition="in">
                                      <p:cBhvr>
                                        <p:cTn dur="1000"/>
                                        <p:tgtEl>
                                          <p:spTgt spid="4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2" st="2"/>
                                            </p:txEl>
                                          </p:spTgt>
                                        </p:tgtEl>
                                        <p:attrNameLst>
                                          <p:attrName>style.visibility</p:attrName>
                                        </p:attrNameLst>
                                      </p:cBhvr>
                                      <p:to>
                                        <p:strVal val="visible"/>
                                      </p:to>
                                    </p:set>
                                    <p:animEffect filter="fade" transition="in">
                                      <p:cBhvr>
                                        <p:cTn dur="1000"/>
                                        <p:tgtEl>
                                          <p:spTgt spid="4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3" st="3"/>
                                            </p:txEl>
                                          </p:spTgt>
                                        </p:tgtEl>
                                        <p:attrNameLst>
                                          <p:attrName>style.visibility</p:attrName>
                                        </p:attrNameLst>
                                      </p:cBhvr>
                                      <p:to>
                                        <p:strVal val="visible"/>
                                      </p:to>
                                    </p:set>
                                    <p:animEffect filter="fade" transition="in">
                                      <p:cBhvr>
                                        <p:cTn dur="1000"/>
                                        <p:tgtEl>
                                          <p:spTgt spid="4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4" st="4"/>
                                            </p:txEl>
                                          </p:spTgt>
                                        </p:tgtEl>
                                        <p:attrNameLst>
                                          <p:attrName>style.visibility</p:attrName>
                                        </p:attrNameLst>
                                      </p:cBhvr>
                                      <p:to>
                                        <p:strVal val="visible"/>
                                      </p:to>
                                    </p:set>
                                    <p:animEffect filter="fade" transition="in">
                                      <p:cBhvr>
                                        <p:cTn dur="1000"/>
                                        <p:tgtEl>
                                          <p:spTgt spid="41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5" name="Shape 1205"/>
        <p:cNvGrpSpPr/>
        <p:nvPr/>
      </p:nvGrpSpPr>
      <p:grpSpPr>
        <a:xfrm>
          <a:off x="0" y="0"/>
          <a:ext cx="0" cy="0"/>
          <a:chOff x="0" y="0"/>
          <a:chExt cx="0" cy="0"/>
        </a:xfrm>
      </p:grpSpPr>
      <p:sp>
        <p:nvSpPr>
          <p:cNvPr id="1206" name="Shape 120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207" name="Shape 1207"/>
          <p:cNvSpPr/>
          <p:nvPr/>
        </p:nvSpPr>
        <p:spPr>
          <a:xfrm rot="10800000">
            <a:off x="6256477" y="2993875"/>
            <a:ext cx="675000" cy="635400"/>
          </a:xfrm>
          <a:prstGeom prst="roundRect">
            <a:avLst>
              <a:gd fmla="val 16667" name="adj"/>
            </a:avLst>
          </a:prstGeom>
          <a:no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8" name="Shape 1208"/>
          <p:cNvSpPr txBox="1"/>
          <p:nvPr>
            <p:ph type="title"/>
          </p:nvPr>
        </p:nvSpPr>
        <p:spPr>
          <a:xfrm>
            <a:off x="368025" y="575950"/>
            <a:ext cx="83538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Cycle 3 - Implement</a:t>
            </a:r>
            <a:endParaRPr sz="2400"/>
          </a:p>
        </p:txBody>
      </p:sp>
      <p:pic>
        <p:nvPicPr>
          <p:cNvPr id="1209" name="Shape 1209"/>
          <p:cNvPicPr preferRelativeResize="0"/>
          <p:nvPr/>
        </p:nvPicPr>
        <p:blipFill>
          <a:blip r:embed="rId3">
            <a:alphaModFix amt="32000"/>
          </a:blip>
          <a:stretch>
            <a:fillRect/>
          </a:stretch>
        </p:blipFill>
        <p:spPr>
          <a:xfrm>
            <a:off x="49450" y="1468025"/>
            <a:ext cx="8997249" cy="2916957"/>
          </a:xfrm>
          <a:prstGeom prst="rect">
            <a:avLst/>
          </a:prstGeom>
          <a:noFill/>
          <a:ln>
            <a:noFill/>
          </a:ln>
        </p:spPr>
      </p:pic>
      <p:pic>
        <p:nvPicPr>
          <p:cNvPr id="1210" name="Shape 1210"/>
          <p:cNvPicPr preferRelativeResize="0"/>
          <p:nvPr/>
        </p:nvPicPr>
        <p:blipFill rotWithShape="1">
          <a:blip r:embed="rId4">
            <a:alphaModFix/>
          </a:blip>
          <a:srcRect b="16805" l="61280" r="16783" t="0"/>
          <a:stretch/>
        </p:blipFill>
        <p:spPr>
          <a:xfrm>
            <a:off x="5562675" y="1468025"/>
            <a:ext cx="1973549" cy="242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7"/>
                                        </p:tgtEl>
                                        <p:attrNameLst>
                                          <p:attrName>style.visibility</p:attrName>
                                        </p:attrNameLst>
                                      </p:cBhvr>
                                      <p:to>
                                        <p:strVal val="visible"/>
                                      </p:to>
                                    </p:set>
                                    <p:animEffect filter="fade" transition="in">
                                      <p:cBhvr>
                                        <p:cTn dur="1000"/>
                                        <p:tgtEl>
                                          <p:spTgt spid="1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4" name="Shape 1214"/>
        <p:cNvGrpSpPr/>
        <p:nvPr/>
      </p:nvGrpSpPr>
      <p:grpSpPr>
        <a:xfrm>
          <a:off x="0" y="0"/>
          <a:ext cx="0" cy="0"/>
          <a:chOff x="0" y="0"/>
          <a:chExt cx="0" cy="0"/>
        </a:xfrm>
      </p:grpSpPr>
      <p:sp>
        <p:nvSpPr>
          <p:cNvPr id="1215" name="Shape 12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Implement cycle</a:t>
            </a:r>
            <a:endParaRPr sz="2400"/>
          </a:p>
        </p:txBody>
      </p:sp>
      <p:sp>
        <p:nvSpPr>
          <p:cNvPr id="1216" name="Shape 1216"/>
          <p:cNvSpPr txBox="1"/>
          <p:nvPr>
            <p:ph idx="1" type="body"/>
          </p:nvPr>
        </p:nvSpPr>
        <p:spPr>
          <a:xfrm>
            <a:off x="2410106" y="1214775"/>
            <a:ext cx="3267000" cy="3002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CCCCCC"/>
                </a:solidFill>
              </a:rPr>
              <a:t>Goal:</a:t>
            </a:r>
            <a:br>
              <a:rPr lang="en" sz="1200"/>
            </a:br>
            <a:r>
              <a:rPr lang="en" sz="1200">
                <a:solidFill>
                  <a:srgbClr val="4A86E8"/>
                </a:solidFill>
              </a:rPr>
              <a:t>Implementing the Meso-level analytics model with an interactive visualisation tool.</a:t>
            </a:r>
            <a:endParaRPr sz="1200">
              <a:solidFill>
                <a:srgbClr val="4A86E8"/>
              </a:solidFill>
            </a:endParaRPr>
          </a:p>
          <a:p>
            <a:pPr indent="0" lvl="0" marL="0" rtl="0">
              <a:lnSpc>
                <a:spcPct val="150000"/>
              </a:lnSpc>
              <a:spcBef>
                <a:spcPts val="1600"/>
              </a:spcBef>
              <a:spcAft>
                <a:spcPts val="1600"/>
              </a:spcAft>
              <a:buNone/>
            </a:pPr>
            <a:r>
              <a:rPr lang="en" sz="1200">
                <a:solidFill>
                  <a:srgbClr val="CCCCCC"/>
                </a:solidFill>
              </a:rPr>
              <a:t>Context:</a:t>
            </a:r>
            <a:r>
              <a:rPr lang="en" sz="1200"/>
              <a:t> </a:t>
            </a:r>
            <a:br>
              <a:rPr lang="en" sz="1200"/>
            </a:br>
            <a:r>
              <a:rPr lang="en" sz="1200"/>
              <a:t>Students response in ConcepTest during Peer Instruction</a:t>
            </a:r>
            <a:endParaRPr sz="1200"/>
          </a:p>
        </p:txBody>
      </p:sp>
      <p:sp>
        <p:nvSpPr>
          <p:cNvPr id="1217" name="Shape 12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218" name="Shape 1218"/>
          <p:cNvGraphicFramePr/>
          <p:nvPr/>
        </p:nvGraphicFramePr>
        <p:xfrm>
          <a:off x="5727463" y="971588"/>
          <a:ext cx="3000000" cy="3000000"/>
        </p:xfrm>
        <a:graphic>
          <a:graphicData uri="http://schemas.openxmlformats.org/drawingml/2006/table">
            <a:tbl>
              <a:tblPr>
                <a:noFill/>
                <a:tableStyleId>{6ACE7672-B7BA-4883-99C7-739D431094AA}</a:tableStyleId>
              </a:tblPr>
              <a:tblGrid>
                <a:gridCol w="905400"/>
                <a:gridCol w="2088975"/>
              </a:tblGrid>
              <a:tr h="335325">
                <a:tc>
                  <a:txBody>
                    <a:bodyPr>
                      <a:noAutofit/>
                    </a:bodyPr>
                    <a:lstStyle/>
                    <a:p>
                      <a:pPr indent="0" lvl="0" marL="0" rtl="0" algn="r">
                        <a:spcBef>
                          <a:spcPts val="0"/>
                        </a:spcBef>
                        <a:spcAft>
                          <a:spcPts val="0"/>
                        </a:spcAft>
                        <a:buNone/>
                      </a:pPr>
                      <a:r>
                        <a:t/>
                      </a:r>
                      <a:endParaRPr b="1" sz="800">
                        <a:latin typeface="Lato"/>
                        <a:ea typeface="Lato"/>
                        <a:cs typeface="Lato"/>
                        <a:sym typeface="Lato"/>
                      </a:endParaRPr>
                    </a:p>
                  </a:txBody>
                  <a:tcPr marT="91425" marB="91425" marR="91425" marL="91425"/>
                </a:tc>
                <a:tc>
                  <a:txBody>
                    <a:bodyPr>
                      <a:noAutofit/>
                    </a:bodyPr>
                    <a:lstStyle/>
                    <a:p>
                      <a:pPr indent="0" lvl="0" marL="0" rtl="0">
                        <a:spcBef>
                          <a:spcPts val="0"/>
                        </a:spcBef>
                        <a:spcAft>
                          <a:spcPts val="0"/>
                        </a:spcAft>
                        <a:buNone/>
                      </a:pPr>
                      <a:r>
                        <a:rPr lang="en" sz="1200">
                          <a:solidFill>
                            <a:schemeClr val="dk2"/>
                          </a:solidFill>
                          <a:latin typeface="Lato"/>
                          <a:ea typeface="Lato"/>
                          <a:cs typeface="Lato"/>
                          <a:sym typeface="Lato"/>
                        </a:rPr>
                        <a:t>Implement cycle</a:t>
                      </a:r>
                      <a:endParaRPr sz="1200">
                        <a:solidFill>
                          <a:schemeClr val="dk2"/>
                        </a:solidFill>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r>
              <a:tr h="335325">
                <a:tc>
                  <a:txBody>
                    <a:bodyPr>
                      <a:noAutofit/>
                    </a:bodyPr>
                    <a:lstStyle/>
                    <a:p>
                      <a:pPr indent="0" lvl="0" marL="0" rtl="0" algn="r">
                        <a:spcBef>
                          <a:spcPts val="0"/>
                        </a:spcBef>
                        <a:spcAft>
                          <a:spcPts val="0"/>
                        </a:spcAft>
                        <a:buNone/>
                      </a:pPr>
                      <a:r>
                        <a:rPr b="1" lang="en" sz="800">
                          <a:latin typeface="Lato"/>
                          <a:ea typeface="Lato"/>
                          <a:cs typeface="Lato"/>
                          <a:sym typeface="Lato"/>
                        </a:rPr>
                        <a:t>Model</a:t>
                      </a:r>
                      <a:endParaRPr b="1" sz="8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b="1" lang="en" sz="1200">
                          <a:solidFill>
                            <a:srgbClr val="38761D"/>
                          </a:solidFill>
                          <a:latin typeface="Lato"/>
                          <a:ea typeface="Lato"/>
                          <a:cs typeface="Lato"/>
                          <a:sym typeface="Lato"/>
                        </a:rPr>
                        <a:t>Implemented model with the help of iSAT tool </a:t>
                      </a:r>
                      <a:endParaRPr b="1" sz="1200">
                        <a:solidFill>
                          <a:srgbClr val="38761D"/>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0125">
                <a:tc>
                  <a:txBody>
                    <a:bodyPr>
                      <a:noAutofit/>
                    </a:bodyPr>
                    <a:lstStyle/>
                    <a:p>
                      <a:pPr indent="0" lvl="0" marL="0" rtl="0" algn="r">
                        <a:spcBef>
                          <a:spcPts val="0"/>
                        </a:spcBef>
                        <a:spcAft>
                          <a:spcPts val="0"/>
                        </a:spcAft>
                        <a:buNone/>
                      </a:pPr>
                      <a:r>
                        <a:rPr b="1" lang="en" sz="800">
                          <a:latin typeface="Lato"/>
                          <a:ea typeface="Lato"/>
                          <a:cs typeface="Lato"/>
                          <a:sym typeface="Lato"/>
                        </a:rPr>
                        <a:t>Construct</a:t>
                      </a:r>
                      <a:endParaRPr b="1" sz="8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b="1" lang="en" sz="1200">
                          <a:solidFill>
                            <a:srgbClr val="274E13"/>
                          </a:solidFill>
                          <a:latin typeface="Lato"/>
                          <a:ea typeface="Lato"/>
                          <a:cs typeface="Lato"/>
                          <a:sym typeface="Lato"/>
                        </a:rPr>
                        <a:t>Patterns</a:t>
                      </a:r>
                      <a:r>
                        <a:rPr lang="en" sz="1200">
                          <a:solidFill>
                            <a:schemeClr val="dk2"/>
                          </a:solidFill>
                          <a:latin typeface="Lato"/>
                          <a:ea typeface="Lato"/>
                          <a:cs typeface="Lato"/>
                          <a:sym typeface="Lato"/>
                        </a:rPr>
                        <a:t>,</a:t>
                      </a:r>
                      <a:r>
                        <a:rPr lang="en" sz="1200">
                          <a:solidFill>
                            <a:srgbClr val="999999"/>
                          </a:solidFill>
                          <a:latin typeface="Lato"/>
                          <a:ea typeface="Lato"/>
                          <a:cs typeface="Lato"/>
                          <a:sym typeface="Lato"/>
                        </a:rPr>
                        <a:t> Strata, Phase, Transitions, </a:t>
                      </a:r>
                      <a:br>
                        <a:rPr lang="en" sz="1200">
                          <a:solidFill>
                            <a:srgbClr val="999999"/>
                          </a:solidFill>
                          <a:latin typeface="Lato"/>
                          <a:ea typeface="Lato"/>
                          <a:cs typeface="Lato"/>
                          <a:sym typeface="Lato"/>
                        </a:rPr>
                      </a:br>
                      <a:r>
                        <a:rPr lang="en" sz="1200">
                          <a:solidFill>
                            <a:srgbClr val="999999"/>
                          </a:solidFill>
                          <a:latin typeface="Lato"/>
                          <a:ea typeface="Lato"/>
                          <a:cs typeface="Lato"/>
                          <a:sym typeface="Lato"/>
                        </a:rPr>
                        <a:t>Transition ratios</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44925">
                <a:tc>
                  <a:txBody>
                    <a:bodyPr>
                      <a:noAutofit/>
                    </a:bodyPr>
                    <a:lstStyle/>
                    <a:p>
                      <a:pPr indent="0" lvl="0" marL="0" rtl="0" algn="r">
                        <a:spcBef>
                          <a:spcPts val="0"/>
                        </a:spcBef>
                        <a:spcAft>
                          <a:spcPts val="0"/>
                        </a:spcAft>
                        <a:buNone/>
                      </a:pPr>
                      <a:r>
                        <a:rPr b="1" lang="en" sz="800">
                          <a:latin typeface="Lato"/>
                          <a:ea typeface="Lato"/>
                          <a:cs typeface="Lato"/>
                          <a:sym typeface="Lato"/>
                        </a:rPr>
                        <a:t>Method</a:t>
                      </a:r>
                      <a:endParaRPr b="1" sz="8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solidFill>
                            <a:schemeClr val="dk2"/>
                          </a:solidFill>
                          <a:latin typeface="Lato"/>
                          <a:ea typeface="Lato"/>
                          <a:cs typeface="Lato"/>
                          <a:sym typeface="Lato"/>
                        </a:rPr>
                        <a:t>The iSAT tool generated the meso-level view. </a:t>
                      </a:r>
                      <a:br>
                        <a:rPr lang="en" sz="1200">
                          <a:solidFill>
                            <a:schemeClr val="dk2"/>
                          </a:solidFill>
                          <a:latin typeface="Lato"/>
                          <a:ea typeface="Lato"/>
                          <a:cs typeface="Lato"/>
                          <a:sym typeface="Lato"/>
                        </a:rPr>
                      </a:br>
                      <a:r>
                        <a:rPr lang="en" sz="1200">
                          <a:solidFill>
                            <a:schemeClr val="dk2"/>
                          </a:solidFill>
                          <a:latin typeface="Lato"/>
                          <a:ea typeface="Lato"/>
                          <a:cs typeface="Lato"/>
                          <a:sym typeface="Lato"/>
                        </a:rPr>
                        <a:t>Analysis of meso-level view was facilitated with information foraging tasks assisted by interactions with the iSAT tool.</a:t>
                      </a:r>
                      <a:endParaRPr sz="12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13350">
                <a:tc>
                  <a:txBody>
                    <a:bodyPr>
                      <a:noAutofit/>
                    </a:bodyPr>
                    <a:lstStyle/>
                    <a:p>
                      <a:pPr indent="0" lvl="0" marL="0" rtl="0" algn="r">
                        <a:spcBef>
                          <a:spcPts val="0"/>
                        </a:spcBef>
                        <a:spcAft>
                          <a:spcPts val="0"/>
                        </a:spcAft>
                        <a:buNone/>
                      </a:pPr>
                      <a:r>
                        <a:rPr b="1" lang="en" sz="800">
                          <a:latin typeface="Lato"/>
                          <a:ea typeface="Lato"/>
                          <a:cs typeface="Lato"/>
                          <a:sym typeface="Lato"/>
                        </a:rPr>
                        <a:t>Representation</a:t>
                      </a:r>
                      <a:endParaRPr b="1" sz="800">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spcBef>
                          <a:spcPts val="0"/>
                        </a:spcBef>
                        <a:spcAft>
                          <a:spcPts val="0"/>
                        </a:spcAft>
                        <a:buNone/>
                      </a:pPr>
                      <a:r>
                        <a:rPr b="1" lang="en" sz="1200">
                          <a:solidFill>
                            <a:srgbClr val="274E13"/>
                          </a:solidFill>
                          <a:latin typeface="Lato"/>
                          <a:ea typeface="Lato"/>
                          <a:cs typeface="Lato"/>
                          <a:sym typeface="Lato"/>
                        </a:rPr>
                        <a:t>Interactive Stratified Attribute Tracking</a:t>
                      </a:r>
                      <a:endParaRPr b="1" sz="1200">
                        <a:solidFill>
                          <a:srgbClr val="274E13"/>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1219" name="Shape 1219"/>
          <p:cNvPicPr preferRelativeResize="0"/>
          <p:nvPr/>
        </p:nvPicPr>
        <p:blipFill>
          <a:blip r:embed="rId3">
            <a:alphaModFix/>
          </a:blip>
          <a:stretch>
            <a:fillRect/>
          </a:stretch>
        </p:blipFill>
        <p:spPr>
          <a:xfrm>
            <a:off x="80425" y="676525"/>
            <a:ext cx="2319825" cy="39711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3" name="Shape 1223"/>
        <p:cNvGrpSpPr/>
        <p:nvPr/>
      </p:nvGrpSpPr>
      <p:grpSpPr>
        <a:xfrm>
          <a:off x="0" y="0"/>
          <a:ext cx="0" cy="0"/>
          <a:chOff x="0" y="0"/>
          <a:chExt cx="0" cy="0"/>
        </a:xfrm>
      </p:grpSpPr>
      <p:pic>
        <p:nvPicPr>
          <p:cNvPr id="1224" name="Shape 1224"/>
          <p:cNvPicPr preferRelativeResize="0"/>
          <p:nvPr/>
        </p:nvPicPr>
        <p:blipFill rotWithShape="1">
          <a:blip r:embed="rId3">
            <a:alphaModFix/>
          </a:blip>
          <a:srcRect b="8007" l="0" r="0" t="3606"/>
          <a:stretch/>
        </p:blipFill>
        <p:spPr>
          <a:xfrm>
            <a:off x="132200" y="536200"/>
            <a:ext cx="5219850" cy="4546151"/>
          </a:xfrm>
          <a:prstGeom prst="rect">
            <a:avLst/>
          </a:prstGeom>
          <a:noFill/>
          <a:ln>
            <a:noFill/>
          </a:ln>
        </p:spPr>
      </p:pic>
      <p:pic>
        <p:nvPicPr>
          <p:cNvPr id="1225" name="Shape 1225"/>
          <p:cNvPicPr preferRelativeResize="0"/>
          <p:nvPr/>
        </p:nvPicPr>
        <p:blipFill rotWithShape="1">
          <a:blip r:embed="rId4">
            <a:alphaModFix/>
          </a:blip>
          <a:srcRect b="8007" l="0" r="0" t="3606"/>
          <a:stretch/>
        </p:blipFill>
        <p:spPr>
          <a:xfrm>
            <a:off x="132200" y="536200"/>
            <a:ext cx="5219850" cy="4546151"/>
          </a:xfrm>
          <a:prstGeom prst="rect">
            <a:avLst/>
          </a:prstGeom>
          <a:noFill/>
          <a:ln>
            <a:noFill/>
          </a:ln>
        </p:spPr>
      </p:pic>
      <p:sp>
        <p:nvSpPr>
          <p:cNvPr id="1226" name="Shape 1226"/>
          <p:cNvSpPr txBox="1"/>
          <p:nvPr>
            <p:ph type="title"/>
          </p:nvPr>
        </p:nvSpPr>
        <p:spPr>
          <a:xfrm>
            <a:off x="5466600" y="51075"/>
            <a:ext cx="36774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Interactive Stratified Attribute Tracking Diagram</a:t>
            </a:r>
            <a:endParaRPr sz="1800"/>
          </a:p>
        </p:txBody>
      </p:sp>
      <p:sp>
        <p:nvSpPr>
          <p:cNvPr id="1227" name="Shape 12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228" name="Shape 1228"/>
          <p:cNvSpPr txBox="1"/>
          <p:nvPr/>
        </p:nvSpPr>
        <p:spPr>
          <a:xfrm>
            <a:off x="4499200" y="1593875"/>
            <a:ext cx="16311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4A86E8"/>
                </a:solidFill>
                <a:highlight>
                  <a:srgbClr val="FFFF00"/>
                </a:highlight>
                <a:latin typeface="Lato"/>
                <a:ea typeface="Lato"/>
                <a:cs typeface="Lato"/>
                <a:sym typeface="Lato"/>
              </a:rPr>
              <a:t>Strata</a:t>
            </a:r>
            <a:endParaRPr b="1" sz="1000">
              <a:solidFill>
                <a:srgbClr val="4A86E8"/>
              </a:solidFill>
              <a:highlight>
                <a:srgbClr val="FFFF00"/>
              </a:highlight>
              <a:latin typeface="Lato"/>
              <a:ea typeface="Lato"/>
              <a:cs typeface="Lato"/>
              <a:sym typeface="Lato"/>
            </a:endParaRPr>
          </a:p>
        </p:txBody>
      </p:sp>
      <p:sp>
        <p:nvSpPr>
          <p:cNvPr id="1229" name="Shape 1229"/>
          <p:cNvSpPr/>
          <p:nvPr/>
        </p:nvSpPr>
        <p:spPr>
          <a:xfrm>
            <a:off x="4299425" y="724125"/>
            <a:ext cx="915300" cy="26598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0" name="Shape 1230"/>
          <p:cNvSpPr txBox="1"/>
          <p:nvPr/>
        </p:nvSpPr>
        <p:spPr>
          <a:xfrm>
            <a:off x="361650" y="267425"/>
            <a:ext cx="5487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4A86E8"/>
                </a:solidFill>
                <a:highlight>
                  <a:srgbClr val="FFFF00"/>
                </a:highlight>
                <a:latin typeface="Lato"/>
                <a:ea typeface="Lato"/>
                <a:cs typeface="Lato"/>
                <a:sym typeface="Lato"/>
              </a:rPr>
              <a:t>Phase</a:t>
            </a:r>
            <a:endParaRPr b="1" sz="1000">
              <a:solidFill>
                <a:srgbClr val="4A86E8"/>
              </a:solidFill>
              <a:highlight>
                <a:srgbClr val="FFFF00"/>
              </a:highlight>
              <a:latin typeface="Lato"/>
              <a:ea typeface="Lato"/>
              <a:cs typeface="Lato"/>
              <a:sym typeface="Lato"/>
            </a:endParaRPr>
          </a:p>
        </p:txBody>
      </p:sp>
      <p:sp>
        <p:nvSpPr>
          <p:cNvPr id="1231" name="Shape 1231"/>
          <p:cNvSpPr/>
          <p:nvPr/>
        </p:nvSpPr>
        <p:spPr>
          <a:xfrm>
            <a:off x="195425" y="267425"/>
            <a:ext cx="833400" cy="48150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232" name="Shape 1232"/>
          <p:cNvSpPr txBox="1"/>
          <p:nvPr/>
        </p:nvSpPr>
        <p:spPr>
          <a:xfrm>
            <a:off x="1239350" y="1496000"/>
            <a:ext cx="833400" cy="37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4A86E8"/>
                </a:solidFill>
                <a:highlight>
                  <a:srgbClr val="FFFF00"/>
                </a:highlight>
                <a:latin typeface="Lato"/>
                <a:ea typeface="Lato"/>
                <a:cs typeface="Lato"/>
                <a:sym typeface="Lato"/>
              </a:rPr>
              <a:t>Transition</a:t>
            </a:r>
            <a:endParaRPr b="1" sz="1000">
              <a:solidFill>
                <a:srgbClr val="4A86E8"/>
              </a:solidFill>
              <a:highlight>
                <a:srgbClr val="FFFF00"/>
              </a:highlight>
              <a:latin typeface="Lato"/>
              <a:ea typeface="Lato"/>
              <a:cs typeface="Lato"/>
              <a:sym typeface="Lato"/>
            </a:endParaRPr>
          </a:p>
        </p:txBody>
      </p:sp>
      <p:sp>
        <p:nvSpPr>
          <p:cNvPr id="1233" name="Shape 1233"/>
          <p:cNvSpPr/>
          <p:nvPr/>
        </p:nvSpPr>
        <p:spPr>
          <a:xfrm>
            <a:off x="1121150" y="724125"/>
            <a:ext cx="1069800" cy="18369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234" name="Shape 1234"/>
          <p:cNvPicPr preferRelativeResize="0"/>
          <p:nvPr/>
        </p:nvPicPr>
        <p:blipFill rotWithShape="1">
          <a:blip r:embed="rId5">
            <a:alphaModFix/>
          </a:blip>
          <a:srcRect b="14666" l="9722" r="35593" t="54636"/>
          <a:stretch/>
        </p:blipFill>
        <p:spPr>
          <a:xfrm>
            <a:off x="5336176" y="740750"/>
            <a:ext cx="3793077" cy="2129127"/>
          </a:xfrm>
          <a:prstGeom prst="rect">
            <a:avLst/>
          </a:prstGeom>
          <a:noFill/>
          <a:ln>
            <a:noFill/>
          </a:ln>
        </p:spPr>
      </p:pic>
      <p:pic>
        <p:nvPicPr>
          <p:cNvPr id="1235" name="Shape 1235"/>
          <p:cNvPicPr preferRelativeResize="0"/>
          <p:nvPr/>
        </p:nvPicPr>
        <p:blipFill rotWithShape="1">
          <a:blip r:embed="rId5">
            <a:alphaModFix/>
          </a:blip>
          <a:srcRect b="14221" l="65210" r="6317" t="55081"/>
          <a:stretch/>
        </p:blipFill>
        <p:spPr>
          <a:xfrm>
            <a:off x="5435650" y="2938175"/>
            <a:ext cx="1974877" cy="2129127"/>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9" name="Shape 1239"/>
        <p:cNvGrpSpPr/>
        <p:nvPr/>
      </p:nvGrpSpPr>
      <p:grpSpPr>
        <a:xfrm>
          <a:off x="0" y="0"/>
          <a:ext cx="0" cy="0"/>
          <a:chOff x="0" y="0"/>
          <a:chExt cx="0" cy="0"/>
        </a:xfrm>
      </p:grpSpPr>
      <p:sp>
        <p:nvSpPr>
          <p:cNvPr id="1240" name="Shape 124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Information foraging tasks</a:t>
            </a:r>
            <a:endParaRPr/>
          </a:p>
        </p:txBody>
      </p:sp>
      <p:sp>
        <p:nvSpPr>
          <p:cNvPr id="1241" name="Shape 124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242" name="Shape 1242"/>
          <p:cNvPicPr preferRelativeResize="0"/>
          <p:nvPr/>
        </p:nvPicPr>
        <p:blipFill>
          <a:blip r:embed="rId3">
            <a:alphaModFix/>
          </a:blip>
          <a:stretch>
            <a:fillRect/>
          </a:stretch>
        </p:blipFill>
        <p:spPr>
          <a:xfrm>
            <a:off x="2261525" y="1419500"/>
            <a:ext cx="6559650" cy="31011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6" name="Shape 1246"/>
        <p:cNvGrpSpPr/>
        <p:nvPr/>
      </p:nvGrpSpPr>
      <p:grpSpPr>
        <a:xfrm>
          <a:off x="0" y="0"/>
          <a:ext cx="0" cy="0"/>
          <a:chOff x="0" y="0"/>
          <a:chExt cx="0" cy="0"/>
        </a:xfrm>
      </p:grpSpPr>
      <p:sp>
        <p:nvSpPr>
          <p:cNvPr id="1247" name="Shape 1247"/>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Information foraging tasks </a:t>
            </a:r>
            <a:endParaRPr sz="1800"/>
          </a:p>
        </p:txBody>
      </p:sp>
      <p:sp>
        <p:nvSpPr>
          <p:cNvPr id="1248" name="Shape 124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249" name="Shape 1249"/>
          <p:cNvSpPr txBox="1"/>
          <p:nvPr/>
        </p:nvSpPr>
        <p:spPr>
          <a:xfrm>
            <a:off x="303300" y="889875"/>
            <a:ext cx="8361000" cy="37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200">
                <a:latin typeface="Lato"/>
                <a:ea typeface="Lato"/>
                <a:cs typeface="Lato"/>
                <a:sym typeface="Lato"/>
              </a:rPr>
              <a:t>Methods developed : </a:t>
            </a:r>
            <a:r>
              <a:rPr lang="en" sz="1200">
                <a:latin typeface="Lato"/>
                <a:ea typeface="Lato"/>
                <a:cs typeface="Lato"/>
                <a:sym typeface="Lato"/>
              </a:rPr>
              <a:t>Information foraging task were defined to assist inferencing based on the visualisation. </a:t>
            </a:r>
            <a:endParaRPr sz="1200">
              <a:latin typeface="Lato"/>
              <a:ea typeface="Lato"/>
              <a:cs typeface="Lato"/>
              <a:sym typeface="Lato"/>
            </a:endParaRPr>
          </a:p>
        </p:txBody>
      </p:sp>
      <p:graphicFrame>
        <p:nvGraphicFramePr>
          <p:cNvPr id="1250" name="Shape 1250"/>
          <p:cNvGraphicFramePr/>
          <p:nvPr/>
        </p:nvGraphicFramePr>
        <p:xfrm>
          <a:off x="414350" y="1264750"/>
          <a:ext cx="3000000" cy="3000000"/>
        </p:xfrm>
        <a:graphic>
          <a:graphicData uri="http://schemas.openxmlformats.org/drawingml/2006/table">
            <a:tbl>
              <a:tblPr>
                <a:noFill/>
                <a:tableStyleId>{E547E1CC-ABC6-4903-A136-09C6EF712BEB}</a:tableStyleId>
              </a:tblPr>
              <a:tblGrid>
                <a:gridCol w="1424375"/>
                <a:gridCol w="4249225"/>
                <a:gridCol w="2576250"/>
              </a:tblGrid>
              <a:tr h="12700">
                <a:tc>
                  <a:txBody>
                    <a:bodyPr>
                      <a:noAutofit/>
                    </a:bodyPr>
                    <a:lstStyle/>
                    <a:p>
                      <a:pPr indent="0" lvl="0" marL="0" rtl="0" algn="ctr">
                        <a:lnSpc>
                          <a:spcPct val="115000"/>
                        </a:lnSpc>
                        <a:spcBef>
                          <a:spcPts val="0"/>
                        </a:spcBef>
                        <a:spcAft>
                          <a:spcPts val="0"/>
                        </a:spcAft>
                        <a:buNone/>
                      </a:pPr>
                      <a:r>
                        <a:rPr b="1" lang="en" sz="1000"/>
                        <a:t>Levels of information foraging tasks</a:t>
                      </a:r>
                      <a:endParaRPr b="1" sz="1000"/>
                    </a:p>
                  </a:txBody>
                  <a:tcPr marT="63500" marB="63500" marR="63500" marL="6350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1000"/>
                        <a:t>Examples</a:t>
                      </a:r>
                      <a:endParaRPr b="1" sz="1000"/>
                    </a:p>
                  </a:txBody>
                  <a:tcPr marT="63500" marB="63500" marR="63500" marL="6350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1000"/>
                        <a:t>Interaction with the visualisation</a:t>
                      </a:r>
                      <a:endParaRPr b="1" sz="1000"/>
                    </a:p>
                  </a:txBody>
                  <a:tcPr marT="63500" marB="63500" marR="63500" marL="6350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noAutofit/>
                    </a:bodyPr>
                    <a:lstStyle/>
                    <a:p>
                      <a:pPr indent="0" lvl="0" marL="0" rtl="0" algn="ctr">
                        <a:lnSpc>
                          <a:spcPct val="115000"/>
                        </a:lnSpc>
                        <a:spcBef>
                          <a:spcPts val="0"/>
                        </a:spcBef>
                        <a:spcAft>
                          <a:spcPts val="0"/>
                        </a:spcAft>
                        <a:buNone/>
                      </a:pPr>
                      <a:r>
                        <a:rPr b="1" lang="en" sz="1000"/>
                        <a:t>Identify characteristics</a:t>
                      </a:r>
                      <a:endParaRPr b="1" sz="1000"/>
                    </a:p>
                    <a:p>
                      <a:pPr indent="0" lvl="0" marL="0" rtl="0" algn="ctr">
                        <a:lnSpc>
                          <a:spcPct val="115000"/>
                        </a:lnSpc>
                        <a:spcBef>
                          <a:spcPts val="0"/>
                        </a:spcBef>
                        <a:spcAft>
                          <a:spcPts val="0"/>
                        </a:spcAft>
                        <a:buNone/>
                      </a:pPr>
                      <a:r>
                        <a:rPr b="1" lang="en" sz="1000"/>
                        <a:t>of Phase</a:t>
                      </a:r>
                      <a:endParaRPr b="1"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t>What percentage of learners performed low in the post-test?</a:t>
                      </a:r>
                      <a:endParaRPr sz="1000"/>
                    </a:p>
                    <a:p>
                      <a:pPr indent="0" lvl="0" marL="0" rtl="0">
                        <a:lnSpc>
                          <a:spcPct val="115000"/>
                        </a:lnSpc>
                        <a:spcBef>
                          <a:spcPts val="0"/>
                        </a:spcBef>
                        <a:spcAft>
                          <a:spcPts val="0"/>
                        </a:spcAft>
                        <a:buNone/>
                      </a:pPr>
                      <a:r>
                        <a:rPr lang="en" sz="1000"/>
                        <a:t>What is the ratio of low performers to high performers for the post-test?</a:t>
                      </a:r>
                      <a:endParaRPr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t>Look up or compare values on the bars representing strata of phase.</a:t>
                      </a:r>
                      <a:br>
                        <a:rPr lang="en" sz="1000"/>
                      </a:br>
                      <a:r>
                        <a:rPr lang="en" sz="1000"/>
                        <a:t>Click on the particular cohort to get its proportion and transition ratios.</a:t>
                      </a:r>
                      <a:endParaRPr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noAutofit/>
                    </a:bodyPr>
                    <a:lstStyle/>
                    <a:p>
                      <a:pPr indent="0" lvl="0" marL="0" rtl="0" algn="ctr">
                        <a:lnSpc>
                          <a:spcPct val="115000"/>
                        </a:lnSpc>
                        <a:spcBef>
                          <a:spcPts val="0"/>
                        </a:spcBef>
                        <a:spcAft>
                          <a:spcPts val="0"/>
                        </a:spcAft>
                        <a:buNone/>
                      </a:pPr>
                      <a:r>
                        <a:rPr b="1" lang="en" sz="1000"/>
                        <a:t>Identify characteristics</a:t>
                      </a:r>
                      <a:endParaRPr b="1" sz="1000"/>
                    </a:p>
                    <a:p>
                      <a:pPr indent="0" lvl="0" marL="0" rtl="0" algn="ctr">
                        <a:lnSpc>
                          <a:spcPct val="115000"/>
                        </a:lnSpc>
                        <a:spcBef>
                          <a:spcPts val="0"/>
                        </a:spcBef>
                        <a:spcAft>
                          <a:spcPts val="0"/>
                        </a:spcAft>
                        <a:buNone/>
                      </a:pPr>
                      <a:r>
                        <a:rPr b="1" lang="en" sz="1000"/>
                        <a:t>of Transitions</a:t>
                      </a:r>
                      <a:endParaRPr b="1"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t>How many low-scorers in pre-test improved to high-scores in the post-test?</a:t>
                      </a:r>
                      <a:endParaRPr sz="1000"/>
                    </a:p>
                    <a:p>
                      <a:pPr indent="0" lvl="0" marL="0" rtl="0">
                        <a:lnSpc>
                          <a:spcPct val="115000"/>
                        </a:lnSpc>
                        <a:spcBef>
                          <a:spcPts val="0"/>
                        </a:spcBef>
                        <a:spcAft>
                          <a:spcPts val="0"/>
                        </a:spcAft>
                        <a:buNone/>
                      </a:pPr>
                      <a:r>
                        <a:rPr lang="en" sz="1000"/>
                        <a:t>Is this statement True: “More than half of the high scorers in pre-test scored high even at the end of post-test”?</a:t>
                      </a:r>
                      <a:endParaRPr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t>Look up or compare values on transitions bars.</a:t>
                      </a:r>
                      <a:br>
                        <a:rPr lang="en" sz="1000"/>
                      </a:br>
                      <a:r>
                        <a:rPr lang="en" sz="1000"/>
                        <a:t>Click on the specific transition to find the cohort proportion</a:t>
                      </a:r>
                      <a:endParaRPr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noAutofit/>
                    </a:bodyPr>
                    <a:lstStyle/>
                    <a:p>
                      <a:pPr indent="0" lvl="0" marL="0" rtl="0" algn="ctr">
                        <a:lnSpc>
                          <a:spcPct val="115000"/>
                        </a:lnSpc>
                        <a:spcBef>
                          <a:spcPts val="0"/>
                        </a:spcBef>
                        <a:spcAft>
                          <a:spcPts val="0"/>
                        </a:spcAft>
                        <a:buNone/>
                      </a:pPr>
                      <a:r>
                        <a:rPr b="1" lang="en" sz="1000"/>
                        <a:t>Identify characteristics of Patterns</a:t>
                      </a:r>
                      <a:endParaRPr b="1" sz="1000"/>
                    </a:p>
                    <a:p>
                      <a:pPr indent="0" lvl="0" marL="0" rtl="0" algn="ctr">
                        <a:lnSpc>
                          <a:spcPct val="115000"/>
                        </a:lnSpc>
                        <a:spcBef>
                          <a:spcPts val="0"/>
                        </a:spcBef>
                        <a:spcAft>
                          <a:spcPts val="0"/>
                        </a:spcAft>
                        <a:buNone/>
                      </a:pPr>
                      <a:r>
                        <a:rPr b="1" lang="en" sz="1000"/>
                        <a:t>(group of Transitions)</a:t>
                      </a:r>
                      <a:endParaRPr b="1"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t>What is the percentage of learners showing same level of performance in the pre-post tests?</a:t>
                      </a:r>
                      <a:endParaRPr sz="1000"/>
                    </a:p>
                    <a:p>
                      <a:pPr indent="0" lvl="0" marL="0" rtl="0">
                        <a:lnSpc>
                          <a:spcPct val="115000"/>
                        </a:lnSpc>
                        <a:spcBef>
                          <a:spcPts val="0"/>
                        </a:spcBef>
                        <a:spcAft>
                          <a:spcPts val="0"/>
                        </a:spcAft>
                        <a:buNone/>
                      </a:pPr>
                      <a:r>
                        <a:rPr lang="en" sz="1000"/>
                        <a:t>Find the ratio of the number of learners whose performance improved to those whose performance deteriorate across pre and post test.</a:t>
                      </a:r>
                      <a:endParaRPr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t>Look up or compare values of patterns.</a:t>
                      </a:r>
                      <a:br>
                        <a:rPr lang="en" sz="1000"/>
                      </a:br>
                      <a:r>
                        <a:rPr lang="en" sz="1000"/>
                        <a:t>7 patterns have buttons. For anything else the specific patterns button enables user to find cohort proportion across specific strata</a:t>
                      </a:r>
                      <a:endParaRPr sz="10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
                <a:tc>
                  <a:txBody>
                    <a:bodyPr>
                      <a:noAutofit/>
                    </a:bodyPr>
                    <a:lstStyle/>
                    <a:p>
                      <a:pPr indent="0" lvl="0" marL="0" rtl="0" algn="ctr">
                        <a:lnSpc>
                          <a:spcPct val="115000"/>
                        </a:lnSpc>
                        <a:spcBef>
                          <a:spcPts val="0"/>
                        </a:spcBef>
                        <a:spcAft>
                          <a:spcPts val="0"/>
                        </a:spcAft>
                        <a:buNone/>
                      </a:pPr>
                      <a:r>
                        <a:rPr b="1" lang="en" sz="1000"/>
                        <a:t>Compare two</a:t>
                      </a:r>
                      <a:endParaRPr b="1" sz="1000"/>
                    </a:p>
                    <a:p>
                      <a:pPr indent="0" lvl="0" marL="0" rtl="0" algn="ctr">
                        <a:lnSpc>
                          <a:spcPct val="115000"/>
                        </a:lnSpc>
                        <a:spcBef>
                          <a:spcPts val="0"/>
                        </a:spcBef>
                        <a:spcAft>
                          <a:spcPts val="0"/>
                        </a:spcAft>
                        <a:buNone/>
                      </a:pPr>
                      <a:r>
                        <a:rPr b="1" lang="en" sz="1000"/>
                        <a:t>iSAT Visualisation</a:t>
                      </a:r>
                      <a:endParaRPr b="1" sz="1000"/>
                    </a:p>
                  </a:txBody>
                  <a:tcPr marT="63500" marB="63500" marR="63500" marL="6350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t>Compare and contrast effects of active learning on high achievers by considering another dataset having no active learning intervention</a:t>
                      </a:r>
                      <a:endParaRPr sz="1000"/>
                    </a:p>
                  </a:txBody>
                  <a:tcPr marT="63500" marB="63500" marR="63500" marL="6350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000"/>
                        <a:t>Look up or compare either characteristics of phase, transition or patterns between two iSAT visualisation.</a:t>
                      </a:r>
                      <a:endParaRPr sz="1000"/>
                    </a:p>
                  </a:txBody>
                  <a:tcPr marT="63500" marB="63500" marR="63500" marL="6350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4" name="Shape 1254"/>
        <p:cNvGrpSpPr/>
        <p:nvPr/>
      </p:nvGrpSpPr>
      <p:grpSpPr>
        <a:xfrm>
          <a:off x="0" y="0"/>
          <a:ext cx="0" cy="0"/>
          <a:chOff x="0" y="0"/>
          <a:chExt cx="0" cy="0"/>
        </a:xfrm>
      </p:grpSpPr>
      <p:sp>
        <p:nvSpPr>
          <p:cNvPr id="1255" name="Shape 1255"/>
          <p:cNvSpPr txBox="1"/>
          <p:nvPr>
            <p:ph type="title"/>
          </p:nvPr>
        </p:nvSpPr>
        <p:spPr>
          <a:xfrm>
            <a:off x="303300" y="411575"/>
            <a:ext cx="2337900" cy="369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Model of interactive stratified attribute tracking </a:t>
            </a:r>
            <a:endParaRPr sz="1800"/>
          </a:p>
        </p:txBody>
      </p:sp>
      <p:sp>
        <p:nvSpPr>
          <p:cNvPr id="1256" name="Shape 125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descr="Model-DDR3.png" id="1257" name="Shape 1257"/>
          <p:cNvPicPr preferRelativeResize="0"/>
          <p:nvPr/>
        </p:nvPicPr>
        <p:blipFill rotWithShape="1">
          <a:blip r:embed="rId3">
            <a:alphaModFix/>
          </a:blip>
          <a:srcRect b="912" l="0" r="0" t="922"/>
          <a:stretch/>
        </p:blipFill>
        <p:spPr>
          <a:xfrm>
            <a:off x="2641046" y="47290"/>
            <a:ext cx="5812805" cy="5048919"/>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1" name="Shape 1261"/>
        <p:cNvGrpSpPr/>
        <p:nvPr/>
      </p:nvGrpSpPr>
      <p:grpSpPr>
        <a:xfrm>
          <a:off x="0" y="0"/>
          <a:ext cx="0" cy="0"/>
          <a:chOff x="0" y="0"/>
          <a:chExt cx="0" cy="0"/>
        </a:xfrm>
      </p:grpSpPr>
      <p:pic>
        <p:nvPicPr>
          <p:cNvPr id="1262" name="Shape 1262"/>
          <p:cNvPicPr preferRelativeResize="0"/>
          <p:nvPr/>
        </p:nvPicPr>
        <p:blipFill>
          <a:blip r:embed="rId3">
            <a:alphaModFix/>
          </a:blip>
          <a:stretch>
            <a:fillRect/>
          </a:stretch>
        </p:blipFill>
        <p:spPr>
          <a:xfrm>
            <a:off x="3873548" y="3069523"/>
            <a:ext cx="4309700" cy="1773650"/>
          </a:xfrm>
          <a:prstGeom prst="rect">
            <a:avLst/>
          </a:prstGeom>
          <a:noFill/>
          <a:ln>
            <a:noFill/>
          </a:ln>
        </p:spPr>
      </p:pic>
      <p:sp>
        <p:nvSpPr>
          <p:cNvPr id="1263" name="Shape 1263"/>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Example problem from UG physics</a:t>
            </a:r>
            <a:endParaRPr sz="2400"/>
          </a:p>
        </p:txBody>
      </p:sp>
      <p:sp>
        <p:nvSpPr>
          <p:cNvPr id="1264" name="Shape 126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265" name="Shape 1265"/>
          <p:cNvPicPr preferRelativeResize="0"/>
          <p:nvPr/>
        </p:nvPicPr>
        <p:blipFill>
          <a:blip r:embed="rId4">
            <a:alphaModFix/>
          </a:blip>
          <a:stretch>
            <a:fillRect/>
          </a:stretch>
        </p:blipFill>
        <p:spPr>
          <a:xfrm>
            <a:off x="228600" y="1051175"/>
            <a:ext cx="7878449" cy="2058549"/>
          </a:xfrm>
          <a:prstGeom prst="rect">
            <a:avLst/>
          </a:prstGeom>
          <a:noFill/>
          <a:ln>
            <a:noFill/>
          </a:ln>
        </p:spPr>
      </p:pic>
      <p:sp>
        <p:nvSpPr>
          <p:cNvPr id="1266" name="Shape 1266"/>
          <p:cNvSpPr txBox="1"/>
          <p:nvPr/>
        </p:nvSpPr>
        <p:spPr>
          <a:xfrm>
            <a:off x="302550" y="3173500"/>
            <a:ext cx="4208400" cy="145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Student data that can be gathered from this specific scenario:</a:t>
            </a:r>
            <a:endParaRPr/>
          </a:p>
          <a:p>
            <a:pPr indent="-317500" lvl="0" marL="457200" rtl="0">
              <a:spcBef>
                <a:spcPts val="0"/>
              </a:spcBef>
              <a:spcAft>
                <a:spcPts val="0"/>
              </a:spcAft>
              <a:buSzPts val="1400"/>
              <a:buChar char="●"/>
            </a:pPr>
            <a:r>
              <a:rPr lang="en"/>
              <a:t>Technique used to solve the integral</a:t>
            </a:r>
            <a:endParaRPr/>
          </a:p>
          <a:p>
            <a:pPr indent="-317500" lvl="0" marL="457200" rtl="0">
              <a:spcBef>
                <a:spcPts val="0"/>
              </a:spcBef>
              <a:spcAft>
                <a:spcPts val="0"/>
              </a:spcAft>
              <a:buSzPts val="1400"/>
              <a:buChar char="●"/>
            </a:pPr>
            <a:r>
              <a:rPr lang="en">
                <a:solidFill>
                  <a:schemeClr val="dk2"/>
                </a:solidFill>
              </a:rPr>
              <a:t>Accuracy of the response</a:t>
            </a:r>
            <a:endParaRPr>
              <a:solidFill>
                <a:schemeClr val="dk2"/>
              </a:solidFill>
            </a:endParaRPr>
          </a:p>
          <a:p>
            <a:pPr indent="-317500" lvl="0" marL="457200" rtl="0">
              <a:spcBef>
                <a:spcPts val="0"/>
              </a:spcBef>
              <a:spcAft>
                <a:spcPts val="0"/>
              </a:spcAft>
              <a:buClr>
                <a:schemeClr val="dk2"/>
              </a:buClr>
              <a:buSzPts val="1400"/>
              <a:buChar char="●"/>
            </a:pPr>
            <a:r>
              <a:rPr lang="en">
                <a:solidFill>
                  <a:schemeClr val="dk2"/>
                </a:solidFill>
              </a:rPr>
              <a:t>Category of mistake done</a:t>
            </a:r>
            <a:endParaRPr>
              <a:solidFill>
                <a:schemeClr val="dk2"/>
              </a:solidFill>
            </a:endParaRPr>
          </a:p>
          <a:p>
            <a:pPr indent="-317500" lvl="0" marL="457200" rtl="0">
              <a:spcBef>
                <a:spcPts val="0"/>
              </a:spcBef>
              <a:spcAft>
                <a:spcPts val="0"/>
              </a:spcAft>
              <a:buClr>
                <a:schemeClr val="dk2"/>
              </a:buClr>
              <a:buSzPts val="1400"/>
              <a:buChar char="●"/>
            </a:pPr>
            <a:r>
              <a:rPr lang="en">
                <a:solidFill>
                  <a:schemeClr val="dk2"/>
                </a:solidFill>
              </a:rPr>
              <a:t>Response time</a:t>
            </a:r>
            <a:endParaRPr>
              <a:solidFill>
                <a:schemeClr val="dk2"/>
              </a:solidFill>
            </a:endParaRPr>
          </a:p>
          <a:p>
            <a:pPr indent="0" lvl="0" marL="0" rtl="0">
              <a:spcBef>
                <a:spcPts val="0"/>
              </a:spcBef>
              <a:spcAft>
                <a:spcPts val="0"/>
              </a:spcAft>
              <a:buNone/>
            </a:pPr>
            <a: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0" name="Shape 1270"/>
        <p:cNvGrpSpPr/>
        <p:nvPr/>
      </p:nvGrpSpPr>
      <p:grpSpPr>
        <a:xfrm>
          <a:off x="0" y="0"/>
          <a:ext cx="0" cy="0"/>
          <a:chOff x="0" y="0"/>
          <a:chExt cx="0" cy="0"/>
        </a:xfrm>
      </p:grpSpPr>
      <p:sp>
        <p:nvSpPr>
          <p:cNvPr id="1271" name="Shape 127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272" name="Shape 127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1273" name="Shape 1273"/>
          <p:cNvGraphicFramePr/>
          <p:nvPr/>
        </p:nvGraphicFramePr>
        <p:xfrm>
          <a:off x="2684500" y="1523425"/>
          <a:ext cx="3000000" cy="3000000"/>
        </p:xfrm>
        <a:graphic>
          <a:graphicData uri="http://schemas.openxmlformats.org/drawingml/2006/table">
            <a:tbl>
              <a:tblPr>
                <a:noFill/>
                <a:tableStyleId>{E31F34EF-BD1E-4BBF-A78A-C5647570BAE3}</a:tableStyleId>
              </a:tblPr>
              <a:tblGrid>
                <a:gridCol w="1914525"/>
                <a:gridCol w="1914525"/>
                <a:gridCol w="1924050"/>
              </a:tblGrid>
              <a:tr h="276225">
                <a:tc rowSpan="2">
                  <a:txBody>
                    <a:bodyPr>
                      <a:noAutofit/>
                    </a:bodyPr>
                    <a:lstStyle/>
                    <a:p>
                      <a:pPr indent="0" lvl="0" marL="0" rtl="0">
                        <a:spcBef>
                          <a:spcPts val="0"/>
                        </a:spcBef>
                        <a:spcAft>
                          <a:spcPts val="0"/>
                        </a:spcAft>
                        <a:buNone/>
                      </a:pPr>
                      <a:r>
                        <a:rPr lang="en" sz="1000">
                          <a:latin typeface="Lato"/>
                          <a:ea typeface="Lato"/>
                          <a:cs typeface="Lato"/>
                          <a:sym typeface="Lato"/>
                        </a:rPr>
                        <a:t>Levels of Visual Analysis task</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solidFill>
                      <a:srgbClr val="CFE2F3"/>
                    </a:solidFill>
                  </a:tcPr>
                </a:tc>
                <a:tc gridSpan="2">
                  <a:txBody>
                    <a:bodyPr>
                      <a:noAutofit/>
                    </a:bodyPr>
                    <a:lstStyle/>
                    <a:p>
                      <a:pPr indent="0" lvl="0" marL="0" rtl="0">
                        <a:spcBef>
                          <a:spcPts val="0"/>
                        </a:spcBef>
                        <a:spcAft>
                          <a:spcPts val="0"/>
                        </a:spcAft>
                        <a:buNone/>
                      </a:pPr>
                      <a:r>
                        <a:rPr lang="en" sz="1000">
                          <a:latin typeface="Lato"/>
                          <a:ea typeface="Lato"/>
                          <a:cs typeface="Lato"/>
                          <a:sym typeface="Lato"/>
                        </a:rPr>
                        <a:t>What it indicates of cohort dynamics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solidFill>
                      <a:srgbClr val="CFE2F3"/>
                    </a:solidFill>
                  </a:tcPr>
                </a:tc>
                <a:tc hMerge="1"/>
              </a:tr>
              <a:tr h="276225">
                <a:tc vMerge="1"/>
                <a:tc>
                  <a:txBody>
                    <a:bodyPr>
                      <a:noAutofit/>
                    </a:bodyPr>
                    <a:lstStyle/>
                    <a:p>
                      <a:pPr indent="0" lvl="0" marL="0" rtl="0">
                        <a:spcBef>
                          <a:spcPts val="0"/>
                        </a:spcBef>
                        <a:spcAft>
                          <a:spcPts val="0"/>
                        </a:spcAft>
                        <a:buNone/>
                      </a:pPr>
                      <a:r>
                        <a:rPr lang="en" sz="1000">
                          <a:latin typeface="Lato"/>
                          <a:ea typeface="Lato"/>
                          <a:cs typeface="Lato"/>
                          <a:sym typeface="Lato"/>
                        </a:rPr>
                        <a:t>Across categories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latin typeface="Lato"/>
                          <a:ea typeface="Lato"/>
                          <a:cs typeface="Lato"/>
                          <a:sym typeface="Lato"/>
                        </a:rPr>
                        <a:t>Across periods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r>
              <a:tr h="428625">
                <a:tc>
                  <a:txBody>
                    <a:bodyPr>
                      <a:noAutofit/>
                    </a:bodyPr>
                    <a:lstStyle/>
                    <a:p>
                      <a:pPr indent="0" lvl="0" marL="0" rtl="0">
                        <a:spcBef>
                          <a:spcPts val="0"/>
                        </a:spcBef>
                        <a:spcAft>
                          <a:spcPts val="0"/>
                        </a:spcAft>
                        <a:buNone/>
                      </a:pPr>
                      <a:r>
                        <a:rPr lang="en" sz="1000">
                          <a:latin typeface="Lato"/>
                          <a:ea typeface="Lato"/>
                          <a:cs typeface="Lato"/>
                          <a:sym typeface="Lato"/>
                        </a:rPr>
                        <a:t>Identify characteristics of Phase</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gridSpan="2">
                  <a:txBody>
                    <a:bodyPr>
                      <a:noAutofit/>
                    </a:bodyPr>
                    <a:lstStyle/>
                    <a:p>
                      <a:pPr indent="0" lvl="0" marL="0" rtl="0">
                        <a:spcBef>
                          <a:spcPts val="0"/>
                        </a:spcBef>
                        <a:spcAft>
                          <a:spcPts val="0"/>
                        </a:spcAft>
                        <a:buNone/>
                      </a:pPr>
                      <a:r>
                        <a:rPr lang="en" sz="1000">
                          <a:latin typeface="Lato"/>
                          <a:ea typeface="Lato"/>
                          <a:cs typeface="Lato"/>
                          <a:sym typeface="Lato"/>
                        </a:rPr>
                        <a:t>Trace the most prominent level of performance,</a:t>
                      </a:r>
                      <a:endParaRPr sz="1000">
                        <a:latin typeface="Lato"/>
                        <a:ea typeface="Lato"/>
                        <a:cs typeface="Lato"/>
                        <a:sym typeface="Lato"/>
                      </a:endParaRPr>
                    </a:p>
                    <a:p>
                      <a:pPr indent="0" lvl="0" marL="0" rtl="0">
                        <a:spcBef>
                          <a:spcPts val="0"/>
                        </a:spcBef>
                        <a:spcAft>
                          <a:spcPts val="0"/>
                        </a:spcAft>
                        <a:buNone/>
                      </a:pPr>
                      <a:r>
                        <a:rPr lang="en" sz="1000">
                          <a:latin typeface="Lato"/>
                          <a:ea typeface="Lato"/>
                          <a:cs typeface="Lato"/>
                          <a:sym typeface="Lato"/>
                        </a:rPr>
                        <a:t>Trace if absence of any performance level</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hMerge="1"/>
              </a:tr>
              <a:tr h="581025">
                <a:tc>
                  <a:txBody>
                    <a:bodyPr>
                      <a:noAutofit/>
                    </a:bodyPr>
                    <a:lstStyle/>
                    <a:p>
                      <a:pPr indent="0" lvl="0" marL="0" rtl="0">
                        <a:spcBef>
                          <a:spcPts val="0"/>
                        </a:spcBef>
                        <a:spcAft>
                          <a:spcPts val="0"/>
                        </a:spcAft>
                        <a:buNone/>
                      </a:pPr>
                      <a:r>
                        <a:rPr lang="en" sz="1000">
                          <a:latin typeface="Lato"/>
                          <a:ea typeface="Lato"/>
                          <a:cs typeface="Lato"/>
                          <a:sym typeface="Lato"/>
                        </a:rPr>
                        <a:t>Identify characteristics of transitions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latin typeface="Lato"/>
                          <a:ea typeface="Lato"/>
                          <a:cs typeface="Lato"/>
                          <a:sym typeface="Lato"/>
                        </a:rPr>
                        <a:t>Trace proportion of desirable performance transitions across intervention</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latin typeface="Lato"/>
                          <a:ea typeface="Lato"/>
                          <a:cs typeface="Lato"/>
                          <a:sym typeface="Lato"/>
                        </a:rPr>
                        <a:t>Trace proportion of transitions across performance levels in consecutive test periods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r>
              <a:tr h="733425">
                <a:tc>
                  <a:txBody>
                    <a:bodyPr>
                      <a:noAutofit/>
                    </a:bodyPr>
                    <a:lstStyle/>
                    <a:p>
                      <a:pPr indent="0" lvl="0" marL="0" rtl="0">
                        <a:spcBef>
                          <a:spcPts val="0"/>
                        </a:spcBef>
                        <a:spcAft>
                          <a:spcPts val="0"/>
                        </a:spcAft>
                        <a:buNone/>
                      </a:pPr>
                      <a:r>
                        <a:rPr lang="en" sz="1000">
                          <a:latin typeface="Lato"/>
                          <a:ea typeface="Lato"/>
                          <a:cs typeface="Lato"/>
                          <a:sym typeface="Lato"/>
                        </a:rPr>
                        <a:t>Identify Patterns in Transitions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latin typeface="Lato"/>
                          <a:ea typeface="Lato"/>
                          <a:cs typeface="Lato"/>
                          <a:sym typeface="Lato"/>
                        </a:rPr>
                        <a:t>Trace Alignment and Returns of performance across phases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a:txBody>
                    <a:bodyPr>
                      <a:noAutofit/>
                    </a:bodyPr>
                    <a:lstStyle/>
                    <a:p>
                      <a:pPr indent="0" lvl="0" marL="0" rtl="0">
                        <a:spcBef>
                          <a:spcPts val="0"/>
                        </a:spcBef>
                        <a:spcAft>
                          <a:spcPts val="0"/>
                        </a:spcAft>
                        <a:buNone/>
                      </a:pPr>
                      <a:r>
                        <a:rPr lang="en" sz="1000">
                          <a:latin typeface="Lato"/>
                          <a:ea typeface="Lato"/>
                          <a:cs typeface="Lato"/>
                          <a:sym typeface="Lato"/>
                        </a:rPr>
                        <a:t>Trace proportion of desirable vs undesirable sets of transitions. Analyze performances switches and alignments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r>
              <a:tr h="428625">
                <a:tc>
                  <a:txBody>
                    <a:bodyPr>
                      <a:noAutofit/>
                    </a:bodyPr>
                    <a:lstStyle/>
                    <a:p>
                      <a:pPr indent="0" lvl="0" marL="0" rtl="0">
                        <a:spcBef>
                          <a:spcPts val="0"/>
                        </a:spcBef>
                        <a:spcAft>
                          <a:spcPts val="0"/>
                        </a:spcAft>
                        <a:buNone/>
                      </a:pPr>
                      <a:r>
                        <a:rPr lang="en" sz="1000">
                          <a:latin typeface="Lato"/>
                          <a:ea typeface="Lato"/>
                          <a:cs typeface="Lato"/>
                          <a:sym typeface="Lato"/>
                        </a:rPr>
                        <a:t>Compare two SAT diagrams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gridSpan="2">
                  <a:txBody>
                    <a:bodyPr>
                      <a:noAutofit/>
                    </a:bodyPr>
                    <a:lstStyle/>
                    <a:p>
                      <a:pPr indent="0" lvl="0" marL="0" rtl="0">
                        <a:spcBef>
                          <a:spcPts val="0"/>
                        </a:spcBef>
                        <a:spcAft>
                          <a:spcPts val="0"/>
                        </a:spcAft>
                        <a:buNone/>
                      </a:pPr>
                      <a:r>
                        <a:rPr lang="en" sz="1000">
                          <a:latin typeface="Lato"/>
                          <a:ea typeface="Lato"/>
                          <a:cs typeface="Lato"/>
                          <a:sym typeface="Lato"/>
                        </a:rPr>
                        <a:t>Indicate similarities and differences of trends in patterns of two performance transitions having same phases.</a:t>
                      </a:r>
                      <a:endParaRPr sz="1000">
                        <a:latin typeface="Lato"/>
                        <a:ea typeface="Lato"/>
                        <a:cs typeface="Lato"/>
                        <a:sym typeface="Lato"/>
                      </a:endParaRPr>
                    </a:p>
                  </a:txBody>
                  <a:tcPr marT="63500" marB="63500" marR="63500" marL="63500">
                    <a:lnL cap="flat" cmpd="sng" w="12650">
                      <a:solidFill>
                        <a:srgbClr val="AEAAAA"/>
                      </a:solidFill>
                      <a:prstDash val="solid"/>
                      <a:round/>
                      <a:headEnd len="sm" w="sm" type="none"/>
                      <a:tailEnd len="sm" w="sm" type="none"/>
                    </a:lnL>
                    <a:lnR cap="flat" cmpd="sng" w="12650">
                      <a:solidFill>
                        <a:srgbClr val="AEAAAA"/>
                      </a:solidFill>
                      <a:prstDash val="solid"/>
                      <a:round/>
                      <a:headEnd len="sm" w="sm" type="none"/>
                      <a:tailEnd len="sm" w="sm" type="none"/>
                    </a:lnR>
                    <a:lnT cap="flat" cmpd="sng" w="12650">
                      <a:solidFill>
                        <a:srgbClr val="AEAAAA"/>
                      </a:solidFill>
                      <a:prstDash val="solid"/>
                      <a:round/>
                      <a:headEnd len="sm" w="sm" type="none"/>
                      <a:tailEnd len="sm" w="sm" type="none"/>
                    </a:lnT>
                    <a:lnB cap="flat" cmpd="sng" w="12650">
                      <a:solidFill>
                        <a:srgbClr val="AEAAAA"/>
                      </a:solidFill>
                      <a:prstDash val="solid"/>
                      <a:round/>
                      <a:headEnd len="sm" w="sm" type="none"/>
                      <a:tailEnd len="sm" w="sm" type="none"/>
                    </a:lnB>
                  </a:tcPr>
                </a:tc>
                <a:tc hMerge="1"/>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7" name="Shape 1277"/>
        <p:cNvGrpSpPr/>
        <p:nvPr/>
      </p:nvGrpSpPr>
      <p:grpSpPr>
        <a:xfrm>
          <a:off x="0" y="0"/>
          <a:ext cx="0" cy="0"/>
          <a:chOff x="0" y="0"/>
          <a:chExt cx="0" cy="0"/>
        </a:xfrm>
      </p:grpSpPr>
      <p:pic>
        <p:nvPicPr>
          <p:cNvPr id="1278" name="Shape 1278"/>
          <p:cNvPicPr preferRelativeResize="0"/>
          <p:nvPr/>
        </p:nvPicPr>
        <p:blipFill>
          <a:blip r:embed="rId3">
            <a:alphaModFix/>
          </a:blip>
          <a:stretch>
            <a:fillRect/>
          </a:stretch>
        </p:blipFill>
        <p:spPr>
          <a:xfrm>
            <a:off x="425916" y="0"/>
            <a:ext cx="6073961" cy="5143500"/>
          </a:xfrm>
          <a:prstGeom prst="rect">
            <a:avLst/>
          </a:prstGeom>
          <a:noFill/>
          <a:ln>
            <a:noFill/>
          </a:ln>
        </p:spPr>
      </p:pic>
      <p:sp>
        <p:nvSpPr>
          <p:cNvPr id="1279" name="Shape 127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280" name="Shape 1280"/>
          <p:cNvSpPr txBox="1"/>
          <p:nvPr>
            <p:ph idx="4294967295" type="title"/>
          </p:nvPr>
        </p:nvSpPr>
        <p:spPr>
          <a:xfrm>
            <a:off x="44925" y="152400"/>
            <a:ext cx="2405100" cy="1673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t>Evaluation Phase</a:t>
            </a:r>
            <a:endParaRPr sz="2400"/>
          </a:p>
        </p:txBody>
      </p:sp>
      <p:sp>
        <p:nvSpPr>
          <p:cNvPr id="1281" name="Shape 1281"/>
          <p:cNvSpPr txBox="1"/>
          <p:nvPr>
            <p:ph idx="4294967295" type="body"/>
          </p:nvPr>
        </p:nvSpPr>
        <p:spPr>
          <a:xfrm>
            <a:off x="6499875" y="1138575"/>
            <a:ext cx="2546700" cy="3002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AutoNum type="arabicPeriod"/>
            </a:pPr>
            <a:r>
              <a:rPr lang="en" sz="1400"/>
              <a:t>Usefulness</a:t>
            </a:r>
            <a:endParaRPr sz="1400"/>
          </a:p>
          <a:p>
            <a:pPr indent="-317500" lvl="0" marL="457200" rtl="0">
              <a:spcBef>
                <a:spcPts val="0"/>
              </a:spcBef>
              <a:spcAft>
                <a:spcPts val="0"/>
              </a:spcAft>
              <a:buSzPts val="1400"/>
              <a:buAutoNum type="arabicPeriod"/>
            </a:pPr>
            <a:r>
              <a:rPr lang="en" sz="1400"/>
              <a:t>Utility</a:t>
            </a:r>
            <a:endParaRPr sz="1400"/>
          </a:p>
          <a:p>
            <a:pPr indent="-317500" lvl="0" marL="457200" rtl="0">
              <a:spcBef>
                <a:spcPts val="0"/>
              </a:spcBef>
              <a:spcAft>
                <a:spcPts val="0"/>
              </a:spcAft>
              <a:buSzPts val="1400"/>
              <a:buAutoNum type="arabicPeriod"/>
            </a:pPr>
            <a:r>
              <a:rPr lang="en" sz="1400"/>
              <a:t>Usability</a:t>
            </a:r>
            <a:endParaRPr sz="1400"/>
          </a:p>
          <a:p>
            <a:pPr indent="-317500" lvl="0" marL="457200" rtl="0">
              <a:spcBef>
                <a:spcPts val="0"/>
              </a:spcBef>
              <a:spcAft>
                <a:spcPts val="0"/>
              </a:spcAft>
              <a:buSzPts val="1400"/>
              <a:buAutoNum type="arabicPeriod"/>
            </a:pPr>
            <a:r>
              <a:rPr lang="en" sz="1400"/>
              <a:t>Applicability</a:t>
            </a:r>
            <a:endParaRPr sz="1400"/>
          </a:p>
        </p:txBody>
      </p:sp>
      <p:sp>
        <p:nvSpPr>
          <p:cNvPr id="1282" name="Shape 1282"/>
          <p:cNvSpPr/>
          <p:nvPr/>
        </p:nvSpPr>
        <p:spPr>
          <a:xfrm>
            <a:off x="2008225" y="4332450"/>
            <a:ext cx="2630400" cy="8109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3" name="Shape 1283"/>
          <p:cNvSpPr/>
          <p:nvPr/>
        </p:nvSpPr>
        <p:spPr>
          <a:xfrm>
            <a:off x="4638375" y="1138575"/>
            <a:ext cx="1861500" cy="23580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4" name="Shape 1284"/>
          <p:cNvSpPr/>
          <p:nvPr/>
        </p:nvSpPr>
        <p:spPr>
          <a:xfrm>
            <a:off x="2771750" y="0"/>
            <a:ext cx="1540200" cy="8109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5" name="Shape 1285"/>
          <p:cNvSpPr/>
          <p:nvPr/>
        </p:nvSpPr>
        <p:spPr>
          <a:xfrm>
            <a:off x="425925" y="1138575"/>
            <a:ext cx="2122500" cy="33060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85"/>
                                        </p:tgtEl>
                                      </p:cBhvr>
                                    </p:animEffect>
                                    <p:set>
                                      <p:cBhvr>
                                        <p:cTn dur="1" fill="hold">
                                          <p:stCondLst>
                                            <p:cond delay="1000"/>
                                          </p:stCondLst>
                                        </p:cTn>
                                        <p:tgtEl>
                                          <p:spTgt spid="12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82"/>
                                        </p:tgtEl>
                                      </p:cBhvr>
                                    </p:animEffect>
                                    <p:set>
                                      <p:cBhvr>
                                        <p:cTn dur="1" fill="hold">
                                          <p:stCondLst>
                                            <p:cond delay="1000"/>
                                          </p:stCondLst>
                                        </p:cTn>
                                        <p:tgtEl>
                                          <p:spTgt spid="1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83"/>
                                        </p:tgtEl>
                                      </p:cBhvr>
                                    </p:animEffect>
                                    <p:set>
                                      <p:cBhvr>
                                        <p:cTn dur="1" fill="hold">
                                          <p:stCondLst>
                                            <p:cond delay="1000"/>
                                          </p:stCondLst>
                                        </p:cTn>
                                        <p:tgtEl>
                                          <p:spTgt spid="12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84"/>
                                        </p:tgtEl>
                                      </p:cBhvr>
                                    </p:animEffect>
                                    <p:set>
                                      <p:cBhvr>
                                        <p:cTn dur="1" fill="hold">
                                          <p:stCondLst>
                                            <p:cond delay="1000"/>
                                          </p:stCondLst>
                                        </p:cTn>
                                        <p:tgtEl>
                                          <p:spTgt spid="12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9" name="Shape 1289"/>
        <p:cNvGrpSpPr/>
        <p:nvPr/>
      </p:nvGrpSpPr>
      <p:grpSpPr>
        <a:xfrm>
          <a:off x="0" y="0"/>
          <a:ext cx="0" cy="0"/>
          <a:chOff x="0" y="0"/>
          <a:chExt cx="0" cy="0"/>
        </a:xfrm>
      </p:grpSpPr>
      <p:sp>
        <p:nvSpPr>
          <p:cNvPr id="1290" name="Shape 1290"/>
          <p:cNvSpPr txBox="1"/>
          <p:nvPr>
            <p:ph type="title"/>
          </p:nvPr>
        </p:nvSpPr>
        <p:spPr>
          <a:xfrm>
            <a:off x="206250" y="788275"/>
            <a:ext cx="22707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highlight>
                  <a:srgbClr val="CFE2F3"/>
                </a:highlight>
              </a:rPr>
              <a:t>Scenario 1</a:t>
            </a:r>
            <a:br>
              <a:rPr lang="en" sz="1400">
                <a:highlight>
                  <a:srgbClr val="CFE2F3"/>
                </a:highlight>
              </a:rPr>
            </a:br>
            <a:endParaRPr sz="1400">
              <a:highlight>
                <a:srgbClr val="CFE2F3"/>
              </a:highlight>
            </a:endParaRPr>
          </a:p>
          <a:p>
            <a:pPr indent="0" lvl="0" marL="0" rtl="0">
              <a:spcBef>
                <a:spcPts val="0"/>
              </a:spcBef>
              <a:spcAft>
                <a:spcPts val="0"/>
              </a:spcAft>
              <a:buNone/>
            </a:pPr>
            <a:r>
              <a:rPr lang="en" sz="2400"/>
              <a:t>Studies related to analysing TPS activities in a large enrollment lecture</a:t>
            </a:r>
            <a:endParaRPr sz="2400"/>
          </a:p>
        </p:txBody>
      </p:sp>
      <p:sp>
        <p:nvSpPr>
          <p:cNvPr id="1291" name="Shape 1291"/>
          <p:cNvSpPr txBox="1"/>
          <p:nvPr>
            <p:ph idx="1" type="body"/>
          </p:nvPr>
        </p:nvSpPr>
        <p:spPr>
          <a:xfrm>
            <a:off x="2476950" y="788275"/>
            <a:ext cx="6384000" cy="30024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400"/>
              <a:t>Study 1: (Kothiyal et.al. 2013)</a:t>
            </a:r>
            <a:br>
              <a:rPr lang="en" sz="1400"/>
            </a:br>
            <a:r>
              <a:rPr lang="en" sz="1400"/>
              <a:t>	A field study to investigate the quantity and quality of </a:t>
            </a:r>
            <a:r>
              <a:rPr b="1" lang="en" sz="1400"/>
              <a:t>engagement</a:t>
            </a:r>
            <a:r>
              <a:rPr lang="en" sz="1400"/>
              <a:t> during TPS in a large CS1 course.</a:t>
            </a:r>
            <a:endParaRPr sz="1400"/>
          </a:p>
          <a:p>
            <a:pPr indent="0" lvl="0" marL="0" rtl="0">
              <a:lnSpc>
                <a:spcPct val="150000"/>
              </a:lnSpc>
              <a:spcBef>
                <a:spcPts val="0"/>
              </a:spcBef>
              <a:spcAft>
                <a:spcPts val="0"/>
              </a:spcAft>
              <a:buNone/>
            </a:pPr>
            <a:r>
              <a:rPr lang="en" sz="1400">
                <a:highlight>
                  <a:srgbClr val="FFF2CC"/>
                </a:highlight>
              </a:rPr>
              <a:t>RQ - How much students engagement occurs during the TPS activity?</a:t>
            </a:r>
            <a:endParaRPr sz="1400">
              <a:highlight>
                <a:srgbClr val="FFF2CC"/>
              </a:highlight>
            </a:endParaRPr>
          </a:p>
          <a:p>
            <a:pPr indent="0" lvl="0" marL="0" rtl="0">
              <a:lnSpc>
                <a:spcPct val="150000"/>
              </a:lnSpc>
              <a:spcBef>
                <a:spcPts val="0"/>
              </a:spcBef>
              <a:spcAft>
                <a:spcPts val="0"/>
              </a:spcAft>
              <a:buNone/>
            </a:pPr>
            <a:r>
              <a:rPr lang="en" sz="1400">
                <a:highlight>
                  <a:srgbClr val="FFF2CC"/>
                </a:highlight>
              </a:rPr>
              <a:t>RQ - How does the amount of engagement change as activity progresses?</a:t>
            </a:r>
            <a:endParaRPr sz="1400">
              <a:highlight>
                <a:srgbClr val="FFF2CC"/>
              </a:highlight>
            </a:endParaRPr>
          </a:p>
          <a:p>
            <a:pPr indent="0" lvl="0" marL="0" rtl="0">
              <a:lnSpc>
                <a:spcPct val="150000"/>
              </a:lnSpc>
              <a:spcBef>
                <a:spcPts val="0"/>
              </a:spcBef>
              <a:spcAft>
                <a:spcPts val="0"/>
              </a:spcAft>
              <a:buNone/>
            </a:pPr>
            <a:r>
              <a:t/>
            </a:r>
            <a:endParaRPr sz="1400"/>
          </a:p>
          <a:p>
            <a:pPr indent="0" lvl="0" marL="0" rtl="0">
              <a:lnSpc>
                <a:spcPct val="115000"/>
              </a:lnSpc>
              <a:spcBef>
                <a:spcPts val="0"/>
              </a:spcBef>
              <a:spcAft>
                <a:spcPts val="0"/>
              </a:spcAft>
              <a:buNone/>
            </a:pPr>
            <a:r>
              <a:rPr lang="en" sz="1400"/>
              <a:t>Study 2: (Kothiyal et.al. 2014)</a:t>
            </a:r>
            <a:br>
              <a:rPr lang="en" sz="1400"/>
            </a:br>
            <a:r>
              <a:rPr lang="en" sz="1400"/>
              <a:t>	A two group experimental study to evaluate effectiveness of TPS for </a:t>
            </a:r>
            <a:r>
              <a:rPr b="1" lang="en" sz="1400"/>
              <a:t>learning</a:t>
            </a:r>
            <a:r>
              <a:rPr lang="en" sz="1400"/>
              <a:t>.</a:t>
            </a:r>
            <a:endParaRPr sz="1400"/>
          </a:p>
          <a:p>
            <a:pPr indent="0" lvl="0" marL="0" rtl="0">
              <a:lnSpc>
                <a:spcPct val="150000"/>
              </a:lnSpc>
              <a:spcBef>
                <a:spcPts val="0"/>
              </a:spcBef>
              <a:spcAft>
                <a:spcPts val="0"/>
              </a:spcAft>
              <a:buNone/>
            </a:pPr>
            <a:r>
              <a:rPr lang="en" sz="1400">
                <a:highlight>
                  <a:srgbClr val="FFF2CC"/>
                </a:highlight>
              </a:rPr>
              <a:t>RQ - </a:t>
            </a:r>
            <a:r>
              <a:rPr lang="en" sz="1400">
                <a:highlight>
                  <a:srgbClr val="FFF2CC"/>
                </a:highlight>
              </a:rPr>
              <a:t>Do</a:t>
            </a:r>
            <a:r>
              <a:rPr lang="en" sz="1400">
                <a:highlight>
                  <a:srgbClr val="FFF2CC"/>
                </a:highlight>
              </a:rPr>
              <a:t> TPS activities lead to increased conceptual understanding and application of CS1 concepts?</a:t>
            </a:r>
            <a:endParaRPr sz="1400">
              <a:highlight>
                <a:srgbClr val="FFF2CC"/>
              </a:highlight>
            </a:endParaRPr>
          </a:p>
        </p:txBody>
      </p:sp>
      <p:sp>
        <p:nvSpPr>
          <p:cNvPr id="1292" name="Shape 129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