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68" r:id="rId2"/>
    <p:sldMasterId id="2147483683" r:id="rId3"/>
    <p:sldMasterId id="2147483695" r:id="rId4"/>
  </p:sldMasterIdLst>
  <p:notesMasterIdLst>
    <p:notesMasterId r:id="rId40"/>
  </p:notesMasterIdLst>
  <p:handoutMasterIdLst>
    <p:handoutMasterId r:id="rId41"/>
  </p:handoutMasterIdLst>
  <p:sldIdLst>
    <p:sldId id="394" r:id="rId5"/>
    <p:sldId id="365" r:id="rId6"/>
    <p:sldId id="355" r:id="rId7"/>
    <p:sldId id="367" r:id="rId8"/>
    <p:sldId id="368" r:id="rId9"/>
    <p:sldId id="351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91" r:id="rId21"/>
    <p:sldId id="392" r:id="rId22"/>
    <p:sldId id="393" r:id="rId23"/>
    <p:sldId id="345" r:id="rId24"/>
    <p:sldId id="34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347" r:id="rId35"/>
    <p:sldId id="348" r:id="rId36"/>
    <p:sldId id="407" r:id="rId37"/>
    <p:sldId id="395" r:id="rId38"/>
    <p:sldId id="327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>
          <p15:clr>
            <a:srgbClr val="A4A3A4"/>
          </p15:clr>
        </p15:guide>
        <p15:guide id="2" orient="horz" pos="1812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1188">
          <p15:clr>
            <a:srgbClr val="A4A3A4"/>
          </p15:clr>
        </p15:guide>
        <p15:guide id="5" orient="horz" pos="2436">
          <p15:clr>
            <a:srgbClr val="A4A3A4"/>
          </p15:clr>
        </p15:guide>
        <p15:guide id="6" pos="240">
          <p15:clr>
            <a:srgbClr val="A4A3A4"/>
          </p15:clr>
        </p15:guide>
        <p15:guide id="7" pos="4944">
          <p15:clr>
            <a:srgbClr val="A4A3A4"/>
          </p15:clr>
        </p15:guide>
        <p15:guide id="8" pos="5472">
          <p15:clr>
            <a:srgbClr val="A4A3A4"/>
          </p15:clr>
        </p15:guide>
        <p15:guide id="9" pos="384">
          <p15:clr>
            <a:srgbClr val="A4A3A4"/>
          </p15:clr>
        </p15:guide>
        <p15:guide id="10" pos="2208">
          <p15:clr>
            <a:srgbClr val="A4A3A4"/>
          </p15:clr>
        </p15:guide>
        <p15:guide id="11" pos="3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1F4B7D"/>
    <a:srgbClr val="1F497D"/>
    <a:srgbClr val="40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howGuides="1">
      <p:cViewPr varScale="1">
        <p:scale>
          <a:sx n="88" d="100"/>
          <a:sy n="88" d="100"/>
        </p:scale>
        <p:origin x="660" y="52"/>
      </p:cViewPr>
      <p:guideLst>
        <p:guide orient="horz" pos="804"/>
        <p:guide orient="horz" pos="1812"/>
        <p:guide orient="horz"/>
        <p:guide orient="horz" pos="1188"/>
        <p:guide orient="horz" pos="2436"/>
        <p:guide pos="240"/>
        <p:guide pos="4944"/>
        <p:guide pos="5472"/>
        <p:guide pos="384"/>
        <p:guide pos="2208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5DD14-19B6-4C17-9105-BC8A5469ADDF}" type="datetimeFigureOut">
              <a:rPr lang="en-IN" smtClean="0"/>
              <a:pPr/>
              <a:t>14-07-2018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CB855-D53C-4605-9AAD-D6D0E85262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896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DCD69-082C-490E-B2D6-957B6962DA60}" type="datetimeFigureOut">
              <a:rPr lang="en-US" smtClean="0"/>
              <a:pPr/>
              <a:t>14-Jul-18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04ACE-3B28-4B81-80C4-AF0780170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77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07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39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23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79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40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0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94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295B1-857F-4145-BE45-C2AA01786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180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295B1-857F-4145-BE45-C2AA01786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888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65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8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8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11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295B1-857F-4145-BE45-C2AA01786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128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295B1-857F-4145-BE45-C2AA01786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52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74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4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295B1-857F-4145-BE45-C2AA0178691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5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1657350"/>
            <a:ext cx="7467600" cy="79295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4F81BD"/>
                </a:solidFill>
              </a:defRPr>
            </a:lvl1pPr>
          </a:lstStyle>
          <a:p>
            <a:r>
              <a:rPr lang="en-IN" b="1" dirty="0" smtClean="0"/>
              <a:t>title</a:t>
            </a:r>
            <a:endParaRPr lang="fr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2495550"/>
            <a:ext cx="746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81600" y="2562225"/>
            <a:ext cx="7467000" cy="129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latin typeface="+mn-lt"/>
              </a:defRPr>
            </a:lvl1pPr>
          </a:lstStyle>
          <a:p>
            <a:pPr lvl="0"/>
            <a:r>
              <a:rPr lang="en-IN" dirty="0" smtClean="0"/>
              <a:t>Instructor Name</a:t>
            </a:r>
          </a:p>
          <a:p>
            <a:pPr lvl="0"/>
            <a:r>
              <a:rPr lang="en-IN" dirty="0" smtClean="0"/>
              <a:t>Co Instructor Name</a:t>
            </a:r>
          </a:p>
          <a:p>
            <a:pPr lvl="0"/>
            <a:r>
              <a:rPr lang="en-IN" dirty="0" smtClean="0"/>
              <a:t>Institute Name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049" y="19050"/>
            <a:ext cx="7839075" cy="1276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tabLst>
                <a:tab pos="4486275" algn="l"/>
              </a:tabLst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Course Banner will come here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0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22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5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3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50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98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23618"/>
            <a:ext cx="9143999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IDP in Educational Technology IIT Bombay |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 Learning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270942" cy="273844"/>
          </a:xfrm>
        </p:spPr>
        <p:txBody>
          <a:bodyPr/>
          <a:lstStyle/>
          <a:p>
            <a:pPr defTabSz="685800"/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0" descr="iitblogo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0263" y="355740"/>
            <a:ext cx="477628" cy="46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951559" y="790575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IIT BOMBAY</a:t>
            </a:r>
            <a:endParaRPr kumimoji="0" lang="en-IN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073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9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04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1657350"/>
            <a:ext cx="7467600" cy="792956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4F81BD"/>
                </a:solidFill>
              </a:defRPr>
            </a:lvl1pPr>
          </a:lstStyle>
          <a:p>
            <a:r>
              <a:rPr lang="en-IN" b="1" dirty="0" smtClean="0"/>
              <a:t>title</a:t>
            </a:r>
            <a:endParaRPr lang="fr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2495550"/>
            <a:ext cx="746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81600" y="2562225"/>
            <a:ext cx="7467000" cy="1295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latin typeface="+mn-lt"/>
              </a:defRPr>
            </a:lvl1pPr>
          </a:lstStyle>
          <a:p>
            <a:pPr lvl="0"/>
            <a:r>
              <a:rPr lang="en-IN" dirty="0" smtClean="0"/>
              <a:t>Instructor Name</a:t>
            </a:r>
          </a:p>
          <a:p>
            <a:pPr lvl="0"/>
            <a:r>
              <a:rPr lang="en-IN" dirty="0" smtClean="0"/>
              <a:t>Co Instructor Name</a:t>
            </a:r>
          </a:p>
          <a:p>
            <a:pPr lvl="0"/>
            <a:r>
              <a:rPr lang="en-IN" dirty="0" smtClean="0"/>
              <a:t>Institute Name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056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55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Bullets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7600" y="1123200"/>
            <a:ext cx="7341000" cy="3582150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/>
            </a:lvl1pPr>
            <a:lvl2pPr marL="542925" indent="-276225">
              <a:buSzPct val="75000"/>
              <a:buFont typeface="Arial" panose="020B0604020202020204" pitchFamily="34" charset="0"/>
              <a:buChar char="•"/>
              <a:defRPr sz="1800"/>
            </a:lvl2pPr>
            <a:lvl3pPr marL="895350" indent="-352425">
              <a:buSzPct val="75000"/>
              <a:buFont typeface="Wingdings" panose="05000000000000000000" pitchFamily="2" charset="2"/>
              <a:buChar char="Ø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Text Using Bullets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100392" y="4767263"/>
            <a:ext cx="414958" cy="273844"/>
          </a:xfrm>
        </p:spPr>
        <p:txBody>
          <a:bodyPr/>
          <a:lstStyle/>
          <a:p>
            <a:pPr defTabSz="685800"/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0" descr="iitblogo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0263" y="355740"/>
            <a:ext cx="477628" cy="46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7951559" y="790575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  <a:cs typeface="Calibri (Headings)"/>
              </a:rPr>
              <a:t>IIT BOMBAY</a:t>
            </a:r>
            <a:endParaRPr lang="en-IN" sz="1000" dirty="0">
              <a:latin typeface="+mn-lt"/>
              <a:cs typeface="Calibri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98293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97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2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46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01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01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11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95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6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7600" y="1123200"/>
            <a:ext cx="7341000" cy="3582150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/>
            </a:lvl1pPr>
            <a:lvl2pPr marL="542925" indent="-276225">
              <a:buSzPct val="75000"/>
              <a:buFont typeface="Arial" panose="020B0604020202020204" pitchFamily="34" charset="0"/>
              <a:buChar char="•"/>
              <a:defRPr sz="1800"/>
            </a:lvl2pPr>
            <a:lvl3pPr marL="895350" indent="-352425">
              <a:buSzPct val="75000"/>
              <a:buFont typeface="Wingdings" panose="05000000000000000000" pitchFamily="2" charset="2"/>
              <a:buChar char="Ø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Text Using Bullets Points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47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99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10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54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89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61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62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87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47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1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07600" y="1123200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Section Heading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7600" y="1631156"/>
            <a:ext cx="4040188" cy="2963466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/>
            </a:lvl1pPr>
            <a:lvl2pPr marL="542925" indent="-276225">
              <a:buSzPct val="75000"/>
              <a:buFont typeface="Arial" panose="020B0604020202020204" pitchFamily="34" charset="0"/>
              <a:buChar char="•"/>
              <a:tabLst>
                <a:tab pos="361950" algn="l"/>
              </a:tabLst>
              <a:defRPr sz="1800"/>
            </a:lvl2pPr>
            <a:lvl3pPr marL="809625" indent="-266700">
              <a:buSzPct val="75000"/>
              <a:buFont typeface="Wingdings" panose="05000000000000000000" pitchFamily="2" charset="2"/>
              <a:buChar char="Ø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0" hasCustomPrompt="1"/>
          </p:nvPr>
        </p:nvSpPr>
        <p:spPr>
          <a:xfrm>
            <a:off x="4799012" y="1123200"/>
            <a:ext cx="3049588" cy="335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Wingdings" panose="05000000000000000000" pitchFamily="2" charset="2"/>
              <a:buChar char="Ø"/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Add images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85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46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18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9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7600" y="1123200"/>
            <a:ext cx="7239000" cy="297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80723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7600" y="1123200"/>
            <a:ext cx="7315200" cy="2895600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 b="1" baseline="0"/>
            </a:lvl1pPr>
          </a:lstStyle>
          <a:p>
            <a:pPr lvl="0"/>
            <a:r>
              <a:rPr lang="en-US" dirty="0" smtClean="0"/>
              <a:t>Click to Edit Activity work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76250"/>
            <a:ext cx="7210200" cy="4762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200" dirty="0" smtClean="0">
                <a:solidFill>
                  <a:schemeClr val="bg1"/>
                </a:solidFill>
              </a:rPr>
              <a:t>Activity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2131219"/>
            <a:ext cx="7467600" cy="792956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 baseline="0">
                <a:solidFill>
                  <a:srgbClr val="4F81BD"/>
                </a:solidFill>
              </a:defRPr>
            </a:lvl1pPr>
          </a:lstStyle>
          <a:p>
            <a:r>
              <a:rPr lang="en-US" b="1" dirty="0" smtClean="0"/>
              <a:t>Thank you</a:t>
            </a:r>
            <a:endParaRPr lang="fr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2800350"/>
            <a:ext cx="746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883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07600" y="1131590"/>
            <a:ext cx="3759600" cy="3394472"/>
          </a:xfrm>
          <a:prstGeom prst="rect">
            <a:avLst/>
          </a:prstGeom>
        </p:spPr>
        <p:txBody>
          <a:bodyPr/>
          <a:lstStyle>
            <a:lvl1pPr marL="266700" indent="-266700">
              <a:buSzPct val="75000"/>
              <a:buFont typeface="Wingdings" panose="05000000000000000000" pitchFamily="2" charset="2"/>
              <a:buChar char="§"/>
              <a:defRPr sz="2000" baseline="0"/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 sz="1800"/>
            </a:lvl2pPr>
            <a:lvl3pPr>
              <a:buSzPct val="75000"/>
              <a:defRPr sz="1600"/>
            </a:lvl3pPr>
            <a:lvl4pPr marL="1600200" indent="-228600">
              <a:buSzPct val="75000"/>
              <a:buFont typeface="Wingdings" panose="05000000000000000000" pitchFamily="2" charset="2"/>
              <a:buChar char="Ø"/>
              <a:defRPr sz="1400" b="0"/>
            </a:lvl4pPr>
          </a:lstStyle>
          <a:p>
            <a:pPr lvl="0"/>
            <a:r>
              <a:rPr lang="en-US" dirty="0" smtClean="0"/>
              <a:t>Text box 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1000" y="476381"/>
            <a:ext cx="74676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470000" y="1123950"/>
            <a:ext cx="3378600" cy="3394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 sz="2400"/>
            </a:lvl2pPr>
            <a:lvl3pPr>
              <a:buSzPct val="75000"/>
              <a:defRPr sz="1800"/>
            </a:lvl3pPr>
            <a:lvl4pPr marL="1600200" indent="-228600">
              <a:buSzPct val="75000"/>
              <a:buFont typeface="Wingdings" panose="05000000000000000000" pitchFamily="2" charset="2"/>
              <a:buChar char="Ø"/>
              <a:defRPr sz="1600" b="0"/>
            </a:lvl4pPr>
          </a:lstStyle>
          <a:p>
            <a:pPr lvl="0"/>
            <a:r>
              <a:rPr lang="en-US" dirty="0" smtClean="0"/>
              <a:t>Add Images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IIT Bombay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2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23618"/>
            <a:ext cx="9143999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10" descr="iitblogo.png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0263" y="355740"/>
            <a:ext cx="477628" cy="46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7951559" y="790575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IIT BOMBAY</a:t>
            </a:r>
            <a:endParaRPr lang="en-IN" sz="1000" dirty="0">
              <a:latin typeface="+mj-lt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918273" y="4829968"/>
            <a:ext cx="7307452" cy="2159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Educational Technology,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IIT Bombay | </a:t>
            </a:r>
            <a:r>
              <a:rPr lang="en-US" sz="9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Active Learning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58" r:id="rId3"/>
    <p:sldLayoutId id="2147483662" r:id="rId4"/>
    <p:sldLayoutId id="2147483665" r:id="rId5"/>
    <p:sldLayoutId id="2147483664" r:id="rId6"/>
    <p:sldLayoutId id="2147483666" r:id="rId7"/>
    <p:sldLayoutId id="2147483659" r:id="rId8"/>
    <p:sldLayoutId id="2147483682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6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1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.iitb.ac.in/TeachingResource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paer.rutgers.edu/pt3/experiment.php?topicid=13&amp;exptid=121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.iitb.ac.in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08" y="249564"/>
            <a:ext cx="8117784" cy="1182174"/>
          </a:xfrm>
        </p:spPr>
        <p:txBody>
          <a:bodyPr vert="horz" lIns="34290" tIns="45720" rIns="34290" bIns="45720" rtlCol="0" anchor="t" anchorCtr="0"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Active </a:t>
            </a:r>
            <a:r>
              <a:rPr lang="en-US" sz="3600" b="1" dirty="0" smtClean="0">
                <a:solidFill>
                  <a:srgbClr val="C00000"/>
                </a:solidFill>
              </a:rPr>
              <a:t>learning:</a:t>
            </a: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000" b="1" dirty="0" smtClean="0">
                <a:solidFill>
                  <a:srgbClr val="C00000"/>
                </a:solidFill>
              </a:rPr>
              <a:t>improving </a:t>
            </a:r>
            <a:r>
              <a:rPr lang="en-US" sz="3000" b="1" dirty="0">
                <a:solidFill>
                  <a:srgbClr val="C00000"/>
                </a:solidFill>
              </a:rPr>
              <a:t>student learning and engagement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http://upload.wikimedia.org/wikipedia/sa/d/da/IIT_Bombay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2037847"/>
            <a:ext cx="742950" cy="7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86"/>
          <p:cNvSpPr txBox="1">
            <a:spLocks/>
          </p:cNvSpPr>
          <p:nvPr/>
        </p:nvSpPr>
        <p:spPr>
          <a:xfrm>
            <a:off x="1396746" y="4059550"/>
            <a:ext cx="6743700" cy="942535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25000"/>
            </a:pPr>
            <a:r>
              <a:rPr lang="en" sz="2100" dirty="0" smtClean="0">
                <a:solidFill>
                  <a:prstClr val="black"/>
                </a:solidFill>
              </a:rPr>
              <a:t>KJSCE Faculty Conclave, Mumbai</a:t>
            </a:r>
            <a:endParaRPr lang="en" sz="18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ct val="25000"/>
            </a:pPr>
            <a:r>
              <a:rPr lang="en" sz="1800" dirty="0" smtClean="0">
                <a:solidFill>
                  <a:prstClr val="black"/>
                </a:solidFill>
              </a:rPr>
              <a:t>14 July 2018</a:t>
            </a:r>
            <a:endParaRPr lang="en" sz="21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6162" y="1576182"/>
            <a:ext cx="6844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dirty="0" smtClean="0">
                <a:solidFill>
                  <a:srgbClr val="002060"/>
                </a:solidFill>
                <a:cs typeface="Arial" charset="0"/>
              </a:rPr>
              <a:t>Sridhar Iyer</a:t>
            </a:r>
            <a:endParaRPr lang="en-US" sz="27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760" y="28178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sz="2400" dirty="0">
                <a:solidFill>
                  <a:srgbClr val="002060"/>
                </a:solidFill>
                <a:cs typeface="Arial" charset="0"/>
              </a:rPr>
              <a:t>IIT Bombay</a:t>
            </a:r>
          </a:p>
        </p:txBody>
      </p:sp>
    </p:spTree>
    <p:extLst>
      <p:ext uri="{BB962C8B-B14F-4D97-AF65-F5344CB8AC3E}">
        <p14:creationId xmlns:p14="http://schemas.microsoft.com/office/powerpoint/2010/main" val="4612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Scenario 1: An engineering college classroom in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Scenario 2: An engineering college classroom in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Activity: Think-Pair-Share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 smtClean="0"/>
              <a:t>Scenario 1: </a:t>
            </a:r>
            <a:r>
              <a:rPr lang="en-US" b="0" dirty="0"/>
              <a:t>An engineering college </a:t>
            </a:r>
            <a:r>
              <a:rPr lang="en-US" b="0" dirty="0" smtClean="0"/>
              <a:t>classroom in </a:t>
            </a:r>
            <a:r>
              <a:rPr lang="en-US" b="0" dirty="0"/>
              <a:t>20</a:t>
            </a:r>
            <a:r>
              <a:rPr lang="en-US" b="0" baseline="30000" dirty="0"/>
              <a:t>th</a:t>
            </a:r>
            <a:r>
              <a:rPr lang="en-US" b="0" dirty="0"/>
              <a:t> Century</a:t>
            </a:r>
          </a:p>
          <a:p>
            <a:r>
              <a:rPr lang="en-US" b="0" dirty="0" smtClean="0"/>
              <a:t>Scenario 2: </a:t>
            </a:r>
            <a:r>
              <a:rPr lang="en-US" b="0" dirty="0"/>
              <a:t>An engineering college classroom</a:t>
            </a:r>
            <a:r>
              <a:rPr lang="en-US" b="0" dirty="0" smtClean="0"/>
              <a:t> </a:t>
            </a:r>
            <a:r>
              <a:rPr lang="en-US" b="0" dirty="0"/>
              <a:t>in 21</a:t>
            </a:r>
            <a:r>
              <a:rPr lang="en-US" b="0" baseline="30000" dirty="0"/>
              <a:t>st</a:t>
            </a:r>
            <a:r>
              <a:rPr lang="en-US" b="0" dirty="0"/>
              <a:t> Century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Think 				[Time: ~ 1 min]</a:t>
            </a:r>
          </a:p>
          <a:p>
            <a:pPr marL="0" indent="0">
              <a:buNone/>
            </a:pPr>
            <a:r>
              <a:rPr lang="en-US" dirty="0" smtClean="0"/>
              <a:t>Write one key difference between two scenarios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Activity: Think-Pair-Share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7600" y="1123200"/>
            <a:ext cx="7736808" cy="3680798"/>
          </a:xfrm>
        </p:spPr>
        <p:txBody>
          <a:bodyPr/>
          <a:lstStyle/>
          <a:p>
            <a:r>
              <a:rPr lang="en-US" b="0" dirty="0" smtClean="0"/>
              <a:t>Scenario 1: </a:t>
            </a:r>
            <a:r>
              <a:rPr lang="en-US" b="0" dirty="0"/>
              <a:t>An engineering college </a:t>
            </a:r>
            <a:r>
              <a:rPr lang="en-US" b="0" dirty="0" smtClean="0"/>
              <a:t>classroom in </a:t>
            </a:r>
            <a:r>
              <a:rPr lang="en-US" b="0" dirty="0"/>
              <a:t>20</a:t>
            </a:r>
            <a:r>
              <a:rPr lang="en-US" b="0" baseline="30000" dirty="0"/>
              <a:t>th</a:t>
            </a:r>
            <a:r>
              <a:rPr lang="en-US" b="0" dirty="0"/>
              <a:t> Century</a:t>
            </a:r>
          </a:p>
          <a:p>
            <a:r>
              <a:rPr lang="en-US" b="0" dirty="0" smtClean="0"/>
              <a:t>Scenario 2: </a:t>
            </a:r>
            <a:r>
              <a:rPr lang="en-US" b="0" dirty="0"/>
              <a:t>An engineering college classroom</a:t>
            </a:r>
            <a:r>
              <a:rPr lang="en-US" b="0" dirty="0" smtClean="0"/>
              <a:t> </a:t>
            </a:r>
            <a:r>
              <a:rPr lang="en-US" b="0" dirty="0"/>
              <a:t>in 21</a:t>
            </a:r>
            <a:r>
              <a:rPr lang="en-US" b="0" baseline="30000" dirty="0"/>
              <a:t>st</a:t>
            </a:r>
            <a:r>
              <a:rPr lang="en-US" b="0" dirty="0"/>
              <a:t> </a:t>
            </a:r>
            <a:r>
              <a:rPr lang="en-US" b="0" dirty="0" smtClean="0"/>
              <a:t>Century</a:t>
            </a:r>
            <a:endParaRPr lang="en-US" dirty="0" smtClean="0"/>
          </a:p>
          <a:p>
            <a:pPr marL="0" indent="0">
              <a:buNone/>
            </a:pPr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Think 				[Time: ~ 1 min]</a:t>
            </a:r>
          </a:p>
          <a:p>
            <a:pPr marL="0" indent="0">
              <a:buNone/>
            </a:pPr>
            <a:r>
              <a:rPr lang="en-US" b="0" dirty="0" smtClean="0">
                <a:solidFill>
                  <a:schemeClr val="bg1">
                    <a:lumMod val="65000"/>
                  </a:schemeClr>
                </a:solidFill>
              </a:rPr>
              <a:t>Write one key difference between two scenarios</a:t>
            </a:r>
          </a:p>
          <a:p>
            <a:pPr marL="0" indent="0">
              <a:buNone/>
            </a:pPr>
            <a:endParaRPr lang="en-US" b="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Pair				[Time: ~2 min]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Discuss with your </a:t>
            </a:r>
            <a:r>
              <a:rPr lang="en-US" dirty="0" err="1" smtClean="0">
                <a:solidFill>
                  <a:srgbClr val="000000"/>
                </a:solidFill>
              </a:rPr>
              <a:t>neighbour</a:t>
            </a:r>
            <a:r>
              <a:rPr lang="en-US" dirty="0" smtClean="0">
                <a:solidFill>
                  <a:srgbClr val="000000"/>
                </a:solidFill>
              </a:rPr>
              <a:t> and together come up with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One difference </a:t>
            </a:r>
            <a:r>
              <a:rPr lang="en-US" dirty="0" err="1" smtClean="0">
                <a:solidFill>
                  <a:srgbClr val="000000"/>
                </a:solidFill>
              </a:rPr>
              <a:t>w.r.t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“access to information” that students have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One difference </a:t>
            </a:r>
            <a:r>
              <a:rPr lang="en-US" dirty="0" err="1" smtClean="0">
                <a:solidFill>
                  <a:srgbClr val="000000"/>
                </a:solidFill>
              </a:rPr>
              <a:t>w.r.t</a:t>
            </a:r>
            <a:r>
              <a:rPr lang="en-US" dirty="0" smtClean="0">
                <a:solidFill>
                  <a:srgbClr val="000000"/>
                </a:solidFill>
              </a:rPr>
              <a:t> “role of teachers”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Activity: Think-Pair-Share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7600" y="1123200"/>
            <a:ext cx="7736808" cy="1448550"/>
          </a:xfrm>
        </p:spPr>
        <p:txBody>
          <a:bodyPr/>
          <a:lstStyle/>
          <a:p>
            <a:r>
              <a:rPr lang="en-US" b="0" dirty="0" smtClean="0"/>
              <a:t>Scenario 1: </a:t>
            </a:r>
            <a:r>
              <a:rPr lang="en-US" b="0" dirty="0"/>
              <a:t>An engineering college </a:t>
            </a:r>
            <a:r>
              <a:rPr lang="en-US" b="0" dirty="0" smtClean="0"/>
              <a:t>classroom in </a:t>
            </a:r>
            <a:r>
              <a:rPr lang="en-US" b="0" dirty="0"/>
              <a:t>20</a:t>
            </a:r>
            <a:r>
              <a:rPr lang="en-US" b="0" baseline="30000" dirty="0"/>
              <a:t>th</a:t>
            </a:r>
            <a:r>
              <a:rPr lang="en-US" b="0" dirty="0"/>
              <a:t> Century</a:t>
            </a:r>
          </a:p>
          <a:p>
            <a:r>
              <a:rPr lang="en-US" b="0" dirty="0" smtClean="0"/>
              <a:t>Scenario 2: </a:t>
            </a:r>
            <a:r>
              <a:rPr lang="en-US" b="0" dirty="0"/>
              <a:t>An engineering college classroom</a:t>
            </a:r>
            <a:r>
              <a:rPr lang="en-US" b="0" dirty="0" smtClean="0"/>
              <a:t> </a:t>
            </a:r>
            <a:r>
              <a:rPr lang="en-US" b="0" dirty="0"/>
              <a:t>in 21</a:t>
            </a:r>
            <a:r>
              <a:rPr lang="en-US" b="0" baseline="30000" dirty="0"/>
              <a:t>st</a:t>
            </a:r>
            <a:r>
              <a:rPr lang="en-US" b="0" dirty="0"/>
              <a:t> </a:t>
            </a:r>
            <a:r>
              <a:rPr lang="en-US" b="0" dirty="0" smtClean="0"/>
              <a:t>Century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 smtClean="0"/>
              <a:t>SHARE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Activity: Think-Pair-Share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8793" y="2776925"/>
            <a:ext cx="3017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 Access of Information</a:t>
            </a:r>
          </a:p>
          <a:p>
            <a:r>
              <a:rPr lang="en-US" dirty="0" smtClean="0"/>
              <a:t>- Participant Response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2859782"/>
            <a:ext cx="2281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Role of teachers</a:t>
            </a:r>
          </a:p>
          <a:p>
            <a:r>
              <a:rPr lang="en-US" dirty="0" smtClean="0"/>
              <a:t>- Participant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 err="1" smtClean="0"/>
              <a:t>vs</a:t>
            </a:r>
            <a:r>
              <a:rPr lang="en-US" dirty="0" smtClean="0"/>
              <a:t> 21</a:t>
            </a:r>
            <a:r>
              <a:rPr lang="en-US" baseline="30000" dirty="0" smtClean="0"/>
              <a:t>st</a:t>
            </a:r>
            <a:r>
              <a:rPr lang="en-US" dirty="0" smtClean="0"/>
              <a:t> Century Classrooms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0" y="1123200"/>
            <a:ext cx="3704360" cy="35821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/>
              <a:t>Information was at a premium – No Internet, expensive books, limited access to libraries.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/>
              <a:t>So</a:t>
            </a:r>
            <a:r>
              <a:rPr lang="en-US" altLang="en-US" dirty="0"/>
              <a:t>, students were mostly listeners and note-takers, absorbing information during the lecture, and doing their practice later</a:t>
            </a:r>
            <a:r>
              <a:rPr lang="en-US" altLang="en-US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/>
              <a:t>Value for the people who had information, i.e. Teachers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1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 err="1" smtClean="0"/>
              <a:t>vs</a:t>
            </a:r>
            <a:r>
              <a:rPr lang="en-US" dirty="0" smtClean="0"/>
              <a:t> 21</a:t>
            </a:r>
            <a:r>
              <a:rPr lang="en-US" baseline="30000" dirty="0" smtClean="0"/>
              <a:t>st</a:t>
            </a:r>
            <a:r>
              <a:rPr lang="en-US" dirty="0" smtClean="0"/>
              <a:t> Century Classrooms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0" y="1123200"/>
            <a:ext cx="3848376" cy="353678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In 20</a:t>
            </a:r>
            <a:r>
              <a:rPr lang="en-US" b="1" baseline="30000" dirty="0" smtClean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Century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Information was at a premium – No Internet, expensive books, limited access to libraries.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Value for the people who 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could transmit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information, i.e. Teachers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So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students were mostly listeners and note-takers, absorbing information during the lecture, and doing their practice later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16016" y="1149840"/>
            <a:ext cx="4032448" cy="358215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In 21st Century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/>
              <a:t>Information is no longer at premium with internet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lot of accessible materials, devices etc.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/>
              <a:t>Hence, it is not enough for teacher to only transmit information</a:t>
            </a:r>
            <a:endParaRPr lang="en-US" altLang="en-US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/>
              <a:t>It is necessary for a teacher to ensure that students are able to assimilate the information, through appropriate practice, during the </a:t>
            </a:r>
            <a:r>
              <a:rPr lang="en-US" altLang="en-US" dirty="0" smtClean="0"/>
              <a:t>class </a:t>
            </a:r>
            <a:r>
              <a:rPr lang="en-US" altLang="en-US" dirty="0"/>
              <a:t>itself.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90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 err="1" smtClean="0"/>
              <a:t>vs</a:t>
            </a:r>
            <a:r>
              <a:rPr lang="en-US" dirty="0" smtClean="0"/>
              <a:t> 21</a:t>
            </a:r>
            <a:r>
              <a:rPr lang="en-US" baseline="30000" dirty="0" smtClean="0"/>
              <a:t>st</a:t>
            </a:r>
            <a:r>
              <a:rPr lang="en-US" dirty="0" smtClean="0"/>
              <a:t> Century Classrooms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0" y="1123200"/>
            <a:ext cx="3848376" cy="353678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Information was at a premium – No Internet, expensive books, limited access to libraries.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Value for the people who 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could transmit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information, i.e. Teachers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So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students were mostly listeners and note-takers, absorbing information during the lecture, and doing their practice later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16016" y="1149840"/>
            <a:ext cx="4032448" cy="3582150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352425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</a:rPr>
              <a:t>In 21st Century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rgbClr val="BFBFBF"/>
                </a:solidFill>
              </a:rPr>
              <a:t>Information is no longer at premium with internet </a:t>
            </a:r>
            <a:r>
              <a:rPr lang="mr-IN" altLang="en-US" dirty="0" smtClean="0">
                <a:solidFill>
                  <a:srgbClr val="BFBFBF"/>
                </a:solidFill>
              </a:rPr>
              <a:t>–</a:t>
            </a:r>
            <a:r>
              <a:rPr lang="en-US" altLang="en-US" dirty="0" smtClean="0">
                <a:solidFill>
                  <a:srgbClr val="BFBFBF"/>
                </a:solidFill>
              </a:rPr>
              <a:t> lot of accessible materials, devices etc.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rgbClr val="BFBFBF"/>
                </a:solidFill>
              </a:rPr>
              <a:t>Hence, it is not enough for teacher to only transmit information</a:t>
            </a:r>
            <a:endParaRPr lang="en-US" altLang="en-US" dirty="0">
              <a:solidFill>
                <a:srgbClr val="BFBFB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dirty="0">
                <a:solidFill>
                  <a:srgbClr val="BFBFBF"/>
                </a:solidFill>
              </a:rPr>
              <a:t>It is necessary for a teacher to ensure that students are able to assimilate the information, through appropriate practice, during the </a:t>
            </a:r>
            <a:r>
              <a:rPr lang="en-US" altLang="en-US" dirty="0" smtClean="0">
                <a:solidFill>
                  <a:srgbClr val="BFBFBF"/>
                </a:solidFill>
              </a:rPr>
              <a:t>class </a:t>
            </a:r>
            <a:r>
              <a:rPr lang="en-US" altLang="en-US" dirty="0">
                <a:solidFill>
                  <a:srgbClr val="BFBFBF"/>
                </a:solidFill>
              </a:rPr>
              <a:t>itself.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dirty="0">
              <a:solidFill>
                <a:srgbClr val="BFBFB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427734"/>
            <a:ext cx="19287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TEACHER-CENTRIC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2427734"/>
            <a:ext cx="194205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STUDENT-CENTRIC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3404389" y="2612400"/>
            <a:ext cx="21757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2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22" y="198575"/>
            <a:ext cx="8806070" cy="73813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How to do learner-centric pedagogy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12" y="936705"/>
            <a:ext cx="8706679" cy="394009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000" dirty="0" smtClean="0"/>
              <a:t>One way – </a:t>
            </a:r>
            <a:r>
              <a:rPr lang="en-US" altLang="en-US" sz="2000" dirty="0" smtClean="0">
                <a:solidFill>
                  <a:srgbClr val="0000FF"/>
                </a:solidFill>
              </a:rPr>
              <a:t>Active learning techniques.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altLang="en-US" sz="2000" dirty="0" smtClean="0"/>
          </a:p>
          <a:p>
            <a:pPr marL="133350" indent="-133350">
              <a:spcBef>
                <a:spcPts val="0"/>
              </a:spcBef>
            </a:pPr>
            <a:r>
              <a:rPr lang="en-US" sz="2000" dirty="0"/>
              <a:t>Students go </a:t>
            </a:r>
            <a:r>
              <a:rPr lang="en-IN" sz="2000" dirty="0"/>
              <a:t>beyond listening, writing notes, executing prescribed procedures.</a:t>
            </a:r>
          </a:p>
          <a:p>
            <a:pPr marL="133350" indent="-133350">
              <a:spcBef>
                <a:spcPts val="450"/>
              </a:spcBef>
            </a:pPr>
            <a:r>
              <a:rPr lang="en-US" sz="2000" dirty="0"/>
              <a:t>Students asked to ‘figure things out’ </a:t>
            </a:r>
            <a:r>
              <a:rPr lang="en-US" sz="2000" i="1" dirty="0"/>
              <a:t>during class.</a:t>
            </a:r>
            <a:endParaRPr lang="en-US" sz="2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altLang="en-US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altLang="en-US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000" dirty="0" smtClean="0"/>
              <a:t>Needs attitude shift of teacher: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2000" dirty="0" smtClean="0"/>
              <a:t>from content-oriented to learning-oriented.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2000" dirty="0"/>
              <a:t>f</a:t>
            </a:r>
            <a:r>
              <a:rPr lang="en-US" altLang="en-US" sz="2000" dirty="0" smtClean="0"/>
              <a:t>rom “How well am I lecturing?” to “How well are they learning?”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5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07600" y="1123200"/>
            <a:ext cx="7315200" cy="2096622"/>
          </a:xfrm>
        </p:spPr>
        <p:txBody>
          <a:bodyPr>
            <a:normAutofit/>
          </a:bodyPr>
          <a:lstStyle/>
          <a:p>
            <a:pPr marL="132160" indent="-132160">
              <a:lnSpc>
                <a:spcPct val="110000"/>
              </a:lnSpc>
              <a:buSzPct val="80000"/>
              <a:buFontTx/>
              <a:buChar char="•"/>
            </a:pPr>
            <a:r>
              <a:rPr lang="en-US" b="0" i="1" dirty="0" smtClean="0">
                <a:latin typeface="Calibri" pitchFamily="34" charset="0"/>
                <a:cs typeface="Calibri" pitchFamily="34" charset="0"/>
              </a:rPr>
              <a:t>I often pause to ask students if they understood the material.</a:t>
            </a:r>
          </a:p>
          <a:p>
            <a:pPr marL="132160" indent="-132160">
              <a:lnSpc>
                <a:spcPct val="110000"/>
              </a:lnSpc>
              <a:buSzPct val="80000"/>
              <a:buFontTx/>
              <a:buChar char="•"/>
            </a:pPr>
            <a:r>
              <a:rPr lang="en-US" b="0" i="1" dirty="0" smtClean="0">
                <a:latin typeface="Calibri" pitchFamily="34" charset="0"/>
                <a:cs typeface="Calibri" pitchFamily="34" charset="0"/>
              </a:rPr>
              <a:t>I allow students to interrupt whenever they have doubts. </a:t>
            </a:r>
          </a:p>
          <a:p>
            <a:pPr marL="132160" indent="-132160">
              <a:lnSpc>
                <a:spcPct val="110000"/>
              </a:lnSpc>
              <a:buSzPct val="80000"/>
              <a:buFontTx/>
              <a:buChar char="•"/>
            </a:pPr>
            <a:r>
              <a:rPr lang="en-US" b="0" i="1" dirty="0" smtClean="0">
                <a:latin typeface="Calibri" pitchFamily="34" charset="0"/>
                <a:cs typeface="Calibri" pitchFamily="34" charset="0"/>
              </a:rPr>
              <a:t>I never hesitate to answer their questions.</a:t>
            </a:r>
          </a:p>
          <a:p>
            <a:pPr marL="132160" indent="-132160">
              <a:lnSpc>
                <a:spcPct val="110000"/>
              </a:lnSpc>
              <a:buSzPct val="80000"/>
              <a:buFontTx/>
              <a:buChar char="•"/>
            </a:pPr>
            <a:r>
              <a:rPr lang="en-US" b="0" i="1" dirty="0" smtClean="0">
                <a:latin typeface="Calibri" pitchFamily="34" charset="0"/>
                <a:cs typeface="Calibri" pitchFamily="34" charset="0"/>
              </a:rPr>
              <a:t>I show them demos and videos.</a:t>
            </a:r>
          </a:p>
          <a:p>
            <a:pPr marL="0" indent="0">
              <a:lnSpc>
                <a:spcPct val="110000"/>
              </a:lnSpc>
              <a:buSzPct val="80000"/>
              <a:buNone/>
            </a:pPr>
            <a:r>
              <a:rPr lang="en-US" b="0" dirty="0" smtClean="0">
                <a:latin typeface="Calibri" pitchFamily="34" charset="0"/>
                <a:cs typeface="Calibri" pitchFamily="34" charset="0"/>
              </a:rPr>
              <a:t>….</a:t>
            </a:r>
            <a:endParaRPr lang="en-US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My lectures are plenty interactive!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12" y="3409950"/>
            <a:ext cx="8507288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179512" y="3409950"/>
            <a:ext cx="848823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80000"/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VOTE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– Are students doing active learning if teacher does above? </a:t>
            </a:r>
          </a:p>
          <a:p>
            <a:pPr marL="342900" indent="-342900">
              <a:lnSpc>
                <a:spcPct val="110000"/>
              </a:lnSpc>
              <a:buSzPct val="80000"/>
              <a:buAutoNum type="arabicParenR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Yes </a:t>
            </a:r>
          </a:p>
          <a:p>
            <a:pPr marL="342900" indent="-342900">
              <a:lnSpc>
                <a:spcPct val="110000"/>
              </a:lnSpc>
              <a:buSzPct val="80000"/>
              <a:buAutoNum type="arabicParenR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No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19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/>
              <a:t>Why interactive lectures may not be enough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6000" y="1131590"/>
            <a:ext cx="7902424" cy="3582150"/>
          </a:xfrm>
        </p:spPr>
        <p:txBody>
          <a:bodyPr>
            <a:noAutofit/>
          </a:bodyPr>
          <a:lstStyle/>
          <a:p>
            <a:pPr marL="132160" indent="-132160"/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don’t pay utmost attention throughout the lecture.</a:t>
            </a:r>
          </a:p>
          <a:p>
            <a:pPr marL="132160" indent="-132160">
              <a:spcBef>
                <a:spcPts val="675"/>
              </a:spcBef>
            </a:pPr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</a:t>
            </a:r>
            <a:r>
              <a:rPr lang="en-IN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think</a:t>
            </a:r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that they understand because they can follow the lecture.</a:t>
            </a:r>
          </a:p>
          <a:p>
            <a:pPr marL="257175" lvl="1" indent="0">
              <a:buNone/>
            </a:pP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They are not confronted with their misconceptions immediately</a:t>
            </a: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IN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32160" indent="-132160">
              <a:spcBef>
                <a:spcPts val="675"/>
              </a:spcBef>
            </a:pPr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Difficult to ensure that all students in the class participate actively.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with high motivation / achievement levels drive the pace.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with low achievement levels get left behind</a:t>
            </a: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IN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32160" indent="-132160">
              <a:spcBef>
                <a:spcPts val="675"/>
              </a:spcBef>
            </a:pPr>
            <a:r>
              <a:rPr lang="e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may have a barrier to responding directly to the instructor.</a:t>
            </a:r>
          </a:p>
          <a:p>
            <a:pPr marL="417910" lvl="1" indent="-192881">
              <a:buFontTx/>
              <a:buChar char="-"/>
            </a:pP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Shy students don’t ask questions, or give answer, even if they have one.</a:t>
            </a:r>
          </a:p>
          <a:p>
            <a:pPr marL="417910" lvl="1" indent="-192881">
              <a:buFontTx/>
              <a:buChar char="-"/>
            </a:pPr>
            <a:r>
              <a:rPr lang="en-I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Forcing all students to respond tends to be counter-productive.</a:t>
            </a:r>
          </a:p>
        </p:txBody>
      </p:sp>
    </p:spTree>
    <p:extLst>
      <p:ext uri="{BB962C8B-B14F-4D97-AF65-F5344CB8AC3E}">
        <p14:creationId xmlns:p14="http://schemas.microsoft.com/office/powerpoint/2010/main" val="27275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Shot 2017-12-18 at 2.0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94"/>
            <a:ext cx="9144000" cy="462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306"/>
            <a:ext cx="7886700" cy="5279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Evidence for active learning – 1</a:t>
            </a:r>
            <a:endParaRPr lang="en-US" b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0285" y="4443958"/>
            <a:ext cx="812784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defTabSz="685800"/>
            <a:r>
              <a:rPr lang="en-US" sz="1200" dirty="0">
                <a:solidFill>
                  <a:srgbClr val="007006"/>
                </a:solidFill>
                <a:latin typeface="Calibri" pitchFamily="34" charset="0"/>
                <a:cs typeface="Calibri" pitchFamily="34" charset="0"/>
              </a:rPr>
              <a:t>R. Hake, “</a:t>
            </a:r>
            <a:r>
              <a:rPr lang="en-IN" sz="1200" dirty="0">
                <a:solidFill>
                  <a:srgbClr val="007006"/>
                </a:solidFill>
                <a:latin typeface="Calibri" pitchFamily="34" charset="0"/>
                <a:cs typeface="Calibri" pitchFamily="34" charset="0"/>
              </a:rPr>
              <a:t>Interactive-engagement versus traditional methods: A six-thousand student survey of  mechanics test data for introductory physics courses” </a:t>
            </a:r>
            <a:r>
              <a:rPr lang="en-US" sz="1200" dirty="0">
                <a:solidFill>
                  <a:srgbClr val="007006"/>
                </a:solidFill>
                <a:latin typeface="Calibri" pitchFamily="34" charset="0"/>
                <a:cs typeface="Calibri" pitchFamily="34" charset="0"/>
              </a:rPr>
              <a:t>Am. J. Phys., </a:t>
            </a:r>
            <a:r>
              <a:rPr lang="en-US" sz="1200" b="1" dirty="0">
                <a:solidFill>
                  <a:srgbClr val="007006"/>
                </a:solidFill>
                <a:latin typeface="Calibri" pitchFamily="34" charset="0"/>
                <a:cs typeface="Calibri" pitchFamily="34" charset="0"/>
              </a:rPr>
              <a:t>66</a:t>
            </a:r>
            <a:r>
              <a:rPr lang="en-US" sz="1200" dirty="0">
                <a:solidFill>
                  <a:srgbClr val="007006"/>
                </a:solidFill>
                <a:latin typeface="Calibri" pitchFamily="34" charset="0"/>
                <a:cs typeface="Calibri" pitchFamily="34" charset="0"/>
              </a:rPr>
              <a:t> (1998)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0383" y="616284"/>
            <a:ext cx="2767769" cy="2315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lnSpc>
                <a:spcPct val="105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Comparative study of 62 Physics courses (1998)</a:t>
            </a:r>
          </a:p>
          <a:p>
            <a:pPr marL="71438" indent="-71438" defTabSz="685800">
              <a:spcBef>
                <a:spcPts val="450"/>
              </a:spcBef>
              <a:buFontTx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6542 students</a:t>
            </a:r>
          </a:p>
          <a:p>
            <a:pPr marL="71438" indent="-71438" defTabSz="685800">
              <a:spcBef>
                <a:spcPts val="450"/>
              </a:spcBef>
              <a:buFontTx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Variety of institutions: high school, college, university </a:t>
            </a:r>
          </a:p>
          <a:p>
            <a:pPr marL="71438" indent="-71438" defTabSz="685800">
              <a:spcBef>
                <a:spcPts val="450"/>
              </a:spcBef>
              <a:buFontTx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Test of conceptual reasoning – Force Concept Inventory</a:t>
            </a:r>
          </a:p>
          <a:p>
            <a:pPr marL="71438" indent="-71438" defTabSz="685800">
              <a:spcBef>
                <a:spcPts val="450"/>
              </a:spcBef>
              <a:buFontTx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Pre-post, semester long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743381" y="3012797"/>
            <a:ext cx="5149099" cy="1431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RESULTS:</a:t>
            </a:r>
          </a:p>
          <a:p>
            <a:pPr marL="71438" indent="-71438" defTabSz="685800">
              <a:spcBef>
                <a:spcPct val="20000"/>
              </a:spcBef>
              <a:buFontTx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Maximum gain from lecture courses was 0.28</a:t>
            </a:r>
          </a:p>
          <a:p>
            <a:pPr marL="342900" lvl="1" defTabSz="6858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 Many instructors had high scores on teaching evaluations</a:t>
            </a:r>
          </a:p>
          <a:p>
            <a:pPr marL="71438" indent="-71438" defTabSz="685800">
              <a:spcBef>
                <a:spcPct val="20000"/>
              </a:spcBef>
              <a:buFontTx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Gain from active-learning courses had a wide range: 0.23-0.7</a:t>
            </a:r>
          </a:p>
          <a:p>
            <a:pPr marL="342900" lvl="1" defTabSz="685800">
              <a:spcBef>
                <a:spcPct val="20000"/>
              </a:spcBef>
            </a:pPr>
            <a:r>
              <a:rPr lang="en-US" sz="1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 AL courses had gains 2-3 times greater than lectures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57599" y="549920"/>
            <a:ext cx="5306889" cy="2453878"/>
            <a:chOff x="0" y="690563"/>
            <a:chExt cx="6477000" cy="3271837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90563"/>
              <a:ext cx="6477000" cy="327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76225" y="827088"/>
              <a:ext cx="216693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1500" b="1" dirty="0" err="1">
                  <a:solidFill>
                    <a:srgbClr val="FF0000"/>
                  </a:solidFill>
                  <a:latin typeface="Calibri" panose="020F0502020204030204"/>
                </a:rPr>
                <a:t>Trad</a:t>
              </a:r>
              <a:r>
                <a:rPr lang="en-US" sz="1500" b="1" dirty="0">
                  <a:solidFill>
                    <a:srgbClr val="FF0000"/>
                  </a:solidFill>
                  <a:latin typeface="Calibri" panose="020F0502020204030204"/>
                </a:rPr>
                <a:t> lecture (14)</a:t>
              </a:r>
              <a:endParaRPr lang="en-IN" sz="1500" b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528888" y="827088"/>
              <a:ext cx="39274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>
                <a:spcBef>
                  <a:spcPct val="50000"/>
                </a:spcBef>
              </a:pPr>
              <a:r>
                <a:rPr lang="en-US" sz="1500" b="1">
                  <a:solidFill>
                    <a:srgbClr val="339933"/>
                  </a:solidFill>
                  <a:latin typeface="Calibri" panose="020F0502020204030204"/>
                </a:rPr>
                <a:t>Active learning strategies (48)</a:t>
              </a:r>
              <a:endParaRPr lang="en-IN" sz="1500" b="1">
                <a:solidFill>
                  <a:srgbClr val="339933"/>
                </a:solidFill>
                <a:latin typeface="Calibri" panose="020F0502020204030204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429000" y="1258888"/>
              <a:ext cx="2209800" cy="113877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 eaLnBrk="0" hangingPunct="0">
                <a:spcBef>
                  <a:spcPct val="20000"/>
                </a:spcBef>
              </a:pPr>
              <a:r>
                <a:rPr lang="en-US" sz="1350" b="1" dirty="0">
                  <a:solidFill>
                    <a:prstClr val="black"/>
                  </a:solidFill>
                  <a:latin typeface="Times" pitchFamily="18" charset="0"/>
                </a:rPr>
                <a:t>Normalized gain</a:t>
              </a:r>
            </a:p>
            <a:p>
              <a:pPr defTabSz="685800" eaLnBrk="0" hangingPunct="0"/>
              <a:r>
                <a:rPr lang="en-US" sz="1350" b="1" dirty="0">
                  <a:solidFill>
                    <a:prstClr val="black"/>
                  </a:solidFill>
                  <a:latin typeface="Times" pitchFamily="18" charset="0"/>
                </a:rPr>
                <a:t>&lt;g&gt;</a:t>
              </a:r>
              <a:r>
                <a:rPr lang="en-US" b="1" dirty="0">
                  <a:solidFill>
                    <a:prstClr val="black"/>
                  </a:solidFill>
                  <a:latin typeface="Times" pitchFamily="18" charset="0"/>
                </a:rPr>
                <a:t> =  </a:t>
              </a:r>
              <a:r>
                <a:rPr lang="en-US" b="1" baseline="30000" dirty="0">
                  <a:solidFill>
                    <a:prstClr val="black"/>
                  </a:solidFill>
                  <a:latin typeface="Times" pitchFamily="18" charset="0"/>
                </a:rPr>
                <a:t>post-pre</a:t>
              </a:r>
              <a:r>
                <a:rPr lang="en-US" b="1" dirty="0">
                  <a:solidFill>
                    <a:prstClr val="black"/>
                  </a:solidFill>
                  <a:latin typeface="Times" pitchFamily="18" charset="0"/>
                </a:rPr>
                <a:t> 	</a:t>
              </a:r>
              <a:r>
                <a:rPr lang="en-US" b="1" baseline="30000" dirty="0">
                  <a:solidFill>
                    <a:prstClr val="black"/>
                  </a:solidFill>
                  <a:latin typeface="Times" pitchFamily="18" charset="0"/>
                </a:rPr>
                <a:t>100-pre</a:t>
              </a:r>
              <a:endParaRPr lang="en-US" b="1" dirty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4360862" y="1905000"/>
              <a:ext cx="973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40382" y="3003118"/>
            <a:ext cx="2807481" cy="14408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1438" indent="-71438" defTabSz="685800">
              <a:lnSpc>
                <a:spcPct val="110000"/>
              </a:lnSpc>
              <a:spcBef>
                <a:spcPts val="450"/>
              </a:spcBef>
            </a:pPr>
            <a:r>
              <a:rPr lang="en-US" sz="15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IMPLICATION</a:t>
            </a:r>
          </a:p>
          <a:p>
            <a:pPr defTabSz="685800">
              <a:lnSpc>
                <a:spcPct val="110000"/>
              </a:lnSpc>
              <a:spcBef>
                <a:spcPts val="450"/>
              </a:spcBef>
            </a:pPr>
            <a:r>
              <a:rPr lang="en-US" sz="15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Desirable to explicitly incorporate active learning strategies in our teaching-learning.</a:t>
            </a:r>
          </a:p>
          <a:p>
            <a:pPr defTabSz="685800"/>
            <a:endParaRPr lang="en-US" sz="15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126"/>
            <a:ext cx="7886700" cy="58480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Evidence for active learning –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88156"/>
            <a:ext cx="7886700" cy="2452950"/>
          </a:xfrm>
        </p:spPr>
        <p:txBody>
          <a:bodyPr>
            <a:no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 smtClean="0">
                <a:solidFill>
                  <a:srgbClr val="0000FF"/>
                </a:solidFill>
              </a:rPr>
              <a:t>Meta-analysis of 225 studies (2014)</a:t>
            </a:r>
          </a:p>
          <a:p>
            <a:r>
              <a:rPr lang="en-US" sz="1800" dirty="0"/>
              <a:t>Exam performance: higher by 0.47 standard deviations in active learning courses– ~ 1/2 letter grade average increase.</a:t>
            </a:r>
          </a:p>
          <a:p>
            <a:r>
              <a:rPr lang="en-US" sz="1800" dirty="0"/>
              <a:t>Failure rates :  33.8% in traditional classes vs 21.8% in active learning courses</a:t>
            </a:r>
          </a:p>
          <a:p>
            <a:r>
              <a:rPr lang="en-US" sz="1800" dirty="0"/>
              <a:t>Results hold across STEM disciplines, majors and non-majors, lower- and upper-division courses.</a:t>
            </a:r>
          </a:p>
          <a:p>
            <a:r>
              <a:rPr lang="en-US" sz="1800" dirty="0"/>
              <a:t>Effect sizes greater for concept inventories than for instructor-written exams.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15051" y="2552547"/>
            <a:ext cx="2468601" cy="2157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lnSpc>
                <a:spcPct val="90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007006"/>
                </a:solidFill>
                <a:latin typeface="Calibri" panose="020F0502020204030204"/>
              </a:rPr>
              <a:t>Proc. Natl. Acad. </a:t>
            </a:r>
            <a:r>
              <a:rPr lang="en-US" sz="1200" dirty="0" err="1">
                <a:solidFill>
                  <a:srgbClr val="007006"/>
                </a:solidFill>
                <a:latin typeface="Calibri" panose="020F0502020204030204"/>
              </a:rPr>
              <a:t>Sc</a:t>
            </a:r>
            <a:r>
              <a:rPr lang="en-IN" sz="1200" dirty="0">
                <a:solidFill>
                  <a:srgbClr val="007006"/>
                </a:solidFill>
                <a:latin typeface="Calibri" panose="020F0502020204030204"/>
              </a:rPr>
              <a:t>, 111(23), 2014</a:t>
            </a:r>
            <a:endParaRPr lang="en-US" sz="1200" dirty="0">
              <a:solidFill>
                <a:srgbClr val="007006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030" y="668719"/>
            <a:ext cx="6469941" cy="18838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4" y="1"/>
            <a:ext cx="8922544" cy="7286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So, what are active learning strategies?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56" y="728664"/>
            <a:ext cx="8015288" cy="316747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75"/>
              </a:spcBef>
              <a:buNone/>
            </a:pPr>
            <a:r>
              <a:rPr lang="en-US" dirty="0" smtClean="0"/>
              <a:t>Requirements:</a:t>
            </a:r>
          </a:p>
          <a:p>
            <a:pPr marL="100013" indent="-100013">
              <a:lnSpc>
                <a:spcPct val="100000"/>
              </a:lnSpc>
              <a:spcBef>
                <a:spcPts val="675"/>
              </a:spcBef>
            </a:pPr>
            <a:r>
              <a:rPr lang="en-US" u="sng" dirty="0" smtClean="0"/>
              <a:t>Students </a:t>
            </a:r>
            <a:r>
              <a:rPr lang="en-US" u="sng" dirty="0"/>
              <a:t>go </a:t>
            </a:r>
            <a:r>
              <a:rPr lang="en-IN" u="sng" dirty="0"/>
              <a:t>beyond listening, copying of notes, execution of prescribed procedures.</a:t>
            </a:r>
            <a:endParaRPr lang="en-US" u="sng" dirty="0"/>
          </a:p>
          <a:p>
            <a:pPr marL="100013" indent="-100013">
              <a:lnSpc>
                <a:spcPct val="100000"/>
              </a:lnSpc>
              <a:spcBef>
                <a:spcPts val="675"/>
              </a:spcBef>
            </a:pPr>
            <a:r>
              <a:rPr lang="en-US" dirty="0" smtClean="0"/>
              <a:t>Instructor designs activities that </a:t>
            </a:r>
            <a:r>
              <a:rPr lang="en-US" u="sng" dirty="0" smtClean="0"/>
              <a:t>require</a:t>
            </a:r>
            <a:r>
              <a:rPr lang="en-US" dirty="0" smtClean="0"/>
              <a:t> students to talk, write, reflect and express their thinking.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100013" indent="-100013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Explicitly </a:t>
            </a:r>
            <a:r>
              <a:rPr lang="en-US" dirty="0"/>
              <a:t>based on theories of learning.</a:t>
            </a:r>
          </a:p>
          <a:p>
            <a:pPr marL="100013" indent="-100013">
              <a:lnSpc>
                <a:spcPct val="100000"/>
              </a:lnSpc>
              <a:spcBef>
                <a:spcPts val="675"/>
              </a:spcBef>
            </a:pPr>
            <a:r>
              <a:rPr lang="en-US" dirty="0"/>
              <a:t>Evaluated repeatedly through empirical </a:t>
            </a:r>
            <a:r>
              <a:rPr lang="en-US" dirty="0" smtClean="0"/>
              <a:t>research.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8632" y="4532243"/>
            <a:ext cx="8215312" cy="2847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IN" sz="1050" dirty="0">
                <a:solidFill>
                  <a:srgbClr val="016F06"/>
                </a:solidFill>
              </a:rPr>
              <a:t>D. E. Meltzer and R. K. Thornton. "Resource letter ALIP–1: active-learning instruction in physics."  </a:t>
            </a:r>
            <a:r>
              <a:rPr lang="en-IN" sz="1050" i="1" dirty="0">
                <a:solidFill>
                  <a:srgbClr val="016F06"/>
                </a:solidFill>
              </a:rPr>
              <a:t>Am. J. Phys,</a:t>
            </a:r>
            <a:r>
              <a:rPr lang="en-IN" sz="1050" dirty="0">
                <a:solidFill>
                  <a:srgbClr val="016F06"/>
                </a:solidFill>
              </a:rPr>
              <a:t> 80.6 (2012): 478-496</a:t>
            </a:r>
            <a:r>
              <a:rPr lang="en-IN" sz="1050" dirty="0">
                <a:solidFill>
                  <a:prstClr val="black"/>
                </a:solidFill>
              </a:rPr>
              <a:t> 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7921" y="3921981"/>
            <a:ext cx="8015288" cy="4491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75"/>
              </a:spcBef>
              <a:buNone/>
            </a:pPr>
            <a:r>
              <a:rPr lang="en-US" sz="2100" dirty="0">
                <a:solidFill>
                  <a:srgbClr val="0000FF"/>
                </a:solidFill>
              </a:rPr>
              <a:t>Let us see an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69" y="97880"/>
            <a:ext cx="7343774" cy="55359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Vote individually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2" y="703866"/>
            <a:ext cx="8286750" cy="40633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 large </a:t>
            </a:r>
            <a:r>
              <a:rPr lang="en-US" dirty="0" smtClean="0"/>
              <a:t>piece of </a:t>
            </a:r>
            <a:r>
              <a:rPr lang="en-US" dirty="0"/>
              <a:t>ice is floating in water in a bucket. When it melts what will </a:t>
            </a:r>
            <a:r>
              <a:rPr lang="en-US" dirty="0" smtClean="0"/>
              <a:t>happen to the </a:t>
            </a:r>
            <a:r>
              <a:rPr lang="en-US" dirty="0"/>
              <a:t>water level in the </a:t>
            </a:r>
            <a:r>
              <a:rPr lang="en-US" dirty="0" smtClean="0"/>
              <a:t>bucket?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dirty="0" smtClean="0"/>
              <a:t>It </a:t>
            </a:r>
            <a:r>
              <a:rPr lang="en-US" dirty="0"/>
              <a:t>will rise. </a:t>
            </a:r>
            <a:endParaRPr lang="en-US" dirty="0" smtClean="0"/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dirty="0" smtClean="0"/>
              <a:t>It </a:t>
            </a:r>
            <a:r>
              <a:rPr lang="en-US" dirty="0"/>
              <a:t>will fall. </a:t>
            </a:r>
            <a:endParaRPr lang="en-US" dirty="0" smtClean="0"/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dirty="0" smtClean="0"/>
              <a:t>It </a:t>
            </a:r>
            <a:r>
              <a:rPr lang="en-US" dirty="0"/>
              <a:t>will stay the same</a:t>
            </a:r>
            <a:endParaRPr lang="en-IN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69" y="97880"/>
            <a:ext cx="7343774" cy="55359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Discuss with your neighbour and </a:t>
            </a:r>
            <a:r>
              <a:rPr lang="en-US" b="1" u="sng" dirty="0" smtClean="0">
                <a:solidFill>
                  <a:srgbClr val="C00000"/>
                </a:solidFill>
              </a:rPr>
              <a:t>converge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2" y="703866"/>
            <a:ext cx="8286750" cy="40633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 large </a:t>
            </a:r>
            <a:r>
              <a:rPr lang="en-US" dirty="0" smtClean="0"/>
              <a:t>piece of </a:t>
            </a:r>
            <a:r>
              <a:rPr lang="en-US" dirty="0"/>
              <a:t>ice is floating in water in a bucket. When it melts what will </a:t>
            </a:r>
            <a:r>
              <a:rPr lang="en-US" dirty="0" smtClean="0"/>
              <a:t>happen to the </a:t>
            </a:r>
            <a:r>
              <a:rPr lang="en-US" dirty="0"/>
              <a:t>water level in the </a:t>
            </a:r>
            <a:r>
              <a:rPr lang="en-US" dirty="0" smtClean="0"/>
              <a:t>bucket?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dirty="0" smtClean="0"/>
              <a:t>It </a:t>
            </a:r>
            <a:r>
              <a:rPr lang="en-US" dirty="0"/>
              <a:t>will rise. </a:t>
            </a:r>
            <a:endParaRPr lang="en-US" dirty="0" smtClean="0"/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dirty="0" smtClean="0"/>
              <a:t>It </a:t>
            </a:r>
            <a:r>
              <a:rPr lang="en-US" dirty="0"/>
              <a:t>will fall. </a:t>
            </a:r>
            <a:endParaRPr lang="en-US" dirty="0" smtClean="0"/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dirty="0" smtClean="0"/>
              <a:t>It </a:t>
            </a:r>
            <a:r>
              <a:rPr lang="en-US" dirty="0"/>
              <a:t>will stay the same</a:t>
            </a:r>
            <a:endParaRPr lang="en-IN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69" y="97880"/>
            <a:ext cx="7343774" cy="55359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Have you converged? Then revote.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2" y="703866"/>
            <a:ext cx="8286750" cy="40633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 large </a:t>
            </a:r>
            <a:r>
              <a:rPr lang="en-US" dirty="0" smtClean="0"/>
              <a:t>piece of </a:t>
            </a:r>
            <a:r>
              <a:rPr lang="en-US" dirty="0"/>
              <a:t>ice is floating in water in a bucket. When it melts what will </a:t>
            </a:r>
            <a:r>
              <a:rPr lang="en-US" dirty="0" smtClean="0"/>
              <a:t>happen to the </a:t>
            </a:r>
            <a:r>
              <a:rPr lang="en-US" dirty="0"/>
              <a:t>water level in the </a:t>
            </a:r>
            <a:r>
              <a:rPr lang="en-US" dirty="0" smtClean="0"/>
              <a:t>bucket?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dirty="0" smtClean="0"/>
              <a:t>It </a:t>
            </a:r>
            <a:r>
              <a:rPr lang="en-US" dirty="0"/>
              <a:t>will rise. </a:t>
            </a:r>
            <a:endParaRPr lang="en-US" dirty="0" smtClean="0"/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dirty="0" smtClean="0"/>
              <a:t>It </a:t>
            </a:r>
            <a:r>
              <a:rPr lang="en-US" dirty="0"/>
              <a:t>will fall. </a:t>
            </a:r>
            <a:endParaRPr lang="en-US" dirty="0" smtClean="0"/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dirty="0" smtClean="0"/>
              <a:t>It </a:t>
            </a:r>
            <a:r>
              <a:rPr lang="en-US" dirty="0"/>
              <a:t>will stay the same</a:t>
            </a:r>
            <a:endParaRPr lang="en-IN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633" y="2703444"/>
            <a:ext cx="2682011" cy="40750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185"/>
            <a:ext cx="7886700" cy="73813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Peer Instruction (PI) technique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5" y="827375"/>
            <a:ext cx="8458199" cy="485204"/>
          </a:xfrm>
        </p:spPr>
        <p:txBody>
          <a:bodyPr>
            <a:normAutofit fontScale="92500" lnSpcReduction="20000"/>
          </a:bodyPr>
          <a:lstStyle/>
          <a:p>
            <a:r>
              <a:rPr lang="en-IN" sz="1800" dirty="0"/>
              <a:t>Download </a:t>
            </a:r>
            <a:r>
              <a:rPr lang="en-IN" sz="1800" dirty="0"/>
              <a:t>the </a:t>
            </a:r>
            <a:r>
              <a:rPr lang="en-IN" sz="1800" i="1" dirty="0"/>
              <a:t>PI-activity-constructor</a:t>
            </a:r>
            <a:r>
              <a:rPr lang="en-IN" sz="1800" dirty="0"/>
              <a:t> </a:t>
            </a:r>
            <a:r>
              <a:rPr lang="en-IN" sz="1800" dirty="0"/>
              <a:t>resource sheet from:</a:t>
            </a:r>
          </a:p>
          <a:p>
            <a:pPr lvl="1"/>
            <a:r>
              <a:rPr lang="en-IN" sz="1500" dirty="0"/>
              <a:t>Download from </a:t>
            </a:r>
            <a:r>
              <a:rPr lang="en-IN" sz="1500" dirty="0">
                <a:hlinkClick r:id="rId3"/>
              </a:rPr>
              <a:t>www.et.iitb.ac.in/TeachingResources.html</a:t>
            </a:r>
            <a:endParaRPr lang="en-US" sz="2100" dirty="0"/>
          </a:p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IIT Bombay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43944" y="1385706"/>
            <a:ext cx="5787629" cy="3188494"/>
          </a:xfrm>
          <a:prstGeom prst="round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719" tIns="30861" rIns="61719" bIns="30861" anchor="ctr"/>
          <a:lstStyle/>
          <a:p>
            <a:pPr algn="ctr" defTabSz="342900">
              <a:defRPr/>
            </a:pPr>
            <a:endParaRPr lang="en-US" sz="1350"/>
          </a:p>
        </p:txBody>
      </p:sp>
      <p:pic>
        <p:nvPicPr>
          <p:cNvPr id="8" name="Picture 9" descr="anatomy-ico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19" y="2327974"/>
            <a:ext cx="1716881" cy="114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879318" y="1607646"/>
            <a:ext cx="1623452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719" tIns="30861" rIns="61719" bIns="3086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25" dirty="0">
                <a:solidFill>
                  <a:srgbClr val="800000"/>
                </a:solidFill>
                <a:latin typeface="Calisto MT" panose="02040603050505030304" pitchFamily="18" charset="0"/>
              </a:rPr>
              <a:t>Ask Question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631918" y="2769696"/>
            <a:ext cx="1867365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719" tIns="30861" rIns="61719" bIns="3086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25" dirty="0">
                <a:solidFill>
                  <a:srgbClr val="800000"/>
                </a:solidFill>
                <a:latin typeface="Calisto MT" panose="02040603050505030304" pitchFamily="18" charset="0"/>
              </a:rPr>
              <a:t>Peer Discussion</a:t>
            </a:r>
          </a:p>
        </p:txBody>
      </p:sp>
      <p:sp>
        <p:nvSpPr>
          <p:cNvPr id="11" name="Bent Arrow 10"/>
          <p:cNvSpPr/>
          <p:nvPr/>
        </p:nvSpPr>
        <p:spPr>
          <a:xfrm rot="10800000">
            <a:off x="5350931" y="3325717"/>
            <a:ext cx="1358503" cy="84058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719" tIns="30861" rIns="61719" bIns="30861" anchor="ctr"/>
          <a:lstStyle/>
          <a:p>
            <a:pPr algn="ctr" defTabSz="342900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477012" y="3792442"/>
            <a:ext cx="627410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719" tIns="30861" rIns="61719" bIns="3086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25">
                <a:solidFill>
                  <a:srgbClr val="800000"/>
                </a:solidFill>
                <a:latin typeface="Calisto MT" panose="02040603050505030304" pitchFamily="18" charset="0"/>
              </a:rPr>
              <a:t>Vote</a:t>
            </a:r>
          </a:p>
        </p:txBody>
      </p:sp>
      <p:sp>
        <p:nvSpPr>
          <p:cNvPr id="13" name="Bent Arrow 12"/>
          <p:cNvSpPr/>
          <p:nvPr/>
        </p:nvSpPr>
        <p:spPr>
          <a:xfrm rot="16200000">
            <a:off x="3100649" y="2964958"/>
            <a:ext cx="840581" cy="15621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719" tIns="30861" rIns="61719" bIns="30861" anchor="ctr"/>
          <a:lstStyle/>
          <a:p>
            <a:pPr algn="ctr" defTabSz="342900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983843" y="2743502"/>
            <a:ext cx="2141934" cy="6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719" tIns="30861" rIns="61719" bIns="3086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25" dirty="0">
                <a:solidFill>
                  <a:srgbClr val="800000"/>
                </a:solidFill>
                <a:latin typeface="Calisto MT" panose="02040603050505030304" pitchFamily="18" charset="0"/>
              </a:rPr>
              <a:t>Debrief /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25" dirty="0">
                <a:solidFill>
                  <a:srgbClr val="800000"/>
                </a:solidFill>
                <a:latin typeface="Calisto MT" panose="02040603050505030304" pitchFamily="18" charset="0"/>
              </a:rPr>
              <a:t>Class Discussion</a:t>
            </a:r>
          </a:p>
        </p:txBody>
      </p:sp>
      <p:sp>
        <p:nvSpPr>
          <p:cNvPr id="15" name="Bent Arrow 14"/>
          <p:cNvSpPr/>
          <p:nvPr/>
        </p:nvSpPr>
        <p:spPr>
          <a:xfrm rot="5400000">
            <a:off x="5728954" y="1664200"/>
            <a:ext cx="1075135" cy="113585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719" tIns="30861" rIns="61719" bIns="30861" anchor="ctr"/>
          <a:lstStyle/>
          <a:p>
            <a:pPr algn="ctr" defTabSz="342900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>
            <a:off x="2848237" y="1665986"/>
            <a:ext cx="898922" cy="110371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719" tIns="30861" rIns="61719" bIns="30861" anchor="ctr"/>
          <a:lstStyle/>
          <a:p>
            <a:pPr algn="ctr" defTabSz="342900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3843" y="1952927"/>
            <a:ext cx="1272202" cy="37394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lIns="61719" tIns="30861" rIns="61719" bIns="30861">
            <a:spAutoFit/>
          </a:bodyPr>
          <a:lstStyle/>
          <a:p>
            <a:pPr defTabSz="342900">
              <a:defRPr/>
            </a:pPr>
            <a:r>
              <a:rPr lang="en-US" sz="20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…Lecture…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5853374" y="1794574"/>
            <a:ext cx="1628775" cy="685572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719" tIns="30861" rIns="61719" bIns="3086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25" dirty="0">
                <a:solidFill>
                  <a:srgbClr val="404040"/>
                </a:solidFill>
                <a:latin typeface="Calisto MT" panose="02040603050505030304" pitchFamily="18" charset="0"/>
              </a:rPr>
              <a:t>(May vote individually)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434896" y="4705911"/>
            <a:ext cx="8530683" cy="366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1719" tIns="30861" rIns="61719" bIns="30861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en-US" altLang="en-US" sz="1200" dirty="0">
                <a:solidFill>
                  <a:srgbClr val="007006"/>
                </a:solidFill>
              </a:rPr>
              <a:t>Figure attributed to:  Stephanie </a:t>
            </a:r>
            <a:r>
              <a:rPr lang="en-US" altLang="en-US" sz="1200" dirty="0" err="1">
                <a:solidFill>
                  <a:srgbClr val="007006"/>
                </a:solidFill>
              </a:rPr>
              <a:t>Chasteen</a:t>
            </a:r>
            <a:r>
              <a:rPr lang="en-US" altLang="en-US" sz="1200" dirty="0">
                <a:solidFill>
                  <a:srgbClr val="007006"/>
                </a:solidFill>
              </a:rPr>
              <a:t> and the Science Education Initiative at the </a:t>
            </a:r>
            <a:r>
              <a:rPr lang="en-US" altLang="en-US" sz="1200" dirty="0">
                <a:solidFill>
                  <a:srgbClr val="007006"/>
                </a:solidFill>
              </a:rPr>
              <a:t>University </a:t>
            </a:r>
            <a:r>
              <a:rPr lang="en-US" altLang="en-US" sz="1200" dirty="0">
                <a:solidFill>
                  <a:srgbClr val="007006"/>
                </a:solidFill>
              </a:rPr>
              <a:t>of Colorado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187" y="1889150"/>
            <a:ext cx="6393656" cy="520361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Balloon Video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7" y="198575"/>
            <a:ext cx="8147603" cy="73813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Using visualizations in class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950992"/>
            <a:ext cx="7998515" cy="383055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20000"/>
              </a:spcBef>
              <a:buSzPct val="80000"/>
              <a:buNone/>
            </a:pPr>
            <a:r>
              <a:rPr lang="en-US" dirty="0" smtClean="0"/>
              <a:t>Visualizations such as animations and simulations have been shown to provide many learning benefits, especially in STEM disciplines. 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SzPct val="80000"/>
              <a:buNone/>
            </a:pPr>
            <a:r>
              <a:rPr lang="en-US" dirty="0" smtClean="0"/>
              <a:t>Many teachers report using such visualizations in their class. Most play or demonstrate the animation in class, along with narrative explanation.</a:t>
            </a:r>
          </a:p>
        </p:txBody>
      </p:sp>
      <p:pic>
        <p:nvPicPr>
          <p:cNvPr id="1034" name="Picture 10" descr="Fluid Pressure and Flow 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37" y="2837700"/>
            <a:ext cx="2572748" cy="192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76" b="29723"/>
          <a:stretch>
            <a:fillRect/>
          </a:stretch>
        </p:blipFill>
        <p:spPr bwMode="auto">
          <a:xfrm>
            <a:off x="628651" y="2837700"/>
            <a:ext cx="2563983" cy="199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IIT Bombay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7" y="198575"/>
            <a:ext cx="8147603" cy="7381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Results from </a:t>
            </a:r>
            <a:r>
              <a:rPr lang="en-US" b="1" dirty="0" smtClean="0">
                <a:solidFill>
                  <a:srgbClr val="C00000"/>
                </a:solidFill>
              </a:rPr>
              <a:t>research on use of visualizations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74" y="936705"/>
            <a:ext cx="8804714" cy="3744626"/>
          </a:xfrm>
        </p:spPr>
        <p:txBody>
          <a:bodyPr>
            <a:normAutofit/>
          </a:bodyPr>
          <a:lstStyle/>
          <a:p>
            <a:pPr marL="260747" indent="-203597">
              <a:lnSpc>
                <a:spcPct val="110000"/>
              </a:lnSpc>
              <a:spcBef>
                <a:spcPts val="450"/>
              </a:spcBef>
            </a:pPr>
            <a:r>
              <a:rPr lang="en-US" altLang="en-US" dirty="0" smtClean="0"/>
              <a:t>Showing demo alone is not effective </a:t>
            </a:r>
            <a:r>
              <a:rPr lang="en-US" altLang="en-US" dirty="0" err="1" smtClean="0"/>
              <a:t>esp</a:t>
            </a:r>
            <a:r>
              <a:rPr lang="en-US" altLang="en-US" dirty="0" smtClean="0"/>
              <a:t> for student learning </a:t>
            </a:r>
            <a:r>
              <a:rPr lang="en-US" altLang="en-US" sz="1200" dirty="0"/>
              <a:t>(Hansen et al 2000)</a:t>
            </a:r>
          </a:p>
          <a:p>
            <a:pPr marL="260747" indent="-203597">
              <a:lnSpc>
                <a:spcPct val="110000"/>
              </a:lnSpc>
              <a:spcBef>
                <a:spcPts val="450"/>
              </a:spcBef>
            </a:pPr>
            <a:r>
              <a:rPr lang="en-US" altLang="en-US" dirty="0" smtClean="0"/>
              <a:t>Potential benefits of visualization is lost if students merely watch </a:t>
            </a:r>
            <a:r>
              <a:rPr lang="en-US" altLang="en-US" sz="1200" dirty="0"/>
              <a:t>(Lindgren &amp; Schwartz)</a:t>
            </a:r>
          </a:p>
          <a:p>
            <a:pPr marL="260747" indent="-203597">
              <a:lnSpc>
                <a:spcPct val="110000"/>
              </a:lnSpc>
              <a:spcBef>
                <a:spcPts val="450"/>
              </a:spcBef>
            </a:pPr>
            <a:r>
              <a:rPr lang="en-US" altLang="en-US" dirty="0" smtClean="0"/>
              <a:t>The way the instructor teaches with the visualization has a profound       effect on learning effectiveness </a:t>
            </a:r>
            <a:r>
              <a:rPr lang="en-US" altLang="en-US" sz="1200" dirty="0"/>
              <a:t>(</a:t>
            </a:r>
            <a:r>
              <a:rPr lang="en-US" altLang="en-US" sz="1200" dirty="0" err="1"/>
              <a:t>Bratina</a:t>
            </a:r>
            <a:r>
              <a:rPr lang="en-US" altLang="en-US" sz="1200" dirty="0"/>
              <a:t> et.al, 2002)</a:t>
            </a:r>
          </a:p>
          <a:p>
            <a:pPr marL="260747" indent="-203597">
              <a:lnSpc>
                <a:spcPct val="110000"/>
              </a:lnSpc>
              <a:spcBef>
                <a:spcPts val="450"/>
              </a:spcBef>
            </a:pPr>
            <a:endParaRPr lang="en-US" altLang="en-US" sz="1350" dirty="0">
              <a:solidFill>
                <a:schemeClr val="bg2">
                  <a:lumMod val="75000"/>
                </a:schemeClr>
              </a:solidFill>
            </a:endParaRPr>
          </a:p>
          <a:p>
            <a:pPr marL="260747" indent="-203597">
              <a:lnSpc>
                <a:spcPct val="110000"/>
              </a:lnSpc>
              <a:spcBef>
                <a:spcPts val="450"/>
              </a:spcBef>
            </a:pPr>
            <a:r>
              <a:rPr lang="en-US" altLang="en-US" dirty="0" smtClean="0">
                <a:sym typeface="Calibri" panose="020F0502020204030204" pitchFamily="34" charset="0"/>
              </a:rPr>
              <a:t>Active-learning instructional </a:t>
            </a:r>
            <a:r>
              <a:rPr lang="en-US" altLang="en-US" dirty="0">
                <a:sym typeface="Calibri" panose="020F0502020204030204" pitchFamily="34" charset="0"/>
              </a:rPr>
              <a:t>strategy with visualization led to improved </a:t>
            </a:r>
            <a:r>
              <a:rPr lang="en-US" altLang="en-US" dirty="0" smtClean="0">
                <a:sym typeface="Calibri" panose="020F0502020204030204" pitchFamily="34" charset="0"/>
              </a:rPr>
              <a:t>outcomes </a:t>
            </a:r>
            <a:r>
              <a:rPr lang="en-US" altLang="en-US" dirty="0">
                <a:sym typeface="Calibri" panose="020F0502020204030204" pitchFamily="34" charset="0"/>
              </a:rPr>
              <a:t>than </a:t>
            </a:r>
            <a:r>
              <a:rPr lang="en-US" altLang="en-US" dirty="0" smtClean="0">
                <a:sym typeface="Calibri" panose="020F0502020204030204" pitchFamily="34" charset="0"/>
              </a:rPr>
              <a:t>mere viewing </a:t>
            </a:r>
            <a:r>
              <a:rPr lang="en-US" altLang="en-US" sz="1200" dirty="0">
                <a:solidFill>
                  <a:srgbClr val="00B050"/>
                </a:solidFill>
                <a:sym typeface="Calibri" panose="020F0502020204030204" pitchFamily="34" charset="0"/>
              </a:rPr>
              <a:t>(</a:t>
            </a:r>
            <a:r>
              <a:rPr lang="en-US" altLang="en-US" sz="1200" dirty="0" err="1">
                <a:solidFill>
                  <a:srgbClr val="00B050"/>
                </a:solidFill>
                <a:sym typeface="Calibri" panose="020F0502020204030204" pitchFamily="34" charset="0"/>
              </a:rPr>
              <a:t>Laasko</a:t>
            </a:r>
            <a:r>
              <a:rPr lang="en-US" altLang="en-US" sz="1200" dirty="0">
                <a:solidFill>
                  <a:srgbClr val="00B050"/>
                </a:solidFill>
                <a:sym typeface="Calibri" panose="020F0502020204030204" pitchFamily="34" charset="0"/>
              </a:rPr>
              <a:t> </a:t>
            </a:r>
            <a:r>
              <a:rPr lang="en-US" altLang="en-US" sz="1200" dirty="0">
                <a:solidFill>
                  <a:srgbClr val="00B050"/>
                </a:solidFill>
                <a:sym typeface="Calibri" panose="020F0502020204030204" pitchFamily="34" charset="0"/>
              </a:rPr>
              <a:t>et al </a:t>
            </a:r>
            <a:r>
              <a:rPr lang="en-US" altLang="en-US" sz="1200" dirty="0">
                <a:solidFill>
                  <a:srgbClr val="00B050"/>
                </a:solidFill>
                <a:sym typeface="Calibri" panose="020F0502020204030204" pitchFamily="34" charset="0"/>
              </a:rPr>
              <a:t>2009; </a:t>
            </a:r>
            <a:r>
              <a:rPr lang="en-US" altLang="en-US" sz="1200" dirty="0" err="1">
                <a:solidFill>
                  <a:srgbClr val="00B050"/>
                </a:solidFill>
                <a:sym typeface="Calibri" panose="020F0502020204030204" pitchFamily="34" charset="0"/>
              </a:rPr>
              <a:t>Windschitl</a:t>
            </a:r>
            <a:r>
              <a:rPr lang="en-US" altLang="en-US" sz="1200" dirty="0">
                <a:solidFill>
                  <a:srgbClr val="00B050"/>
                </a:solidFill>
                <a:sym typeface="Calibri" panose="020F0502020204030204" pitchFamily="34" charset="0"/>
              </a:rPr>
              <a:t> &amp; </a:t>
            </a:r>
            <a:r>
              <a:rPr lang="en-US" altLang="en-US" sz="1200" dirty="0">
                <a:solidFill>
                  <a:srgbClr val="00B050"/>
                </a:solidFill>
                <a:sym typeface="Calibri" panose="020F0502020204030204" pitchFamily="34" charset="0"/>
              </a:rPr>
              <a:t>Andre 1998, Banerjee, Murthy &amp; </a:t>
            </a:r>
            <a:r>
              <a:rPr lang="en-US" altLang="en-US" sz="1200" dirty="0" err="1">
                <a:solidFill>
                  <a:srgbClr val="00B050"/>
                </a:solidFill>
                <a:sym typeface="Calibri" panose="020F0502020204030204" pitchFamily="34" charset="0"/>
              </a:rPr>
              <a:t>Iyer</a:t>
            </a:r>
            <a:r>
              <a:rPr lang="en-US" altLang="en-US" sz="1200" dirty="0">
                <a:solidFill>
                  <a:srgbClr val="00B050"/>
                </a:solidFill>
                <a:sym typeface="Calibri" panose="020F0502020204030204" pitchFamily="34" charset="0"/>
              </a:rPr>
              <a:t> 2015</a:t>
            </a:r>
            <a:r>
              <a:rPr lang="en-US" altLang="en-US" sz="1050" dirty="0">
                <a:solidFill>
                  <a:srgbClr val="00B050"/>
                </a:solidFill>
                <a:sym typeface="Calibri" panose="020F0502020204030204" pitchFamily="34" charset="0"/>
              </a:rPr>
              <a:t>)</a:t>
            </a:r>
          </a:p>
          <a:p>
            <a:pPr marL="57150" indent="0" algn="ctr">
              <a:lnSpc>
                <a:spcPct val="110000"/>
              </a:lnSpc>
              <a:spcBef>
                <a:spcPts val="450"/>
              </a:spcBef>
              <a:buNone/>
            </a:pPr>
            <a:endParaRPr lang="en-US" altLang="en-US" dirty="0" smtClean="0">
              <a:solidFill>
                <a:srgbClr val="0000FF"/>
              </a:solidFill>
              <a:sym typeface="Calibri" panose="020F0502020204030204" pitchFamily="34" charset="0"/>
            </a:endParaRPr>
          </a:p>
          <a:p>
            <a:pPr marL="5715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en-US" altLang="en-US" dirty="0" smtClean="0">
                <a:solidFill>
                  <a:srgbClr val="0000FF"/>
                </a:solidFill>
                <a:sym typeface="Calibri" panose="020F0502020204030204" pitchFamily="34" charset="0"/>
              </a:rPr>
              <a:t>How to incorporate structured active learning strategies?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IIT Bombay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 smtClean="0"/>
              <a:t>Educational Technology, IIT Bombay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6255" y="1134932"/>
            <a:ext cx="7570121" cy="366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2000" dirty="0"/>
              <a:t>Inter-Disciplinary Program, started 2010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sz="2000" dirty="0" smtClean="0"/>
              <a:t> </a:t>
            </a:r>
            <a:r>
              <a:rPr lang="en-US" altLang="en-US" dirty="0" smtClean="0"/>
              <a:t>Core </a:t>
            </a:r>
            <a:r>
              <a:rPr lang="en-US" altLang="en-US" dirty="0"/>
              <a:t>faculty, </a:t>
            </a:r>
            <a:r>
              <a:rPr lang="en-US" altLang="en-US" dirty="0" smtClean="0"/>
              <a:t>and from </a:t>
            </a:r>
            <a:r>
              <a:rPr lang="en-US" altLang="en-US" dirty="0"/>
              <a:t>departments of </a:t>
            </a:r>
            <a:r>
              <a:rPr lang="en-US" altLang="en-US" dirty="0" smtClean="0"/>
              <a:t>CS, </a:t>
            </a:r>
            <a:r>
              <a:rPr lang="en-US" altLang="en-US" dirty="0" err="1" smtClean="0"/>
              <a:t>engg</a:t>
            </a:r>
            <a:r>
              <a:rPr lang="en-US" altLang="en-US" dirty="0" smtClean="0"/>
              <a:t>., science</a:t>
            </a:r>
            <a:r>
              <a:rPr lang="en-US" altLang="en-US" dirty="0"/>
              <a:t>, </a:t>
            </a:r>
            <a:r>
              <a:rPr lang="en-US" altLang="en-US" dirty="0" smtClean="0"/>
              <a:t>design</a:t>
            </a:r>
            <a:r>
              <a:rPr lang="en-US" altLang="en-US" dirty="0"/>
              <a:t>, </a:t>
            </a:r>
            <a:r>
              <a:rPr lang="en-US" altLang="en-US" dirty="0" smtClean="0"/>
              <a:t>H&amp;SS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25 PhD research Scholars</a:t>
            </a:r>
            <a:endParaRPr lang="en-US" altLang="en-US" dirty="0"/>
          </a:p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 smtClean="0"/>
              <a:t>R&amp;D Focus: </a:t>
            </a:r>
            <a:endParaRPr lang="en-US" altLang="en-US" sz="2000" dirty="0"/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i="1" dirty="0" err="1">
                <a:solidFill>
                  <a:srgbClr val="0000FF"/>
                </a:solidFill>
              </a:rPr>
              <a:t>TELoTS</a:t>
            </a:r>
            <a:r>
              <a:rPr lang="en-US" altLang="en-US" i="1" dirty="0">
                <a:solidFill>
                  <a:srgbClr val="0000FF"/>
                </a:solidFill>
              </a:rPr>
              <a:t>: </a:t>
            </a:r>
            <a:r>
              <a:rPr lang="en-US" altLang="en-US" dirty="0"/>
              <a:t>Technology enhanced learning of pan-domain thinking skills 	</a:t>
            </a:r>
            <a:endParaRPr lang="en-IN" altLang="en-US" dirty="0"/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IN" altLang="en-US" i="1" dirty="0">
                <a:solidFill>
                  <a:srgbClr val="0000FF"/>
                </a:solidFill>
              </a:rPr>
              <a:t>TUET: </a:t>
            </a:r>
            <a:r>
              <a:rPr lang="en-IN" altLang="en-US" dirty="0"/>
              <a:t>Teacher use of educational </a:t>
            </a:r>
            <a:r>
              <a:rPr lang="en-IN" altLang="en-US" dirty="0" smtClean="0"/>
              <a:t>technologies</a:t>
            </a:r>
          </a:p>
          <a:p>
            <a:pPr>
              <a:lnSpc>
                <a:spcPct val="110000"/>
              </a:lnSpc>
            </a:pPr>
            <a:endParaRPr lang="en-IN" sz="1600" b="1" dirty="0" smtClean="0"/>
          </a:p>
          <a:p>
            <a:pPr>
              <a:lnSpc>
                <a:spcPct val="110000"/>
              </a:lnSpc>
            </a:pPr>
            <a:r>
              <a:rPr lang="en-IN" sz="2000" dirty="0" smtClean="0"/>
              <a:t>Outreach</a:t>
            </a:r>
            <a:r>
              <a:rPr lang="en-IN" sz="2000" dirty="0"/>
              <a:t>, training, CEP</a:t>
            </a:r>
          </a:p>
          <a:p>
            <a:r>
              <a:rPr lang="en-IN" dirty="0" smtClean="0"/>
              <a:t>f2f, Large-scale (5000+) Blended programs, MOOCs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2396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02" y="198575"/>
            <a:ext cx="8805672" cy="60099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Example of Visualization – Predict technique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515" y="3339877"/>
            <a:ext cx="1610266" cy="176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6302" y="3392259"/>
            <a:ext cx="2645886" cy="1375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r>
              <a:rPr lang="en-US" dirty="0">
                <a:latin typeface="Calibri" pitchFamily="34" charset="0"/>
              </a:rPr>
              <a:t>  </a:t>
            </a:r>
            <a:r>
              <a:rPr lang="en-US" i="1" dirty="0">
                <a:latin typeface="Calibri" pitchFamily="34" charset="0"/>
              </a:rPr>
              <a:t>Will </a:t>
            </a:r>
            <a:r>
              <a:rPr lang="en-US" i="1" dirty="0">
                <a:latin typeface="Calibri" pitchFamily="34" charset="0"/>
              </a:rPr>
              <a:t>the balloon move?</a:t>
            </a:r>
          </a:p>
          <a:p>
            <a:pPr marL="557213" lvl="1" indent="-214313" eaLnBrk="0" hangingPunct="0">
              <a:spcBef>
                <a:spcPct val="30000"/>
              </a:spcBef>
              <a:buFont typeface="Arial" charset="0"/>
              <a:buAutoNum type="alphaUcParenR"/>
            </a:pPr>
            <a:r>
              <a:rPr lang="en-US" dirty="0">
                <a:latin typeface="Calibri" pitchFamily="34" charset="0"/>
              </a:rPr>
              <a:t> Yes, to the left</a:t>
            </a:r>
          </a:p>
          <a:p>
            <a:pPr marL="557213" lvl="1" indent="-214313" eaLnBrk="0" hangingPunct="0">
              <a:spcBef>
                <a:spcPct val="30000"/>
              </a:spcBef>
              <a:buFont typeface="Arial" charset="0"/>
              <a:buAutoNum type="alphaUcParenR"/>
            </a:pPr>
            <a:r>
              <a:rPr lang="en-US" dirty="0">
                <a:latin typeface="Calibri" pitchFamily="34" charset="0"/>
              </a:rPr>
              <a:t> Yes, to the right</a:t>
            </a:r>
          </a:p>
          <a:p>
            <a:pPr marL="557213" lvl="1" indent="-214313" eaLnBrk="0" hangingPunct="0">
              <a:spcBef>
                <a:spcPct val="30000"/>
              </a:spcBef>
              <a:buFont typeface="Arial" charset="0"/>
              <a:buAutoNum type="alphaUcParenR"/>
            </a:pPr>
            <a:r>
              <a:rPr lang="en-US" dirty="0">
                <a:latin typeface="Calibri" pitchFamily="34" charset="0"/>
              </a:rPr>
              <a:t> No</a:t>
            </a:r>
            <a:endParaRPr lang="en-US" sz="1350" dirty="0">
              <a:latin typeface="Calibri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917699" y="4836874"/>
            <a:ext cx="4835186" cy="3917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 typeface="Arial" charset="0"/>
              <a:buNone/>
            </a:pPr>
            <a:r>
              <a:rPr lang="en-US" sz="1050" dirty="0"/>
              <a:t>Link to video:</a:t>
            </a:r>
            <a:r>
              <a:rPr lang="en-US" sz="1050" dirty="0">
                <a:hlinkClick r:id="rId4"/>
              </a:rPr>
              <a:t> http://paer.rutgers.edu/pt3/experiment.php?topicid=13&amp;exptid=121</a:t>
            </a:r>
            <a:r>
              <a:rPr lang="en-US" sz="1050" dirty="0"/>
              <a:t> </a:t>
            </a:r>
            <a:endParaRPr lang="en-US" sz="1050" dirty="0"/>
          </a:p>
        </p:txBody>
      </p:sp>
      <p:sp>
        <p:nvSpPr>
          <p:cNvPr id="13" name="Shape 105"/>
          <p:cNvSpPr txBox="1">
            <a:spLocks/>
          </p:cNvSpPr>
          <p:nvPr/>
        </p:nvSpPr>
        <p:spPr>
          <a:xfrm>
            <a:off x="1259527" y="1016162"/>
            <a:ext cx="1745456" cy="330994"/>
          </a:xfrm>
          <a:prstGeom prst="rect">
            <a:avLst/>
          </a:prstGeom>
          <a:ln>
            <a:solidFill>
              <a:srgbClr val="C00000"/>
            </a:solidFill>
            <a:miter lim="800000"/>
            <a:headEnd/>
            <a:tailEnd/>
          </a:ln>
        </p:spPr>
        <p:txBody>
          <a:bodyPr vert="horz" lIns="40500" tIns="34275" rIns="13500" bIns="3427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30000"/>
              </a:spcBef>
              <a:buNone/>
            </a:pPr>
            <a:r>
              <a:rPr lang="en-US" altLang="en-US" sz="2100" dirty="0"/>
              <a:t>Observe Phase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218" y="1432880"/>
            <a:ext cx="2234597" cy="1772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3716" rIns="0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0000FF"/>
                </a:solidFill>
              </a:rPr>
              <a:t>TEACHER: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Play </a:t>
            </a:r>
            <a:r>
              <a:rPr lang="en-US" sz="1500" dirty="0" err="1"/>
              <a:t>viz</a:t>
            </a:r>
            <a:r>
              <a:rPr lang="en-US" sz="1500" dirty="0"/>
              <a:t> </a:t>
            </a:r>
            <a:r>
              <a:rPr lang="en-US" sz="1500" dirty="0" err="1"/>
              <a:t>upto</a:t>
            </a:r>
            <a:r>
              <a:rPr lang="en-US" sz="1500" dirty="0"/>
              <a:t> the point the stimulus is shown.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PAUSE before result. Don’t show rest of </a:t>
            </a:r>
            <a:r>
              <a:rPr lang="en-US" sz="1500" dirty="0" err="1"/>
              <a:t>viz</a:t>
            </a:r>
            <a:r>
              <a:rPr lang="en-US" sz="1500" dirty="0"/>
              <a:t> yet.</a:t>
            </a:r>
          </a:p>
          <a:p>
            <a:pPr>
              <a:spcBef>
                <a:spcPts val="450"/>
              </a:spcBef>
              <a:defRPr/>
            </a:pPr>
            <a:r>
              <a:rPr lang="en-US" sz="1500" b="1" dirty="0">
                <a:solidFill>
                  <a:srgbClr val="0000FF"/>
                </a:solidFill>
              </a:rPr>
              <a:t>STUDENTS: </a:t>
            </a:r>
          </a:p>
          <a:p>
            <a:pPr>
              <a:defRPr/>
            </a:pPr>
            <a:r>
              <a:rPr lang="en-US" sz="1500" dirty="0"/>
              <a:t>Observe first part of </a:t>
            </a:r>
            <a:r>
              <a:rPr lang="en-US" sz="1500" dirty="0" err="1"/>
              <a:t>viz</a:t>
            </a:r>
            <a:endParaRPr lang="en-US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38954" y="1432880"/>
            <a:ext cx="2234597" cy="1772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3716" rIns="0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0000FF"/>
                </a:solidFill>
              </a:rPr>
              <a:t>TEACHER:</a:t>
            </a:r>
          </a:p>
          <a:p>
            <a:pPr marL="130969" indent="-130969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Ask students to make prediction: “What will happen if …”</a:t>
            </a:r>
          </a:p>
          <a:p>
            <a:pPr>
              <a:spcBef>
                <a:spcPts val="450"/>
              </a:spcBef>
              <a:defRPr/>
            </a:pPr>
            <a:r>
              <a:rPr lang="en-US" sz="1500" b="1" dirty="0">
                <a:solidFill>
                  <a:srgbClr val="0000FF"/>
                </a:solidFill>
              </a:rPr>
              <a:t>STUDENTS:</a:t>
            </a:r>
          </a:p>
          <a:p>
            <a:pPr marL="130969" indent="-130969">
              <a:buFont typeface="Arial" panose="020B0604020202020204" pitchFamily="34" charset="0"/>
              <a:buChar char="•"/>
              <a:defRPr/>
            </a:pPr>
            <a:r>
              <a:rPr lang="en-US" sz="1500" b="1" u="sng" dirty="0"/>
              <a:t>Make prediction – </a:t>
            </a:r>
            <a:r>
              <a:rPr lang="en-US" sz="1500" b="1" u="sng" dirty="0"/>
              <a:t>write, vote</a:t>
            </a:r>
            <a:r>
              <a:rPr lang="en-US" sz="1500" b="1" u="sng" dirty="0"/>
              <a:t>, discuss w each other</a:t>
            </a: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3178815" y="2304274"/>
            <a:ext cx="299002" cy="147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93320" y="1471365"/>
            <a:ext cx="2114550" cy="1541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13716" rIns="0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0000FF"/>
                </a:solidFill>
              </a:rPr>
              <a:t>TEACHER:</a:t>
            </a:r>
          </a:p>
          <a:p>
            <a:pPr marL="130969" indent="-130969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Shows rest of </a:t>
            </a:r>
            <a:r>
              <a:rPr lang="en-US" sz="1500" dirty="0" err="1"/>
              <a:t>viz</a:t>
            </a:r>
            <a:r>
              <a:rPr lang="en-US" sz="1500" dirty="0"/>
              <a:t>, which has result</a:t>
            </a:r>
          </a:p>
          <a:p>
            <a:pPr>
              <a:spcBef>
                <a:spcPts val="450"/>
              </a:spcBef>
              <a:defRPr/>
            </a:pPr>
            <a:r>
              <a:rPr lang="en-US" sz="1500" b="1" dirty="0">
                <a:solidFill>
                  <a:srgbClr val="0000FF"/>
                </a:solidFill>
              </a:rPr>
              <a:t>STUDENTS:</a:t>
            </a:r>
          </a:p>
          <a:p>
            <a:pPr marL="130969" indent="-130969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Check their prediction by watching the result in </a:t>
            </a:r>
            <a:r>
              <a:rPr lang="en-US" sz="1500" dirty="0" err="1"/>
              <a:t>viz</a:t>
            </a:r>
            <a:endParaRPr lang="en-US" sz="15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854303" y="2304272"/>
            <a:ext cx="2607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105"/>
          <p:cNvSpPr txBox="1">
            <a:spLocks/>
          </p:cNvSpPr>
          <p:nvPr/>
        </p:nvSpPr>
        <p:spPr bwMode="auto">
          <a:xfrm>
            <a:off x="3693736" y="1004256"/>
            <a:ext cx="1745456" cy="33099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500" tIns="34275" rIns="13500" bIns="342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1pPr>
            <a:lvl2pPr marL="742950" indent="-107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2pPr>
            <a:lvl3pPr marL="1143000" indent="-76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3pPr>
            <a:lvl4pPr marL="1600200" indent="-101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4pPr>
            <a:lvl5pPr marL="2057400" indent="-101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5pPr>
            <a:lvl6pPr marL="251460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6pPr>
            <a:lvl7pPr marL="297180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7pPr>
            <a:lvl8pPr marL="342900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8pPr>
            <a:lvl9pPr marL="388620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9pPr>
          </a:lstStyle>
          <a:p>
            <a:pPr>
              <a:spcBef>
                <a:spcPct val="3000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1800" dirty="0">
                <a:cs typeface="Arial" panose="020B0604020202020204" pitchFamily="34" charset="0"/>
                <a:sym typeface="Arial" panose="020B0604020202020204" pitchFamily="34" charset="0"/>
              </a:rPr>
              <a:t>Predict Phase</a:t>
            </a:r>
          </a:p>
        </p:txBody>
      </p:sp>
      <p:sp>
        <p:nvSpPr>
          <p:cNvPr id="20" name="Shape 105"/>
          <p:cNvSpPr txBox="1">
            <a:spLocks/>
          </p:cNvSpPr>
          <p:nvPr/>
        </p:nvSpPr>
        <p:spPr bwMode="auto">
          <a:xfrm>
            <a:off x="6377867" y="1024503"/>
            <a:ext cx="1745456" cy="33099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500" tIns="34275" rIns="13500" bIns="3427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1pPr>
            <a:lvl2pPr marL="742950" indent="-107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2pPr>
            <a:lvl3pPr marL="1143000" indent="-76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3pPr>
            <a:lvl4pPr marL="1600200" indent="-101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4pPr>
            <a:lvl5pPr marL="2057400" indent="-101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5pPr>
            <a:lvl6pPr marL="251460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6pPr>
            <a:lvl7pPr marL="297180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7pPr>
            <a:lvl8pPr marL="342900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8pPr>
            <a:lvl9pPr marL="3886200" indent="-101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28" charset="-128"/>
              </a:defRPr>
            </a:lvl9pPr>
          </a:lstStyle>
          <a:p>
            <a:pPr>
              <a:spcBef>
                <a:spcPct val="30000"/>
              </a:spcBef>
              <a:buClr>
                <a:srgbClr val="000000"/>
              </a:buClr>
              <a:buFont typeface="Calibri" panose="020F0502020204030204" pitchFamily="34" charset="0"/>
              <a:buNone/>
            </a:pPr>
            <a:r>
              <a:rPr lang="en-US" altLang="en-US" sz="1800" dirty="0">
                <a:cs typeface="Arial" panose="020B0604020202020204" pitchFamily="34" charset="0"/>
                <a:sym typeface="Arial" panose="020B0604020202020204" pitchFamily="34" charset="0"/>
              </a:rPr>
              <a:t>Check Phase</a:t>
            </a:r>
            <a:endParaRPr lang="en-US" altLang="en-US" sz="18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254875" y="3377903"/>
            <a:ext cx="2052995" cy="1389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r>
              <a:rPr lang="en-US" dirty="0">
                <a:latin typeface="Calibri" pitchFamily="34" charset="0"/>
              </a:rPr>
              <a:t>Show rest of movie</a:t>
            </a:r>
            <a:endParaRPr lang="en-US" sz="1350" dirty="0"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IIT Bombay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485"/>
            <a:ext cx="7886700" cy="56249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Features of active learning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208" y="1001230"/>
            <a:ext cx="7074055" cy="3640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Students engage in problem-solving activities </a:t>
            </a:r>
            <a:r>
              <a:rPr lang="en-IN" i="1" dirty="0" smtClean="0"/>
              <a:t>during</a:t>
            </a:r>
            <a:r>
              <a:rPr lang="en-IN" dirty="0" smtClean="0"/>
              <a:t> lecture.</a:t>
            </a:r>
          </a:p>
          <a:p>
            <a:pPr marL="0" indent="0">
              <a:buNone/>
            </a:pPr>
            <a:r>
              <a:rPr lang="en-IN" dirty="0" smtClean="0"/>
              <a:t>Students work collaboratively. </a:t>
            </a:r>
          </a:p>
          <a:p>
            <a:pPr marL="0" indent="0">
              <a:buNone/>
            </a:pPr>
            <a:r>
              <a:rPr lang="en-IN" dirty="0" smtClean="0"/>
              <a:t>Students are asked to “ﬁgure things out for themselves.”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Students are asked to express their reasoning explicitly.</a:t>
            </a:r>
          </a:p>
          <a:p>
            <a:pPr marL="0" indent="0">
              <a:buNone/>
            </a:pPr>
            <a:r>
              <a:rPr lang="en-IN" dirty="0" smtClean="0"/>
              <a:t>Qualitative reasoning, conceptual thinking are emphasized.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Speciﬁc student ideas are elicited and addressed.</a:t>
            </a:r>
          </a:p>
          <a:p>
            <a:pPr marL="0" indent="0">
              <a:buNone/>
            </a:pPr>
            <a:r>
              <a:rPr lang="en-IN" dirty="0" smtClean="0"/>
              <a:t>Students receive rapid feedback on their work.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7468" y="1095610"/>
            <a:ext cx="172286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i="1" dirty="0">
                <a:solidFill>
                  <a:srgbClr val="0070C0"/>
                </a:solidFill>
                <a:latin typeface="Calibri" panose="020F0502020204030204"/>
              </a:rPr>
              <a:t>Ensure (most) students participate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2717" y="2576562"/>
            <a:ext cx="17563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i="1" dirty="0">
                <a:solidFill>
                  <a:srgbClr val="0070C0"/>
                </a:solidFill>
                <a:latin typeface="Calibri" panose="020F0502020204030204"/>
              </a:rPr>
              <a:t>Target misconceptions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0425" y="3550687"/>
            <a:ext cx="185040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i="1" dirty="0">
                <a:solidFill>
                  <a:srgbClr val="0070C0"/>
                </a:solidFill>
                <a:latin typeface="Calibri" panose="020F0502020204030204"/>
              </a:rPr>
              <a:t>from ‘… think they understand’</a:t>
            </a:r>
          </a:p>
          <a:p>
            <a:pPr defTabSz="685800"/>
            <a:r>
              <a:rPr lang="en-US" i="1" dirty="0">
                <a:solidFill>
                  <a:srgbClr val="0070C0"/>
                </a:solidFill>
                <a:latin typeface="Calibri" panose="020F0502020204030204"/>
              </a:rPr>
              <a:t>to ‘… know whether or not understand’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575"/>
            <a:ext cx="7886700" cy="73813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How can an instructor do active learning?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36704"/>
            <a:ext cx="7886700" cy="383055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350"/>
              </a:spcBef>
              <a:buNone/>
            </a:pPr>
            <a:r>
              <a:rPr lang="en-IN" dirty="0" smtClean="0"/>
              <a:t>Some strategies: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IN" dirty="0" smtClean="0"/>
              <a:t>Peer-Instruction </a:t>
            </a:r>
            <a:r>
              <a:rPr lang="en-IN" sz="1500" i="1" dirty="0">
                <a:solidFill>
                  <a:srgbClr val="007006"/>
                </a:solidFill>
              </a:rPr>
              <a:t>(Eric Mazur, Harvard University, early 1990s)</a:t>
            </a:r>
            <a:endParaRPr lang="en-IN" i="1" dirty="0" smtClean="0"/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IN" dirty="0" smtClean="0"/>
              <a:t>Think-Pair-Share </a:t>
            </a:r>
            <a:r>
              <a:rPr lang="en-IN" sz="1500" i="1" dirty="0">
                <a:solidFill>
                  <a:srgbClr val="007006"/>
                </a:solidFill>
              </a:rPr>
              <a:t>(</a:t>
            </a:r>
            <a:r>
              <a:rPr lang="en-US" sz="1500" i="1" dirty="0">
                <a:solidFill>
                  <a:srgbClr val="007006"/>
                </a:solidFill>
              </a:rPr>
              <a:t>Frank Lyman, University of Maryland, early 1980s)</a:t>
            </a:r>
            <a:endParaRPr lang="en-IN" i="1" dirty="0" smtClean="0"/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IN" dirty="0" smtClean="0"/>
              <a:t>Many others:</a:t>
            </a:r>
          </a:p>
          <a:p>
            <a:pPr lvl="1">
              <a:lnSpc>
                <a:spcPct val="100000"/>
              </a:lnSpc>
              <a:spcBef>
                <a:spcPts val="450"/>
              </a:spcBef>
            </a:pPr>
            <a:r>
              <a:rPr lang="en-IN" dirty="0" smtClean="0"/>
              <a:t>(lecture) Team-Pair-Solo, Problem-based learning, Just-in-Time-Teaching, Role-play, Jigsaw, Case-based learning, Peer-review, Productive failure …</a:t>
            </a:r>
          </a:p>
          <a:p>
            <a:pPr lvl="1">
              <a:lnSpc>
                <a:spcPct val="100000"/>
              </a:lnSpc>
              <a:spcBef>
                <a:spcPts val="450"/>
              </a:spcBef>
            </a:pPr>
            <a:r>
              <a:rPr lang="en-IN" dirty="0" smtClean="0"/>
              <a:t>(lab) Pair programming</a:t>
            </a:r>
          </a:p>
          <a:p>
            <a:pPr lvl="1">
              <a:lnSpc>
                <a:spcPct val="100000"/>
              </a:lnSpc>
              <a:spcBef>
                <a:spcPts val="450"/>
              </a:spcBef>
            </a:pPr>
            <a:r>
              <a:rPr lang="en-IN" dirty="0" smtClean="0"/>
              <a:t>(tutorial) TPS, TPS, PBL, Data-based problem solving 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en-IN" dirty="0" smtClean="0"/>
          </a:p>
        </p:txBody>
      </p:sp>
      <p:sp>
        <p:nvSpPr>
          <p:cNvPr id="4" name="Rectangle 3"/>
          <p:cNvSpPr/>
          <p:nvPr/>
        </p:nvSpPr>
        <p:spPr>
          <a:xfrm>
            <a:off x="628650" y="1381125"/>
            <a:ext cx="6153150" cy="1038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55A744-DAA4-4A3D-BD9E-C311E6CB5A18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54" y="91419"/>
            <a:ext cx="8829675" cy="7381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Self-check: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Moving from teacher-centric to learner centric strategies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936705"/>
            <a:ext cx="7998515" cy="383055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ct val="20000"/>
              </a:spcBef>
              <a:buSzPct val="80000"/>
              <a:buNone/>
            </a:pPr>
            <a:r>
              <a:rPr lang="en-US" dirty="0" smtClean="0"/>
              <a:t>If your strategy begins with: 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SzPct val="80000"/>
              <a:buNone/>
            </a:pPr>
            <a:r>
              <a:rPr lang="en-US" dirty="0" smtClean="0"/>
              <a:t>“</a:t>
            </a:r>
            <a:r>
              <a:rPr lang="en-US" i="1" dirty="0" smtClean="0"/>
              <a:t>I will do …”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SzPct val="80000"/>
              <a:buNone/>
            </a:pPr>
            <a:r>
              <a:rPr lang="en-US" i="1" dirty="0" smtClean="0"/>
              <a:t>“I will show …”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SzPct val="80000"/>
              <a:buNone/>
            </a:pPr>
            <a:r>
              <a:rPr lang="en-US" i="1" dirty="0" smtClean="0"/>
              <a:t>“I will tell…”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SzPct val="80000"/>
              <a:buNone/>
            </a:pPr>
            <a:r>
              <a:rPr lang="en-US" dirty="0" smtClean="0"/>
              <a:t>Then it is still teacher-centric. 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SzPct val="80000"/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spcBef>
                <a:spcPct val="20000"/>
              </a:spcBef>
              <a:buSzPct val="80000"/>
              <a:buNone/>
            </a:pPr>
            <a:r>
              <a:rPr lang="en-US" dirty="0" smtClean="0"/>
              <a:t>To be learner-centric, the strategy should begin with: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i="1" dirty="0" smtClean="0"/>
              <a:t>I will make students do …” </a:t>
            </a:r>
            <a:endParaRPr lang="en-US" dirty="0" smtClean="0"/>
          </a:p>
          <a:p>
            <a:pPr marL="0" indent="0">
              <a:lnSpc>
                <a:spcPct val="110000"/>
              </a:lnSpc>
              <a:spcBef>
                <a:spcPct val="20000"/>
              </a:spcBef>
              <a:buSzPct val="80000"/>
              <a:buNone/>
            </a:pPr>
            <a:r>
              <a:rPr lang="en-US" dirty="0" smtClean="0"/>
              <a:t>Or better still </a:t>
            </a:r>
            <a:br>
              <a:rPr lang="en-US" dirty="0" smtClean="0"/>
            </a:br>
            <a:r>
              <a:rPr lang="en-US" i="1" dirty="0" smtClean="0"/>
              <a:t>“ Students will do …”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IIT Bombay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0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7" y="198575"/>
            <a:ext cx="8147603" cy="73813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Takeaway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5" y="936705"/>
            <a:ext cx="8776253" cy="3744626"/>
          </a:xfrm>
        </p:spPr>
        <p:txBody>
          <a:bodyPr>
            <a:normAutofit lnSpcReduction="10000"/>
          </a:bodyPr>
          <a:lstStyle/>
          <a:p>
            <a:pPr marL="57150" indent="0" algn="ctr">
              <a:lnSpc>
                <a:spcPct val="110000"/>
              </a:lnSpc>
              <a:spcBef>
                <a:spcPts val="45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sym typeface="Calibri" panose="020F0502020204030204" pitchFamily="34" charset="0"/>
              </a:rPr>
              <a:t>Make students grapple with content </a:t>
            </a:r>
            <a:r>
              <a:rPr lang="en-US" altLang="en-US" sz="2400" i="1" u="sng" dirty="0">
                <a:solidFill>
                  <a:srgbClr val="0000FF"/>
                </a:solidFill>
                <a:sym typeface="Calibri" panose="020F0502020204030204" pitchFamily="34" charset="0"/>
              </a:rPr>
              <a:t>during</a:t>
            </a:r>
            <a:r>
              <a:rPr lang="en-US" altLang="en-US" sz="2400" i="1" dirty="0">
                <a:solidFill>
                  <a:srgbClr val="0000FF"/>
                </a:solidFill>
                <a:sym typeface="Calibri" panose="020F0502020204030204" pitchFamily="34" charset="0"/>
              </a:rPr>
              <a:t> class.</a:t>
            </a:r>
            <a:endParaRPr lang="en-US" altLang="en-US" sz="2400" dirty="0">
              <a:sym typeface="Calibri" panose="020F0502020204030204" pitchFamily="34" charset="0"/>
            </a:endParaRPr>
          </a:p>
          <a:p>
            <a:pPr marL="57150" indent="0" algn="just">
              <a:lnSpc>
                <a:spcPct val="110000"/>
              </a:lnSpc>
              <a:spcBef>
                <a:spcPts val="450"/>
              </a:spcBef>
              <a:buNone/>
            </a:pPr>
            <a:endParaRPr lang="en-US" altLang="en-US" dirty="0" smtClean="0">
              <a:sym typeface="Calibri" panose="020F0502020204030204" pitchFamily="34" charset="0"/>
            </a:endParaRPr>
          </a:p>
          <a:p>
            <a:pPr marL="57150" indent="0" algn="just">
              <a:lnSpc>
                <a:spcPct val="110000"/>
              </a:lnSpc>
              <a:spcBef>
                <a:spcPts val="450"/>
              </a:spcBef>
              <a:buNone/>
            </a:pPr>
            <a:r>
              <a:rPr lang="en-US" altLang="en-US" dirty="0" smtClean="0">
                <a:sym typeface="Calibri" panose="020F0502020204030204" pitchFamily="34" charset="0"/>
              </a:rPr>
              <a:t>Don’t only clarify doubts:</a:t>
            </a:r>
            <a:endParaRPr lang="en-US" altLang="en-US" dirty="0">
              <a:sym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80000"/>
            </a:pPr>
            <a:r>
              <a:rPr lang="en-US" dirty="0"/>
              <a:t>Provide frequent opportunities for learners to work with the content – </a:t>
            </a:r>
            <a:r>
              <a:rPr lang="en-US" dirty="0">
                <a:solidFill>
                  <a:srgbClr val="0000FF"/>
                </a:solidFill>
              </a:rPr>
              <a:t>Active learning.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80000"/>
            </a:pPr>
            <a:r>
              <a:rPr lang="en-US" dirty="0"/>
              <a:t>Ensure immediate and appropriate feedback to learners – </a:t>
            </a:r>
            <a:r>
              <a:rPr lang="en-US" dirty="0">
                <a:solidFill>
                  <a:srgbClr val="0000FF"/>
                </a:solidFill>
              </a:rPr>
              <a:t>Peer discussion</a:t>
            </a:r>
            <a:r>
              <a:rPr lang="en-US" dirty="0" smtClean="0"/>
              <a:t>.</a:t>
            </a:r>
          </a:p>
          <a:p>
            <a:pPr marL="57150" indent="0" algn="just">
              <a:lnSpc>
                <a:spcPct val="110000"/>
              </a:lnSpc>
              <a:spcBef>
                <a:spcPts val="450"/>
              </a:spcBef>
              <a:buNone/>
            </a:pPr>
            <a:endParaRPr lang="en-US" altLang="en-US" dirty="0" smtClean="0">
              <a:sym typeface="Calibri" panose="020F0502020204030204" pitchFamily="34" charset="0"/>
            </a:endParaRPr>
          </a:p>
          <a:p>
            <a:pPr marL="57150" indent="0" algn="just">
              <a:lnSpc>
                <a:spcPct val="110000"/>
              </a:lnSpc>
              <a:spcBef>
                <a:spcPts val="450"/>
              </a:spcBef>
              <a:buNone/>
            </a:pPr>
            <a:r>
              <a:rPr lang="en-US" altLang="en-US" dirty="0" smtClean="0">
                <a:sym typeface="Calibri" panose="020F0502020204030204" pitchFamily="34" charset="0"/>
              </a:rPr>
              <a:t>Active learning techniques: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rgbClr val="C00000"/>
                </a:solidFill>
              </a:rPr>
              <a:t>Peer Instruction:</a:t>
            </a:r>
            <a:r>
              <a:rPr lang="en-US" dirty="0" smtClean="0"/>
              <a:t> Don’t keep MCQs for the exam, make students do them during class.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rgbClr val="C00000"/>
                </a:solidFill>
              </a:rPr>
              <a:t>Think-Pair-Share:</a:t>
            </a:r>
            <a:r>
              <a:rPr lang="en-US" dirty="0" smtClean="0"/>
              <a:t> Don’t just lecture, make students do first. 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rgbClr val="C00000"/>
                </a:solidFill>
              </a:rPr>
              <a:t>Visualizations:</a:t>
            </a:r>
            <a:r>
              <a:rPr lang="en-US" dirty="0" smtClean="0"/>
              <a:t> Don’t just show visualizations, make students predict the outcome.</a:t>
            </a:r>
          </a:p>
          <a:p>
            <a:pPr lvl="1" algn="just">
              <a:lnSpc>
                <a:spcPct val="110000"/>
              </a:lnSpc>
              <a:spcBef>
                <a:spcPct val="20000"/>
              </a:spcBef>
              <a:buSzPct val="80000"/>
            </a:pPr>
            <a:endParaRPr lang="en-US" dirty="0" smtClean="0"/>
          </a:p>
          <a:p>
            <a:pPr marL="57150" indent="0" algn="just">
              <a:lnSpc>
                <a:spcPct val="110000"/>
              </a:lnSpc>
              <a:spcBef>
                <a:spcPts val="450"/>
              </a:spcBef>
              <a:buNone/>
            </a:pPr>
            <a:endParaRPr lang="en-US" altLang="en-US" dirty="0">
              <a:sym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IIT Bombay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A744-DAA4-4A3D-BD9E-C311E6CB5A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35</a:t>
            </a:fld>
            <a:endParaRPr lang="en-IN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07600" y="2925071"/>
            <a:ext cx="7341000" cy="9428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>
                <a:hlinkClick r:id="rId2"/>
              </a:rPr>
              <a:t>www.et.iitb.ac.in</a:t>
            </a:r>
            <a:endParaRPr lang="en-US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Technology </a:t>
            </a:r>
            <a:r>
              <a:rPr lang="en-US" u="sng" dirty="0" smtClean="0"/>
              <a:t>for</a:t>
            </a:r>
            <a:r>
              <a:rPr lang="en-US" dirty="0" smtClean="0"/>
              <a:t> Education</a:t>
            </a:r>
          </a:p>
          <a:p>
            <a:r>
              <a:rPr lang="en-US" dirty="0" smtClean="0"/>
              <a:t>Creation and use of technologies for various aspects of teaching-learning process</a:t>
            </a:r>
          </a:p>
          <a:p>
            <a:pPr lvl="1"/>
            <a:r>
              <a:rPr lang="en-US" dirty="0" smtClean="0"/>
              <a:t>Use of MOODLE as LMS</a:t>
            </a:r>
          </a:p>
          <a:p>
            <a:pPr lvl="1"/>
            <a:r>
              <a:rPr lang="en-US" dirty="0" smtClean="0"/>
              <a:t>Creating a Learning Dashboard</a:t>
            </a:r>
          </a:p>
          <a:p>
            <a:r>
              <a:rPr lang="en-US" dirty="0" smtClean="0"/>
              <a:t>Focus is on “Technology”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Technology </a:t>
            </a:r>
            <a:r>
              <a:rPr lang="en-US" u="sng" dirty="0" smtClean="0">
                <a:solidFill>
                  <a:schemeClr val="bg1"/>
                </a:solidFill>
              </a:rPr>
              <a:t>of</a:t>
            </a:r>
            <a:r>
              <a:rPr lang="en-US" dirty="0" smtClean="0">
                <a:solidFill>
                  <a:schemeClr val="bg1"/>
                </a:solidFill>
              </a:rPr>
              <a:t> Education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Creation and use of Teaching-Learning strategies for student learning and engagement</a:t>
            </a:r>
          </a:p>
          <a:p>
            <a:pPr marL="1085850" lvl="1" indent="-342900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Use of Peer Discussion</a:t>
            </a:r>
          </a:p>
          <a:p>
            <a:pPr marL="342900" indent="-342900">
              <a:buFont typeface="Arial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Focus is on “What to do” with/without technology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is Educational Technology?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Technology </a:t>
            </a:r>
            <a:r>
              <a:rPr lang="en-US" u="sng" dirty="0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Education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Creation and use of technologies for various aspects of teaching-learning process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 of MOODLE as LMS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Creating a Learning Dashboard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Focus is on “Technology”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r>
              <a:rPr lang="en-US" u="sng" dirty="0" smtClean="0"/>
              <a:t>of</a:t>
            </a:r>
            <a:r>
              <a:rPr lang="en-US" dirty="0" smtClean="0"/>
              <a:t> Education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Creation and use of Teaching-Learning strategies for student learning and engagement</a:t>
            </a:r>
          </a:p>
          <a:p>
            <a:pPr marL="1085850" lvl="1" indent="-342900">
              <a:buFont typeface="Arial"/>
              <a:buChar char="•"/>
            </a:pPr>
            <a:r>
              <a:rPr lang="en-US" sz="1800" dirty="0" smtClean="0"/>
              <a:t>Use of Peer Discussion</a:t>
            </a:r>
          </a:p>
          <a:p>
            <a:pPr marL="342900" indent="-342900">
              <a:buFont typeface="Arial"/>
              <a:buChar char="•"/>
            </a:pPr>
            <a:endParaRPr lang="en-US" sz="1400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Focus is on “What to do” with/without technology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is Educational Technology?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Reflection Spot: Think and Write</a:t>
            </a:r>
            <a:endParaRPr lang="en-IN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381000" y="1199400"/>
            <a:ext cx="8190000" cy="13003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prstClr val="black"/>
                </a:solidFill>
              </a:rPr>
              <a:t>Think of one activity that you excel at doing.	[~ 1 min]</a:t>
            </a:r>
          </a:p>
          <a:p>
            <a:pPr marL="0" lvl="0" indent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IN" sz="1400" dirty="0" smtClean="0">
                <a:solidFill>
                  <a:prstClr val="black"/>
                </a:solidFill>
              </a:rPr>
              <a:t>(Note: Activity could </a:t>
            </a:r>
            <a:r>
              <a:rPr lang="en-IN" sz="1400" dirty="0" smtClean="0">
                <a:solidFill>
                  <a:prstClr val="black"/>
                </a:solidFill>
              </a:rPr>
              <a:t>be academics or your hobby)</a:t>
            </a:r>
            <a:endParaRPr lang="en-IN" sz="1400" dirty="0">
              <a:solidFill>
                <a:prstClr val="black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5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Reflection Spot: Think and Write</a:t>
            </a:r>
            <a:endParaRPr lang="en-IN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381000" y="1199400"/>
            <a:ext cx="8190000" cy="23804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A6A6A6"/>
                </a:solidFill>
              </a:rPr>
              <a:t>Think of one activity that you excel at doing.	[~ 1 min]</a:t>
            </a:r>
          </a:p>
          <a:p>
            <a:pPr marL="0" lvl="0" indent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IN" sz="1400" dirty="0" smtClean="0">
                <a:solidFill>
                  <a:srgbClr val="A6A6A6"/>
                </a:solidFill>
              </a:rPr>
              <a:t>(Note: Activity could be </a:t>
            </a:r>
            <a:r>
              <a:rPr lang="en-IN" sz="1400" dirty="0" smtClean="0">
                <a:solidFill>
                  <a:srgbClr val="A6A6A6"/>
                </a:solidFill>
              </a:rPr>
              <a:t>academics or your hobby)</a:t>
            </a:r>
            <a:endParaRPr lang="en-IN" sz="1400" dirty="0" smtClean="0">
              <a:solidFill>
                <a:srgbClr val="A6A6A6"/>
              </a:solidFill>
            </a:endParaRPr>
          </a:p>
          <a:p>
            <a:pPr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en-IN" sz="2400" dirty="0" smtClean="0">
              <a:solidFill>
                <a:prstClr val="black"/>
              </a:solidFill>
            </a:endParaRPr>
          </a:p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IN" sz="2400" dirty="0" smtClean="0">
                <a:solidFill>
                  <a:prstClr val="black"/>
                </a:solidFill>
              </a:rPr>
              <a:t>Think about why you are so good at this activity	[~2 min]</a:t>
            </a:r>
          </a:p>
          <a:p>
            <a:pPr lvl="1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IN" sz="2000" dirty="0" smtClean="0">
                <a:solidFill>
                  <a:prstClr val="black"/>
                </a:solidFill>
              </a:rPr>
              <a:t>Write down top 3 reasons for your mastery in this activity</a:t>
            </a:r>
            <a:endParaRPr lang="en-IN" sz="2000" dirty="0">
              <a:solidFill>
                <a:prstClr val="black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5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Discussion - Excellence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dirty="0"/>
              <a:t>Think of one activity that you feel you excel at doing.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dirty="0"/>
              <a:t>Think about why you are so good at this activity – top 3 reasons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I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IN" dirty="0">
                <a:solidFill>
                  <a:srgbClr val="0000FF"/>
                </a:solidFill>
              </a:rPr>
              <a:t>Let me guess - One of your top 3 reasons is likely to be: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IN" sz="2400" dirty="0">
                <a:solidFill>
                  <a:srgbClr val="0000FF"/>
                </a:solidFill>
              </a:rPr>
              <a:t>Practice </a:t>
            </a:r>
            <a:r>
              <a:rPr lang="en-IN" sz="2400" dirty="0" smtClean="0">
                <a:solidFill>
                  <a:srgbClr val="0000FF"/>
                </a:solidFill>
              </a:rPr>
              <a:t>    or     Experience</a:t>
            </a:r>
            <a:endParaRPr lang="en-IN" sz="24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63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Discussion - </a:t>
            </a:r>
            <a:r>
              <a:rPr lang="en-US" dirty="0" smtClean="0"/>
              <a:t>Excellenc</a:t>
            </a:r>
            <a:r>
              <a:rPr lang="en-US" sz="3200" dirty="0" smtClean="0"/>
              <a:t>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507600" y="1123200"/>
            <a:ext cx="8168856" cy="360879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 smtClean="0"/>
              <a:t>Again</a:t>
            </a:r>
            <a:r>
              <a:rPr lang="en-US" altLang="en-US" sz="2400" dirty="0"/>
              <a:t>, think of the activity that you feel you excel at doing.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altLang="en-US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0000FF"/>
                </a:solidFill>
              </a:rPr>
              <a:t>Do you feel that you could have gained such mastery by listening to lectures on the topic?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altLang="en-US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 smtClean="0"/>
              <a:t>Point </a:t>
            </a:r>
            <a:r>
              <a:rPr lang="en-US" altLang="en-US" sz="2400" dirty="0"/>
              <a:t>to keep in mind: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/>
              <a:t>As learners, we develop mastery through practice (doing activities, rather than simply listening to lectures, or watching demos).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altLang="en-US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/>
              <a:t>So,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/>
              <a:t>As teachers, we must ensure that we provide our students with practice – sufficient and timely opportunities.</a:t>
            </a:r>
            <a:endParaRPr lang="en-IN" sz="3200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IN" sz="24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58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TW_ColorPencils</Template>
  <TotalTime>5812</TotalTime>
  <Words>2107</Words>
  <Application>Microsoft Office PowerPoint</Application>
  <PresentationFormat>On-screen Show (16:9)</PresentationFormat>
  <Paragraphs>356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Calibri (Headings)</vt:lpstr>
      <vt:lpstr>Calibri Light</vt:lpstr>
      <vt:lpstr>Calisto MT</vt:lpstr>
      <vt:lpstr>Mangal</vt:lpstr>
      <vt:lpstr>Osaka</vt:lpstr>
      <vt:lpstr>Times</vt:lpstr>
      <vt:lpstr>Wingdings</vt:lpstr>
      <vt:lpstr>Master layout</vt:lpstr>
      <vt:lpstr>Office Theme</vt:lpstr>
      <vt:lpstr>1_Office Theme</vt:lpstr>
      <vt:lpstr>2_Office Theme</vt:lpstr>
      <vt:lpstr>Active learning: improving student learning and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do learner-centric pedagogy</vt:lpstr>
      <vt:lpstr>PowerPoint Presentation</vt:lpstr>
      <vt:lpstr>PowerPoint Presentation</vt:lpstr>
      <vt:lpstr>Evidence for active learning – 1</vt:lpstr>
      <vt:lpstr>Evidence for active learning – 2</vt:lpstr>
      <vt:lpstr>So, what are active learning strategies?</vt:lpstr>
      <vt:lpstr>Vote individually </vt:lpstr>
      <vt:lpstr>Discuss with your neighbour and converge</vt:lpstr>
      <vt:lpstr>Have you converged? Then revote.</vt:lpstr>
      <vt:lpstr>Peer Instruction (PI) technique</vt:lpstr>
      <vt:lpstr>Balloon Video</vt:lpstr>
      <vt:lpstr>Using visualizations in class</vt:lpstr>
      <vt:lpstr>Results from research on use of visualizations</vt:lpstr>
      <vt:lpstr>Example of Visualization – Predict technique</vt:lpstr>
      <vt:lpstr>Features of active learning strategies</vt:lpstr>
      <vt:lpstr>How can an instructor do active learning? </vt:lpstr>
      <vt:lpstr>Self-check:  Moving from teacher-centric to learner centric strategies</vt:lpstr>
      <vt:lpstr>Takeaway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Sridhar Iyer</dc:creator>
  <cp:lastModifiedBy>Sridhar Iyer</cp:lastModifiedBy>
  <cp:revision>11</cp:revision>
  <dcterms:created xsi:type="dcterms:W3CDTF">2017-09-18T06:50:29Z</dcterms:created>
  <dcterms:modified xsi:type="dcterms:W3CDTF">2018-07-14T02:05:07Z</dcterms:modified>
</cp:coreProperties>
</file>