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5" r:id="rId47"/>
    <p:sldId id="306" r:id="rId48"/>
    <p:sldId id="307" r:id="rId49"/>
    <p:sldId id="308" r:id="rId50"/>
  </p:sldIdLst>
  <p:sldSz cx="9144000" cy="5143500" type="screen16x9"/>
  <p:notesSz cx="6858000" cy="9144000"/>
  <p:embeddedFontLst>
    <p:embeddedFont>
      <p:font typeface="Raleway" panose="020B0604020202020204" charset="0"/>
      <p:regular r:id="rId52"/>
      <p:bold r:id="rId53"/>
      <p:italic r:id="rId54"/>
      <p:boldItalic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Lato" panose="020B0604020202020204" charset="0"/>
      <p:regular r:id="rId60"/>
      <p:bold r:id="rId61"/>
      <p:italic r:id="rId62"/>
      <p:boldItalic r:id="rId63"/>
    </p:embeddedFont>
    <p:embeddedFont>
      <p:font typeface="Open Sans" panose="020B0604020202020204" charset="0"/>
      <p:regular r:id="rId64"/>
      <p:bold r:id="rId65"/>
      <p:italic r:id="rId66"/>
      <p:boldItalic r:id="rId67"/>
    </p:embeddedFont>
    <p:embeddedFont>
      <p:font typeface="Roboto" panose="020B0604020202020204" charset="0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eer Sahasrabudhe" initials="" lastIdx="1" clrIdx="0"/>
  <p:cmAuthor id="1" name="Sridhar Iyer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497909-E94E-4416-9C55-526A0FA9041A}">
  <a:tblStyle styleId="{AE497909-E94E-4416-9C55-526A0FA904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9" y="7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8d61bba8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8d61bba8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8d61bba8c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8d61bba8c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8d61bba8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8d61bba8c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8d61bba8c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8d61bba8c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8d61bba8c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8d61bba8c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8d61bba8c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8d61bba8c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8d61bba8c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8d61bba8c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6c9fa9963_3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6c9fa9963_3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61bba8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61bba8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6c9fa9963_3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6c9fa9963_3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8d61bba8c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8d61bba8c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8d61bba8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8d61bba8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6bbb7539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6bbb7539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8d61bba8c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8d61bba8c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8d61bba8c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8d61bba8c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all examples here in the master. First give examples from our own work. Then give examples from FDP participants.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examples - types and numbers - as per the context of each talk. Hide the rest.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SI: Examples need not be only in the MOOC context. I have given 3 examples of how I have contextualized learning, from non-MOOC context.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Later: Include examples of MOOC context from my NPTEL course on networks. How did I weave someone else’s video into my course?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8d61bba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8d61bba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8d61bba8c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8d61bba8c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8d61bba8c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8d61bba8c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8d61bba8c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8d61bba8c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8d61bba8c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8d61bba8c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8d61bba8c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8d61bba8c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8d61bba8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8d61bba8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6bbb7539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6bbb75390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6bbb75390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6bbb75390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6cdda213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6cdda213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56cdda213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56cdda213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6cdda213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56cdda213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6bbb75390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56bbb75390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6bbb75390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56bbb75390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56bbb75390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56bbb75390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6bbb75390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56bbb75390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56bbb75390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56bbb75390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8d61bba8c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8d61bba8c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56bbb75390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56bbb75390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56bbb75390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56bbb75390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56bbb75390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56bbb75390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56bbb75390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56bbb75390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58d61aff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58d61aff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58d61aff1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58d61aff1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58d61bba8c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58d61bba8c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58d61bba8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58d61bba8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58d61bba8c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58d61bba8c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58d61bba8c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58d61bba8c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8d61bba8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8d61bba8c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8d61bba8c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8d61bba8c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8d61bba8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8d61bba8c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8d61bba8c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8d61bba8c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6cdda21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6cdda21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BF882E">
            <a:alpha val="7192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9600"/>
              <a:buFont typeface="Lato"/>
              <a:buNone/>
              <a:defRPr sz="9600">
                <a:solidFill>
                  <a:srgbClr val="B45F0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E69138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1860700" y="415650"/>
            <a:ext cx="6861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073350" y="4740000"/>
            <a:ext cx="6648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870400" y="1595775"/>
            <a:ext cx="68613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EFEFE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226450" y="125"/>
            <a:ext cx="4917600" cy="51435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3748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265500" y="2735375"/>
            <a:ext cx="38370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4452375" y="724200"/>
            <a:ext cx="45321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ptel.ac.in/LocalChapte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nptel.ac.in/LocalChapter/quicklinks1.php?id=oth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ptel.ac.in/noc/NocStatisticspage.ph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ptel.ac.in/LocalChapter/quicklinks1.php?id=othe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.iitb.ac.in/~sri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iitb.ac.in/~sri/talks/demystifying-networking-sigcse2013-talk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y6HO870A2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2pu.org/en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x.org/subjec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x.org/micromaste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nptel.ac.in/noc/domain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Are teachers </a:t>
            </a:r>
            <a:r>
              <a:rPr lang="en" sz="4000" dirty="0" smtClean="0"/>
              <a:t>redundant in this age of MOOCs?</a:t>
            </a:r>
            <a:endParaRPr sz="4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dirty="0"/>
              <a:t>A teacher’s view</a:t>
            </a:r>
            <a:endParaRPr sz="3000" b="0" dirty="0"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Sridhar Iyer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IIT Bombay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Joint work with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Sahana Murthy, Jayakrishnan M, Sameer Sahasrabudhe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672975" y="4480175"/>
            <a:ext cx="7894200" cy="51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73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This presentation is released under Creative Commons-Attribution 4.0 License. You are free to use, distribute and modify it , including for commercial purposes, provided you acknowledge the source.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732" y="4573401"/>
            <a:ext cx="933750" cy="32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3050" y="2749325"/>
            <a:ext cx="820200" cy="78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think - This happens elsewhere, not in my country</a:t>
            </a:r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1870400" y="1595775"/>
            <a:ext cx="68613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See </a:t>
            </a:r>
            <a:r>
              <a:rPr lang="en" u="sng">
                <a:solidFill>
                  <a:schemeClr val="hlink"/>
                </a:solidFill>
                <a:hlinkClick r:id="rId3"/>
              </a:rPr>
              <a:t>NPTEL data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See universities </a:t>
            </a:r>
            <a:r>
              <a:rPr lang="en" u="sng">
                <a:solidFill>
                  <a:schemeClr val="hlink"/>
                </a:solidFill>
                <a:hlinkClick r:id="rId4"/>
              </a:rPr>
              <a:t>offering credit transfer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7750" y="2571750"/>
            <a:ext cx="5325147" cy="182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/>
          <p:nvPr/>
        </p:nvSpPr>
        <p:spPr>
          <a:xfrm>
            <a:off x="2537900" y="3209925"/>
            <a:ext cx="2752200" cy="439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NPTEL Impact</a:t>
            </a:r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1870400" y="1211350"/>
            <a:ext cx="68613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1500+ courses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40K+ hours of video; 330M+ youtube views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Online certification (since 2014)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4.2M+ enrollments; 300K+ exam registration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80% pass percentage; Credit transfer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Overall Statistics available </a:t>
            </a:r>
            <a:r>
              <a:rPr lang="en" u="sng">
                <a:solidFill>
                  <a:schemeClr val="hlink"/>
                </a:solidFill>
                <a:hlinkClick r:id="rId3"/>
              </a:rPr>
              <a:t>here</a:t>
            </a: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think - This happens elsewhere, not in my college</a:t>
            </a:r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1870400" y="1595775"/>
            <a:ext cx="68613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See </a:t>
            </a:r>
            <a:r>
              <a:rPr lang="en" u="sng">
                <a:solidFill>
                  <a:schemeClr val="hlink"/>
                </a:solidFill>
                <a:hlinkClick r:id="rId3"/>
              </a:rPr>
              <a:t>UGC/AICTE notifications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Char char="●"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</a:rPr>
              <a:t>SWAYAM 2.0 may also have virtual labs, augmented reality, integrated with MOOCs.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sp>
        <p:nvSpPr>
          <p:cNvPr id="160" name="Google Shape;160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83825"/>
            <a:ext cx="7258054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Take-away 1</a:t>
            </a:r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1"/>
          </p:nvPr>
        </p:nvSpPr>
        <p:spPr>
          <a:xfrm>
            <a:off x="1870400" y="1595775"/>
            <a:ext cx="68613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MOOCs are a part of our reality now. 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If you are still in options:</a:t>
            </a:r>
            <a:endParaRPr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AutoNum type="arabicPeriod"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</a:rPr>
              <a:t>Not heard about MOOCs.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AutoNum type="arabicPeriod"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</a:rPr>
              <a:t>Heard of MOOCs, but don’t believe in it. 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You are in danger of becoming redundant.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 need to learn to adopt and adapt MOOCs.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What is your teaching style?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7" name="Google Shape;187;p29"/>
          <p:cNvSpPr txBox="1">
            <a:spLocks noGrp="1"/>
          </p:cNvSpPr>
          <p:nvPr>
            <p:ph type="body" idx="1"/>
          </p:nvPr>
        </p:nvSpPr>
        <p:spPr>
          <a:xfrm>
            <a:off x="1870400" y="1348388"/>
            <a:ext cx="6861300" cy="32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I prefer:</a:t>
            </a:r>
            <a:endParaRPr sz="20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>
                <a:solidFill>
                  <a:srgbClr val="000000"/>
                </a:solidFill>
              </a:rPr>
              <a:t>Lecturing based on a textbook.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>
                <a:solidFill>
                  <a:srgbClr val="000000"/>
                </a:solidFill>
              </a:rPr>
              <a:t>Lecturing with examples.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>
                <a:solidFill>
                  <a:srgbClr val="000000"/>
                </a:solidFill>
              </a:rPr>
              <a:t>Lecturing with showing demos and videos.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>
                <a:solidFill>
                  <a:srgbClr val="000000"/>
                </a:solidFill>
              </a:rPr>
              <a:t>Asking questions to students, adapting your instruction.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>
                <a:solidFill>
                  <a:srgbClr val="000000"/>
                </a:solidFill>
              </a:rPr>
              <a:t>Facilitating active learning.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...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88" name="Google Shape;188;p2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Take-away 2</a:t>
            </a:r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1870400" y="1211350"/>
            <a:ext cx="68613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Don’t stay in 20th century teaching practices.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If you are still in options:</a:t>
            </a:r>
            <a:endParaRPr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>
                <a:solidFill>
                  <a:srgbClr val="000000"/>
                </a:solidFill>
              </a:rPr>
              <a:t>Lecturing based on a textbook.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>
                <a:solidFill>
                  <a:srgbClr val="000000"/>
                </a:solidFill>
              </a:rPr>
              <a:t>Lecturing with examples.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>
                <a:solidFill>
                  <a:srgbClr val="000000"/>
                </a:solidFill>
              </a:rPr>
              <a:t>Lecturing with showing demos / videos.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You are in danger of becoming redundant.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 need to become 21st century teachers.</a:t>
            </a:r>
            <a:endParaRPr>
              <a:solidFill>
                <a:schemeClr val="dk1"/>
              </a:solidFill>
            </a:endParaRPr>
          </a:p>
          <a:p>
            <a:pPr marL="1828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</a:rPr>
              <a:t>How - See my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previous talks</a:t>
            </a:r>
            <a:r>
              <a:rPr lang="en">
                <a:solidFill>
                  <a:srgbClr val="202124"/>
                </a:solidFill>
                <a:highlight>
                  <a:srgbClr val="FFFFFF"/>
                </a:highlight>
              </a:rPr>
              <a:t>!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sp>
        <p:nvSpPr>
          <p:cNvPr id="195" name="Google Shape;195;p3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3748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Activity</a:t>
            </a:r>
            <a:r>
              <a:rPr lang="en"/>
              <a:t/>
            </a:r>
            <a:br>
              <a:rPr lang="en"/>
            </a:br>
            <a:r>
              <a:rPr lang="en"/>
              <a:t>So, how do we stay relevant?</a:t>
            </a:r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2"/>
          </p:nvPr>
        </p:nvSpPr>
        <p:spPr>
          <a:xfrm>
            <a:off x="4452375" y="724200"/>
            <a:ext cx="45321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Suppose there is already a MOOC for your course: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b="1">
                <a:solidFill>
                  <a:srgbClr val="FFFFFF"/>
                </a:solidFill>
              </a:rPr>
              <a:t>Think</a:t>
            </a:r>
            <a:r>
              <a:rPr lang="en">
                <a:solidFill>
                  <a:srgbClr val="FFFFFF"/>
                </a:solidFill>
              </a:rPr>
              <a:t>: What can you do to stay relevant? </a:t>
            </a:r>
            <a:endParaRPr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Write down 1-2 points.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2" name="Google Shape;202;p3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subTitle" idx="1"/>
          </p:nvPr>
        </p:nvSpPr>
        <p:spPr>
          <a:xfrm>
            <a:off x="265500" y="2735375"/>
            <a:ext cx="38370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3748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Activity</a:t>
            </a:r>
            <a:r>
              <a:rPr lang="en"/>
              <a:t/>
            </a:r>
            <a:br>
              <a:rPr lang="en"/>
            </a:br>
            <a:r>
              <a:rPr lang="en"/>
              <a:t>So, how do we stay relevant?</a:t>
            </a:r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body" idx="2"/>
          </p:nvPr>
        </p:nvSpPr>
        <p:spPr>
          <a:xfrm>
            <a:off x="4452375" y="724200"/>
            <a:ext cx="45321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Suppose there is already a MOOC for your course: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 sz="1800" b="1">
                <a:solidFill>
                  <a:srgbClr val="D9D9D9"/>
                </a:solidFill>
              </a:rPr>
              <a:t>Think</a:t>
            </a:r>
            <a:r>
              <a:rPr lang="en" sz="1800">
                <a:solidFill>
                  <a:srgbClr val="D9D9D9"/>
                </a:solidFill>
              </a:rPr>
              <a:t>: What can you do to stay relevant? Write down 1-2 points.</a:t>
            </a:r>
            <a:endParaRPr sz="1800">
              <a:solidFill>
                <a:srgbClr val="D9D9D9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b="1">
                <a:solidFill>
                  <a:srgbClr val="FFFFFF"/>
                </a:solidFill>
              </a:rPr>
              <a:t>Pair</a:t>
            </a:r>
            <a:r>
              <a:rPr lang="en">
                <a:solidFill>
                  <a:srgbClr val="FFFFFF"/>
                </a:solidFill>
              </a:rPr>
              <a:t>: Exchange your ideas with your neighbor. Together come up with a plan of how you will implement your ideas while incorporating the MOOC in your course.</a:t>
            </a:r>
            <a:endParaRPr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10" name="Google Shape;210;p3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subTitle" idx="1"/>
          </p:nvPr>
        </p:nvSpPr>
        <p:spPr>
          <a:xfrm>
            <a:off x="265500" y="2735375"/>
            <a:ext cx="38370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3748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Activity</a:t>
            </a:r>
            <a:r>
              <a:rPr lang="en"/>
              <a:t/>
            </a:r>
            <a:br>
              <a:rPr lang="en"/>
            </a:br>
            <a:r>
              <a:rPr lang="en"/>
              <a:t>So, how do we stay relevant?</a:t>
            </a:r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body" idx="2"/>
          </p:nvPr>
        </p:nvSpPr>
        <p:spPr>
          <a:xfrm>
            <a:off x="4452375" y="724200"/>
            <a:ext cx="45321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Suppose there is already a MOOC for your course: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 sz="1800" b="1">
                <a:solidFill>
                  <a:srgbClr val="D9D9D9"/>
                </a:solidFill>
              </a:rPr>
              <a:t>Think</a:t>
            </a:r>
            <a:r>
              <a:rPr lang="en" sz="1800">
                <a:solidFill>
                  <a:srgbClr val="D9D9D9"/>
                </a:solidFill>
              </a:rPr>
              <a:t>: What can you do to stay relevant? Write down 1-2 points.</a:t>
            </a:r>
            <a:endParaRPr sz="1800">
              <a:solidFill>
                <a:srgbClr val="D9D9D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 sz="1800" b="1">
                <a:solidFill>
                  <a:srgbClr val="D9D9D9"/>
                </a:solidFill>
              </a:rPr>
              <a:t>Pair</a:t>
            </a:r>
            <a:r>
              <a:rPr lang="en" sz="1800">
                <a:solidFill>
                  <a:srgbClr val="D9D9D9"/>
                </a:solidFill>
              </a:rPr>
              <a:t>: Exchange your ideas with your neighbor. Together come up with a plan of how you will implement your ideas while incorporating the MOOC in your course.</a:t>
            </a:r>
            <a:endParaRPr sz="1800">
              <a:solidFill>
                <a:srgbClr val="D9D9D9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b="1">
                <a:solidFill>
                  <a:srgbClr val="FFFFFF"/>
                </a:solidFill>
              </a:rPr>
              <a:t>Share</a:t>
            </a:r>
            <a:r>
              <a:rPr lang="en">
                <a:solidFill>
                  <a:srgbClr val="FFFFFF"/>
                </a:solidFill>
              </a:rPr>
              <a:t>: Share answers with entire audience.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8" name="Google Shape;218;p3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subTitle" idx="1"/>
          </p:nvPr>
        </p:nvSpPr>
        <p:spPr>
          <a:xfrm>
            <a:off x="265500" y="2735375"/>
            <a:ext cx="38370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860550" y="501407"/>
            <a:ext cx="6861300" cy="635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What is your MOOC experience?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1789050" y="1111950"/>
            <a:ext cx="72576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I have: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Not heard about MOOCs.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Heard of MOOCs, but I don’t believe in them.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Sampled a MOOC.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Been a learner in a MOOC.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Earned a certificate as a learner in a MOOC.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Been a facilitator for my students learning from a MOOC.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Used portions a MOOC in my course.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Created a MOOC.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...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Audience responses</a:t>
            </a:r>
            <a:endParaRPr/>
          </a:p>
        </p:txBody>
      </p:sp>
      <p:sp>
        <p:nvSpPr>
          <p:cNvPr id="225" name="Google Shape;225;p34"/>
          <p:cNvSpPr txBox="1">
            <a:spLocks noGrp="1"/>
          </p:cNvSpPr>
          <p:nvPr>
            <p:ph type="body" idx="1"/>
          </p:nvPr>
        </p:nvSpPr>
        <p:spPr>
          <a:xfrm>
            <a:off x="1870400" y="1595775"/>
            <a:ext cx="68613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</a:rPr>
              <a:t>Note audience responses here.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sp>
        <p:nvSpPr>
          <p:cNvPr id="226" name="Google Shape;226;p3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Levels of MOOC instructors</a:t>
            </a:r>
            <a:endParaRPr/>
          </a:p>
        </p:txBody>
      </p:sp>
      <p:graphicFrame>
        <p:nvGraphicFramePr>
          <p:cNvPr id="232" name="Google Shape;232;p35"/>
          <p:cNvGraphicFramePr/>
          <p:nvPr/>
        </p:nvGraphicFramePr>
        <p:xfrm>
          <a:off x="573975" y="1156925"/>
          <a:ext cx="8412475" cy="3840300"/>
        </p:xfrm>
        <a:graphic>
          <a:graphicData uri="http://schemas.openxmlformats.org/drawingml/2006/table">
            <a:tbl>
              <a:tblPr>
                <a:noFill/>
                <a:tableStyleId>{AE497909-E94E-4416-9C55-526A0FA9041A}</a:tableStyleId>
              </a:tblPr>
              <a:tblGrid>
                <a:gridCol w="144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Level of usage of MOOC resources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Description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Role of Teacher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Adopt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Show MOOC videos, Repeat MOOC assignment problems, Ask students to post question in discussion forum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Monitoring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Adapt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Help students interpret / assimilate the MOOC, create scaffolding activities, 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post questions in forums (Contextual support), provide steps to understand assignment solutions.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Bridging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Contextualize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Help students assimilate the MOOC at a deeper level, such as using flipped classroom activities, by creating examples and problems from local syllabus / context. 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Mentoring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Complement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Use MOOC resources along with innovative strategies [Pause Video for TPS, Supplementary Project A], contribute to OER.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Innovating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Create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Use MOOC platform to: 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Create courses, create communities of practice within and outside institution, Community Relevant projects,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/>
                        <a:t>Creating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3" name="Google Shape;233;p3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Take-away 3</a:t>
            </a:r>
            <a:endParaRPr/>
          </a:p>
        </p:txBody>
      </p:sp>
      <p:sp>
        <p:nvSpPr>
          <p:cNvPr id="246" name="Google Shape;246;p37"/>
          <p:cNvSpPr txBox="1">
            <a:spLocks noGrp="1"/>
          </p:cNvSpPr>
          <p:nvPr>
            <p:ph type="body" idx="1"/>
          </p:nvPr>
        </p:nvSpPr>
        <p:spPr>
          <a:xfrm>
            <a:off x="1870400" y="1211350"/>
            <a:ext cx="68613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 stay relevant, be a 21st century teacher.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Teacher is not the deliverer of knowledge, but facilitator of learning.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Learner centricity is the key theme.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Learning happens when students do micro-practice, apply their learning, reflect, collaborate, and so on.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 need to contextualize the learning for our students, in various ways.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sp>
        <p:nvSpPr>
          <p:cNvPr id="247" name="Google Shape;247;p3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253" name="Google Shape;253;p3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own experiences</a:t>
            </a:r>
            <a:endParaRPr/>
          </a:p>
        </p:txBody>
      </p:sp>
      <p:sp>
        <p:nvSpPr>
          <p:cNvPr id="259" name="Google Shape;259;p39"/>
          <p:cNvSpPr txBox="1">
            <a:spLocks noGrp="1"/>
          </p:cNvSpPr>
          <p:nvPr>
            <p:ph type="body" idx="1"/>
          </p:nvPr>
        </p:nvSpPr>
        <p:spPr>
          <a:xfrm>
            <a:off x="1870400" y="1211350"/>
            <a:ext cx="7112100" cy="33867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00"/>
              <a:buChar char="●"/>
            </a:pPr>
            <a:r>
              <a:rPr lang="en" sz="2200">
                <a:solidFill>
                  <a:srgbClr val="202124"/>
                </a:solidFill>
                <a:highlight>
                  <a:srgbClr val="FFFFFF"/>
                </a:highlight>
              </a:rPr>
              <a:t>I have been a learner in edX courses for many years, while being a teacher in IITBombayX courses.</a:t>
            </a:r>
            <a:endParaRPr sz="22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00"/>
              <a:buChar char="●"/>
            </a:pPr>
            <a:r>
              <a:rPr lang="en" sz="2200">
                <a:solidFill>
                  <a:srgbClr val="202124"/>
                </a:solidFill>
                <a:highlight>
                  <a:srgbClr val="FFFFFF"/>
                </a:highlight>
              </a:rPr>
              <a:t>I have been a learner in an NPTEL course, while being a teacher in another NPTEL course.</a:t>
            </a:r>
            <a:endParaRPr sz="22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Font typeface="Roboto"/>
              <a:buChar char="●"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 keep learning from my students.</a:t>
            </a:r>
            <a:endParaRPr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Roboto"/>
              <a:buChar char="○"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How are new technologies being incorporated?</a:t>
            </a:r>
            <a:endParaRPr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Roboto"/>
              <a:buChar char="○"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What are goals and preferences of next generation?</a:t>
            </a:r>
            <a:endParaRPr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3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- </a:t>
            </a:r>
            <a:r>
              <a:rPr lang="en" sz="24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Application first, theory later </a:t>
            </a:r>
            <a:endParaRPr/>
          </a:p>
        </p:txBody>
      </p:sp>
      <p:sp>
        <p:nvSpPr>
          <p:cNvPr id="266" name="Google Shape;266;p40"/>
          <p:cNvSpPr txBox="1">
            <a:spLocks noGrp="1"/>
          </p:cNvSpPr>
          <p:nvPr>
            <p:ph type="body" idx="1"/>
          </p:nvPr>
        </p:nvSpPr>
        <p:spPr>
          <a:xfrm>
            <a:off x="1870400" y="1211350"/>
            <a:ext cx="6861300" cy="33867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</a:rPr>
              <a:t>Consider the topic of Queues (data structures):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Char char="●"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</a:rPr>
              <a:t>The typical textbook way is to talk about the operations, the code, and then its applications.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Char char="●"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</a:rPr>
              <a:t>Instead, we could pose a problem from local context which requires the student to </a:t>
            </a:r>
            <a:r>
              <a:rPr lang="en" i="1">
                <a:solidFill>
                  <a:srgbClr val="202124"/>
                </a:solidFill>
                <a:highlight>
                  <a:srgbClr val="FFFFFF"/>
                </a:highlight>
              </a:rPr>
              <a:t>‘invent’ the concepts</a:t>
            </a:r>
            <a:r>
              <a:rPr lang="en">
                <a:solidFill>
                  <a:srgbClr val="202124"/>
                </a:solidFill>
                <a:highlight>
                  <a:srgbClr val="FFFFFF"/>
                </a:highlight>
              </a:rPr>
              <a:t> of a Queue data structure, get them to work with their ideas, and then talk about the textbook theory.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sp>
        <p:nvSpPr>
          <p:cNvPr id="267" name="Google Shape;267;p4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1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- </a:t>
            </a:r>
            <a:r>
              <a:rPr lang="en" sz="2400"/>
              <a:t>Connect to prior knowledge </a:t>
            </a:r>
            <a:r>
              <a:rPr lang="en"/>
              <a:t> </a:t>
            </a:r>
            <a:r>
              <a:rPr lang="en" sz="2400" b="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Analogical problem-solving</a:t>
            </a:r>
            <a:endParaRPr b="0"/>
          </a:p>
        </p:txBody>
      </p:sp>
      <p:sp>
        <p:nvSpPr>
          <p:cNvPr id="273" name="Google Shape;273;p4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274" name="Google Shape;27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9899" y="1556725"/>
            <a:ext cx="5768050" cy="336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2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- </a:t>
            </a:r>
            <a:r>
              <a:rPr lang="en" sz="24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Local relevant field problems</a:t>
            </a:r>
            <a:endParaRPr/>
          </a:p>
        </p:txBody>
      </p:sp>
      <p:sp>
        <p:nvSpPr>
          <p:cNvPr id="280" name="Google Shape;280;p42"/>
          <p:cNvSpPr txBox="1">
            <a:spLocks noGrp="1"/>
          </p:cNvSpPr>
          <p:nvPr>
            <p:ph type="body" idx="1"/>
          </p:nvPr>
        </p:nvSpPr>
        <p:spPr>
          <a:xfrm>
            <a:off x="1870400" y="1211350"/>
            <a:ext cx="6861300" cy="3676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02124"/>
                </a:solidFill>
                <a:highlight>
                  <a:srgbClr val="FFFFFF"/>
                </a:highlight>
              </a:rPr>
              <a:t>Consider </a:t>
            </a:r>
            <a:r>
              <a:rPr lang="en" u="sng" dirty="0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Timbaktu-Wireless</a:t>
            </a:r>
            <a:r>
              <a:rPr lang="en" dirty="0">
                <a:solidFill>
                  <a:srgbClr val="202124"/>
                </a:solidFill>
                <a:highlight>
                  <a:srgbClr val="FFFFFF"/>
                </a:highlight>
              </a:rPr>
              <a:t> problem</a:t>
            </a:r>
            <a:endParaRPr dirty="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Char char="●"/>
            </a:pPr>
            <a:r>
              <a:rPr lang="en" dirty="0">
                <a:solidFill>
                  <a:srgbClr val="202124"/>
                </a:solidFill>
                <a:highlight>
                  <a:srgbClr val="FFFFFF"/>
                </a:highlight>
              </a:rPr>
              <a:t>Rural NGO having one BSNL telephone line</a:t>
            </a:r>
            <a:endParaRPr dirty="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○"/>
            </a:pPr>
            <a:r>
              <a:rPr lang="en" dirty="0">
                <a:solidFill>
                  <a:srgbClr val="202124"/>
                </a:solidFill>
                <a:highlight>
                  <a:srgbClr val="FFFFFF"/>
                </a:highlight>
              </a:rPr>
              <a:t>Poles get stolen periodically; No further landlines possible; No cellular coverage due to hills around; No towers permitted on hills due to being reserved forest</a:t>
            </a:r>
            <a:endParaRPr dirty="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Char char="●"/>
            </a:pPr>
            <a:r>
              <a:rPr lang="en" dirty="0">
                <a:solidFill>
                  <a:srgbClr val="202124"/>
                </a:solidFill>
                <a:highlight>
                  <a:srgbClr val="FFFFFF"/>
                </a:highlight>
              </a:rPr>
              <a:t>Problem: Setup WiFi telephone exchange</a:t>
            </a:r>
            <a:endParaRPr dirty="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○"/>
            </a:pPr>
            <a:r>
              <a:rPr lang="en" dirty="0">
                <a:solidFill>
                  <a:srgbClr val="202124"/>
                </a:solidFill>
                <a:highlight>
                  <a:srgbClr val="FFFFFF"/>
                </a:highlight>
              </a:rPr>
              <a:t>Each time there is an incoming phone call, somebody has to run to call the person to the phone; Setup local wifi network and interface it to the BSNL line.</a:t>
            </a:r>
            <a:endParaRPr dirty="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Char char="●"/>
            </a:pPr>
            <a:r>
              <a:rPr lang="en" dirty="0">
                <a:solidFill>
                  <a:srgbClr val="202124"/>
                </a:solidFill>
                <a:highlight>
                  <a:srgbClr val="FFFFFF"/>
                </a:highlight>
              </a:rPr>
              <a:t>Play 1 minute of the video - 3:45 to 4:45.</a:t>
            </a:r>
            <a:endParaRPr dirty="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sp>
        <p:nvSpPr>
          <p:cNvPr id="281" name="Google Shape;281;p4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3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Take-away 4</a:t>
            </a:r>
            <a:endParaRPr/>
          </a:p>
        </p:txBody>
      </p:sp>
      <p:sp>
        <p:nvSpPr>
          <p:cNvPr id="287" name="Google Shape;287;p43"/>
          <p:cNvSpPr txBox="1">
            <a:spLocks noGrp="1"/>
          </p:cNvSpPr>
          <p:nvPr>
            <p:ph type="body" idx="1"/>
          </p:nvPr>
        </p:nvSpPr>
        <p:spPr>
          <a:xfrm>
            <a:off x="1870400" y="1211350"/>
            <a:ext cx="68613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 stay relevant as a teacher: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Upgrade your knowledge continuously</a:t>
            </a:r>
            <a:endParaRPr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by being a learner in advanced MOOCs, or MOOCs on related topics</a:t>
            </a:r>
            <a:r>
              <a:rPr lang="en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Get to know what students have access to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Utilize their preferences to facilitate their learning. 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Contextualize the topic for your students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 need to have the pulse of the next generation and adapt our teaching accordingly.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sp>
        <p:nvSpPr>
          <p:cNvPr id="288" name="Google Shape;288;p4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Examples</a:t>
            </a:r>
            <a:endParaRPr/>
          </a:p>
        </p:txBody>
      </p:sp>
      <p:sp>
        <p:nvSpPr>
          <p:cNvPr id="294" name="Google Shape;294;p4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MOOC?</a:t>
            </a:r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1870400" y="1595775"/>
            <a:ext cx="68613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</a:rPr>
              <a:t>Massive Open Online Courses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Provide access to information anytime, anywhere.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Technology platforms to support scale.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Instructor provides content in the form of videos, slides.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Learners access content and do assessments.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Existing platforms - NPTEL, IITBombayX, edX, Coursera, Futurelearn.</a:t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5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contextualized use</a:t>
            </a:r>
            <a:endParaRPr/>
          </a:p>
        </p:txBody>
      </p:sp>
      <p:pic>
        <p:nvPicPr>
          <p:cNvPr id="300" name="Google Shape;300;p45"/>
          <p:cNvPicPr preferRelativeResize="0"/>
          <p:nvPr/>
        </p:nvPicPr>
        <p:blipFill rotWithShape="1">
          <a:blip r:embed="rId3">
            <a:alphaModFix/>
          </a:blip>
          <a:srcRect b="47856"/>
          <a:stretch/>
        </p:blipFill>
        <p:spPr>
          <a:xfrm>
            <a:off x="152400" y="1725625"/>
            <a:ext cx="8692000" cy="218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5"/>
          <p:cNvSpPr txBox="1"/>
          <p:nvPr/>
        </p:nvSpPr>
        <p:spPr>
          <a:xfrm>
            <a:off x="248150" y="1049000"/>
            <a:ext cx="84738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Prof. Atul Kulkarni - BATU, Lonere (PolyTechnic Students)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2" name="Google Shape;302;p45"/>
          <p:cNvSpPr/>
          <p:nvPr/>
        </p:nvSpPr>
        <p:spPr>
          <a:xfrm>
            <a:off x="236875" y="3296375"/>
            <a:ext cx="4184700" cy="635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304" name="Google Shape;304;p45"/>
          <p:cNvSpPr txBox="1"/>
          <p:nvPr/>
        </p:nvSpPr>
        <p:spPr>
          <a:xfrm>
            <a:off x="3406450" y="2503700"/>
            <a:ext cx="4940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Lato"/>
              <a:buAutoNum type="arabicPeriod"/>
            </a:pPr>
            <a:r>
              <a:rPr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Teacher is using existing MOOC material</a:t>
            </a:r>
            <a:endParaRPr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Lato"/>
              <a:buAutoNum type="arabicPeriod"/>
            </a:pPr>
            <a:r>
              <a:rPr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Creating explicit activity of making student watch videos and post questions</a:t>
            </a:r>
            <a:endParaRPr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6"/>
          <p:cNvSpPr txBox="1"/>
          <p:nvPr/>
        </p:nvSpPr>
        <p:spPr>
          <a:xfrm>
            <a:off x="592575" y="198275"/>
            <a:ext cx="29778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Discussions created on the video before the class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 given by the teacher: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Use this forum only to give comment on the </a:t>
            </a:r>
            <a:r>
              <a:rPr lang="en" sz="1050" b="1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video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on 8051 microcontroller basic, you can ask question/query related to concept explained in video here,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46"/>
          <p:cNvSpPr/>
          <p:nvPr/>
        </p:nvSpPr>
        <p:spPr>
          <a:xfrm>
            <a:off x="34000" y="152400"/>
            <a:ext cx="687900" cy="634500"/>
          </a:xfrm>
          <a:prstGeom prst="star8">
            <a:avLst>
              <a:gd name="adj" fmla="val 3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11" name="Google Shape;311;p4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47"/>
          <p:cNvPicPr preferRelativeResize="0"/>
          <p:nvPr/>
        </p:nvPicPr>
        <p:blipFill rotWithShape="1">
          <a:blip r:embed="rId3">
            <a:alphaModFix/>
          </a:blip>
          <a:srcRect r="53011"/>
          <a:stretch/>
        </p:blipFill>
        <p:spPr>
          <a:xfrm>
            <a:off x="5431275" y="152400"/>
            <a:ext cx="2509575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7"/>
          <p:cNvSpPr txBox="1"/>
          <p:nvPr/>
        </p:nvSpPr>
        <p:spPr>
          <a:xfrm>
            <a:off x="592575" y="198275"/>
            <a:ext cx="29778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Discussions created on the video before the class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 given by the teacher: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Use this forum only to give comment on the </a:t>
            </a:r>
            <a:r>
              <a:rPr lang="en" sz="1050" b="1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video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on 8051 microcontroller basic, you can ask question/query related to concept explained in video here,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" name="Google Shape;318;p47"/>
          <p:cNvSpPr/>
          <p:nvPr/>
        </p:nvSpPr>
        <p:spPr>
          <a:xfrm>
            <a:off x="3770150" y="878050"/>
            <a:ext cx="1443900" cy="4173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7"/>
          <p:cNvSpPr/>
          <p:nvPr/>
        </p:nvSpPr>
        <p:spPr>
          <a:xfrm>
            <a:off x="34000" y="152400"/>
            <a:ext cx="687900" cy="634500"/>
          </a:xfrm>
          <a:prstGeom prst="star8">
            <a:avLst>
              <a:gd name="adj" fmla="val 3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20" name="Google Shape;320;p47"/>
          <p:cNvSpPr/>
          <p:nvPr/>
        </p:nvSpPr>
        <p:spPr>
          <a:xfrm>
            <a:off x="4743375" y="101775"/>
            <a:ext cx="687900" cy="634500"/>
          </a:xfrm>
          <a:prstGeom prst="star8">
            <a:avLst>
              <a:gd name="adj" fmla="val 3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2.a</a:t>
            </a:r>
            <a:endParaRPr/>
          </a:p>
        </p:txBody>
      </p:sp>
      <p:sp>
        <p:nvSpPr>
          <p:cNvPr id="321" name="Google Shape;321;p4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8"/>
          <p:cNvPicPr preferRelativeResize="0"/>
          <p:nvPr/>
        </p:nvPicPr>
        <p:blipFill rotWithShape="1">
          <a:blip r:embed="rId3">
            <a:alphaModFix/>
          </a:blip>
          <a:srcRect r="53011"/>
          <a:stretch/>
        </p:blipFill>
        <p:spPr>
          <a:xfrm>
            <a:off x="5431275" y="152400"/>
            <a:ext cx="2509575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8"/>
          <p:cNvSpPr txBox="1"/>
          <p:nvPr/>
        </p:nvSpPr>
        <p:spPr>
          <a:xfrm>
            <a:off x="592575" y="198275"/>
            <a:ext cx="29778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Discussions created on the video before the class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 given by the teacher: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Use this forum only to give comment on the </a:t>
            </a:r>
            <a:r>
              <a:rPr lang="en" sz="1050" b="1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video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on 8051 microcontroller basic, you can ask question/query related to concept explained in video here,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8" name="Google Shape;328;p48"/>
          <p:cNvSpPr/>
          <p:nvPr/>
        </p:nvSpPr>
        <p:spPr>
          <a:xfrm>
            <a:off x="3770150" y="878050"/>
            <a:ext cx="1443900" cy="4173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48"/>
          <p:cNvGrpSpPr/>
          <p:nvPr/>
        </p:nvGrpSpPr>
        <p:grpSpPr>
          <a:xfrm>
            <a:off x="297043" y="3669900"/>
            <a:ext cx="4026050" cy="1266825"/>
            <a:chOff x="297043" y="3669900"/>
            <a:chExt cx="4026050" cy="1266825"/>
          </a:xfrm>
        </p:grpSpPr>
        <p:pic>
          <p:nvPicPr>
            <p:cNvPr id="330" name="Google Shape;330;p48"/>
            <p:cNvPicPr preferRelativeResize="0"/>
            <p:nvPr/>
          </p:nvPicPr>
          <p:blipFill rotWithShape="1">
            <a:blip r:embed="rId4">
              <a:alphaModFix/>
            </a:blip>
            <a:srcRect r="53192"/>
            <a:stretch/>
          </p:blipFill>
          <p:spPr>
            <a:xfrm>
              <a:off x="297043" y="3669900"/>
              <a:ext cx="4026050" cy="1266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p48"/>
            <p:cNvSpPr/>
            <p:nvPr/>
          </p:nvSpPr>
          <p:spPr>
            <a:xfrm>
              <a:off x="958775" y="4078450"/>
              <a:ext cx="1274700" cy="169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48"/>
          <p:cNvSpPr/>
          <p:nvPr/>
        </p:nvSpPr>
        <p:spPr>
          <a:xfrm rot="10800000">
            <a:off x="3919800" y="4253400"/>
            <a:ext cx="1443900" cy="4173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8"/>
          <p:cNvSpPr/>
          <p:nvPr/>
        </p:nvSpPr>
        <p:spPr>
          <a:xfrm>
            <a:off x="5416975" y="4789075"/>
            <a:ext cx="2447700" cy="201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8"/>
          <p:cNvSpPr/>
          <p:nvPr/>
        </p:nvSpPr>
        <p:spPr>
          <a:xfrm>
            <a:off x="34000" y="152400"/>
            <a:ext cx="687900" cy="634500"/>
          </a:xfrm>
          <a:prstGeom prst="star8">
            <a:avLst>
              <a:gd name="adj" fmla="val 3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35" name="Google Shape;335;p48"/>
          <p:cNvSpPr/>
          <p:nvPr/>
        </p:nvSpPr>
        <p:spPr>
          <a:xfrm>
            <a:off x="4743375" y="101775"/>
            <a:ext cx="687900" cy="634500"/>
          </a:xfrm>
          <a:prstGeom prst="star8">
            <a:avLst>
              <a:gd name="adj" fmla="val 3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2.a</a:t>
            </a:r>
            <a:endParaRPr/>
          </a:p>
        </p:txBody>
      </p:sp>
      <p:sp>
        <p:nvSpPr>
          <p:cNvPr id="336" name="Google Shape;336;p48"/>
          <p:cNvSpPr/>
          <p:nvPr/>
        </p:nvSpPr>
        <p:spPr>
          <a:xfrm>
            <a:off x="0" y="3401175"/>
            <a:ext cx="687900" cy="634500"/>
          </a:xfrm>
          <a:prstGeom prst="star8">
            <a:avLst>
              <a:gd name="adj" fmla="val 3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2.b</a:t>
            </a:r>
            <a:endParaRPr/>
          </a:p>
        </p:txBody>
      </p:sp>
      <p:sp>
        <p:nvSpPr>
          <p:cNvPr id="337" name="Google Shape;337;p4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9"/>
          <p:cNvPicPr preferRelativeResize="0"/>
          <p:nvPr/>
        </p:nvPicPr>
        <p:blipFill rotWithShape="1">
          <a:blip r:embed="rId3">
            <a:alphaModFix/>
          </a:blip>
          <a:srcRect r="53011"/>
          <a:stretch/>
        </p:blipFill>
        <p:spPr>
          <a:xfrm>
            <a:off x="5431275" y="152400"/>
            <a:ext cx="2509575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9"/>
          <p:cNvSpPr txBox="1"/>
          <p:nvPr/>
        </p:nvSpPr>
        <p:spPr>
          <a:xfrm>
            <a:off x="592575" y="198275"/>
            <a:ext cx="29778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Discussions created on the video before the class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 given by the teacher: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Use this forum only to give comment on the </a:t>
            </a:r>
            <a:r>
              <a:rPr lang="en" sz="1050" b="1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video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on 8051 microcontroller basic, you can ask question/query related to concept explained in video here,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4" name="Google Shape;344;p49"/>
          <p:cNvSpPr/>
          <p:nvPr/>
        </p:nvSpPr>
        <p:spPr>
          <a:xfrm>
            <a:off x="3770150" y="878050"/>
            <a:ext cx="1443900" cy="4173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49"/>
          <p:cNvGrpSpPr/>
          <p:nvPr/>
        </p:nvGrpSpPr>
        <p:grpSpPr>
          <a:xfrm>
            <a:off x="297043" y="3669900"/>
            <a:ext cx="4026050" cy="1266825"/>
            <a:chOff x="297043" y="3669900"/>
            <a:chExt cx="4026050" cy="1266825"/>
          </a:xfrm>
        </p:grpSpPr>
        <p:pic>
          <p:nvPicPr>
            <p:cNvPr id="346" name="Google Shape;346;p49"/>
            <p:cNvPicPr preferRelativeResize="0"/>
            <p:nvPr/>
          </p:nvPicPr>
          <p:blipFill rotWithShape="1">
            <a:blip r:embed="rId4">
              <a:alphaModFix/>
            </a:blip>
            <a:srcRect r="53192"/>
            <a:stretch/>
          </p:blipFill>
          <p:spPr>
            <a:xfrm>
              <a:off x="297043" y="3669900"/>
              <a:ext cx="4026050" cy="1266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" name="Google Shape;347;p49"/>
            <p:cNvSpPr/>
            <p:nvPr/>
          </p:nvSpPr>
          <p:spPr>
            <a:xfrm>
              <a:off x="958775" y="4078450"/>
              <a:ext cx="1274700" cy="169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" name="Google Shape;348;p49"/>
          <p:cNvSpPr/>
          <p:nvPr/>
        </p:nvSpPr>
        <p:spPr>
          <a:xfrm rot="10800000">
            <a:off x="3919800" y="4253400"/>
            <a:ext cx="1443900" cy="4173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9"/>
          <p:cNvSpPr/>
          <p:nvPr/>
        </p:nvSpPr>
        <p:spPr>
          <a:xfrm>
            <a:off x="5416975" y="4789075"/>
            <a:ext cx="2447700" cy="201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9"/>
          <p:cNvSpPr/>
          <p:nvPr/>
        </p:nvSpPr>
        <p:spPr>
          <a:xfrm rot="-5400000">
            <a:off x="1691600" y="3195200"/>
            <a:ext cx="813300" cy="3840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9"/>
          <p:cNvSpPr txBox="1"/>
          <p:nvPr/>
        </p:nvSpPr>
        <p:spPr>
          <a:xfrm>
            <a:off x="721900" y="2346150"/>
            <a:ext cx="30228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Clarify doubts and questions raised through in-class discussions</a:t>
            </a:r>
            <a:endParaRPr/>
          </a:p>
        </p:txBody>
      </p:sp>
      <p:sp>
        <p:nvSpPr>
          <p:cNvPr id="352" name="Google Shape;352;p49"/>
          <p:cNvSpPr/>
          <p:nvPr/>
        </p:nvSpPr>
        <p:spPr>
          <a:xfrm>
            <a:off x="34000" y="152400"/>
            <a:ext cx="687900" cy="634500"/>
          </a:xfrm>
          <a:prstGeom prst="star8">
            <a:avLst>
              <a:gd name="adj" fmla="val 3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53" name="Google Shape;353;p49"/>
          <p:cNvSpPr/>
          <p:nvPr/>
        </p:nvSpPr>
        <p:spPr>
          <a:xfrm>
            <a:off x="4743375" y="101775"/>
            <a:ext cx="687900" cy="634500"/>
          </a:xfrm>
          <a:prstGeom prst="star8">
            <a:avLst>
              <a:gd name="adj" fmla="val 3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2.a</a:t>
            </a:r>
            <a:endParaRPr/>
          </a:p>
        </p:txBody>
      </p:sp>
      <p:sp>
        <p:nvSpPr>
          <p:cNvPr id="354" name="Google Shape;354;p49"/>
          <p:cNvSpPr/>
          <p:nvPr/>
        </p:nvSpPr>
        <p:spPr>
          <a:xfrm>
            <a:off x="0" y="2346150"/>
            <a:ext cx="687900" cy="634500"/>
          </a:xfrm>
          <a:prstGeom prst="star8">
            <a:avLst>
              <a:gd name="adj" fmla="val 3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355" name="Google Shape;355;p49"/>
          <p:cNvSpPr/>
          <p:nvPr/>
        </p:nvSpPr>
        <p:spPr>
          <a:xfrm>
            <a:off x="0" y="3401175"/>
            <a:ext cx="687900" cy="634500"/>
          </a:xfrm>
          <a:prstGeom prst="star8">
            <a:avLst>
              <a:gd name="adj" fmla="val 3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2.b</a:t>
            </a:r>
            <a:endParaRPr/>
          </a:p>
        </p:txBody>
      </p:sp>
      <p:sp>
        <p:nvSpPr>
          <p:cNvPr id="356" name="Google Shape;356;p4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0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innovative use - 1</a:t>
            </a:r>
            <a:endParaRPr/>
          </a:p>
        </p:txBody>
      </p:sp>
      <p:pic>
        <p:nvPicPr>
          <p:cNvPr id="362" name="Google Shape;362;p50"/>
          <p:cNvPicPr preferRelativeResize="0"/>
          <p:nvPr/>
        </p:nvPicPr>
        <p:blipFill rotWithShape="1">
          <a:blip r:embed="rId3">
            <a:alphaModFix/>
          </a:blip>
          <a:srcRect b="20565"/>
          <a:stretch/>
        </p:blipFill>
        <p:spPr>
          <a:xfrm>
            <a:off x="152400" y="1503425"/>
            <a:ext cx="8310674" cy="3042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0"/>
          <p:cNvSpPr txBox="1"/>
          <p:nvPr/>
        </p:nvSpPr>
        <p:spPr>
          <a:xfrm>
            <a:off x="248150" y="1049000"/>
            <a:ext cx="84738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Prof. Atul Kulkarni - BATU, Lonere (PolyTechnic Students)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4" name="Google Shape;364;p50"/>
          <p:cNvSpPr/>
          <p:nvPr/>
        </p:nvSpPr>
        <p:spPr>
          <a:xfrm>
            <a:off x="257461" y="3503314"/>
            <a:ext cx="7648800" cy="1042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366" name="Google Shape;366;p50"/>
          <p:cNvSpPr txBox="1"/>
          <p:nvPr/>
        </p:nvSpPr>
        <p:spPr>
          <a:xfrm>
            <a:off x="3787450" y="2503700"/>
            <a:ext cx="4940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Lato"/>
              <a:buAutoNum type="arabicPeriod"/>
            </a:pPr>
            <a:r>
              <a:rPr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Teacher is taking student feedback (survey) on activities</a:t>
            </a:r>
            <a:endParaRPr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Lato"/>
              <a:buAutoNum type="arabicPeriod"/>
            </a:pPr>
            <a:r>
              <a:rPr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Teacher is providing formative activities to clarify concepts</a:t>
            </a:r>
            <a:endParaRPr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3775" y="107275"/>
            <a:ext cx="35267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51"/>
          <p:cNvSpPr txBox="1"/>
          <p:nvPr/>
        </p:nvSpPr>
        <p:spPr>
          <a:xfrm>
            <a:off x="694100" y="1748250"/>
            <a:ext cx="29778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feedback on the video and in-class activities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(Formative feedback for the teacher)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3" name="Google Shape;373;p5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33400"/>
            <a:ext cx="8839199" cy="4548252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2"/>
          <p:cNvSpPr txBox="1"/>
          <p:nvPr/>
        </p:nvSpPr>
        <p:spPr>
          <a:xfrm>
            <a:off x="327100" y="157925"/>
            <a:ext cx="81891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own assignment questions to check knowledge levels of students (formative)</a:t>
            </a:r>
            <a:endParaRPr/>
          </a:p>
        </p:txBody>
      </p:sp>
      <p:sp>
        <p:nvSpPr>
          <p:cNvPr id="380" name="Google Shape;380;p5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3"/>
          <p:cNvSpPr txBox="1">
            <a:spLocks noGrp="1"/>
          </p:cNvSpPr>
          <p:nvPr>
            <p:ph type="body" idx="1"/>
          </p:nvPr>
        </p:nvSpPr>
        <p:spPr>
          <a:xfrm>
            <a:off x="1870400" y="1595775"/>
            <a:ext cx="6861300" cy="3002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86" name="Google Shape;386;p53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innovative use - 2</a:t>
            </a:r>
            <a:endParaRPr/>
          </a:p>
        </p:txBody>
      </p:sp>
      <p:pic>
        <p:nvPicPr>
          <p:cNvPr id="387" name="Google Shape;38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22525"/>
            <a:ext cx="5565742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3"/>
          <p:cNvSpPr/>
          <p:nvPr/>
        </p:nvSpPr>
        <p:spPr>
          <a:xfrm>
            <a:off x="194500" y="2069925"/>
            <a:ext cx="4478100" cy="1387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3"/>
          <p:cNvSpPr txBox="1"/>
          <p:nvPr/>
        </p:nvSpPr>
        <p:spPr>
          <a:xfrm>
            <a:off x="152400" y="958750"/>
            <a:ext cx="101163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Prof. Vijaya Nandhini - GITAM, Hyderabad (1</a:t>
            </a:r>
            <a:r>
              <a:rPr lang="en" sz="2000" baseline="30000">
                <a:latin typeface="Lato"/>
                <a:ea typeface="Lato"/>
                <a:cs typeface="Lato"/>
                <a:sym typeface="Lato"/>
              </a:rPr>
              <a:t>st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 year UG Engineering students)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0" name="Google Shape;390;p53"/>
          <p:cNvSpPr txBox="1"/>
          <p:nvPr/>
        </p:nvSpPr>
        <p:spPr>
          <a:xfrm>
            <a:off x="6418100" y="2052900"/>
            <a:ext cx="2414100" cy="2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Complementary use of the MOOC resources (videos) along with discussions outside classroom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Followed by in-class Peer Instructional strategies to check conceptual understanding and clarifying misconceptions</a:t>
            </a:r>
            <a:endParaRPr/>
          </a:p>
        </p:txBody>
      </p:sp>
      <p:sp>
        <p:nvSpPr>
          <p:cNvPr id="391" name="Google Shape;391;p5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54"/>
          <p:cNvGrpSpPr/>
          <p:nvPr/>
        </p:nvGrpSpPr>
        <p:grpSpPr>
          <a:xfrm>
            <a:off x="152400" y="152400"/>
            <a:ext cx="6699151" cy="4838701"/>
            <a:chOff x="152400" y="152400"/>
            <a:chExt cx="6699151" cy="4838701"/>
          </a:xfrm>
        </p:grpSpPr>
        <p:pic>
          <p:nvPicPr>
            <p:cNvPr id="397" name="Google Shape;397;p5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52400"/>
              <a:ext cx="6699151" cy="4838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Google Shape;398;p54"/>
            <p:cNvSpPr/>
            <p:nvPr/>
          </p:nvSpPr>
          <p:spPr>
            <a:xfrm>
              <a:off x="676775" y="327100"/>
              <a:ext cx="1364700" cy="101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4"/>
            <p:cNvSpPr/>
            <p:nvPr/>
          </p:nvSpPr>
          <p:spPr>
            <a:xfrm>
              <a:off x="863025" y="1427000"/>
              <a:ext cx="1471800" cy="101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4"/>
            <p:cNvSpPr/>
            <p:nvPr/>
          </p:nvSpPr>
          <p:spPr>
            <a:xfrm>
              <a:off x="1071800" y="3745075"/>
              <a:ext cx="1471800" cy="101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" name="Google Shape;401;p5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402" name="Google Shape;402;p54"/>
          <p:cNvSpPr txBox="1"/>
          <p:nvPr/>
        </p:nvSpPr>
        <p:spPr>
          <a:xfrm>
            <a:off x="4399050" y="1094125"/>
            <a:ext cx="46476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Leverage Peer Learning</a:t>
            </a:r>
            <a:endParaRPr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Making students ask question and answer peer’s question</a:t>
            </a:r>
            <a:endParaRPr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025" y="146975"/>
            <a:ext cx="6986998" cy="46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5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Empowered Use</a:t>
            </a:r>
            <a:endParaRPr/>
          </a:p>
        </p:txBody>
      </p:sp>
      <p:sp>
        <p:nvSpPr>
          <p:cNvPr id="408" name="Google Shape;408;p55"/>
          <p:cNvSpPr txBox="1">
            <a:spLocks noGrp="1"/>
          </p:cNvSpPr>
          <p:nvPr>
            <p:ph type="body" idx="1"/>
          </p:nvPr>
        </p:nvSpPr>
        <p:spPr>
          <a:xfrm>
            <a:off x="4137175" y="1211350"/>
            <a:ext cx="45945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attendee of FDP series in IITBombayX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MOODLE was a topic in the FDP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Now building a community of practice around MOODLE use with support of colleagues and other FDP attendees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09" name="Google Shape;40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75" y="1778600"/>
            <a:ext cx="3823824" cy="22729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0" name="Google Shape;410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4618825"/>
            <a:ext cx="7216003" cy="4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6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Empowered Use</a:t>
            </a:r>
            <a:endParaRPr/>
          </a:p>
        </p:txBody>
      </p:sp>
      <p:pic>
        <p:nvPicPr>
          <p:cNvPr id="417" name="Google Shape;41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3000" y="1170125"/>
            <a:ext cx="1782743" cy="382097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8" name="Google Shape;41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1943" y="1170125"/>
            <a:ext cx="3712056" cy="3683458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9" name="Google Shape;419;p56"/>
          <p:cNvSpPr txBox="1"/>
          <p:nvPr/>
        </p:nvSpPr>
        <p:spPr>
          <a:xfrm>
            <a:off x="181375" y="1843375"/>
            <a:ext cx="3158400" cy="19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Lato"/>
                <a:ea typeface="Lato"/>
                <a:cs typeface="Lato"/>
                <a:sym typeface="Lato"/>
              </a:rPr>
              <a:t>“Total 545 participants from all over India (Punjab to Tamil Nadu) and (Gujrat to Assam) from various backgrounds ……  </a:t>
            </a:r>
            <a:r>
              <a:rPr lang="en" sz="1800" i="1">
                <a:solidFill>
                  <a:srgbClr val="B45F06"/>
                </a:solidFill>
                <a:latin typeface="Lato"/>
                <a:ea typeface="Lato"/>
                <a:cs typeface="Lato"/>
                <a:sym typeface="Lato"/>
              </a:rPr>
              <a:t>in capacity of Principals, HODs, Dean's have joined this course” </a:t>
            </a:r>
            <a:endParaRPr sz="1800" i="1">
              <a:solidFill>
                <a:srgbClr val="B45F0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0" name="Google Shape;420;p5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7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Empowered Use - </a:t>
            </a:r>
            <a:endParaRPr/>
          </a:p>
        </p:txBody>
      </p:sp>
      <p:sp>
        <p:nvSpPr>
          <p:cNvPr id="426" name="Google Shape;426;p57"/>
          <p:cNvSpPr txBox="1">
            <a:spLocks noGrp="1"/>
          </p:cNvSpPr>
          <p:nvPr>
            <p:ph type="body" idx="1"/>
          </p:nvPr>
        </p:nvSpPr>
        <p:spPr>
          <a:xfrm>
            <a:off x="1870400" y="1211350"/>
            <a:ext cx="68613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Creating study groups and connecting communities - </a:t>
            </a:r>
            <a:r>
              <a:rPr lang="en" u="sng">
                <a:solidFill>
                  <a:schemeClr val="hlink"/>
                </a:solidFill>
                <a:hlinkClick r:id="rId3"/>
              </a:rPr>
              <a:t>P2PU</a:t>
            </a:r>
            <a:r>
              <a:rPr lang="en"/>
              <a:t>, Indonesian example </a:t>
            </a:r>
            <a:endParaRPr/>
          </a:p>
        </p:txBody>
      </p:sp>
      <p:pic>
        <p:nvPicPr>
          <p:cNvPr id="427" name="Google Shape;42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0100" y="2161725"/>
            <a:ext cx="6321600" cy="288958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8" name="Google Shape;428;p5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8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Possibilities for NPTEL Local Chapters</a:t>
            </a:r>
            <a:endParaRPr/>
          </a:p>
        </p:txBody>
      </p:sp>
      <p:sp>
        <p:nvSpPr>
          <p:cNvPr id="434" name="Google Shape;434;p58"/>
          <p:cNvSpPr txBox="1">
            <a:spLocks noGrp="1"/>
          </p:cNvSpPr>
          <p:nvPr>
            <p:ph type="body" idx="1"/>
          </p:nvPr>
        </p:nvSpPr>
        <p:spPr>
          <a:xfrm>
            <a:off x="1870400" y="1595775"/>
            <a:ext cx="71763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Student-Local Chapters and encourage students to use MOOCs at various levels  like teachers</a:t>
            </a:r>
            <a:endParaRPr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Teaching CS to students in schools nearby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NPTEL Alumni speak : Job relevance, How NOC helped</a:t>
            </a:r>
            <a:endParaRPr/>
          </a:p>
        </p:txBody>
      </p:sp>
      <p:sp>
        <p:nvSpPr>
          <p:cNvPr id="435" name="Google Shape;435;p5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9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Localization</a:t>
            </a:r>
            <a:endParaRPr/>
          </a:p>
        </p:txBody>
      </p:sp>
      <p:sp>
        <p:nvSpPr>
          <p:cNvPr id="441" name="Google Shape;441;p59"/>
          <p:cNvSpPr txBox="1">
            <a:spLocks noGrp="1"/>
          </p:cNvSpPr>
          <p:nvPr>
            <p:ph type="body" idx="1"/>
          </p:nvPr>
        </p:nvSpPr>
        <p:spPr>
          <a:xfrm>
            <a:off x="1870400" y="1211350"/>
            <a:ext cx="72969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A faculty from STLIET, Rajkot completed the </a:t>
            </a:r>
            <a:br>
              <a:rPr lang="en" sz="2200">
                <a:solidFill>
                  <a:srgbClr val="000000"/>
                </a:solidFill>
              </a:rPr>
            </a:br>
            <a:r>
              <a:rPr lang="en" sz="2200">
                <a:solidFill>
                  <a:srgbClr val="000000"/>
                </a:solidFill>
              </a:rPr>
              <a:t>3D animation course on IITBombayX</a:t>
            </a:r>
            <a:endParaRPr sz="22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The college announced it as a MOOC (when available on IITBombayX platform). Students get 10 marks for completing a MOOC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The faculty conducts lab sessions using the course material. Translates course content to Gujarati, in real time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Creates simpler activities (as scaffold) for the students so that they are able to solve complex activities prescribed in the course.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442" name="Google Shape;442;p59"/>
          <p:cNvPicPr preferRelativeResize="0"/>
          <p:nvPr/>
        </p:nvPicPr>
        <p:blipFill rotWithShape="1">
          <a:blip r:embed="rId3">
            <a:alphaModFix/>
          </a:blip>
          <a:srcRect l="3524" t="31065" r="4681" b="51177"/>
          <a:stretch/>
        </p:blipFill>
        <p:spPr>
          <a:xfrm>
            <a:off x="23375" y="3964200"/>
            <a:ext cx="9143999" cy="1179299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5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60"/>
          <p:cNvGrpSpPr/>
          <p:nvPr/>
        </p:nvGrpSpPr>
        <p:grpSpPr>
          <a:xfrm>
            <a:off x="-12" y="1154866"/>
            <a:ext cx="3722572" cy="3748170"/>
            <a:chOff x="4705500" y="752275"/>
            <a:chExt cx="4438502" cy="4469024"/>
          </a:xfrm>
        </p:grpSpPr>
        <p:pic>
          <p:nvPicPr>
            <p:cNvPr id="449" name="Google Shape;449;p60"/>
            <p:cNvPicPr preferRelativeResize="0"/>
            <p:nvPr/>
          </p:nvPicPr>
          <p:blipFill rotWithShape="1">
            <a:blip r:embed="rId3">
              <a:alphaModFix/>
            </a:blip>
            <a:srcRect l="20914" t="17151" r="45590" b="10542"/>
            <a:stretch/>
          </p:blipFill>
          <p:spPr>
            <a:xfrm>
              <a:off x="4705500" y="752275"/>
              <a:ext cx="4438502" cy="4469024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450" name="Google Shape;450;p60"/>
            <p:cNvPicPr preferRelativeResize="0"/>
            <p:nvPr/>
          </p:nvPicPr>
          <p:blipFill rotWithShape="1">
            <a:blip r:embed="rId3">
              <a:alphaModFix/>
            </a:blip>
            <a:srcRect l="62462" t="29300" r="28434" b="38723"/>
            <a:stretch/>
          </p:blipFill>
          <p:spPr>
            <a:xfrm>
              <a:off x="7869192" y="1537727"/>
              <a:ext cx="1206240" cy="197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1" name="Google Shape;451;p60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contextualization</a:t>
            </a:r>
            <a:endParaRPr/>
          </a:p>
        </p:txBody>
      </p:sp>
      <p:sp>
        <p:nvSpPr>
          <p:cNvPr id="452" name="Google Shape;452;p60"/>
          <p:cNvSpPr txBox="1">
            <a:spLocks noGrp="1"/>
          </p:cNvSpPr>
          <p:nvPr>
            <p:ph type="body" idx="1"/>
          </p:nvPr>
        </p:nvSpPr>
        <p:spPr>
          <a:xfrm>
            <a:off x="4012925" y="1211350"/>
            <a:ext cx="47187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 faculty from Finolex Academy of Management and Technology, Ratnagiri completed the 3D animation course on IITBombayX.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>
                <a:solidFill>
                  <a:srgbClr val="000000"/>
                </a:solidFill>
              </a:rPr>
              <a:t>The college has adapted the online course as the curricular course titled 3D graphics lab. 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>
                <a:solidFill>
                  <a:srgbClr val="000000"/>
                </a:solidFill>
              </a:rPr>
              <a:t>Lectures/hands on lab sessions are planned using the course content, interspersed with additional activities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453" name="Google Shape;453;p6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2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Summarizing take-aways</a:t>
            </a:r>
            <a:endParaRPr/>
          </a:p>
        </p:txBody>
      </p:sp>
      <p:sp>
        <p:nvSpPr>
          <p:cNvPr id="466" name="Google Shape;466;p62"/>
          <p:cNvSpPr txBox="1">
            <a:spLocks noGrp="1"/>
          </p:cNvSpPr>
          <p:nvPr>
            <p:ph type="body" idx="1"/>
          </p:nvPr>
        </p:nvSpPr>
        <p:spPr>
          <a:xfrm>
            <a:off x="1870400" y="1595775"/>
            <a:ext cx="68613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We need to learn to adopt/adapt MOOCs.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We need to become facilitators of learning.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We need to contextualize the learning for our students, in various ways.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67" name="Google Shape;467;p6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3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 - together</a:t>
            </a:r>
            <a:endParaRPr/>
          </a:p>
        </p:txBody>
      </p:sp>
      <p:sp>
        <p:nvSpPr>
          <p:cNvPr id="473" name="Google Shape;473;p63"/>
          <p:cNvSpPr txBox="1">
            <a:spLocks noGrp="1"/>
          </p:cNvSpPr>
          <p:nvPr>
            <p:ph type="body" idx="1"/>
          </p:nvPr>
        </p:nvSpPr>
        <p:spPr>
          <a:xfrm>
            <a:off x="1870400" y="1211350"/>
            <a:ext cx="68613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202124"/>
                </a:solidFill>
                <a:highlight>
                  <a:srgbClr val="FFFFFF"/>
                </a:highlight>
              </a:rPr>
              <a:t>Your institute </a:t>
            </a:r>
            <a:r>
              <a:rPr lang="en" dirty="0">
                <a:solidFill>
                  <a:srgbClr val="202124"/>
                </a:solidFill>
                <a:highlight>
                  <a:srgbClr val="FFFFFF"/>
                </a:highlight>
              </a:rPr>
              <a:t>creates a portal for teachers to upload the innovative ways in which they use MOOCs for their students. </a:t>
            </a:r>
            <a:endParaRPr dirty="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202124"/>
                </a:solidFill>
                <a:highlight>
                  <a:srgbClr val="FFFFFF"/>
                </a:highlight>
              </a:rPr>
              <a:t>IITB </a:t>
            </a:r>
            <a:r>
              <a:rPr lang="en" dirty="0">
                <a:solidFill>
                  <a:srgbClr val="202124"/>
                </a:solidFill>
                <a:highlight>
                  <a:srgbClr val="FFFFFF"/>
                </a:highlight>
              </a:rPr>
              <a:t>will help to share these innovations with others, in various ways - research papers, experience reports, OER repository, so on.</a:t>
            </a:r>
            <a:endParaRPr dirty="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4" name="Google Shape;474;p6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4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Teachers are not redundant</a:t>
            </a:r>
            <a:endParaRPr/>
          </a:p>
        </p:txBody>
      </p:sp>
      <p:sp>
        <p:nvSpPr>
          <p:cNvPr id="480" name="Google Shape;480;p64"/>
          <p:cNvSpPr txBox="1">
            <a:spLocks noGrp="1"/>
          </p:cNvSpPr>
          <p:nvPr>
            <p:ph type="body" idx="1"/>
          </p:nvPr>
        </p:nvSpPr>
        <p:spPr>
          <a:xfrm>
            <a:off x="1870400" y="1595775"/>
            <a:ext cx="68613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education, the scaling problem is not solved by taking a generalized solution to all, but by: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(i) innovating a large number of varied local solutions and making them available to all, and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(ii) empowering local adaptation and contextualization of these solutions, through technological facilitation and pedagogical training.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sp>
        <p:nvSpPr>
          <p:cNvPr id="481" name="Google Shape;481;p6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5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487" name="Google Shape;487;p6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pic>
        <p:nvPicPr>
          <p:cNvPr id="488" name="Google Shape;48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250" y="1103575"/>
            <a:ext cx="6564100" cy="3692325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65"/>
          <p:cNvSpPr txBox="1">
            <a:spLocks noGrp="1"/>
          </p:cNvSpPr>
          <p:nvPr>
            <p:ph type="body" idx="1"/>
          </p:nvPr>
        </p:nvSpPr>
        <p:spPr>
          <a:xfrm>
            <a:off x="1870400" y="1595775"/>
            <a:ext cx="68613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should you care?</a:t>
            </a: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1870400" y="1595775"/>
            <a:ext cx="68613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</a:rPr>
              <a:t>There is probably a MOOC on the course that you are teaching.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Example: See variety of </a:t>
            </a:r>
            <a:r>
              <a:rPr lang="en" u="sng">
                <a:solidFill>
                  <a:schemeClr val="hlink"/>
                </a:solidFill>
                <a:hlinkClick r:id="rId3"/>
              </a:rPr>
              <a:t>courses on edX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550" y="152400"/>
            <a:ext cx="7258054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future possibility</a:t>
            </a:r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1870400" y="1595775"/>
            <a:ext cx="68613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Conventional jobs are reducing.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New (and old) jobs have different demands.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>
                <a:solidFill>
                  <a:schemeClr val="dk1"/>
                </a:solidFill>
              </a:rPr>
              <a:t>Reskilling/new knowledge needed.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Char char="●"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</a:rPr>
              <a:t>Many universities are introducing Modular courses.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○"/>
            </a:pP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edX MicroMasters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○"/>
            </a:pP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NPTEL Domain Certification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025" y="152400"/>
            <a:ext cx="7258054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NPTEL Domain Certification in Computer Science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28600"/>
            <a:ext cx="8410742" cy="392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1982</Words>
  <Application>Microsoft Office PowerPoint</Application>
  <PresentationFormat>On-screen Show (16:9)</PresentationFormat>
  <Paragraphs>286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Raleway</vt:lpstr>
      <vt:lpstr>Calibri</vt:lpstr>
      <vt:lpstr>Lato</vt:lpstr>
      <vt:lpstr>Open Sans</vt:lpstr>
      <vt:lpstr>Roboto</vt:lpstr>
      <vt:lpstr>Swiss</vt:lpstr>
      <vt:lpstr>Are teachers redundant in this age of MOOCs? A teacher’s view</vt:lpstr>
      <vt:lpstr>What is your MOOC experience?</vt:lpstr>
      <vt:lpstr>What is a MOOC?</vt:lpstr>
      <vt:lpstr>PowerPoint Presentation</vt:lpstr>
      <vt:lpstr>Why should you care?</vt:lpstr>
      <vt:lpstr>PowerPoint Presentation</vt:lpstr>
      <vt:lpstr>One future possibility</vt:lpstr>
      <vt:lpstr>PowerPoint Presentation</vt:lpstr>
      <vt:lpstr>PowerPoint Presentation</vt:lpstr>
      <vt:lpstr>If you think - This happens elsewhere, not in my country</vt:lpstr>
      <vt:lpstr>NPTEL Impact</vt:lpstr>
      <vt:lpstr>If you think - This happens elsewhere, not in my college</vt:lpstr>
      <vt:lpstr>PowerPoint Presentation</vt:lpstr>
      <vt:lpstr>Take-away 1</vt:lpstr>
      <vt:lpstr>What is your teaching style?</vt:lpstr>
      <vt:lpstr>Take-away 2</vt:lpstr>
      <vt:lpstr>Activity So, how do we stay relevant?</vt:lpstr>
      <vt:lpstr>Activity So, how do we stay relevant?</vt:lpstr>
      <vt:lpstr>Activity So, how do we stay relevant?</vt:lpstr>
      <vt:lpstr>Audience responses</vt:lpstr>
      <vt:lpstr>Levels of MOOC instructors</vt:lpstr>
      <vt:lpstr>Take-away 3</vt:lpstr>
      <vt:lpstr>Examples</vt:lpstr>
      <vt:lpstr>My own experiences</vt:lpstr>
      <vt:lpstr>Example - Application first, theory later </vt:lpstr>
      <vt:lpstr>Example - Connect to prior knowledge  Analogical problem-solving</vt:lpstr>
      <vt:lpstr>Example - Local relevant field problems</vt:lpstr>
      <vt:lpstr>Take-away 4</vt:lpstr>
      <vt:lpstr>More Examples</vt:lpstr>
      <vt:lpstr>Examples of contextualized use</vt:lpstr>
      <vt:lpstr>PowerPoint Presentation</vt:lpstr>
      <vt:lpstr>PowerPoint Presentation</vt:lpstr>
      <vt:lpstr>PowerPoint Presentation</vt:lpstr>
      <vt:lpstr>PowerPoint Presentation</vt:lpstr>
      <vt:lpstr>Examples of innovative use - 1</vt:lpstr>
      <vt:lpstr>PowerPoint Presentation</vt:lpstr>
      <vt:lpstr>PowerPoint Presentation</vt:lpstr>
      <vt:lpstr>Example of innovative use - 2</vt:lpstr>
      <vt:lpstr>PowerPoint Presentation</vt:lpstr>
      <vt:lpstr>Example of Empowered Use</vt:lpstr>
      <vt:lpstr>Example of Empowered Use</vt:lpstr>
      <vt:lpstr>Example of Empowered Use - </vt:lpstr>
      <vt:lpstr>Possibilities for NPTEL Local Chapters</vt:lpstr>
      <vt:lpstr>Example of Localization</vt:lpstr>
      <vt:lpstr>Example of contextualization</vt:lpstr>
      <vt:lpstr>Summarizing take-aways</vt:lpstr>
      <vt:lpstr>Future work - together</vt:lpstr>
      <vt:lpstr>Conclusion -  Teachers are not redundant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teachers redundant in this age of MOOCs? A teacher’s view</dc:title>
  <cp:lastModifiedBy>Sridhar Iyer</cp:lastModifiedBy>
  <cp:revision>2</cp:revision>
  <dcterms:modified xsi:type="dcterms:W3CDTF">2019-05-04T11:05:07Z</dcterms:modified>
</cp:coreProperties>
</file>