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sldIdLst>
    <p:sldId id="447" r:id="rId2"/>
    <p:sldId id="422" r:id="rId3"/>
    <p:sldId id="474" r:id="rId4"/>
    <p:sldId id="358" r:id="rId5"/>
    <p:sldId id="475" r:id="rId6"/>
    <p:sldId id="476" r:id="rId7"/>
    <p:sldId id="567" r:id="rId8"/>
    <p:sldId id="473" r:id="rId9"/>
    <p:sldId id="480" r:id="rId10"/>
    <p:sldId id="482" r:id="rId11"/>
    <p:sldId id="483" r:id="rId12"/>
    <p:sldId id="484" r:id="rId13"/>
    <p:sldId id="486" r:id="rId14"/>
    <p:sldId id="491" r:id="rId15"/>
    <p:sldId id="568" r:id="rId16"/>
    <p:sldId id="488" r:id="rId17"/>
    <p:sldId id="489" r:id="rId18"/>
    <p:sldId id="490" r:id="rId19"/>
    <p:sldId id="493" r:id="rId20"/>
    <p:sldId id="494" r:id="rId21"/>
    <p:sldId id="495" r:id="rId22"/>
    <p:sldId id="496" r:id="rId23"/>
    <p:sldId id="497" r:id="rId24"/>
    <p:sldId id="499" r:id="rId25"/>
    <p:sldId id="500" r:id="rId26"/>
    <p:sldId id="501" r:id="rId27"/>
    <p:sldId id="503" r:id="rId28"/>
    <p:sldId id="504" r:id="rId29"/>
    <p:sldId id="505" r:id="rId30"/>
    <p:sldId id="506" r:id="rId31"/>
    <p:sldId id="508" r:id="rId32"/>
    <p:sldId id="509" r:id="rId33"/>
    <p:sldId id="511" r:id="rId34"/>
    <p:sldId id="512" r:id="rId35"/>
    <p:sldId id="514" r:id="rId36"/>
    <p:sldId id="515" r:id="rId37"/>
    <p:sldId id="517" r:id="rId38"/>
    <p:sldId id="518" r:id="rId39"/>
    <p:sldId id="563" r:id="rId40"/>
    <p:sldId id="520" r:id="rId41"/>
    <p:sldId id="521" r:id="rId42"/>
    <p:sldId id="522" r:id="rId43"/>
    <p:sldId id="523" r:id="rId44"/>
    <p:sldId id="525" r:id="rId45"/>
    <p:sldId id="526" r:id="rId46"/>
    <p:sldId id="565" r:id="rId47"/>
    <p:sldId id="528" r:id="rId48"/>
    <p:sldId id="529" r:id="rId49"/>
    <p:sldId id="530" r:id="rId50"/>
    <p:sldId id="532" r:id="rId51"/>
    <p:sldId id="533" r:id="rId52"/>
    <p:sldId id="534" r:id="rId53"/>
    <p:sldId id="535" r:id="rId54"/>
    <p:sldId id="537" r:id="rId55"/>
    <p:sldId id="538" r:id="rId56"/>
    <p:sldId id="539" r:id="rId57"/>
    <p:sldId id="540" r:id="rId58"/>
    <p:sldId id="569" r:id="rId59"/>
    <p:sldId id="570" r:id="rId60"/>
    <p:sldId id="571" r:id="rId61"/>
    <p:sldId id="572" r:id="rId62"/>
    <p:sldId id="573" r:id="rId63"/>
    <p:sldId id="574" r:id="rId64"/>
    <p:sldId id="566" r:id="rId65"/>
    <p:sldId id="542" r:id="rId66"/>
    <p:sldId id="543" r:id="rId67"/>
    <p:sldId id="544" r:id="rId68"/>
    <p:sldId id="547" r:id="rId69"/>
    <p:sldId id="549" r:id="rId70"/>
    <p:sldId id="550" r:id="rId71"/>
    <p:sldId id="551" r:id="rId72"/>
    <p:sldId id="552" r:id="rId73"/>
    <p:sldId id="554" r:id="rId74"/>
    <p:sldId id="555" r:id="rId75"/>
    <p:sldId id="556" r:id="rId76"/>
    <p:sldId id="557" r:id="rId77"/>
    <p:sldId id="558" r:id="rId78"/>
    <p:sldId id="559" r:id="rId79"/>
    <p:sldId id="560" r:id="rId80"/>
    <p:sldId id="561" r:id="rId81"/>
    <p:sldId id="562" r:id="rId82"/>
    <p:sldId id="564" r:id="rId83"/>
    <p:sldId id="468" r:id="rId84"/>
    <p:sldId id="454" r:id="rId85"/>
    <p:sldId id="455" r:id="rId86"/>
    <p:sldId id="456" r:id="rId87"/>
    <p:sldId id="457" r:id="rId88"/>
    <p:sldId id="458" r:id="rId89"/>
    <p:sldId id="459" r:id="rId90"/>
    <p:sldId id="460" r:id="rId91"/>
    <p:sldId id="470" r:id="rId92"/>
    <p:sldId id="471" r:id="rId93"/>
    <p:sldId id="472" r:id="rId94"/>
    <p:sldId id="469" r:id="rId95"/>
    <p:sldId id="461" r:id="rId96"/>
    <p:sldId id="462" r:id="rId97"/>
    <p:sldId id="577" r:id="rId98"/>
    <p:sldId id="576" r:id="rId99"/>
    <p:sldId id="400"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3ED4EA-C164-43B4-90A6-8D9B7AACDC9A}">
          <p14:sldIdLst>
            <p14:sldId id="447"/>
            <p14:sldId id="422"/>
            <p14:sldId id="474"/>
            <p14:sldId id="358"/>
            <p14:sldId id="475"/>
            <p14:sldId id="476"/>
            <p14:sldId id="567"/>
            <p14:sldId id="473"/>
            <p14:sldId id="480"/>
            <p14:sldId id="482"/>
            <p14:sldId id="483"/>
            <p14:sldId id="484"/>
            <p14:sldId id="486"/>
            <p14:sldId id="491"/>
            <p14:sldId id="568"/>
            <p14:sldId id="488"/>
            <p14:sldId id="489"/>
            <p14:sldId id="490"/>
            <p14:sldId id="493"/>
            <p14:sldId id="494"/>
            <p14:sldId id="495"/>
            <p14:sldId id="496"/>
            <p14:sldId id="497"/>
            <p14:sldId id="499"/>
            <p14:sldId id="500"/>
            <p14:sldId id="501"/>
            <p14:sldId id="503"/>
            <p14:sldId id="504"/>
            <p14:sldId id="505"/>
            <p14:sldId id="506"/>
            <p14:sldId id="508"/>
            <p14:sldId id="509"/>
            <p14:sldId id="511"/>
            <p14:sldId id="512"/>
            <p14:sldId id="514"/>
            <p14:sldId id="515"/>
            <p14:sldId id="517"/>
            <p14:sldId id="518"/>
            <p14:sldId id="563"/>
            <p14:sldId id="520"/>
            <p14:sldId id="521"/>
            <p14:sldId id="522"/>
            <p14:sldId id="523"/>
            <p14:sldId id="525"/>
            <p14:sldId id="526"/>
            <p14:sldId id="565"/>
            <p14:sldId id="528"/>
            <p14:sldId id="529"/>
            <p14:sldId id="530"/>
            <p14:sldId id="532"/>
            <p14:sldId id="533"/>
            <p14:sldId id="534"/>
            <p14:sldId id="535"/>
            <p14:sldId id="537"/>
            <p14:sldId id="538"/>
            <p14:sldId id="539"/>
            <p14:sldId id="540"/>
            <p14:sldId id="569"/>
            <p14:sldId id="570"/>
            <p14:sldId id="571"/>
            <p14:sldId id="572"/>
            <p14:sldId id="573"/>
            <p14:sldId id="574"/>
            <p14:sldId id="566"/>
            <p14:sldId id="542"/>
            <p14:sldId id="543"/>
            <p14:sldId id="544"/>
            <p14:sldId id="547"/>
            <p14:sldId id="549"/>
            <p14:sldId id="550"/>
            <p14:sldId id="551"/>
            <p14:sldId id="552"/>
            <p14:sldId id="554"/>
            <p14:sldId id="555"/>
            <p14:sldId id="556"/>
            <p14:sldId id="557"/>
            <p14:sldId id="558"/>
            <p14:sldId id="559"/>
            <p14:sldId id="560"/>
            <p14:sldId id="561"/>
            <p14:sldId id="562"/>
            <p14:sldId id="564"/>
            <p14:sldId id="468"/>
            <p14:sldId id="454"/>
            <p14:sldId id="455"/>
            <p14:sldId id="456"/>
            <p14:sldId id="457"/>
            <p14:sldId id="458"/>
            <p14:sldId id="459"/>
            <p14:sldId id="460"/>
            <p14:sldId id="470"/>
            <p14:sldId id="471"/>
            <p14:sldId id="472"/>
            <p14:sldId id="469"/>
            <p14:sldId id="461"/>
            <p14:sldId id="462"/>
            <p14:sldId id="577"/>
            <p14:sldId id="576"/>
            <p14:sldId id="4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007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103" autoAdjust="0"/>
  </p:normalViewPr>
  <p:slideViewPr>
    <p:cSldViewPr snapToGrid="0">
      <p:cViewPr varScale="1">
        <p:scale>
          <a:sx n="66" d="100"/>
          <a:sy n="66" d="100"/>
        </p:scale>
        <p:origin x="668"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92774-85A5-454C-B868-08E5D95552D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0957FAA-0E4E-4CAD-B0E3-D3F978D14450}">
      <dgm:prSet phldrT="[Text]" custT="1"/>
      <dgm:spPr/>
      <dgm:t>
        <a:bodyPr/>
        <a:lstStyle/>
        <a:p>
          <a:r>
            <a:rPr lang="en-US" sz="3200" b="1" dirty="0" smtClean="0"/>
            <a:t>Curriculum</a:t>
          </a:r>
          <a:endParaRPr lang="en-US" sz="3200" b="1" dirty="0"/>
        </a:p>
      </dgm:t>
    </dgm:pt>
    <dgm:pt modelId="{3E6A34B4-BB06-44C8-B385-C17DB9B7E1A1}" type="parTrans" cxnId="{6659B6E3-5DAD-43FC-B8AA-311195C3E5F4}">
      <dgm:prSet/>
      <dgm:spPr/>
      <dgm:t>
        <a:bodyPr/>
        <a:lstStyle/>
        <a:p>
          <a:endParaRPr lang="en-US"/>
        </a:p>
      </dgm:t>
    </dgm:pt>
    <dgm:pt modelId="{21686E08-B829-45A8-8E69-1471BC02BEA8}" type="sibTrans" cxnId="{6659B6E3-5DAD-43FC-B8AA-311195C3E5F4}">
      <dgm:prSet/>
      <dgm:spPr/>
      <dgm:t>
        <a:bodyPr/>
        <a:lstStyle/>
        <a:p>
          <a:endParaRPr lang="en-US"/>
        </a:p>
      </dgm:t>
    </dgm:pt>
    <dgm:pt modelId="{3922CFC0-0203-4DA0-8A05-68E5CAE37273}">
      <dgm:prSet phldrT="[Text]" custT="1"/>
      <dgm:spPr/>
      <dgm:t>
        <a:bodyPr/>
        <a:lstStyle/>
        <a:p>
          <a:r>
            <a:rPr lang="en-US" sz="4400" dirty="0" smtClean="0"/>
            <a:t>2006-2013</a:t>
          </a:r>
        </a:p>
        <a:p>
          <a:r>
            <a:rPr lang="en-US" sz="2400" dirty="0" smtClean="0"/>
            <a:t>Explicit focus on thinking process skills</a:t>
          </a:r>
        </a:p>
      </dgm:t>
    </dgm:pt>
    <dgm:pt modelId="{361FFC4C-96A0-4F8C-B924-7647345610E6}" type="parTrans" cxnId="{87034EA4-9A33-4449-9FB6-FB5CEC662F8D}">
      <dgm:prSet/>
      <dgm:spPr/>
      <dgm:t>
        <a:bodyPr/>
        <a:lstStyle/>
        <a:p>
          <a:endParaRPr lang="en-US"/>
        </a:p>
      </dgm:t>
    </dgm:pt>
    <dgm:pt modelId="{53A3EDE7-3688-41FF-9904-B838447FF9A0}" type="sibTrans" cxnId="{87034EA4-9A33-4449-9FB6-FB5CEC662F8D}">
      <dgm:prSet/>
      <dgm:spPr/>
      <dgm:t>
        <a:bodyPr/>
        <a:lstStyle/>
        <a:p>
          <a:endParaRPr lang="en-US"/>
        </a:p>
      </dgm:t>
    </dgm:pt>
    <dgm:pt modelId="{21D52C88-35DB-4543-848C-5B4AC4B87CFE}">
      <dgm:prSet phldrT="[Text]" custT="1"/>
      <dgm:spPr/>
      <dgm:t>
        <a:bodyPr/>
        <a:lstStyle/>
        <a:p>
          <a:r>
            <a:rPr lang="en-US" sz="3200" b="1" dirty="0" smtClean="0"/>
            <a:t>Books</a:t>
          </a:r>
          <a:endParaRPr lang="en-US" sz="3200" b="1" dirty="0"/>
        </a:p>
      </dgm:t>
    </dgm:pt>
    <dgm:pt modelId="{68C43F80-9E2B-4F06-8DB9-82F8A029AEEC}" type="parTrans" cxnId="{15099119-9A75-484D-9CDA-7C874A25CD15}">
      <dgm:prSet/>
      <dgm:spPr/>
      <dgm:t>
        <a:bodyPr/>
        <a:lstStyle/>
        <a:p>
          <a:endParaRPr lang="en-US"/>
        </a:p>
      </dgm:t>
    </dgm:pt>
    <dgm:pt modelId="{D2F7B09D-C8BA-48E7-90C7-305F73416A73}" type="sibTrans" cxnId="{15099119-9A75-484D-9CDA-7C874A25CD15}">
      <dgm:prSet/>
      <dgm:spPr/>
      <dgm:t>
        <a:bodyPr/>
        <a:lstStyle/>
        <a:p>
          <a:endParaRPr lang="en-US"/>
        </a:p>
      </dgm:t>
    </dgm:pt>
    <dgm:pt modelId="{71455411-18DE-4832-AD89-37DAF8BD0403}">
      <dgm:prSet phldrT="[Text]" custT="1"/>
      <dgm:spPr/>
      <dgm:t>
        <a:bodyPr/>
        <a:lstStyle/>
        <a:p>
          <a:r>
            <a:rPr lang="en-US" sz="4400" dirty="0" smtClean="0"/>
            <a:t>2007-2013</a:t>
          </a:r>
        </a:p>
        <a:p>
          <a:r>
            <a:rPr lang="en-US" sz="2400" dirty="0" smtClean="0"/>
            <a:t>Books for grades 3-8 have chapters on thinking skills</a:t>
          </a:r>
          <a:endParaRPr lang="en-US" sz="2400" dirty="0"/>
        </a:p>
      </dgm:t>
    </dgm:pt>
    <dgm:pt modelId="{66B292B7-9013-46C0-9C02-BF807E189C02}" type="parTrans" cxnId="{627C7417-0ACF-47C8-91F5-7CBDBEFF4018}">
      <dgm:prSet/>
      <dgm:spPr/>
      <dgm:t>
        <a:bodyPr/>
        <a:lstStyle/>
        <a:p>
          <a:endParaRPr lang="en-US"/>
        </a:p>
      </dgm:t>
    </dgm:pt>
    <dgm:pt modelId="{881E40B0-C982-4CB5-B356-3BDBA5E644F2}" type="sibTrans" cxnId="{627C7417-0ACF-47C8-91F5-7CBDBEFF4018}">
      <dgm:prSet/>
      <dgm:spPr/>
      <dgm:t>
        <a:bodyPr/>
        <a:lstStyle/>
        <a:p>
          <a:endParaRPr lang="en-US"/>
        </a:p>
      </dgm:t>
    </dgm:pt>
    <dgm:pt modelId="{80CBCF53-641F-4CEB-ADC5-7C6EC4A005F4}">
      <dgm:prSet phldrT="[Text]" custT="1"/>
      <dgm:spPr/>
      <dgm:t>
        <a:bodyPr/>
        <a:lstStyle/>
        <a:p>
          <a:r>
            <a:rPr lang="en-US" sz="3200" b="1" dirty="0" smtClean="0"/>
            <a:t>Implementation</a:t>
          </a:r>
          <a:endParaRPr lang="en-US" sz="3200" b="1" dirty="0"/>
        </a:p>
      </dgm:t>
    </dgm:pt>
    <dgm:pt modelId="{F4CB6A37-351A-431E-9910-84A57C3E23D8}" type="parTrans" cxnId="{2FD9F482-ADD6-4AE7-A7F8-D2CF2738B5C6}">
      <dgm:prSet/>
      <dgm:spPr/>
      <dgm:t>
        <a:bodyPr/>
        <a:lstStyle/>
        <a:p>
          <a:endParaRPr lang="en-US"/>
        </a:p>
      </dgm:t>
    </dgm:pt>
    <dgm:pt modelId="{A541B474-575C-431E-8650-2F580BDEE264}" type="sibTrans" cxnId="{2FD9F482-ADD6-4AE7-A7F8-D2CF2738B5C6}">
      <dgm:prSet/>
      <dgm:spPr/>
      <dgm:t>
        <a:bodyPr/>
        <a:lstStyle/>
        <a:p>
          <a:endParaRPr lang="en-US"/>
        </a:p>
      </dgm:t>
    </dgm:pt>
    <dgm:pt modelId="{23DEE757-049F-4E03-8454-B7309B5EB8A7}">
      <dgm:prSet phldrT="[Text]" custT="1"/>
      <dgm:spPr/>
      <dgm:t>
        <a:bodyPr/>
        <a:lstStyle/>
        <a:p>
          <a:r>
            <a:rPr lang="en-US" sz="4400" dirty="0" smtClean="0"/>
            <a:t>2008-2016</a:t>
          </a:r>
        </a:p>
        <a:p>
          <a:r>
            <a:rPr lang="en-US" sz="2400" dirty="0" smtClean="0"/>
            <a:t>Teacher training</a:t>
          </a:r>
        </a:p>
        <a:p>
          <a:r>
            <a:rPr lang="en-US" sz="2400" dirty="0" smtClean="0"/>
            <a:t>Transfer to industry </a:t>
          </a:r>
        </a:p>
        <a:p>
          <a:r>
            <a:rPr lang="en-US" sz="2400" dirty="0" smtClean="0"/>
            <a:t>Scaling</a:t>
          </a:r>
          <a:endParaRPr lang="en-US" sz="1400" dirty="0"/>
        </a:p>
      </dgm:t>
    </dgm:pt>
    <dgm:pt modelId="{D4D13C46-0D81-46D7-980F-F013BC4B87C0}" type="parTrans" cxnId="{75DBCEE5-4B89-429E-9F23-F0DF0A193B43}">
      <dgm:prSet/>
      <dgm:spPr/>
      <dgm:t>
        <a:bodyPr/>
        <a:lstStyle/>
        <a:p>
          <a:endParaRPr lang="en-US"/>
        </a:p>
      </dgm:t>
    </dgm:pt>
    <dgm:pt modelId="{412B710A-C081-4D0B-A0C6-25533A4C3AA2}" type="sibTrans" cxnId="{75DBCEE5-4B89-429E-9F23-F0DF0A193B43}">
      <dgm:prSet/>
      <dgm:spPr/>
      <dgm:t>
        <a:bodyPr/>
        <a:lstStyle/>
        <a:p>
          <a:endParaRPr lang="en-US"/>
        </a:p>
      </dgm:t>
    </dgm:pt>
    <dgm:pt modelId="{092B81B4-8B91-461A-94F3-16F28DD085B7}" type="pres">
      <dgm:prSet presAssocID="{74C92774-85A5-454C-B868-08E5D95552D5}" presName="Name0" presStyleCnt="0">
        <dgm:presLayoutVars>
          <dgm:chMax val="5"/>
          <dgm:chPref val="5"/>
          <dgm:dir/>
          <dgm:animLvl val="lvl"/>
        </dgm:presLayoutVars>
      </dgm:prSet>
      <dgm:spPr/>
      <dgm:t>
        <a:bodyPr/>
        <a:lstStyle/>
        <a:p>
          <a:endParaRPr lang="en-US"/>
        </a:p>
      </dgm:t>
    </dgm:pt>
    <dgm:pt modelId="{F166355F-7406-47A6-88E4-036AA9D09D55}" type="pres">
      <dgm:prSet presAssocID="{D0957FAA-0E4E-4CAD-B0E3-D3F978D14450}" presName="parentText1" presStyleLbl="node1" presStyleIdx="0" presStyleCnt="3">
        <dgm:presLayoutVars>
          <dgm:chMax/>
          <dgm:chPref val="3"/>
          <dgm:bulletEnabled val="1"/>
        </dgm:presLayoutVars>
      </dgm:prSet>
      <dgm:spPr/>
      <dgm:t>
        <a:bodyPr/>
        <a:lstStyle/>
        <a:p>
          <a:endParaRPr lang="en-US"/>
        </a:p>
      </dgm:t>
    </dgm:pt>
    <dgm:pt modelId="{778E59AE-9DC5-4504-AAF6-6AE6F7927410}" type="pres">
      <dgm:prSet presAssocID="{D0957FAA-0E4E-4CAD-B0E3-D3F978D14450}" presName="childText1" presStyleLbl="solidAlignAcc1" presStyleIdx="0" presStyleCnt="3">
        <dgm:presLayoutVars>
          <dgm:chMax val="0"/>
          <dgm:chPref val="0"/>
          <dgm:bulletEnabled val="1"/>
        </dgm:presLayoutVars>
      </dgm:prSet>
      <dgm:spPr/>
      <dgm:t>
        <a:bodyPr/>
        <a:lstStyle/>
        <a:p>
          <a:endParaRPr lang="en-US"/>
        </a:p>
      </dgm:t>
    </dgm:pt>
    <dgm:pt modelId="{D8886656-1B07-455D-B120-50A8A13DA9B5}" type="pres">
      <dgm:prSet presAssocID="{21D52C88-35DB-4543-848C-5B4AC4B87CFE}" presName="parentText2" presStyleLbl="node1" presStyleIdx="1" presStyleCnt="3">
        <dgm:presLayoutVars>
          <dgm:chMax/>
          <dgm:chPref val="3"/>
          <dgm:bulletEnabled val="1"/>
        </dgm:presLayoutVars>
      </dgm:prSet>
      <dgm:spPr/>
      <dgm:t>
        <a:bodyPr/>
        <a:lstStyle/>
        <a:p>
          <a:endParaRPr lang="en-US"/>
        </a:p>
      </dgm:t>
    </dgm:pt>
    <dgm:pt modelId="{A0D4A2AC-C0F7-4725-A1FC-E25E40B3F73D}" type="pres">
      <dgm:prSet presAssocID="{21D52C88-35DB-4543-848C-5B4AC4B87CFE}" presName="childText2" presStyleLbl="solidAlignAcc1" presStyleIdx="1" presStyleCnt="3" custScaleX="103108" custLinFactNeighborX="1516" custLinFactNeighborY="-416">
        <dgm:presLayoutVars>
          <dgm:chMax val="0"/>
          <dgm:chPref val="0"/>
          <dgm:bulletEnabled val="1"/>
        </dgm:presLayoutVars>
      </dgm:prSet>
      <dgm:spPr/>
      <dgm:t>
        <a:bodyPr/>
        <a:lstStyle/>
        <a:p>
          <a:endParaRPr lang="en-US"/>
        </a:p>
      </dgm:t>
    </dgm:pt>
    <dgm:pt modelId="{D93F19AE-6F74-44FE-94C4-CB0E35158BB4}" type="pres">
      <dgm:prSet presAssocID="{80CBCF53-641F-4CEB-ADC5-7C6EC4A005F4}" presName="parentText3" presStyleLbl="node1" presStyleIdx="2" presStyleCnt="3">
        <dgm:presLayoutVars>
          <dgm:chMax/>
          <dgm:chPref val="3"/>
          <dgm:bulletEnabled val="1"/>
        </dgm:presLayoutVars>
      </dgm:prSet>
      <dgm:spPr/>
      <dgm:t>
        <a:bodyPr/>
        <a:lstStyle/>
        <a:p>
          <a:endParaRPr lang="en-US"/>
        </a:p>
      </dgm:t>
    </dgm:pt>
    <dgm:pt modelId="{82DD4936-D1FE-4408-A638-3DA75FA356D1}" type="pres">
      <dgm:prSet presAssocID="{80CBCF53-641F-4CEB-ADC5-7C6EC4A005F4}" presName="childText3" presStyleLbl="solidAlignAcc1" presStyleIdx="2" presStyleCnt="3" custScaleX="96657" custLinFactNeighborX="1794" custLinFactNeighborY="-400">
        <dgm:presLayoutVars>
          <dgm:chMax val="0"/>
          <dgm:chPref val="0"/>
          <dgm:bulletEnabled val="1"/>
        </dgm:presLayoutVars>
      </dgm:prSet>
      <dgm:spPr/>
      <dgm:t>
        <a:bodyPr/>
        <a:lstStyle/>
        <a:p>
          <a:endParaRPr lang="en-US"/>
        </a:p>
      </dgm:t>
    </dgm:pt>
  </dgm:ptLst>
  <dgm:cxnLst>
    <dgm:cxn modelId="{D50B7775-ECF8-4DBA-BE45-2E3393B57485}" type="presOf" srcId="{80CBCF53-641F-4CEB-ADC5-7C6EC4A005F4}" destId="{D93F19AE-6F74-44FE-94C4-CB0E35158BB4}" srcOrd="0" destOrd="0" presId="urn:microsoft.com/office/officeart/2009/3/layout/IncreasingArrowsProcess"/>
    <dgm:cxn modelId="{2FED79D0-28C5-4808-95A0-5B1C4D14B58D}" type="presOf" srcId="{21D52C88-35DB-4543-848C-5B4AC4B87CFE}" destId="{D8886656-1B07-455D-B120-50A8A13DA9B5}" srcOrd="0" destOrd="0" presId="urn:microsoft.com/office/officeart/2009/3/layout/IncreasingArrowsProcess"/>
    <dgm:cxn modelId="{2FD9F482-ADD6-4AE7-A7F8-D2CF2738B5C6}" srcId="{74C92774-85A5-454C-B868-08E5D95552D5}" destId="{80CBCF53-641F-4CEB-ADC5-7C6EC4A005F4}" srcOrd="2" destOrd="0" parTransId="{F4CB6A37-351A-431E-9910-84A57C3E23D8}" sibTransId="{A541B474-575C-431E-8650-2F580BDEE264}"/>
    <dgm:cxn modelId="{627C7417-0ACF-47C8-91F5-7CBDBEFF4018}" srcId="{21D52C88-35DB-4543-848C-5B4AC4B87CFE}" destId="{71455411-18DE-4832-AD89-37DAF8BD0403}" srcOrd="0" destOrd="0" parTransId="{66B292B7-9013-46C0-9C02-BF807E189C02}" sibTransId="{881E40B0-C982-4CB5-B356-3BDBA5E644F2}"/>
    <dgm:cxn modelId="{8057020F-305D-4405-9C97-65802811B53B}" type="presOf" srcId="{3922CFC0-0203-4DA0-8A05-68E5CAE37273}" destId="{778E59AE-9DC5-4504-AAF6-6AE6F7927410}" srcOrd="0" destOrd="0" presId="urn:microsoft.com/office/officeart/2009/3/layout/IncreasingArrowsProcess"/>
    <dgm:cxn modelId="{2B077713-2647-4032-99FB-5EE20D1158B9}" type="presOf" srcId="{74C92774-85A5-454C-B868-08E5D95552D5}" destId="{092B81B4-8B91-461A-94F3-16F28DD085B7}" srcOrd="0" destOrd="0" presId="urn:microsoft.com/office/officeart/2009/3/layout/IncreasingArrowsProcess"/>
    <dgm:cxn modelId="{6659B6E3-5DAD-43FC-B8AA-311195C3E5F4}" srcId="{74C92774-85A5-454C-B868-08E5D95552D5}" destId="{D0957FAA-0E4E-4CAD-B0E3-D3F978D14450}" srcOrd="0" destOrd="0" parTransId="{3E6A34B4-BB06-44C8-B385-C17DB9B7E1A1}" sibTransId="{21686E08-B829-45A8-8E69-1471BC02BEA8}"/>
    <dgm:cxn modelId="{87034EA4-9A33-4449-9FB6-FB5CEC662F8D}" srcId="{D0957FAA-0E4E-4CAD-B0E3-D3F978D14450}" destId="{3922CFC0-0203-4DA0-8A05-68E5CAE37273}" srcOrd="0" destOrd="0" parTransId="{361FFC4C-96A0-4F8C-B924-7647345610E6}" sibTransId="{53A3EDE7-3688-41FF-9904-B838447FF9A0}"/>
    <dgm:cxn modelId="{6226015A-2E92-4632-95E1-D2A33FAFEB7F}" type="presOf" srcId="{23DEE757-049F-4E03-8454-B7309B5EB8A7}" destId="{82DD4936-D1FE-4408-A638-3DA75FA356D1}" srcOrd="0" destOrd="0" presId="urn:microsoft.com/office/officeart/2009/3/layout/IncreasingArrowsProcess"/>
    <dgm:cxn modelId="{75DBCEE5-4B89-429E-9F23-F0DF0A193B43}" srcId="{80CBCF53-641F-4CEB-ADC5-7C6EC4A005F4}" destId="{23DEE757-049F-4E03-8454-B7309B5EB8A7}" srcOrd="0" destOrd="0" parTransId="{D4D13C46-0D81-46D7-980F-F013BC4B87C0}" sibTransId="{412B710A-C081-4D0B-A0C6-25533A4C3AA2}"/>
    <dgm:cxn modelId="{15099119-9A75-484D-9CDA-7C874A25CD15}" srcId="{74C92774-85A5-454C-B868-08E5D95552D5}" destId="{21D52C88-35DB-4543-848C-5B4AC4B87CFE}" srcOrd="1" destOrd="0" parTransId="{68C43F80-9E2B-4F06-8DB9-82F8A029AEEC}" sibTransId="{D2F7B09D-C8BA-48E7-90C7-305F73416A73}"/>
    <dgm:cxn modelId="{0CDF34D0-6F6A-4322-B768-569ABE5B61EC}" type="presOf" srcId="{D0957FAA-0E4E-4CAD-B0E3-D3F978D14450}" destId="{F166355F-7406-47A6-88E4-036AA9D09D55}" srcOrd="0" destOrd="0" presId="urn:microsoft.com/office/officeart/2009/3/layout/IncreasingArrowsProcess"/>
    <dgm:cxn modelId="{E085E86C-1AB8-4BD6-8F6D-9F3508C73290}" type="presOf" srcId="{71455411-18DE-4832-AD89-37DAF8BD0403}" destId="{A0D4A2AC-C0F7-4725-A1FC-E25E40B3F73D}" srcOrd="0" destOrd="0" presId="urn:microsoft.com/office/officeart/2009/3/layout/IncreasingArrowsProcess"/>
    <dgm:cxn modelId="{1F81F4B4-5882-4BE9-8D06-9BFF2B077B69}" type="presParOf" srcId="{092B81B4-8B91-461A-94F3-16F28DD085B7}" destId="{F166355F-7406-47A6-88E4-036AA9D09D55}" srcOrd="0" destOrd="0" presId="urn:microsoft.com/office/officeart/2009/3/layout/IncreasingArrowsProcess"/>
    <dgm:cxn modelId="{2B829F0F-5B67-472E-A7B9-92A49729C94F}" type="presParOf" srcId="{092B81B4-8B91-461A-94F3-16F28DD085B7}" destId="{778E59AE-9DC5-4504-AAF6-6AE6F7927410}" srcOrd="1" destOrd="0" presId="urn:microsoft.com/office/officeart/2009/3/layout/IncreasingArrowsProcess"/>
    <dgm:cxn modelId="{9E621A92-CA4E-42CB-89D0-40E00A0FB5E1}" type="presParOf" srcId="{092B81B4-8B91-461A-94F3-16F28DD085B7}" destId="{D8886656-1B07-455D-B120-50A8A13DA9B5}" srcOrd="2" destOrd="0" presId="urn:microsoft.com/office/officeart/2009/3/layout/IncreasingArrowsProcess"/>
    <dgm:cxn modelId="{4602454A-768D-4F99-8A8E-C78C3372C6E2}" type="presParOf" srcId="{092B81B4-8B91-461A-94F3-16F28DD085B7}" destId="{A0D4A2AC-C0F7-4725-A1FC-E25E40B3F73D}" srcOrd="3" destOrd="0" presId="urn:microsoft.com/office/officeart/2009/3/layout/IncreasingArrowsProcess"/>
    <dgm:cxn modelId="{C5B399FB-E308-471F-9D7A-5019C0660041}" type="presParOf" srcId="{092B81B4-8B91-461A-94F3-16F28DD085B7}" destId="{D93F19AE-6F74-44FE-94C4-CB0E35158BB4}" srcOrd="4" destOrd="0" presId="urn:microsoft.com/office/officeart/2009/3/layout/IncreasingArrowsProcess"/>
    <dgm:cxn modelId="{A3DFAB03-2B89-49B8-877E-96B268A60D09}" type="presParOf" srcId="{092B81B4-8B91-461A-94F3-16F28DD085B7}" destId="{82DD4936-D1FE-4408-A638-3DA75FA356D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543C7-70B0-40D4-95E2-E7C27AA4051A}" type="datetimeFigureOut">
              <a:rPr lang="en-US" smtClean="0"/>
              <a:t>29-Aug-17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95B1-857F-4145-BE45-C2AA0178691C}" type="slidenum">
              <a:rPr lang="en-US" smtClean="0"/>
              <a:t>‹#›</a:t>
            </a:fld>
            <a:endParaRPr lang="en-US"/>
          </a:p>
        </p:txBody>
      </p:sp>
    </p:spTree>
    <p:extLst>
      <p:ext uri="{BB962C8B-B14F-4D97-AF65-F5344CB8AC3E}">
        <p14:creationId xmlns:p14="http://schemas.microsoft.com/office/powerpoint/2010/main" val="219804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1</a:t>
            </a:fld>
            <a:endParaRPr lang="en-US"/>
          </a:p>
        </p:txBody>
      </p:sp>
    </p:spTree>
    <p:extLst>
      <p:ext uri="{BB962C8B-B14F-4D97-AF65-F5344CB8AC3E}">
        <p14:creationId xmlns:p14="http://schemas.microsoft.com/office/powerpoint/2010/main" val="330846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4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69819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546560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51652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14</a:t>
            </a:fld>
            <a:endParaRPr lang="en-US"/>
          </a:p>
        </p:txBody>
      </p:sp>
    </p:spTree>
    <p:extLst>
      <p:ext uri="{BB962C8B-B14F-4D97-AF65-F5344CB8AC3E}">
        <p14:creationId xmlns:p14="http://schemas.microsoft.com/office/powerpoint/2010/main" val="1775101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15</a:t>
            </a:fld>
            <a:endParaRPr lang="en-US"/>
          </a:p>
        </p:txBody>
      </p:sp>
    </p:spTree>
    <p:extLst>
      <p:ext uri="{BB962C8B-B14F-4D97-AF65-F5344CB8AC3E}">
        <p14:creationId xmlns:p14="http://schemas.microsoft.com/office/powerpoint/2010/main" val="3561421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IN" altLang="en-US" dirty="0" smtClean="0">
                <a:latin typeface="Arial" panose="020B0604020202020204" pitchFamily="34" charset="0"/>
              </a:rPr>
              <a:t>Optional:</a:t>
            </a:r>
            <a:r>
              <a:rPr lang="en-IN" altLang="en-US" baseline="0" dirty="0" smtClean="0">
                <a:latin typeface="Arial" panose="020B0604020202020204" pitchFamily="34" charset="0"/>
              </a:rPr>
              <a:t> Give one example at a higher level </a:t>
            </a:r>
            <a:r>
              <a:rPr lang="en-IN" altLang="en-US" baseline="0" smtClean="0">
                <a:latin typeface="Arial" panose="020B0604020202020204" pitchFamily="34" charset="0"/>
              </a:rPr>
              <a:t>of integration</a:t>
            </a: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40627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alibri" panose="020F0502020204030204" pitchFamily="34" charset="0"/>
                <a:ea typeface="ＭＳ Ｐゴシック" panose="020B0600070205080204" pitchFamily="34" charset="-128"/>
              </a:rPr>
              <a:t>Example 2: Information organization is associated with ‘creating folders’.</a:t>
            </a:r>
          </a:p>
        </p:txBody>
      </p:sp>
    </p:spTree>
    <p:extLst>
      <p:ext uri="{BB962C8B-B14F-4D97-AF65-F5344CB8AC3E}">
        <p14:creationId xmlns:p14="http://schemas.microsoft.com/office/powerpoint/2010/main" val="277249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745836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195698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a:t>
            </a:fld>
            <a:endParaRPr lang="en-US"/>
          </a:p>
        </p:txBody>
      </p:sp>
    </p:spTree>
    <p:extLst>
      <p:ext uri="{BB962C8B-B14F-4D97-AF65-F5344CB8AC3E}">
        <p14:creationId xmlns:p14="http://schemas.microsoft.com/office/powerpoint/2010/main" val="271082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56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72804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IN" altLang="en-US" dirty="0" smtClean="0">
                <a:latin typeface="Arial" panose="020B0604020202020204" pitchFamily="34" charset="0"/>
              </a:rPr>
              <a:t>Discuss</a:t>
            </a:r>
            <a:r>
              <a:rPr lang="en-IN" altLang="en-US" baseline="0" dirty="0" smtClean="0">
                <a:latin typeface="Arial" panose="020B0604020202020204" pitchFamily="34" charset="0"/>
              </a:rPr>
              <a:t> ‘</a:t>
            </a:r>
            <a:r>
              <a:rPr lang="en-IN" altLang="en-US" baseline="0" smtClean="0">
                <a:latin typeface="Arial" panose="020B0604020202020204" pitchFamily="34" charset="0"/>
              </a:rPr>
              <a:t>why should I care’</a:t>
            </a: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1019259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709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4293493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alibri" panose="020F0502020204030204" pitchFamily="34" charset="0"/>
                <a:ea typeface="ＭＳ Ｐゴシック" panose="020B0600070205080204" pitchFamily="34" charset="-128"/>
              </a:rPr>
              <a:t>Example 2: Gathering</a:t>
            </a:r>
            <a:r>
              <a:rPr lang="en-US" altLang="en-US" sz="1200" baseline="0" dirty="0" smtClean="0">
                <a:latin typeface="Calibri" panose="020F0502020204030204" pitchFamily="34" charset="0"/>
                <a:ea typeface="ＭＳ Ｐゴシック" panose="020B0600070205080204" pitchFamily="34" charset="-128"/>
              </a:rPr>
              <a:t> information and synthesis are aligned with Internet Search.</a:t>
            </a:r>
            <a:endParaRPr lang="en-US" altLang="en-US" sz="1200"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678446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721216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1390547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842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47705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a:t>
            </a:fld>
            <a:endParaRPr lang="en-US"/>
          </a:p>
        </p:txBody>
      </p:sp>
    </p:spTree>
    <p:extLst>
      <p:ext uri="{BB962C8B-B14F-4D97-AF65-F5344CB8AC3E}">
        <p14:creationId xmlns:p14="http://schemas.microsoft.com/office/powerpoint/2010/main" val="205462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IN" altLang="en-US" dirty="0" smtClean="0">
                <a:latin typeface="Arial" panose="020B0604020202020204" pitchFamily="34" charset="0"/>
              </a:rPr>
              <a:t>Discuss</a:t>
            </a:r>
            <a:r>
              <a:rPr lang="en-IN" altLang="en-US" baseline="0" dirty="0" smtClean="0">
                <a:latin typeface="Arial" panose="020B0604020202020204" pitchFamily="34" charset="0"/>
              </a:rPr>
              <a:t> ‘</a:t>
            </a:r>
            <a:r>
              <a:rPr lang="en-IN" altLang="en-US" baseline="0" smtClean="0">
                <a:latin typeface="Arial" panose="020B0604020202020204" pitchFamily="34" charset="0"/>
              </a:rPr>
              <a:t>why should I care’</a:t>
            </a: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650127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IN" altLang="en-US" dirty="0" smtClean="0">
                <a:latin typeface="Arial" panose="020B0604020202020204" pitchFamily="34" charset="0"/>
              </a:rPr>
              <a:t>Discuss</a:t>
            </a:r>
            <a:r>
              <a:rPr lang="en-IN" altLang="en-US" baseline="0" dirty="0" smtClean="0">
                <a:latin typeface="Arial" panose="020B0604020202020204" pitchFamily="34" charset="0"/>
              </a:rPr>
              <a:t> ‘</a:t>
            </a:r>
            <a:r>
              <a:rPr lang="en-IN" altLang="en-US" baseline="0" smtClean="0">
                <a:latin typeface="Arial" panose="020B0604020202020204" pitchFamily="34" charset="0"/>
              </a:rPr>
              <a:t>why should I care’</a:t>
            </a: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817593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831018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1363969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543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381147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IN" altLang="en-US" dirty="0" smtClean="0">
                <a:latin typeface="Arial" panose="020B0604020202020204" pitchFamily="34" charset="0"/>
              </a:rPr>
              <a:t>Discuss</a:t>
            </a:r>
            <a:r>
              <a:rPr lang="en-IN" altLang="en-US" baseline="0" dirty="0" smtClean="0">
                <a:latin typeface="Arial" panose="020B0604020202020204" pitchFamily="34" charset="0"/>
              </a:rPr>
              <a:t> ‘</a:t>
            </a:r>
            <a:r>
              <a:rPr lang="en-IN" altLang="en-US" baseline="0" smtClean="0">
                <a:latin typeface="Arial" panose="020B0604020202020204" pitchFamily="34" charset="0"/>
              </a:rPr>
              <a:t>why should I care’</a:t>
            </a: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926341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IN" altLang="en-US" dirty="0" smtClean="0">
                <a:latin typeface="Arial" panose="020B0604020202020204" pitchFamily="34" charset="0"/>
              </a:rPr>
              <a:t>Discuss</a:t>
            </a:r>
            <a:r>
              <a:rPr lang="en-IN" altLang="en-US" baseline="0" dirty="0" smtClean="0">
                <a:latin typeface="Arial" panose="020B0604020202020204" pitchFamily="34" charset="0"/>
              </a:rPr>
              <a:t> ‘</a:t>
            </a:r>
            <a:r>
              <a:rPr lang="en-IN" altLang="en-US" baseline="0" smtClean="0">
                <a:latin typeface="Arial" panose="020B0604020202020204" pitchFamily="34" charset="0"/>
              </a:rPr>
              <a:t>why should I care’</a:t>
            </a: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666474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542998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39</a:t>
            </a:fld>
            <a:endParaRPr lang="en-US"/>
          </a:p>
        </p:txBody>
      </p:sp>
    </p:spTree>
    <p:extLst>
      <p:ext uri="{BB962C8B-B14F-4D97-AF65-F5344CB8AC3E}">
        <p14:creationId xmlns:p14="http://schemas.microsoft.com/office/powerpoint/2010/main" val="244261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a:t>
            </a:fld>
            <a:endParaRPr lang="en-US"/>
          </a:p>
        </p:txBody>
      </p:sp>
    </p:spTree>
    <p:extLst>
      <p:ext uri="{BB962C8B-B14F-4D97-AF65-F5344CB8AC3E}">
        <p14:creationId xmlns:p14="http://schemas.microsoft.com/office/powerpoint/2010/main" val="1220750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4212494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071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553761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621855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520478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1618494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46</a:t>
            </a:fld>
            <a:endParaRPr lang="en-US"/>
          </a:p>
        </p:txBody>
      </p:sp>
    </p:spTree>
    <p:extLst>
      <p:ext uri="{BB962C8B-B14F-4D97-AF65-F5344CB8AC3E}">
        <p14:creationId xmlns:p14="http://schemas.microsoft.com/office/powerpoint/2010/main" val="2871839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957154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17130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28575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5</a:t>
            </a:fld>
            <a:endParaRPr lang="en-US"/>
          </a:p>
        </p:txBody>
      </p:sp>
    </p:spTree>
    <p:extLst>
      <p:ext uri="{BB962C8B-B14F-4D97-AF65-F5344CB8AC3E}">
        <p14:creationId xmlns:p14="http://schemas.microsoft.com/office/powerpoint/2010/main" val="3867590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4092932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285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719112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962945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220778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2691673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2579602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947078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710358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79098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6</a:t>
            </a:fld>
            <a:endParaRPr lang="en-US"/>
          </a:p>
        </p:txBody>
      </p:sp>
    </p:spTree>
    <p:extLst>
      <p:ext uri="{BB962C8B-B14F-4D97-AF65-F5344CB8AC3E}">
        <p14:creationId xmlns:p14="http://schemas.microsoft.com/office/powerpoint/2010/main" val="2425256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6103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2233060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891681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0634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40143716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894961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9557267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30342218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960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172209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7</a:t>
            </a:fld>
            <a:endParaRPr lang="en-US"/>
          </a:p>
        </p:txBody>
      </p:sp>
    </p:spTree>
    <p:extLst>
      <p:ext uri="{BB962C8B-B14F-4D97-AF65-F5344CB8AC3E}">
        <p14:creationId xmlns:p14="http://schemas.microsoft.com/office/powerpoint/2010/main" val="8699183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19501202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9286638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2672364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en-IN" dirty="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9434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5365869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altLang="en-US" baseline="0" dirty="0" smtClean="0">
              <a:latin typeface="Arial" panose="020B0604020202020204" pitchFamily="34" charset="0"/>
            </a:endParaRPr>
          </a:p>
        </p:txBody>
      </p:sp>
    </p:spTree>
    <p:extLst>
      <p:ext uri="{BB962C8B-B14F-4D97-AF65-F5344CB8AC3E}">
        <p14:creationId xmlns:p14="http://schemas.microsoft.com/office/powerpoint/2010/main" val="27880216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82</a:t>
            </a:fld>
            <a:endParaRPr lang="en-US"/>
          </a:p>
        </p:txBody>
      </p:sp>
    </p:spTree>
    <p:extLst>
      <p:ext uri="{BB962C8B-B14F-4D97-AF65-F5344CB8AC3E}">
        <p14:creationId xmlns:p14="http://schemas.microsoft.com/office/powerpoint/2010/main" val="33059953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83</a:t>
            </a:fld>
            <a:endParaRPr lang="en-US"/>
          </a:p>
        </p:txBody>
      </p:sp>
    </p:spTree>
    <p:extLst>
      <p:ext uri="{BB962C8B-B14F-4D97-AF65-F5344CB8AC3E}">
        <p14:creationId xmlns:p14="http://schemas.microsoft.com/office/powerpoint/2010/main" val="13202015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84</a:t>
            </a:fld>
            <a:endParaRPr lang="en-US"/>
          </a:p>
        </p:txBody>
      </p:sp>
    </p:spTree>
    <p:extLst>
      <p:ext uri="{BB962C8B-B14F-4D97-AF65-F5344CB8AC3E}">
        <p14:creationId xmlns:p14="http://schemas.microsoft.com/office/powerpoint/2010/main" val="25152620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295B1-857F-4145-BE45-C2AA0178691C}" type="slidenum">
              <a:rPr lang="en-US" smtClean="0"/>
              <a:t>85</a:t>
            </a:fld>
            <a:endParaRPr lang="en-US"/>
          </a:p>
        </p:txBody>
      </p:sp>
    </p:spTree>
    <p:extLst>
      <p:ext uri="{BB962C8B-B14F-4D97-AF65-F5344CB8AC3E}">
        <p14:creationId xmlns:p14="http://schemas.microsoft.com/office/powerpoint/2010/main" val="90849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a:t>
            </a:fld>
            <a:endParaRPr lang="en-US"/>
          </a:p>
        </p:txBody>
      </p:sp>
    </p:spTree>
    <p:extLst>
      <p:ext uri="{BB962C8B-B14F-4D97-AF65-F5344CB8AC3E}">
        <p14:creationId xmlns:p14="http://schemas.microsoft.com/office/powerpoint/2010/main" val="6136905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86</a:t>
            </a:fld>
            <a:endParaRPr lang="en-US"/>
          </a:p>
        </p:txBody>
      </p:sp>
    </p:spTree>
    <p:extLst>
      <p:ext uri="{BB962C8B-B14F-4D97-AF65-F5344CB8AC3E}">
        <p14:creationId xmlns:p14="http://schemas.microsoft.com/office/powerpoint/2010/main" val="10047615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87</a:t>
            </a:fld>
            <a:endParaRPr lang="en-US"/>
          </a:p>
        </p:txBody>
      </p:sp>
    </p:spTree>
    <p:extLst>
      <p:ext uri="{BB962C8B-B14F-4D97-AF65-F5344CB8AC3E}">
        <p14:creationId xmlns:p14="http://schemas.microsoft.com/office/powerpoint/2010/main" val="403123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88</a:t>
            </a:fld>
            <a:endParaRPr lang="en-US"/>
          </a:p>
        </p:txBody>
      </p:sp>
    </p:spTree>
    <p:extLst>
      <p:ext uri="{BB962C8B-B14F-4D97-AF65-F5344CB8AC3E}">
        <p14:creationId xmlns:p14="http://schemas.microsoft.com/office/powerpoint/2010/main" val="1812094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89</a:t>
            </a:fld>
            <a:endParaRPr lang="en-US"/>
          </a:p>
        </p:txBody>
      </p:sp>
    </p:spTree>
    <p:extLst>
      <p:ext uri="{BB962C8B-B14F-4D97-AF65-F5344CB8AC3E}">
        <p14:creationId xmlns:p14="http://schemas.microsoft.com/office/powerpoint/2010/main" val="20161105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90</a:t>
            </a:fld>
            <a:endParaRPr lang="en-US"/>
          </a:p>
        </p:txBody>
      </p:sp>
    </p:spTree>
    <p:extLst>
      <p:ext uri="{BB962C8B-B14F-4D97-AF65-F5344CB8AC3E}">
        <p14:creationId xmlns:p14="http://schemas.microsoft.com/office/powerpoint/2010/main" val="23078157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91</a:t>
            </a:fld>
            <a:endParaRPr lang="en-US"/>
          </a:p>
        </p:txBody>
      </p:sp>
    </p:spTree>
    <p:extLst>
      <p:ext uri="{BB962C8B-B14F-4D97-AF65-F5344CB8AC3E}">
        <p14:creationId xmlns:p14="http://schemas.microsoft.com/office/powerpoint/2010/main" val="15489255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92</a:t>
            </a:fld>
            <a:endParaRPr lang="en-US"/>
          </a:p>
        </p:txBody>
      </p:sp>
    </p:spTree>
    <p:extLst>
      <p:ext uri="{BB962C8B-B14F-4D97-AF65-F5344CB8AC3E}">
        <p14:creationId xmlns:p14="http://schemas.microsoft.com/office/powerpoint/2010/main" val="7750012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93</a:t>
            </a:fld>
            <a:endParaRPr lang="en-US"/>
          </a:p>
        </p:txBody>
      </p:sp>
    </p:spTree>
    <p:extLst>
      <p:ext uri="{BB962C8B-B14F-4D97-AF65-F5344CB8AC3E}">
        <p14:creationId xmlns:p14="http://schemas.microsoft.com/office/powerpoint/2010/main" val="20786301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94</a:t>
            </a:fld>
            <a:endParaRPr lang="en-US"/>
          </a:p>
        </p:txBody>
      </p:sp>
    </p:spTree>
    <p:extLst>
      <p:ext uri="{BB962C8B-B14F-4D97-AF65-F5344CB8AC3E}">
        <p14:creationId xmlns:p14="http://schemas.microsoft.com/office/powerpoint/2010/main" val="31418718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95</a:t>
            </a:fld>
            <a:endParaRPr lang="en-US"/>
          </a:p>
        </p:txBody>
      </p:sp>
    </p:spTree>
    <p:extLst>
      <p:ext uri="{BB962C8B-B14F-4D97-AF65-F5344CB8AC3E}">
        <p14:creationId xmlns:p14="http://schemas.microsoft.com/office/powerpoint/2010/main" val="405336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41288" y="768350"/>
            <a:ext cx="6818312" cy="3836988"/>
          </a:xfrm>
          <a:ln/>
        </p:spPr>
      </p:sp>
      <p:sp>
        <p:nvSpPr>
          <p:cNvPr id="3277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IN" altLang="en-US" dirty="0" smtClean="0">
              <a:latin typeface="Arial" panose="020B0604020202020204" pitchFamily="34" charset="0"/>
            </a:endParaRPr>
          </a:p>
        </p:txBody>
      </p:sp>
    </p:spTree>
    <p:extLst>
      <p:ext uri="{BB962C8B-B14F-4D97-AF65-F5344CB8AC3E}">
        <p14:creationId xmlns:p14="http://schemas.microsoft.com/office/powerpoint/2010/main" val="27216767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96</a:t>
            </a:fld>
            <a:endParaRPr lang="en-US"/>
          </a:p>
        </p:txBody>
      </p:sp>
    </p:spTree>
    <p:extLst>
      <p:ext uri="{BB962C8B-B14F-4D97-AF65-F5344CB8AC3E}">
        <p14:creationId xmlns:p14="http://schemas.microsoft.com/office/powerpoint/2010/main" val="35409347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97</a:t>
            </a:fld>
            <a:endParaRPr lang="en-US"/>
          </a:p>
        </p:txBody>
      </p:sp>
    </p:spTree>
    <p:extLst>
      <p:ext uri="{BB962C8B-B14F-4D97-AF65-F5344CB8AC3E}">
        <p14:creationId xmlns:p14="http://schemas.microsoft.com/office/powerpoint/2010/main" val="18520632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98</a:t>
            </a:fld>
            <a:endParaRPr lang="en-US"/>
          </a:p>
        </p:txBody>
      </p:sp>
    </p:spTree>
    <p:extLst>
      <p:ext uri="{BB962C8B-B14F-4D97-AF65-F5344CB8AC3E}">
        <p14:creationId xmlns:p14="http://schemas.microsoft.com/office/powerpoint/2010/main" val="349649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59628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94287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10394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lvl1pPr>
              <a:defRPr/>
            </a:lvl1pPr>
          </a:lstStyle>
          <a:p>
            <a:r>
              <a:rPr lang="en-US" smtClean="0"/>
              <a:t>CS in Schools Workshop, Next Education - 2017</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308617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7954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IIT Bombay</a:t>
            </a:r>
            <a:endParaRPr lang="en-US"/>
          </a:p>
        </p:txBody>
      </p:sp>
      <p:sp>
        <p:nvSpPr>
          <p:cNvPr id="6" name="Footer Placeholder 5"/>
          <p:cNvSpPr>
            <a:spLocks noGrp="1"/>
          </p:cNvSpPr>
          <p:nvPr>
            <p:ph type="ftr" sz="quarter" idx="11"/>
          </p:nvPr>
        </p:nvSpPr>
        <p:spPr/>
        <p:txBody>
          <a:bodyPr/>
          <a:lstStyle/>
          <a:p>
            <a:r>
              <a:rPr lang="en-US" smtClean="0"/>
              <a:t>CS in Schools Workshop, Next Education - 2017</a:t>
            </a:r>
            <a:endParaRPr lang="en-US" dirty="0"/>
          </a:p>
        </p:txBody>
      </p:sp>
      <p:sp>
        <p:nvSpPr>
          <p:cNvPr id="7" name="Slide Number Placeholder 6"/>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417496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IIT Bombay</a:t>
            </a:r>
            <a:endParaRPr lang="en-US"/>
          </a:p>
        </p:txBody>
      </p:sp>
      <p:sp>
        <p:nvSpPr>
          <p:cNvPr id="8" name="Footer Placeholder 7"/>
          <p:cNvSpPr>
            <a:spLocks noGrp="1"/>
          </p:cNvSpPr>
          <p:nvPr>
            <p:ph type="ftr" sz="quarter" idx="11"/>
          </p:nvPr>
        </p:nvSpPr>
        <p:spPr/>
        <p:txBody>
          <a:bodyPr/>
          <a:lstStyle/>
          <a:p>
            <a:r>
              <a:rPr lang="en-US" smtClean="0"/>
              <a:t>CS in Schools Workshop, Next Education - 2017</a:t>
            </a:r>
            <a:endParaRPr lang="en-US" dirty="0"/>
          </a:p>
        </p:txBody>
      </p:sp>
      <p:sp>
        <p:nvSpPr>
          <p:cNvPr id="9" name="Slide Number Placeholder 8"/>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32075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IIT Bombay</a:t>
            </a:r>
            <a:endParaRPr lang="en-US"/>
          </a:p>
        </p:txBody>
      </p:sp>
      <p:sp>
        <p:nvSpPr>
          <p:cNvPr id="4" name="Footer Placeholder 3"/>
          <p:cNvSpPr>
            <a:spLocks noGrp="1"/>
          </p:cNvSpPr>
          <p:nvPr>
            <p:ph type="ftr" sz="quarter" idx="11"/>
          </p:nvPr>
        </p:nvSpPr>
        <p:spPr/>
        <p:txBody>
          <a:bodyPr/>
          <a:lstStyle/>
          <a:p>
            <a:r>
              <a:rPr lang="en-US" smtClean="0"/>
              <a:t>CS in Schools Workshop, Next Education - 2017</a:t>
            </a:r>
            <a:endParaRPr lang="en-US" dirty="0"/>
          </a:p>
        </p:txBody>
      </p:sp>
      <p:sp>
        <p:nvSpPr>
          <p:cNvPr id="5" name="Slide Number Placeholder 4"/>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45072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CS in Schools Workshop, Next Education - 2017</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237980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IIT Bombay</a:t>
            </a:r>
            <a:endParaRPr lang="en-US"/>
          </a:p>
        </p:txBody>
      </p:sp>
      <p:sp>
        <p:nvSpPr>
          <p:cNvPr id="6" name="Footer Placeholder 5"/>
          <p:cNvSpPr>
            <a:spLocks noGrp="1"/>
          </p:cNvSpPr>
          <p:nvPr>
            <p:ph type="ftr" sz="quarter" idx="11"/>
          </p:nvPr>
        </p:nvSpPr>
        <p:spPr/>
        <p:txBody>
          <a:bodyPr/>
          <a:lstStyle/>
          <a:p>
            <a:r>
              <a:rPr lang="en-US" smtClean="0"/>
              <a:t>CS in Schools Workshop, Next Education - 2017</a:t>
            </a:r>
            <a:endParaRPr lang="en-US" dirty="0"/>
          </a:p>
        </p:txBody>
      </p:sp>
      <p:sp>
        <p:nvSpPr>
          <p:cNvPr id="7" name="Slide Number Placeholder 6"/>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90027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IIT Bombay</a:t>
            </a:r>
            <a:endParaRPr lang="en-US"/>
          </a:p>
        </p:txBody>
      </p:sp>
      <p:sp>
        <p:nvSpPr>
          <p:cNvPr id="6" name="Footer Placeholder 5"/>
          <p:cNvSpPr>
            <a:spLocks noGrp="1"/>
          </p:cNvSpPr>
          <p:nvPr>
            <p:ph type="ftr" sz="quarter" idx="11"/>
          </p:nvPr>
        </p:nvSpPr>
        <p:spPr/>
        <p:txBody>
          <a:bodyPr/>
          <a:lstStyle/>
          <a:p>
            <a:r>
              <a:rPr lang="en-US" smtClean="0"/>
              <a:t>CS in Schools Workshop, Next Education - 2017</a:t>
            </a:r>
            <a:endParaRPr lang="en-US" dirty="0"/>
          </a:p>
        </p:txBody>
      </p:sp>
      <p:sp>
        <p:nvSpPr>
          <p:cNvPr id="7" name="Slide Number Placeholder 6"/>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215846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IIT Bombay</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in Schools Workshop, Next Education - 2017</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A744-DAA4-4A3D-BD9E-C311E6CB5A18}" type="slidenum">
              <a:rPr lang="en-US" smtClean="0"/>
              <a:t>‹#›</a:t>
            </a:fld>
            <a:endParaRPr lang="en-US"/>
          </a:p>
        </p:txBody>
      </p:sp>
    </p:spTree>
    <p:extLst>
      <p:ext uri="{BB962C8B-B14F-4D97-AF65-F5344CB8AC3E}">
        <p14:creationId xmlns:p14="http://schemas.microsoft.com/office/powerpoint/2010/main" val="4044224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cse.iitb.ac.in/~sri/ssrvm/"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cse.iitb.ac.in/~sri/ssrvm/"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78" y="332752"/>
            <a:ext cx="12015403" cy="1184048"/>
          </a:xfrm>
        </p:spPr>
        <p:txBody>
          <a:bodyPr lIns="45720" rIns="45720" anchor="t" anchorCtr="0">
            <a:noAutofit/>
          </a:bodyPr>
          <a:lstStyle/>
          <a:p>
            <a:r>
              <a:rPr lang="en-US" sz="4800" b="1" dirty="0" smtClean="0"/>
              <a:t>Computer Science teaching-learning in schools</a:t>
            </a:r>
            <a:endParaRPr lang="en-US" sz="4800" b="1" dirty="0"/>
          </a:p>
        </p:txBody>
      </p:sp>
      <p:pic>
        <p:nvPicPr>
          <p:cNvPr id="7" name="Picture 6" descr="http://upload.wikimedia.org/wikipedia/sa/d/da/IIT_Bombay_logo.png"/>
          <p:cNvPicPr>
            <a:picLocks noChangeAspect="1" noChangeArrowheads="1"/>
          </p:cNvPicPr>
          <p:nvPr/>
        </p:nvPicPr>
        <p:blipFill>
          <a:blip r:embed="rId3"/>
          <a:srcRect/>
          <a:stretch>
            <a:fillRect/>
          </a:stretch>
        </p:blipFill>
        <p:spPr bwMode="auto">
          <a:xfrm>
            <a:off x="5600700" y="3683531"/>
            <a:ext cx="990600" cy="971682"/>
          </a:xfrm>
          <a:prstGeom prst="rect">
            <a:avLst/>
          </a:prstGeom>
          <a:noFill/>
          <a:ln w="9525">
            <a:noFill/>
            <a:miter lim="800000"/>
            <a:headEnd/>
            <a:tailEnd/>
          </a:ln>
        </p:spPr>
      </p:pic>
      <p:sp>
        <p:nvSpPr>
          <p:cNvPr id="8" name="Shape 86"/>
          <p:cNvSpPr txBox="1">
            <a:spLocks/>
          </p:cNvSpPr>
          <p:nvPr/>
        </p:nvSpPr>
        <p:spPr>
          <a:xfrm>
            <a:off x="1600200" y="5445839"/>
            <a:ext cx="8991600" cy="1256713"/>
          </a:xfrm>
          <a:prstGeom prst="rect">
            <a:avLst/>
          </a:prstGeom>
          <a:noFill/>
          <a:ln>
            <a:noFill/>
          </a:ln>
        </p:spPr>
        <p:txBody>
          <a:bodyPr vert="horz"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chemeClr val="dk1"/>
              </a:buClr>
              <a:buSzPct val="25000"/>
              <a:buFont typeface="Arial"/>
              <a:buNone/>
            </a:pPr>
            <a:r>
              <a:rPr lang="en" sz="2800" dirty="0" smtClean="0"/>
              <a:t>NextEducation </a:t>
            </a:r>
            <a:r>
              <a:rPr lang="en" sz="2800" dirty="0" smtClean="0"/>
              <a:t>Workshop</a:t>
            </a:r>
            <a:r>
              <a:rPr lang="en" sz="2800" dirty="0"/>
              <a:t>s</a:t>
            </a:r>
            <a:endParaRPr lang="en" sz="2800" dirty="0" smtClean="0"/>
          </a:p>
          <a:p>
            <a:pPr>
              <a:lnSpc>
                <a:spcPct val="100000"/>
              </a:lnSpc>
              <a:spcBef>
                <a:spcPts val="0"/>
              </a:spcBef>
              <a:buClr>
                <a:schemeClr val="dk1"/>
              </a:buClr>
              <a:buSzPct val="25000"/>
              <a:buFont typeface="Arial"/>
              <a:buNone/>
            </a:pPr>
            <a:r>
              <a:rPr lang="en" dirty="0" smtClean="0"/>
              <a:t>2017</a:t>
            </a:r>
            <a:endParaRPr lang="en" sz="2800" dirty="0"/>
          </a:p>
        </p:txBody>
      </p:sp>
      <p:sp>
        <p:nvSpPr>
          <p:cNvPr id="3" name="Rectangle 2"/>
          <p:cNvSpPr/>
          <p:nvPr/>
        </p:nvSpPr>
        <p:spPr>
          <a:xfrm>
            <a:off x="1728216" y="2101575"/>
            <a:ext cx="9125712" cy="1569660"/>
          </a:xfrm>
          <a:prstGeom prst="rect">
            <a:avLst/>
          </a:prstGeom>
        </p:spPr>
        <p:txBody>
          <a:bodyPr wrap="square">
            <a:spAutoFit/>
          </a:bodyPr>
          <a:lstStyle/>
          <a:p>
            <a:pPr lvl="0" algn="ctr" fontAlgn="base">
              <a:lnSpc>
                <a:spcPct val="100000"/>
              </a:lnSpc>
              <a:spcBef>
                <a:spcPts val="0"/>
              </a:spcBef>
            </a:pPr>
            <a:r>
              <a:rPr lang="en-US" sz="3200" dirty="0" smtClean="0">
                <a:solidFill>
                  <a:srgbClr val="002060"/>
                </a:solidFill>
                <a:latin typeface="Calibri" pitchFamily="34" charset="0"/>
                <a:cs typeface="Arial" charset="0"/>
              </a:rPr>
              <a:t>Sridhar Iyer</a:t>
            </a:r>
          </a:p>
          <a:p>
            <a:pPr lvl="0" algn="ctr" fontAlgn="base">
              <a:lnSpc>
                <a:spcPct val="100000"/>
              </a:lnSpc>
              <a:spcBef>
                <a:spcPts val="0"/>
              </a:spcBef>
            </a:pPr>
            <a:r>
              <a:rPr lang="en-US" sz="3200" dirty="0" err="1" smtClean="0">
                <a:solidFill>
                  <a:srgbClr val="002060"/>
                </a:solidFill>
                <a:latin typeface="Calibri" pitchFamily="34" charset="0"/>
                <a:cs typeface="Arial" charset="0"/>
              </a:rPr>
              <a:t>Dept</a:t>
            </a:r>
            <a:r>
              <a:rPr lang="en-US" sz="3200" dirty="0" smtClean="0">
                <a:solidFill>
                  <a:srgbClr val="002060"/>
                </a:solidFill>
                <a:latin typeface="Calibri" pitchFamily="34" charset="0"/>
                <a:cs typeface="Arial" charset="0"/>
              </a:rPr>
              <a:t> of Computer Science and </a:t>
            </a:r>
            <a:r>
              <a:rPr lang="en-US" sz="3200" dirty="0" err="1" smtClean="0">
                <a:solidFill>
                  <a:srgbClr val="002060"/>
                </a:solidFill>
                <a:latin typeface="Calibri" pitchFamily="34" charset="0"/>
                <a:cs typeface="Arial" charset="0"/>
              </a:rPr>
              <a:t>Engg</a:t>
            </a:r>
            <a:r>
              <a:rPr lang="en-US" sz="3200" dirty="0" smtClean="0">
                <a:solidFill>
                  <a:srgbClr val="002060"/>
                </a:solidFill>
                <a:latin typeface="Calibri" pitchFamily="34" charset="0"/>
                <a:cs typeface="Arial" charset="0"/>
              </a:rPr>
              <a:t> &amp;</a:t>
            </a:r>
          </a:p>
          <a:p>
            <a:pPr algn="ctr" fontAlgn="base"/>
            <a:r>
              <a:rPr lang="en-US" sz="3200" dirty="0">
                <a:solidFill>
                  <a:srgbClr val="002060"/>
                </a:solidFill>
                <a:latin typeface="Calibri" pitchFamily="34" charset="0"/>
                <a:cs typeface="Arial" charset="0"/>
              </a:rPr>
              <a:t>Interdisciplinary Program on Educational Technology </a:t>
            </a:r>
            <a:endParaRPr lang="en-US" sz="3600" dirty="0">
              <a:solidFill>
                <a:srgbClr val="002060"/>
              </a:solidFill>
              <a:latin typeface="Calibri" pitchFamily="34" charset="0"/>
              <a:cs typeface="Arial" charset="0"/>
            </a:endParaRPr>
          </a:p>
        </p:txBody>
      </p:sp>
      <p:sp>
        <p:nvSpPr>
          <p:cNvPr id="6" name="Rectangle 5"/>
          <p:cNvSpPr/>
          <p:nvPr/>
        </p:nvSpPr>
        <p:spPr>
          <a:xfrm>
            <a:off x="3243072" y="4655213"/>
            <a:ext cx="6096000" cy="584775"/>
          </a:xfrm>
          <a:prstGeom prst="rect">
            <a:avLst/>
          </a:prstGeom>
        </p:spPr>
        <p:txBody>
          <a:bodyPr>
            <a:spAutoFit/>
          </a:bodyPr>
          <a:lstStyle/>
          <a:p>
            <a:pPr lvl="0" algn="ctr" fontAlgn="base">
              <a:lnSpc>
                <a:spcPct val="100000"/>
              </a:lnSpc>
              <a:spcBef>
                <a:spcPts val="0"/>
              </a:spcBef>
            </a:pPr>
            <a:r>
              <a:rPr lang="en-US" sz="3200" dirty="0" smtClean="0">
                <a:solidFill>
                  <a:srgbClr val="002060"/>
                </a:solidFill>
                <a:latin typeface="Calibri" pitchFamily="34" charset="0"/>
                <a:cs typeface="Arial" charset="0"/>
              </a:rPr>
              <a:t>IIT Bombay</a:t>
            </a:r>
            <a:endParaRPr lang="en-US" sz="3200" dirty="0">
              <a:solidFill>
                <a:srgbClr val="002060"/>
              </a:solidFill>
              <a:latin typeface="Calibri" pitchFamily="34" charset="0"/>
              <a:cs typeface="Arial" charset="0"/>
            </a:endParaRPr>
          </a:p>
        </p:txBody>
      </p:sp>
      <p:sp>
        <p:nvSpPr>
          <p:cNvPr id="9" name="TextBox 8"/>
          <p:cNvSpPr txBox="1"/>
          <p:nvPr/>
        </p:nvSpPr>
        <p:spPr>
          <a:xfrm>
            <a:off x="1181433" y="6250800"/>
            <a:ext cx="10763519" cy="553998"/>
          </a:xfrm>
          <a:prstGeom prst="rect">
            <a:avLst/>
          </a:prstGeom>
          <a:noFill/>
        </p:spPr>
        <p:txBody>
          <a:bodyPr wrap="square" rtlCol="0">
            <a:spAutoFit/>
          </a:bodyPr>
          <a:lstStyle/>
          <a:p>
            <a:r>
              <a:rPr lang="en-US" sz="1600" dirty="0" smtClean="0"/>
              <a:t>This presentation is released under Creative Commons-Attribution 4.0 License.</a:t>
            </a:r>
          </a:p>
          <a:p>
            <a:r>
              <a:rPr lang="en-US" sz="1400" dirty="0" smtClean="0"/>
              <a:t>	    You are free to use, distribute and modify it , including for commercial purposes, provided you acknowledge the source.</a:t>
            </a:r>
            <a:endParaRPr lang="en-US" sz="1400" dirty="0"/>
          </a:p>
        </p:txBody>
      </p:sp>
      <p:pic>
        <p:nvPicPr>
          <p:cNvPr id="10" name="Picture 9" descr="CC-BY.png"/>
          <p:cNvPicPr>
            <a:picLocks noChangeAspect="1"/>
          </p:cNvPicPr>
          <p:nvPr/>
        </p:nvPicPr>
        <p:blipFill>
          <a:blip r:embed="rId4"/>
          <a:stretch>
            <a:fillRect/>
          </a:stretch>
        </p:blipFill>
        <p:spPr>
          <a:xfrm>
            <a:off x="63973" y="6379314"/>
            <a:ext cx="1117460" cy="393651"/>
          </a:xfrm>
          <a:prstGeom prst="rect">
            <a:avLst/>
          </a:prstGeom>
        </p:spPr>
      </p:pic>
    </p:spTree>
    <p:extLst>
      <p:ext uri="{BB962C8B-B14F-4D97-AF65-F5344CB8AC3E}">
        <p14:creationId xmlns:p14="http://schemas.microsoft.com/office/powerpoint/2010/main" val="1355967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b="1" dirty="0">
                <a:solidFill>
                  <a:srgbClr val="990033"/>
                </a:solidFill>
                <a:latin typeface="Calibri" panose="020F0502020204030204" pitchFamily="34" charset="0"/>
                <a:ea typeface="Calibri"/>
                <a:cs typeface="Calibri"/>
                <a:sym typeface="Calibri"/>
              </a:rPr>
              <a:t>Reflection Spot: </a:t>
            </a:r>
            <a:r>
              <a:rPr lang="en-US" b="1" dirty="0" smtClean="0">
                <a:solidFill>
                  <a:srgbClr val="990033"/>
                </a:solidFill>
                <a:latin typeface="Calibri" panose="020F0502020204030204" pitchFamily="34" charset="0"/>
                <a:ea typeface="Calibri"/>
                <a:cs typeface="Calibri"/>
                <a:sym typeface="Calibri"/>
              </a:rPr>
              <a:t>Think and decide </a:t>
            </a:r>
            <a:endParaRPr lang="en-US"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10</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94172"/>
            <a:ext cx="11887200" cy="3567100"/>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IN" sz="3200" i="1" dirty="0">
                <a:solidFill>
                  <a:srgbClr val="0000FF"/>
                </a:solidFill>
                <a:latin typeface="Calibri" panose="020F0502020204030204" pitchFamily="34" charset="0"/>
                <a:ea typeface="Calibri"/>
                <a:cs typeface="Calibri"/>
                <a:sym typeface="Calibri"/>
              </a:rPr>
              <a:t>Which teacher’s students are likely to create effective presentations? </a:t>
            </a:r>
            <a:r>
              <a:rPr lang="en-US" altLang="en-US" sz="3200" dirty="0" smtClean="0">
                <a:latin typeface="Calibri" panose="020F0502020204030204" pitchFamily="34" charset="0"/>
                <a:ea typeface="ＭＳ Ｐゴシック" panose="020B0600070205080204" pitchFamily="34" charset="-128"/>
              </a:rPr>
              <a:t>A.  Teacher A</a:t>
            </a:r>
            <a:endParaRPr lang="en-US" altLang="en-US" sz="3200" dirty="0">
              <a:latin typeface="Calibri" panose="020F0502020204030204" pitchFamily="34" charset="0"/>
              <a:ea typeface="ＭＳ Ｐゴシック" panose="020B0600070205080204" pitchFamily="34" charset="-128"/>
            </a:endParaRPr>
          </a:p>
          <a:p>
            <a:pPr>
              <a:lnSpc>
                <a:spcPct val="110000"/>
              </a:lnSpc>
            </a:pPr>
            <a:r>
              <a:rPr lang="en-US" altLang="en-US" sz="3200" dirty="0" smtClean="0">
                <a:latin typeface="Calibri" panose="020F0502020204030204" pitchFamily="34" charset="0"/>
                <a:ea typeface="ＭＳ Ｐゴシック" panose="020B0600070205080204" pitchFamily="34" charset="-128"/>
              </a:rPr>
              <a:t>B.  Teacher B</a:t>
            </a:r>
            <a:endParaRPr lang="en-US" altLang="en-US" sz="3200" dirty="0">
              <a:latin typeface="Calibri" panose="020F0502020204030204" pitchFamily="34" charset="0"/>
              <a:ea typeface="ＭＳ Ｐゴシック" panose="020B0600070205080204" pitchFamily="34" charset="-128"/>
            </a:endParaRPr>
          </a:p>
          <a:p>
            <a:endParaRPr lang="en-US" sz="3200" dirty="0" smtClean="0">
              <a:latin typeface="Calibri" panose="020F0502020204030204" pitchFamily="34" charset="0"/>
              <a:cs typeface="Calibri" panose="020F0502020204030204" pitchFamily="34" charset="0"/>
            </a:endParaRPr>
          </a:p>
          <a:p>
            <a:pPr>
              <a:lnSpc>
                <a:spcPct val="110000"/>
              </a:lnSpc>
            </a:pPr>
            <a:r>
              <a:rPr lang="en-IN" sz="3200" i="1" dirty="0" smtClean="0">
                <a:solidFill>
                  <a:srgbClr val="0000FF"/>
                </a:solidFill>
                <a:latin typeface="Calibri" panose="020F0502020204030204" pitchFamily="34" charset="0"/>
                <a:ea typeface="Calibri"/>
                <a:cs typeface="Calibri"/>
                <a:sym typeface="Calibri"/>
              </a:rPr>
              <a:t>Why? </a:t>
            </a:r>
            <a:endParaRPr lang="en-US" altLang="en-US" sz="3200" dirty="0">
              <a:latin typeface="Calibri" panose="020F0502020204030204" pitchFamily="34" charset="0"/>
              <a:ea typeface="ＭＳ Ｐゴシック" panose="020B0600070205080204" pitchFamily="34" charset="-128"/>
            </a:endParaRPr>
          </a:p>
        </p:txBody>
      </p:sp>
      <p:sp>
        <p:nvSpPr>
          <p:cNvPr id="10" name="Rectangle 9"/>
          <p:cNvSpPr/>
          <p:nvPr/>
        </p:nvSpPr>
        <p:spPr>
          <a:xfrm>
            <a:off x="68445" y="2886250"/>
            <a:ext cx="9329684" cy="620111"/>
          </a:xfrm>
          <a:prstGeom prst="rect">
            <a:avLst/>
          </a:prstGeom>
          <a:noFill/>
          <a:ln>
            <a:solidFill>
              <a:srgbClr val="FF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9491489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1a</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33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Simply being able to use the features of a presentation software does not lead to creating effective presentations.</a:t>
            </a:r>
          </a:p>
          <a:p>
            <a:pPr marL="0" indent="0" algn="ctr">
              <a:lnSpc>
                <a:spcPct val="110000"/>
              </a:lnSpc>
              <a:spcBef>
                <a:spcPts val="600"/>
              </a:spcBef>
            </a:pPr>
            <a:endParaRPr lang="en-US" altLang="en-US" sz="3600" dirty="0">
              <a:solidFill>
                <a:srgbClr val="0000FF"/>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Learners need to be able to communicate ideas effectively,</a:t>
            </a: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i.e., logically, coherently, precisely, and so on.</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11</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149040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47040" y="263106"/>
            <a:ext cx="10872269" cy="1131128"/>
          </a:xfrm>
        </p:spPr>
        <p:txBody>
          <a:bodyPr>
            <a:noAutofit/>
          </a:bodyPr>
          <a:lstStyle/>
          <a:p>
            <a:pPr algn="ctr"/>
            <a:r>
              <a:rPr lang="en-US" altLang="en-US" b="1" dirty="0" smtClean="0">
                <a:solidFill>
                  <a:srgbClr val="C00000"/>
                </a:solidFill>
                <a:latin typeface="Calibri" panose="020F0502020204030204" pitchFamily="34" charset="0"/>
              </a:rPr>
              <a:t>Computer fluency, not just computer literacy</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609602" y="1838668"/>
            <a:ext cx="11393212" cy="385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Computer literacy: knowledge and ability to use computers and related technologies efficiently.</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Computer fluency: robust understanding of what is needed to use computers and related technologies effectively for various purposes.</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12</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8168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31520" y="340108"/>
            <a:ext cx="10652511" cy="1131128"/>
          </a:xfrm>
        </p:spPr>
        <p:txBody>
          <a:bodyPr>
            <a:noAutofit/>
          </a:bodyPr>
          <a:lstStyle/>
          <a:p>
            <a:pPr algn="ctr"/>
            <a:r>
              <a:rPr lang="en-US" altLang="en-US" b="1" dirty="0" smtClean="0">
                <a:solidFill>
                  <a:srgbClr val="C00000"/>
                </a:solidFill>
                <a:latin typeface="Calibri" panose="020F0502020204030204" pitchFamily="34" charset="0"/>
              </a:rPr>
              <a:t>Why is computer fluency important?</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561476" y="1404761"/>
            <a:ext cx="11393212"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u="sng" dirty="0" smtClean="0">
                <a:latin typeface="Calibri" panose="020F0502020204030204" pitchFamily="34" charset="0"/>
                <a:ea typeface="ＭＳ Ｐゴシック" panose="020B0600070205080204" pitchFamily="34" charset="-128"/>
              </a:rPr>
              <a:t>Obvious reason:</a:t>
            </a:r>
            <a:r>
              <a:rPr lang="en-US" altLang="en-US" sz="3200" dirty="0" smtClean="0">
                <a:latin typeface="Calibri" panose="020F0502020204030204" pitchFamily="34" charset="0"/>
                <a:ea typeface="ＭＳ Ｐゴシック" panose="020B0600070205080204" pitchFamily="34" charset="-128"/>
              </a:rPr>
              <a:t> Software </a:t>
            </a:r>
            <a:r>
              <a:rPr lang="en-US" altLang="en-US" sz="3200" dirty="0">
                <a:latin typeface="Calibri" panose="020F0502020204030204" pitchFamily="34" charset="0"/>
                <a:ea typeface="ＭＳ Ｐゴシック" panose="020B0600070205080204" pitchFamily="34" charset="-128"/>
              </a:rPr>
              <a:t>features may change</a:t>
            </a:r>
            <a:r>
              <a:rPr lang="en-US" altLang="en-US" sz="3200" dirty="0" smtClean="0">
                <a:latin typeface="Calibri" panose="020F0502020204030204" pitchFamily="34" charset="0"/>
                <a:ea typeface="ＭＳ Ｐゴシック" panose="020B0600070205080204" pitchFamily="34" charset="-128"/>
              </a:rPr>
              <a:t>. Learners should be able to adapt to changes in the digital world, and learn to use new technologies on their own.</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u="sng" dirty="0" smtClean="0">
                <a:latin typeface="Calibri" panose="020F0502020204030204" pitchFamily="34" charset="0"/>
                <a:ea typeface="ＭＳ Ｐゴシック" panose="020B0600070205080204" pitchFamily="34" charset="-128"/>
              </a:rPr>
              <a:t>More important reason:</a:t>
            </a:r>
            <a:r>
              <a:rPr lang="en-US" altLang="en-US" sz="3200" dirty="0" smtClean="0">
                <a:latin typeface="Calibri" panose="020F0502020204030204" pitchFamily="34" charset="0"/>
                <a:ea typeface="ＭＳ Ｐゴシック" panose="020B0600070205080204" pitchFamily="34" charset="-128"/>
              </a:rPr>
              <a:t> Computers and technology are tools. It is not sufficient to simply know how to ‘operate’ them. It is necessary to learn how to do the corresponding task effectively.</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solidFill>
                  <a:srgbClr val="0000FF"/>
                </a:solidFill>
                <a:latin typeface="Calibri" panose="020F0502020204030204" pitchFamily="34" charset="0"/>
                <a:ea typeface="ＭＳ Ｐゴシック" panose="020B0600070205080204" pitchFamily="34" charset="-128"/>
              </a:rPr>
              <a:t>Analogy:</a:t>
            </a:r>
            <a:r>
              <a:rPr lang="en-US" altLang="en-US" sz="3200" dirty="0" smtClean="0">
                <a:latin typeface="Calibri" panose="020F0502020204030204" pitchFamily="34" charset="0"/>
                <a:ea typeface="ＭＳ Ｐゴシック" panose="020B0600070205080204" pitchFamily="34" charset="-128"/>
              </a:rPr>
              <a:t> Use of carpentry tools vs making of furniture.</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13</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3426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616" y="45691"/>
            <a:ext cx="11741426" cy="984173"/>
          </a:xfrm>
        </p:spPr>
        <p:txBody>
          <a:bodyPr>
            <a:normAutofit/>
          </a:bodyPr>
          <a:lstStyle/>
          <a:p>
            <a:pPr algn="ctr"/>
            <a:r>
              <a:rPr lang="en-US" b="1" dirty="0" smtClean="0">
                <a:solidFill>
                  <a:srgbClr val="800000"/>
                </a:solidFill>
                <a:latin typeface="+mn-lt"/>
              </a:rPr>
              <a:t>Activity: Think – Pair – Share</a:t>
            </a:r>
            <a:endParaRPr lang="en-US" b="1" dirty="0">
              <a:latin typeface="+mn-lt"/>
            </a:endParaRPr>
          </a:p>
        </p:txBody>
      </p:sp>
      <p:sp>
        <p:nvSpPr>
          <p:cNvPr id="3" name="Content Placeholder 2"/>
          <p:cNvSpPr>
            <a:spLocks noGrp="1"/>
          </p:cNvSpPr>
          <p:nvPr>
            <p:ph idx="1"/>
          </p:nvPr>
        </p:nvSpPr>
        <p:spPr>
          <a:xfrm>
            <a:off x="243840" y="1147339"/>
            <a:ext cx="11673839" cy="5253461"/>
          </a:xfrm>
          <a:solidFill>
            <a:schemeClr val="bg1"/>
          </a:solidFill>
        </p:spPr>
        <p:txBody>
          <a:bodyPr>
            <a:normAutofit/>
          </a:bodyPr>
          <a:lstStyle/>
          <a:p>
            <a:pPr marL="0" indent="0">
              <a:lnSpc>
                <a:spcPct val="110000"/>
              </a:lnSpc>
              <a:spcBef>
                <a:spcPts val="0"/>
              </a:spcBef>
              <a:buNone/>
              <a:defRPr/>
            </a:pPr>
            <a:r>
              <a:rPr lang="en-US" altLang="en-US" sz="3600" dirty="0" smtClean="0">
                <a:latin typeface="Calibri" panose="020F0502020204030204" pitchFamily="34" charset="0"/>
                <a:ea typeface="ＭＳ Ｐゴシック" panose="020B0600070205080204" pitchFamily="34" charset="-128"/>
              </a:rPr>
              <a:t>Suppose you are teaching </a:t>
            </a:r>
            <a:r>
              <a:rPr lang="en-US" altLang="en-US" sz="3600" dirty="0">
                <a:latin typeface="Calibri" panose="020F0502020204030204" pitchFamily="34" charset="0"/>
                <a:ea typeface="ＭＳ Ｐゴシック" panose="020B0600070205080204" pitchFamily="34" charset="-128"/>
              </a:rPr>
              <a:t>the topic of </a:t>
            </a:r>
            <a:r>
              <a:rPr lang="en-US" altLang="en-US" sz="3600" u="sng" dirty="0" smtClean="0">
                <a:latin typeface="Calibri" panose="020F0502020204030204" pitchFamily="34" charset="0"/>
                <a:ea typeface="ＭＳ Ｐゴシック" panose="020B0600070205080204" pitchFamily="34" charset="-128"/>
              </a:rPr>
              <a:t>email</a:t>
            </a:r>
            <a:r>
              <a:rPr lang="en-US" altLang="en-US" sz="3600" dirty="0" smtClean="0">
                <a:latin typeface="Calibri" panose="020F0502020204030204" pitchFamily="34" charset="0"/>
                <a:ea typeface="ＭＳ Ｐゴシック" panose="020B0600070205080204" pitchFamily="34" charset="-128"/>
              </a:rPr>
              <a:t> to 5</a:t>
            </a:r>
            <a:r>
              <a:rPr lang="en-US" altLang="en-US" sz="3600" baseline="30000" dirty="0" smtClean="0">
                <a:latin typeface="Calibri" panose="020F0502020204030204" pitchFamily="34" charset="0"/>
                <a:ea typeface="ＭＳ Ｐゴシック" panose="020B0600070205080204" pitchFamily="34" charset="-128"/>
              </a:rPr>
              <a:t>th</a:t>
            </a:r>
            <a:r>
              <a:rPr lang="en-US" altLang="en-US" sz="3600" dirty="0" smtClean="0">
                <a:latin typeface="Calibri" panose="020F0502020204030204" pitchFamily="34" charset="0"/>
                <a:ea typeface="ＭＳ Ｐゴシック" panose="020B0600070205080204" pitchFamily="34" charset="-128"/>
              </a:rPr>
              <a:t> grade:</a:t>
            </a:r>
          </a:p>
          <a:p>
            <a:pPr marL="0" indent="0">
              <a:lnSpc>
                <a:spcPct val="110000"/>
              </a:lnSpc>
              <a:spcBef>
                <a:spcPts val="0"/>
              </a:spcBef>
              <a:buNone/>
              <a:defRPr/>
            </a:pPr>
            <a:endParaRPr lang="en-US" sz="3600" dirty="0">
              <a:solidFill>
                <a:srgbClr val="FF0000"/>
              </a:solidFill>
              <a:latin typeface="Calibri" panose="020F0502020204030204" pitchFamily="34" charset="0"/>
              <a:ea typeface="ＭＳ Ｐゴシック" panose="020B0600070205080204" pitchFamily="34" charset="-128"/>
            </a:endParaRPr>
          </a:p>
          <a:p>
            <a:pPr marL="0" indent="0">
              <a:lnSpc>
                <a:spcPct val="110000"/>
              </a:lnSpc>
              <a:spcBef>
                <a:spcPts val="0"/>
              </a:spcBef>
              <a:buNone/>
              <a:defRPr/>
            </a:pPr>
            <a:r>
              <a:rPr lang="en-US" sz="3600" dirty="0" smtClean="0">
                <a:solidFill>
                  <a:srgbClr val="C00000"/>
                </a:solidFill>
                <a:latin typeface="Calibri" panose="020F0502020204030204" pitchFamily="34" charset="0"/>
                <a:ea typeface="ＭＳ Ｐゴシック" panose="020B0600070205080204" pitchFamily="34" charset="-128"/>
              </a:rPr>
              <a:t>Think:</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latin typeface="Calibri" panose="020F0502020204030204" pitchFamily="34" charset="0"/>
                <a:ea typeface="ＭＳ Ｐゴシック" panose="020B0600070205080204" pitchFamily="34" charset="-128"/>
              </a:rPr>
              <a:t>What will you teach, and how.			</a:t>
            </a:r>
            <a:r>
              <a:rPr lang="en-US" sz="3600" dirty="0" smtClean="0">
                <a:solidFill>
                  <a:srgbClr val="C00000"/>
                </a:solidFill>
                <a:latin typeface="Calibri" panose="020F0502020204030204" pitchFamily="34" charset="0"/>
                <a:ea typeface="ＭＳ Ｐゴシック" panose="020B0600070205080204" pitchFamily="34" charset="-128"/>
              </a:rPr>
              <a:t>[2 minutes]</a:t>
            </a:r>
          </a:p>
          <a:p>
            <a:pPr marL="0" indent="0">
              <a:lnSpc>
                <a:spcPct val="110000"/>
              </a:lnSpc>
              <a:spcBef>
                <a:spcPts val="0"/>
              </a:spcBef>
              <a:buNone/>
              <a:defRPr/>
            </a:pPr>
            <a:endParaRPr lang="en-US" sz="3600" dirty="0" smtClean="0">
              <a:solidFill>
                <a:srgbClr val="FF0000"/>
              </a:solidFill>
              <a:latin typeface="Calibri" panose="020F0502020204030204" pitchFamily="34" charset="0"/>
              <a:ea typeface="ＭＳ Ｐゴシック" panose="020B0600070205080204" pitchFamily="34" charset="-128"/>
            </a:endParaRPr>
          </a:p>
          <a:p>
            <a:pPr marL="0" indent="0">
              <a:lnSpc>
                <a:spcPct val="110000"/>
              </a:lnSpc>
              <a:spcBef>
                <a:spcPts val="0"/>
              </a:spcBef>
              <a:buNone/>
              <a:defRPr/>
            </a:pPr>
            <a:r>
              <a:rPr lang="en-US" sz="3600" dirty="0" smtClean="0">
                <a:solidFill>
                  <a:srgbClr val="C00000"/>
                </a:solidFill>
                <a:latin typeface="Calibri" panose="020F0502020204030204" pitchFamily="34" charset="0"/>
                <a:ea typeface="ＭＳ Ｐゴシック" panose="020B0600070205080204" pitchFamily="34" charset="-128"/>
              </a:rPr>
              <a:t>Pair:</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latin typeface="Calibri" panose="020F0502020204030204" pitchFamily="34" charset="0"/>
                <a:ea typeface="ＭＳ Ｐゴシック" panose="020B0600070205080204" pitchFamily="34" charset="-128"/>
              </a:rPr>
              <a:t>Compare your answer with your neighbor, and merge your ideas into a combined answer.</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solidFill>
                  <a:srgbClr val="C00000"/>
                </a:solidFill>
                <a:latin typeface="Calibri" panose="020F0502020204030204" pitchFamily="34" charset="0"/>
                <a:ea typeface="ＭＳ Ｐゴシック" panose="020B0600070205080204" pitchFamily="34" charset="-128"/>
              </a:rPr>
              <a:t>[3 minutes]</a:t>
            </a:r>
          </a:p>
          <a:p>
            <a:pPr marL="0" indent="0">
              <a:lnSpc>
                <a:spcPct val="110000"/>
              </a:lnSpc>
              <a:spcBef>
                <a:spcPts val="0"/>
              </a:spcBef>
              <a:buNone/>
              <a:defRPr/>
            </a:pPr>
            <a:endParaRPr lang="en-US" sz="3600" dirty="0" smtClean="0">
              <a:solidFill>
                <a:srgbClr val="FF0000"/>
              </a:solidFill>
              <a:latin typeface="Calibri" panose="020F0502020204030204" pitchFamily="34" charset="0"/>
              <a:ea typeface="ＭＳ Ｐゴシック" panose="020B0600070205080204" pitchFamily="34" charset="-128"/>
            </a:endParaRPr>
          </a:p>
          <a:p>
            <a:pPr marL="0" indent="0">
              <a:lnSpc>
                <a:spcPct val="110000"/>
              </a:lnSpc>
              <a:spcBef>
                <a:spcPts val="0"/>
              </a:spcBef>
              <a:buNone/>
              <a:defRPr/>
            </a:pPr>
            <a:r>
              <a:rPr lang="en-US" sz="3600" dirty="0" smtClean="0">
                <a:solidFill>
                  <a:srgbClr val="C00000"/>
                </a:solidFill>
                <a:latin typeface="Calibri" panose="020F0502020204030204" pitchFamily="34" charset="0"/>
                <a:ea typeface="ＭＳ Ｐゴシック" panose="020B0600070205080204" pitchFamily="34" charset="-128"/>
              </a:rPr>
              <a:t>Share:</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latin typeface="Calibri" panose="020F0502020204030204" pitchFamily="34" charset="0"/>
                <a:ea typeface="ＭＳ Ｐゴシック" panose="020B0600070205080204" pitchFamily="34" charset="-128"/>
              </a:rPr>
              <a:t>Discuss answers with entire audience.</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solidFill>
                  <a:srgbClr val="C00000"/>
                </a:solidFill>
                <a:latin typeface="Calibri" panose="020F0502020204030204" pitchFamily="34" charset="0"/>
                <a:ea typeface="ＭＳ Ｐゴシック" panose="020B0600070205080204" pitchFamily="34" charset="-128"/>
              </a:rPr>
              <a:t>[5 minutes]</a:t>
            </a:r>
            <a:endParaRPr lang="en-IN" sz="3600" dirty="0">
              <a:solidFill>
                <a:srgbClr val="C00000"/>
              </a:solidFill>
            </a:endParaRP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14</a:t>
            </a:fld>
            <a:endParaRPr lang="en-US"/>
          </a:p>
        </p:txBody>
      </p:sp>
      <p:sp>
        <p:nvSpPr>
          <p:cNvPr id="8" name="Rectangle 7"/>
          <p:cNvSpPr/>
          <p:nvPr/>
        </p:nvSpPr>
        <p:spPr>
          <a:xfrm>
            <a:off x="259080" y="1102889"/>
            <a:ext cx="11673839" cy="525346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5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Some responses from previous audiences</a:t>
            </a:r>
            <a:endParaRPr lang="en-US" b="1" dirty="0">
              <a:latin typeface="+mn-lt"/>
            </a:endParaRPr>
          </a:p>
        </p:txBody>
      </p:sp>
      <p:sp>
        <p:nvSpPr>
          <p:cNvPr id="3" name="Content Placeholder 2"/>
          <p:cNvSpPr>
            <a:spLocks noGrp="1"/>
          </p:cNvSpPr>
          <p:nvPr>
            <p:ph idx="1"/>
          </p:nvPr>
        </p:nvSpPr>
        <p:spPr>
          <a:xfrm>
            <a:off x="410817" y="1527048"/>
            <a:ext cx="11119767" cy="4975352"/>
          </a:xfrm>
        </p:spPr>
        <p:txBody>
          <a:bodyPr>
            <a:normAutofit/>
          </a:bodyPr>
          <a:lstStyle/>
          <a:p>
            <a:pPr>
              <a:lnSpc>
                <a:spcPct val="110000"/>
              </a:lnSpc>
              <a:spcBef>
                <a:spcPts val="0"/>
              </a:spcBef>
              <a:defRPr/>
            </a:pPr>
            <a:r>
              <a:rPr lang="en-US" altLang="en-US" sz="3200" dirty="0" smtClean="0"/>
              <a:t>Features</a:t>
            </a:r>
          </a:p>
          <a:p>
            <a:pPr lvl="1">
              <a:lnSpc>
                <a:spcPct val="110000"/>
              </a:lnSpc>
              <a:spcBef>
                <a:spcPts val="0"/>
              </a:spcBef>
              <a:defRPr/>
            </a:pPr>
            <a:r>
              <a:rPr lang="en-US" altLang="en-US" dirty="0" smtClean="0"/>
              <a:t>Discuss operational aspect of specific email software – login, compose send, etc.</a:t>
            </a:r>
          </a:p>
          <a:p>
            <a:pPr>
              <a:lnSpc>
                <a:spcPct val="110000"/>
              </a:lnSpc>
              <a:spcBef>
                <a:spcPts val="0"/>
              </a:spcBef>
              <a:defRPr/>
            </a:pPr>
            <a:endParaRPr lang="en-US" altLang="en-US" sz="3200" dirty="0" smtClean="0"/>
          </a:p>
          <a:p>
            <a:pPr>
              <a:lnSpc>
                <a:spcPct val="110000"/>
              </a:lnSpc>
              <a:spcBef>
                <a:spcPts val="0"/>
              </a:spcBef>
              <a:defRPr/>
            </a:pPr>
            <a:r>
              <a:rPr lang="en-US" altLang="en-US" sz="3200" dirty="0" smtClean="0"/>
              <a:t>Concepts (How does email work)</a:t>
            </a:r>
            <a:endParaRPr lang="en-US" altLang="en-US" sz="3200" dirty="0"/>
          </a:p>
          <a:p>
            <a:pPr lvl="1">
              <a:lnSpc>
                <a:spcPct val="110000"/>
              </a:lnSpc>
              <a:spcBef>
                <a:spcPts val="0"/>
              </a:spcBef>
              <a:defRPr/>
            </a:pPr>
            <a:r>
              <a:rPr lang="en-US" altLang="en-US" dirty="0"/>
              <a:t>Discuss </a:t>
            </a:r>
            <a:r>
              <a:rPr lang="en-US" altLang="en-US" dirty="0" smtClean="0"/>
              <a:t>analogy with postal system.</a:t>
            </a:r>
          </a:p>
          <a:p>
            <a:pPr lvl="1">
              <a:lnSpc>
                <a:spcPct val="110000"/>
              </a:lnSpc>
              <a:spcBef>
                <a:spcPts val="0"/>
              </a:spcBef>
              <a:defRPr/>
            </a:pPr>
            <a:r>
              <a:rPr lang="en-US" altLang="en-US" dirty="0" smtClean="0"/>
              <a:t>Ask questions to students rather than simply tell.</a:t>
            </a:r>
            <a:endParaRPr lang="en-US" altLang="en-US" sz="3200" dirty="0" smtClean="0"/>
          </a:p>
          <a:p>
            <a:pPr>
              <a:lnSpc>
                <a:spcPct val="110000"/>
              </a:lnSpc>
              <a:spcBef>
                <a:spcPts val="0"/>
              </a:spcBef>
              <a:defRPr/>
            </a:pPr>
            <a:endParaRPr lang="en-US" altLang="en-US" sz="3200" dirty="0" smtClean="0"/>
          </a:p>
          <a:p>
            <a:pPr>
              <a:lnSpc>
                <a:spcPct val="110000"/>
              </a:lnSpc>
              <a:spcBef>
                <a:spcPts val="0"/>
              </a:spcBef>
              <a:defRPr/>
            </a:pPr>
            <a:r>
              <a:rPr lang="en-US" altLang="en-US" sz="3200" dirty="0" smtClean="0"/>
              <a:t>Concepts (How to communicate)</a:t>
            </a:r>
            <a:endParaRPr lang="en-US" altLang="en-US" sz="3200" dirty="0"/>
          </a:p>
          <a:p>
            <a:pPr lvl="1">
              <a:lnSpc>
                <a:spcPct val="110000"/>
              </a:lnSpc>
              <a:spcBef>
                <a:spcPts val="0"/>
              </a:spcBef>
              <a:defRPr/>
            </a:pPr>
            <a:r>
              <a:rPr lang="en-US" altLang="en-US" dirty="0"/>
              <a:t>Discuss </a:t>
            </a:r>
            <a:r>
              <a:rPr lang="en-US" altLang="en-US" dirty="0" smtClean="0"/>
              <a:t>similarity and differences with writing letters to family, professional, etc.</a:t>
            </a:r>
          </a:p>
          <a:p>
            <a:pPr lvl="1">
              <a:lnSpc>
                <a:spcPct val="110000"/>
              </a:lnSpc>
              <a:spcBef>
                <a:spcPts val="0"/>
              </a:spcBef>
              <a:defRPr/>
            </a:pPr>
            <a:r>
              <a:rPr lang="en-US" altLang="en-US" dirty="0" smtClean="0"/>
              <a:t>Etiquette.</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15</a:t>
            </a:fld>
            <a:endParaRPr lang="en-US"/>
          </a:p>
        </p:txBody>
      </p:sp>
    </p:spTree>
    <p:extLst>
      <p:ext uri="{BB962C8B-B14F-4D97-AF65-F5344CB8AC3E}">
        <p14:creationId xmlns:p14="http://schemas.microsoft.com/office/powerpoint/2010/main" val="85470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1b</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15500" y="1829042"/>
            <a:ext cx="11993189" cy="128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Learners need to learn how to write letters and email etiquette, not just how to use </a:t>
            </a:r>
            <a:r>
              <a:rPr lang="en-US" altLang="en-US" sz="3600" dirty="0">
                <a:solidFill>
                  <a:srgbClr val="0000FF"/>
                </a:solidFill>
                <a:latin typeface="Calibri" panose="020F0502020204030204" pitchFamily="34" charset="0"/>
                <a:ea typeface="ＭＳ Ｐゴシック" panose="020B0600070205080204" pitchFamily="34" charset="-128"/>
              </a:rPr>
              <a:t>the ‘compose’ </a:t>
            </a:r>
            <a:r>
              <a:rPr lang="en-US" altLang="en-US" sz="3600" dirty="0" smtClean="0">
                <a:solidFill>
                  <a:srgbClr val="0000FF"/>
                </a:solidFill>
                <a:latin typeface="Calibri" panose="020F0502020204030204" pitchFamily="34" charset="0"/>
                <a:ea typeface="ＭＳ Ｐゴシック" panose="020B0600070205080204" pitchFamily="34" charset="-128"/>
              </a:rPr>
              <a:t>feature of an email service.</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16</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44570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2600" y="147603"/>
            <a:ext cx="10822555" cy="797070"/>
          </a:xfrm>
        </p:spPr>
        <p:txBody>
          <a:bodyPr>
            <a:noAutofit/>
          </a:bodyPr>
          <a:lstStyle/>
          <a:p>
            <a:pPr algn="ctr"/>
            <a:r>
              <a:rPr lang="en-US" altLang="en-US" b="1" dirty="0" smtClean="0">
                <a:solidFill>
                  <a:srgbClr val="C00000"/>
                </a:solidFill>
                <a:latin typeface="Calibri" panose="020F0502020204030204" pitchFamily="34" charset="0"/>
              </a:rPr>
              <a:t>How to teach computer usage skills?</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365759" y="944673"/>
            <a:ext cx="11559942" cy="510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Identify the tasks associated with the given software or tool.</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Essay writing is </a:t>
            </a:r>
            <a:r>
              <a:rPr lang="en-US" altLang="en-US" sz="2800" dirty="0">
                <a:latin typeface="Calibri" panose="020F0502020204030204" pitchFamily="34" charset="0"/>
                <a:ea typeface="ＭＳ Ｐゴシック" panose="020B0600070205080204" pitchFamily="34" charset="-128"/>
              </a:rPr>
              <a:t>a</a:t>
            </a:r>
            <a:r>
              <a:rPr lang="en-US" altLang="en-US" sz="2800" dirty="0" smtClean="0">
                <a:latin typeface="Calibri" panose="020F0502020204030204" pitchFamily="34" charset="0"/>
                <a:ea typeface="ＭＳ Ｐゴシック" panose="020B0600070205080204" pitchFamily="34" charset="-128"/>
              </a:rPr>
              <a:t> task associated with a ‘word processor’ tool.</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Give sufficient practice </a:t>
            </a:r>
            <a:r>
              <a:rPr lang="en-US" altLang="en-US" sz="3200" dirty="0">
                <a:solidFill>
                  <a:srgbClr val="0000FF"/>
                </a:solidFill>
                <a:latin typeface="Calibri" panose="020F0502020204030204" pitchFamily="34" charset="0"/>
                <a:ea typeface="ＭＳ Ｐゴシック" panose="020B0600070205080204" pitchFamily="34" charset="-128"/>
              </a:rPr>
              <a:t>for planning and carrying out the </a:t>
            </a:r>
            <a:r>
              <a:rPr lang="en-US" altLang="en-US" sz="3200" dirty="0" smtClean="0">
                <a:solidFill>
                  <a:srgbClr val="0000FF"/>
                </a:solidFill>
                <a:latin typeface="Calibri" panose="020F0502020204030204" pitchFamily="34" charset="0"/>
                <a:ea typeface="ＭＳ Ｐゴシック" panose="020B0600070205080204" pitchFamily="34" charset="-128"/>
              </a:rPr>
              <a:t>tasks.</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Ensure that learners can apply the concepts involved in writing an essay, and organizing information, respectively.</a:t>
            </a:r>
            <a:endParaRPr lang="en-US" altLang="en-US" sz="2800" dirty="0">
              <a:latin typeface="Calibri" panose="020F0502020204030204" pitchFamily="34" charset="0"/>
              <a:ea typeface="ＭＳ Ｐゴシック" panose="020B0600070205080204" pitchFamily="34" charset="-128"/>
            </a:endParaRP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Integrate carrying out of the tasks with the technology features.</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Get learners </a:t>
            </a:r>
            <a:r>
              <a:rPr lang="en-US" altLang="en-US" sz="2800" dirty="0">
                <a:latin typeface="Calibri" panose="020F0502020204030204" pitchFamily="34" charset="0"/>
                <a:ea typeface="ＭＳ Ｐゴシック" panose="020B0600070205080204" pitchFamily="34" charset="-128"/>
              </a:rPr>
              <a:t>to work with the features of </a:t>
            </a:r>
            <a:r>
              <a:rPr lang="en-US" altLang="en-US" sz="2800" dirty="0" smtClean="0">
                <a:latin typeface="Calibri" panose="020F0502020204030204" pitchFamily="34" charset="0"/>
                <a:ea typeface="ＭＳ Ｐゴシック" panose="020B0600070205080204" pitchFamily="34" charset="-128"/>
              </a:rPr>
              <a:t>formatting and fonts, in the context of writing their essay.</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Emphasize best-practices.</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How to maintain ‘balance</a:t>
            </a:r>
            <a:r>
              <a:rPr lang="en-US" altLang="en-US" sz="2800" dirty="0">
                <a:latin typeface="Calibri" panose="020F0502020204030204" pitchFamily="34" charset="0"/>
                <a:ea typeface="ＭＳ Ｐゴシック" panose="020B0600070205080204" pitchFamily="34" charset="-128"/>
              </a:rPr>
              <a:t>’</a:t>
            </a:r>
            <a:r>
              <a:rPr lang="en-US" altLang="en-US" sz="2800" dirty="0" smtClean="0">
                <a:latin typeface="Calibri" panose="020F0502020204030204" pitchFamily="34" charset="0"/>
                <a:ea typeface="ＭＳ Ｐゴシック" panose="020B0600070205080204" pitchFamily="34" charset="-128"/>
              </a:rPr>
              <a:t> between font usage and readability?</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17</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22415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Take-away - 1</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268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Develop computer fluency, not just computer literacy.</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Emphasis should be on the concepts required to perform a given task, rather than on the use of specific tool features.</a:t>
            </a:r>
            <a:endParaRPr lang="en-US" altLang="en-US" sz="3600" dirty="0">
              <a:solidFill>
                <a:srgbClr val="002060"/>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18</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695013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- 2</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04261" y="1415895"/>
            <a:ext cx="11617803"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There is a debate in the staff room on the teaching of computers. </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Some teachers argue that the syllabus should focus on computer operations, software usage and programming.</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Other teachers feel that there is more to the subject beyond learning to use various application software and writing of programs.</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They turn to you for your opinion.</a:t>
            </a:r>
            <a:endParaRPr lang="en-US" altLang="en-US" sz="3200" dirty="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19</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451335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What do we want our students to learn in CS?</a:t>
            </a:r>
            <a:endParaRPr lang="en-US" b="1" dirty="0">
              <a:latin typeface="+mn-lt"/>
            </a:endParaRPr>
          </a:p>
        </p:txBody>
      </p:sp>
      <p:sp>
        <p:nvSpPr>
          <p:cNvPr id="3" name="Content Placeholder 2"/>
          <p:cNvSpPr>
            <a:spLocks noGrp="1"/>
          </p:cNvSpPr>
          <p:nvPr>
            <p:ph idx="1"/>
          </p:nvPr>
        </p:nvSpPr>
        <p:spPr>
          <a:xfrm>
            <a:off x="410817" y="1248939"/>
            <a:ext cx="11260484" cy="5253461"/>
          </a:xfrm>
          <a:solidFill>
            <a:schemeClr val="bg1"/>
          </a:solidFill>
        </p:spPr>
        <p:txBody>
          <a:bodyPr>
            <a:normAutofit/>
          </a:bodyPr>
          <a:lstStyle/>
          <a:p>
            <a:pPr marL="0" indent="0">
              <a:lnSpc>
                <a:spcPct val="110000"/>
              </a:lnSpc>
              <a:spcBef>
                <a:spcPts val="0"/>
              </a:spcBef>
              <a:buNone/>
              <a:defRPr/>
            </a:pPr>
            <a:r>
              <a:rPr lang="en-US" dirty="0" smtClean="0"/>
              <a:t>Note audience responses here</a:t>
            </a:r>
          </a:p>
          <a:p>
            <a:pPr marL="0" indent="0">
              <a:lnSpc>
                <a:spcPct val="110000"/>
              </a:lnSpc>
              <a:spcBef>
                <a:spcPts val="0"/>
              </a:spcBef>
              <a:buNone/>
              <a:defRPr/>
            </a:pPr>
            <a:r>
              <a:rPr lang="en-US" dirty="0" smtClean="0"/>
              <a:t>Categorize</a:t>
            </a:r>
          </a:p>
          <a:p>
            <a:pPr marL="0" indent="0">
              <a:lnSpc>
                <a:spcPct val="110000"/>
              </a:lnSpc>
              <a:spcBef>
                <a:spcPts val="0"/>
              </a:spcBef>
              <a:buNone/>
              <a:defRPr/>
            </a:pPr>
            <a:endParaRPr lang="en-US"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2</a:t>
            </a:fld>
            <a:endParaRPr lang="en-US"/>
          </a:p>
        </p:txBody>
      </p:sp>
    </p:spTree>
    <p:extLst>
      <p:ext uri="{BB962C8B-B14F-4D97-AF65-F5344CB8AC3E}">
        <p14:creationId xmlns:p14="http://schemas.microsoft.com/office/powerpoint/2010/main" val="2648101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142875"/>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write</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20</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13297"/>
            <a:ext cx="11887200" cy="2791326"/>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marL="0" indent="0">
              <a:lnSpc>
                <a:spcPct val="110000"/>
              </a:lnSpc>
            </a:pPr>
            <a:r>
              <a:rPr lang="en-US" altLang="en-US" sz="3600" dirty="0" smtClean="0">
                <a:latin typeface="Calibri" panose="020F0502020204030204" pitchFamily="34" charset="0"/>
                <a:ea typeface="ＭＳ Ｐゴシック" panose="020B0600070205080204" pitchFamily="34" charset="-128"/>
              </a:rPr>
              <a:t>What are some broadly useful skills beyond programming that can be developed through the subject of computers?</a:t>
            </a:r>
          </a:p>
          <a:p>
            <a:pPr marL="0" indent="0">
              <a:lnSpc>
                <a:spcPct val="110000"/>
              </a:lnSpc>
            </a:pPr>
            <a:endParaRPr lang="en-US" sz="3600" dirty="0">
              <a:latin typeface="Calibri" panose="020F0502020204030204" pitchFamily="34" charset="0"/>
              <a:ea typeface="ＭＳ Ｐゴシック" panose="020B0600070205080204" pitchFamily="34" charset="-128"/>
              <a:cs typeface="Calibri"/>
              <a:sym typeface="Calibri"/>
            </a:endParaRPr>
          </a:p>
          <a:p>
            <a:pPr marL="0" indent="0">
              <a:lnSpc>
                <a:spcPct val="110000"/>
              </a:lnSpc>
            </a:pPr>
            <a:r>
              <a:rPr lang="en-US" sz="3600" dirty="0" smtClean="0">
                <a:latin typeface="Calibri" panose="020F0502020204030204" pitchFamily="34" charset="0"/>
                <a:ea typeface="ＭＳ Ｐゴシック" panose="020B0600070205080204" pitchFamily="34" charset="-128"/>
                <a:cs typeface="Calibri"/>
                <a:sym typeface="Calibri"/>
              </a:rPr>
              <a:t>Come up with one such skill and write it down.</a:t>
            </a:r>
            <a:endParaRPr lang="en-IN" sz="3600" dirty="0">
              <a:latin typeface="Calibri" panose="020F0502020204030204" pitchFamily="34" charset="0"/>
              <a:ea typeface="Calibri"/>
              <a:cs typeface="Calibri"/>
              <a:sym typeface="Calibri"/>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519361781"/>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219" y="263106"/>
            <a:ext cx="10492090" cy="1131128"/>
          </a:xfrm>
        </p:spPr>
        <p:txBody>
          <a:bodyPr>
            <a:noAutofit/>
          </a:bodyPr>
          <a:lstStyle/>
          <a:p>
            <a:pPr algn="ctr"/>
            <a:r>
              <a:rPr lang="en-US" altLang="en-US" b="1" dirty="0" smtClean="0">
                <a:solidFill>
                  <a:srgbClr val="C00000"/>
                </a:solidFill>
                <a:latin typeface="Calibri" panose="020F0502020204030204" pitchFamily="34" charset="0"/>
              </a:rPr>
              <a:t>Thinking skills, not just content</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44379" y="1838668"/>
            <a:ext cx="11858435" cy="388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Thinking skills: basic methods and processes used for making sense of complex situations, solving problems, and communicating ideas.</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Thinking skills that can be developed through the subject of computers: computational thinking, 21</a:t>
            </a:r>
            <a:r>
              <a:rPr lang="en-US" altLang="en-US" sz="3200" baseline="30000" dirty="0" smtClean="0">
                <a:latin typeface="Calibri" panose="020F0502020204030204" pitchFamily="34" charset="0"/>
                <a:ea typeface="ＭＳ Ｐゴシック" panose="020B0600070205080204" pitchFamily="34" charset="-128"/>
              </a:rPr>
              <a:t>st</a:t>
            </a:r>
            <a:r>
              <a:rPr lang="en-US" altLang="en-US" sz="3200" dirty="0" smtClean="0">
                <a:latin typeface="Calibri" panose="020F0502020204030204" pitchFamily="34" charset="0"/>
                <a:ea typeface="ＭＳ Ｐゴシック" panose="020B0600070205080204" pitchFamily="34" charset="-128"/>
              </a:rPr>
              <a:t> century skills, problem-solving, divergent and convergent thinking, information gathering, analysis and synthesis, and so on.  </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21</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8145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3394" y="0"/>
            <a:ext cx="10652511" cy="1131128"/>
          </a:xfrm>
        </p:spPr>
        <p:txBody>
          <a:bodyPr>
            <a:noAutofit/>
          </a:bodyPr>
          <a:lstStyle/>
          <a:p>
            <a:pPr algn="ctr"/>
            <a:r>
              <a:rPr lang="en-US" altLang="en-US" b="1" dirty="0" smtClean="0">
                <a:solidFill>
                  <a:srgbClr val="C00000"/>
                </a:solidFill>
                <a:latin typeface="Calibri" panose="020F0502020204030204" pitchFamily="34" charset="0"/>
              </a:rPr>
              <a:t>Why are thinking skills important?</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69511" y="934717"/>
            <a:ext cx="11797364" cy="564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They go beyond content mastery in a specific subject.</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a:t>
            </a:r>
            <a:r>
              <a:rPr lang="en-US" altLang="en-US" sz="2800" dirty="0">
                <a:latin typeface="Calibri" panose="020F0502020204030204" pitchFamily="34" charset="0"/>
                <a:ea typeface="ＭＳ Ｐゴシック" panose="020B0600070205080204" pitchFamily="34" charset="-128"/>
              </a:rPr>
              <a:t>A</a:t>
            </a:r>
            <a:r>
              <a:rPr lang="en-US" altLang="en-US" sz="2800" dirty="0" smtClean="0">
                <a:latin typeface="Calibri" panose="020F0502020204030204" pitchFamily="34" charset="0"/>
                <a:ea typeface="ＭＳ Ｐゴシック" panose="020B0600070205080204" pitchFamily="34" charset="-128"/>
              </a:rPr>
              <a:t>lgorithmic thinking is not only key to understanding computers but also can be applied to solving problems in other domains.</a:t>
            </a:r>
          </a:p>
          <a:p>
            <a:pPr>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They are often transferable from one subject to another.</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Learning how to do divergent and convergent thinking through projects such as digital storytelling, is transferable to creating products.</a:t>
            </a:r>
          </a:p>
          <a:p>
            <a:pPr>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They are part of life skills.</a:t>
            </a:r>
            <a:endParaRPr lang="en-US" altLang="en-US" sz="3200" dirty="0">
              <a:solidFill>
                <a:srgbClr val="0000FF"/>
              </a:solidFill>
              <a:latin typeface="Calibri" panose="020F0502020204030204" pitchFamily="34" charset="0"/>
              <a:ea typeface="ＭＳ Ｐゴシック" panose="020B0600070205080204" pitchFamily="34" charset="-128"/>
            </a:endParaRP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21</a:t>
            </a:r>
            <a:r>
              <a:rPr lang="en-US" altLang="en-US" sz="2800" baseline="30000" dirty="0" smtClean="0">
                <a:latin typeface="Calibri" panose="020F0502020204030204" pitchFamily="34" charset="0"/>
                <a:ea typeface="ＭＳ Ｐゴシック" panose="020B0600070205080204" pitchFamily="34" charset="-128"/>
              </a:rPr>
              <a:t>st</a:t>
            </a:r>
            <a:r>
              <a:rPr lang="en-US" altLang="en-US" sz="2800" dirty="0" smtClean="0">
                <a:latin typeface="Calibri" panose="020F0502020204030204" pitchFamily="34" charset="0"/>
                <a:ea typeface="ＭＳ Ｐゴシック" panose="020B0600070205080204" pitchFamily="34" charset="-128"/>
              </a:rPr>
              <a:t> century skills of creativity, critical thinking, collaboration and communication, can be developed through computer-based projects.</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22</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5826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smtClean="0">
                <a:solidFill>
                  <a:srgbClr val="990033"/>
                </a:solidFill>
                <a:latin typeface="Calibri" panose="020F0502020204030204" pitchFamily="34" charset="0"/>
                <a:ea typeface="Calibri"/>
                <a:cs typeface="Calibri"/>
                <a:sym typeface="Calibri"/>
              </a:rPr>
              <a:t>Activity – Peer-Instruction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23</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047938"/>
            <a:ext cx="11887200" cy="5210621"/>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US" altLang="en-US" sz="2800" u="sng" dirty="0" smtClean="0">
                <a:latin typeface="Calibri" panose="020F0502020204030204" pitchFamily="34" charset="0"/>
                <a:ea typeface="ＭＳ Ｐゴシック" panose="020B0600070205080204" pitchFamily="34" charset="-128"/>
              </a:rPr>
              <a:t>Given</a:t>
            </a:r>
            <a:r>
              <a:rPr lang="en-US" altLang="en-US" sz="2800" dirty="0" smtClean="0">
                <a:latin typeface="Calibri" panose="020F0502020204030204" pitchFamily="34" charset="0"/>
                <a:ea typeface="ＭＳ Ｐゴシック" panose="020B0600070205080204" pitchFamily="34" charset="-128"/>
              </a:rPr>
              <a:t>: Programming is a suitable topic for students to learn step-wise thinking.</a:t>
            </a:r>
          </a:p>
          <a:p>
            <a:pPr>
              <a:lnSpc>
                <a:spcPct val="110000"/>
              </a:lnSpc>
            </a:pPr>
            <a:endParaRPr lang="en-US" altLang="en-US" sz="2800" dirty="0">
              <a:latin typeface="Calibri" panose="020F0502020204030204" pitchFamily="34" charset="0"/>
              <a:ea typeface="ＭＳ Ｐゴシック" panose="020B0600070205080204" pitchFamily="34" charset="-128"/>
            </a:endParaRPr>
          </a:p>
          <a:p>
            <a:pPr>
              <a:lnSpc>
                <a:spcPct val="110000"/>
              </a:lnSpc>
            </a:pPr>
            <a:r>
              <a:rPr lang="en-US" altLang="en-US" sz="2800" u="sng" dirty="0" smtClean="0">
                <a:latin typeface="Calibri" panose="020F0502020204030204" pitchFamily="34" charset="0"/>
                <a:ea typeface="ＭＳ Ｐゴシック" panose="020B0600070205080204" pitchFamily="34" charset="-128"/>
              </a:rPr>
              <a:t>Claim:</a:t>
            </a:r>
            <a:r>
              <a:rPr lang="en-US" altLang="en-US" sz="2800" dirty="0" smtClean="0">
                <a:latin typeface="Calibri" panose="020F0502020204030204" pitchFamily="34" charset="0"/>
                <a:ea typeface="ＭＳ Ｐゴシック" panose="020B0600070205080204" pitchFamily="34" charset="-128"/>
              </a:rPr>
              <a:t> Students who are good at programming will be able to apply step-wise thinking to real-life situations, such as planning a vacation.</a:t>
            </a:r>
          </a:p>
          <a:p>
            <a:pPr>
              <a:lnSpc>
                <a:spcPct val="110000"/>
              </a:lnSpc>
            </a:pPr>
            <a:endParaRPr lang="en-IN" sz="2800" dirty="0">
              <a:latin typeface="Calibri" panose="020F0502020204030204" pitchFamily="34" charset="0"/>
              <a:ea typeface="Calibri"/>
              <a:cs typeface="Calibri"/>
              <a:sym typeface="Calibri"/>
            </a:endParaRPr>
          </a:p>
          <a:p>
            <a:pPr>
              <a:lnSpc>
                <a:spcPct val="110000"/>
              </a:lnSpc>
            </a:pPr>
            <a:r>
              <a:rPr lang="en-IN" sz="3200" i="1" dirty="0" smtClean="0">
                <a:solidFill>
                  <a:srgbClr val="0000FF"/>
                </a:solidFill>
                <a:latin typeface="Calibri" panose="020F0502020204030204" pitchFamily="34" charset="0"/>
                <a:ea typeface="Calibri"/>
                <a:cs typeface="Calibri"/>
                <a:sym typeface="Calibri"/>
              </a:rPr>
              <a:t>Do you agree</a:t>
            </a:r>
            <a:r>
              <a:rPr lang="en-IN" sz="3200" i="1" dirty="0">
                <a:solidFill>
                  <a:srgbClr val="0000FF"/>
                </a:solidFill>
                <a:latin typeface="Calibri" panose="020F0502020204030204" pitchFamily="34" charset="0"/>
                <a:ea typeface="Calibri"/>
                <a:cs typeface="Calibri"/>
                <a:sym typeface="Calibri"/>
              </a:rPr>
              <a:t>? </a:t>
            </a:r>
            <a:endParaRPr lang="en-US" altLang="en-US" sz="3200" dirty="0" smtClean="0">
              <a:latin typeface="Calibri" panose="020F0502020204030204" pitchFamily="34" charset="0"/>
              <a:ea typeface="ＭＳ Ｐゴシック" panose="020B0600070205080204" pitchFamily="34" charset="-128"/>
            </a:endParaRPr>
          </a:p>
          <a:p>
            <a:pPr marL="514350" indent="-514350">
              <a:lnSpc>
                <a:spcPct val="110000"/>
              </a:lnSpc>
              <a:buFontTx/>
              <a:buAutoNum type="alphaUcPeriod"/>
            </a:pPr>
            <a:r>
              <a:rPr lang="en-US" altLang="en-US" sz="3200" dirty="0" smtClean="0">
                <a:latin typeface="Calibri" panose="020F0502020204030204" pitchFamily="34" charset="0"/>
                <a:ea typeface="ＭＳ Ｐゴシック" panose="020B0600070205080204" pitchFamily="34" charset="-128"/>
              </a:rPr>
              <a:t>Yes</a:t>
            </a:r>
          </a:p>
          <a:p>
            <a:pPr marL="514350" indent="-514350">
              <a:lnSpc>
                <a:spcPct val="110000"/>
              </a:lnSpc>
              <a:buFontTx/>
              <a:buAutoNum type="alphaUcPeriod"/>
            </a:pPr>
            <a:r>
              <a:rPr lang="en-US" altLang="en-US" sz="3200" dirty="0" smtClean="0">
                <a:latin typeface="Calibri" panose="020F0502020204030204" pitchFamily="34" charset="0"/>
                <a:ea typeface="ＭＳ Ｐゴシック" panose="020B0600070205080204" pitchFamily="34" charset="-128"/>
              </a:rPr>
              <a:t>No</a:t>
            </a:r>
          </a:p>
          <a:p>
            <a:pPr>
              <a:lnSpc>
                <a:spcPct val="110000"/>
              </a:lnSpc>
            </a:pPr>
            <a:endParaRPr lang="en-US" altLang="en-US" sz="3200" dirty="0">
              <a:latin typeface="Calibri" panose="020F0502020204030204" pitchFamily="34" charset="0"/>
              <a:ea typeface="ＭＳ Ｐゴシック" panose="020B0600070205080204" pitchFamily="34" charset="-128"/>
            </a:endParaRPr>
          </a:p>
          <a:p>
            <a:pPr>
              <a:lnSpc>
                <a:spcPct val="110000"/>
              </a:lnSpc>
            </a:pPr>
            <a:r>
              <a:rPr lang="en-US" altLang="en-US" sz="3200" dirty="0" smtClean="0">
                <a:latin typeface="Calibri" panose="020F0502020204030204" pitchFamily="34" charset="0"/>
                <a:ea typeface="ＭＳ Ｐゴシック" panose="020B0600070205080204" pitchFamily="34" charset="-128"/>
              </a:rPr>
              <a:t>Pick your option, then discuss with your neighbor, and then re-vote.</a:t>
            </a:r>
          </a:p>
          <a:p>
            <a:pPr>
              <a:lnSpc>
                <a:spcPct val="110000"/>
              </a:lnSpc>
            </a:pPr>
            <a:endParaRPr lang="en-US" altLang="en-US" sz="3200" dirty="0" smtClean="0">
              <a:latin typeface="Calibri" panose="020F0502020204030204" pitchFamily="34" charset="0"/>
              <a:ea typeface="ＭＳ Ｐゴシック" panose="020B0600070205080204" pitchFamily="34" charset="-128"/>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908251675"/>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- 2</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268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Thinking skills need to be explicitly addressed in a curriculum.</a:t>
            </a: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 </a:t>
            </a: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Students don’t automatically acquire thinking skills while learning content (subject matter).</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24</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80777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2600" y="147603"/>
            <a:ext cx="10822555" cy="797070"/>
          </a:xfrm>
        </p:spPr>
        <p:txBody>
          <a:bodyPr>
            <a:noAutofit/>
          </a:bodyPr>
          <a:lstStyle/>
          <a:p>
            <a:pPr algn="ctr"/>
            <a:r>
              <a:rPr lang="en-US" altLang="en-US" b="1" dirty="0" smtClean="0">
                <a:solidFill>
                  <a:srgbClr val="C00000"/>
                </a:solidFill>
                <a:latin typeface="Calibri" panose="020F0502020204030204" pitchFamily="34" charset="0"/>
              </a:rPr>
              <a:t>How to teach thinking skills?</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365759" y="944673"/>
            <a:ext cx="11559942" cy="550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Identify the thinking skills that are aligned with the given topic.</a:t>
            </a:r>
          </a:p>
          <a:p>
            <a:pPr marL="971550" lvl="1" indent="-514350">
              <a:lnSpc>
                <a:spcPct val="110000"/>
              </a:lnSpc>
              <a:buFont typeface="Arial" panose="020B0604020202020204" pitchFamily="34" charset="0"/>
              <a:buChar char="•"/>
            </a:pPr>
            <a:r>
              <a:rPr lang="en-US" altLang="en-US" sz="2400" dirty="0" smtClean="0">
                <a:latin typeface="Calibri" panose="020F0502020204030204" pitchFamily="34" charset="0"/>
                <a:ea typeface="ＭＳ Ｐゴシック" panose="020B0600070205080204" pitchFamily="34" charset="-128"/>
              </a:rPr>
              <a:t>Example: Project planning, Information synthesis, and representations, are aligned with creating presentations.</a:t>
            </a:r>
            <a:endParaRPr lang="en-US" altLang="en-US" sz="2800" dirty="0" smtClean="0">
              <a:latin typeface="Calibri" panose="020F0502020204030204" pitchFamily="34" charset="0"/>
              <a:ea typeface="ＭＳ Ｐゴシック" panose="020B0600070205080204" pitchFamily="34" charset="-128"/>
            </a:endParaRP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Give explicit practice </a:t>
            </a:r>
            <a:r>
              <a:rPr lang="en-US" altLang="en-US" sz="3200" dirty="0">
                <a:solidFill>
                  <a:srgbClr val="0000FF"/>
                </a:solidFill>
                <a:latin typeface="Calibri" panose="020F0502020204030204" pitchFamily="34" charset="0"/>
                <a:ea typeface="ＭＳ Ｐゴシック" panose="020B0600070205080204" pitchFamily="34" charset="-128"/>
              </a:rPr>
              <a:t>for </a:t>
            </a:r>
            <a:r>
              <a:rPr lang="en-US" altLang="en-US" sz="3200" dirty="0" smtClean="0">
                <a:solidFill>
                  <a:srgbClr val="0000FF"/>
                </a:solidFill>
                <a:latin typeface="Calibri" panose="020F0502020204030204" pitchFamily="34" charset="0"/>
                <a:ea typeface="ＭＳ Ｐゴシック" panose="020B0600070205080204" pitchFamily="34" charset="-128"/>
              </a:rPr>
              <a:t>the thinking skills in familiar scenarios.</a:t>
            </a:r>
          </a:p>
          <a:p>
            <a:pPr marL="971550" lvl="1" indent="-514350">
              <a:lnSpc>
                <a:spcPct val="110000"/>
              </a:lnSpc>
              <a:buFont typeface="Arial" panose="020B0604020202020204" pitchFamily="34" charset="0"/>
              <a:buChar char="•"/>
            </a:pPr>
            <a:r>
              <a:rPr lang="en-US" altLang="en-US" sz="2400" dirty="0" smtClean="0">
                <a:latin typeface="Calibri" panose="020F0502020204030204" pitchFamily="34" charset="0"/>
                <a:ea typeface="ＭＳ Ｐゴシック" panose="020B0600070205080204" pitchFamily="34" charset="-128"/>
              </a:rPr>
              <a:t>Example: Ensure that learners can apply the above thinking skills for planning a vacation, writing a story, conducting a survey, and so on.</a:t>
            </a:r>
            <a:endParaRPr lang="en-US" altLang="en-US" sz="2400" dirty="0">
              <a:latin typeface="Calibri" panose="020F0502020204030204" pitchFamily="34" charset="0"/>
              <a:ea typeface="ＭＳ Ｐゴシック" panose="020B0600070205080204" pitchFamily="34" charset="-128"/>
            </a:endParaRP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Integrate application of the thinking skills with the given topic.</a:t>
            </a:r>
          </a:p>
          <a:p>
            <a:pPr marL="971550" lvl="1" indent="-514350">
              <a:lnSpc>
                <a:spcPct val="110000"/>
              </a:lnSpc>
              <a:buFont typeface="Arial" panose="020B0604020202020204" pitchFamily="34" charset="0"/>
              <a:buChar char="•"/>
            </a:pPr>
            <a:r>
              <a:rPr lang="en-US" altLang="en-US" sz="2400" dirty="0" smtClean="0">
                <a:latin typeface="Calibri" panose="020F0502020204030204" pitchFamily="34" charset="0"/>
                <a:ea typeface="ＭＳ Ｐゴシック" panose="020B0600070205080204" pitchFamily="34" charset="-128"/>
              </a:rPr>
              <a:t>Example: Get learners </a:t>
            </a:r>
            <a:r>
              <a:rPr lang="en-US" altLang="en-US" sz="2400" dirty="0">
                <a:latin typeface="Calibri" panose="020F0502020204030204" pitchFamily="34" charset="0"/>
                <a:ea typeface="ＭＳ Ｐゴシック" panose="020B0600070205080204" pitchFamily="34" charset="-128"/>
              </a:rPr>
              <a:t>to </a:t>
            </a:r>
            <a:r>
              <a:rPr lang="en-US" altLang="en-US" sz="2400" dirty="0" smtClean="0">
                <a:latin typeface="Calibri" panose="020F0502020204030204" pitchFamily="34" charset="0"/>
                <a:ea typeface="ＭＳ Ｐゴシック" panose="020B0600070205080204" pitchFamily="34" charset="-128"/>
              </a:rPr>
              <a:t>apply the thinking skills explicitly, while learning to create presentations using the features of the chosen app.</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Emphasize transferability of the thinking skills.</a:t>
            </a:r>
          </a:p>
          <a:p>
            <a:pPr marL="971550" lvl="1" indent="-514350">
              <a:lnSpc>
                <a:spcPct val="110000"/>
              </a:lnSpc>
              <a:buFont typeface="Arial" panose="020B0604020202020204" pitchFamily="34" charset="0"/>
              <a:buChar char="•"/>
            </a:pPr>
            <a:r>
              <a:rPr lang="en-US" altLang="en-US" sz="2400" dirty="0" smtClean="0">
                <a:latin typeface="Calibri" panose="020F0502020204030204" pitchFamily="34" charset="0"/>
                <a:ea typeface="ＭＳ Ｐゴシック" panose="020B0600070205080204" pitchFamily="34" charset="-128"/>
              </a:rPr>
              <a:t>Example: Get learners to reflect on their applying these thinking skills across diverse scenarios.</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25</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2906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Take-away - 2</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268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Develop thinking process skills, not just content mastery.</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Emphasis should be on the thinking skills required to perform a given task, rather than learning to use specific apps.</a:t>
            </a:r>
            <a:endParaRPr lang="en-US" altLang="en-US" sz="3600" dirty="0">
              <a:solidFill>
                <a:srgbClr val="002060"/>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26</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685974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- 3</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04261" y="1415895"/>
            <a:ext cx="11617803" cy="442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One colleague claims that topics in computers have no connection to topics in other subjects, so it is best to teach computers in isolation.</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Another colleague claims that teaching-learning of computers can be integrated with learning other subjects as well as real-world activities. She draws an analogy with teaching-learning of </a:t>
            </a:r>
            <a:r>
              <a:rPr lang="en-US" altLang="en-US" sz="3200" dirty="0" err="1" smtClean="0">
                <a:latin typeface="Calibri" panose="020F0502020204030204" pitchFamily="34" charset="0"/>
                <a:ea typeface="ＭＳ Ｐゴシック" panose="020B0600070205080204" pitchFamily="34" charset="-128"/>
              </a:rPr>
              <a:t>maths</a:t>
            </a:r>
            <a:r>
              <a:rPr lang="en-US" altLang="en-US" sz="3200" dirty="0" smtClean="0">
                <a:latin typeface="Calibri" panose="020F0502020204030204" pitchFamily="34" charset="0"/>
                <a:ea typeface="ＭＳ Ｐゴシック" panose="020B0600070205080204" pitchFamily="34" charset="-128"/>
              </a:rPr>
              <a:t>.</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They ask you for your opinion.</a:t>
            </a:r>
            <a:endParaRPr lang="en-US" altLang="en-US" sz="3200" dirty="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27</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976539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write</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28</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13297"/>
            <a:ext cx="11887200" cy="2791326"/>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marL="0" indent="0">
              <a:lnSpc>
                <a:spcPct val="110000"/>
              </a:lnSpc>
            </a:pPr>
            <a:r>
              <a:rPr lang="en-US" altLang="en-US" sz="3600" dirty="0" smtClean="0">
                <a:latin typeface="Calibri" panose="020F0502020204030204" pitchFamily="34" charset="0"/>
                <a:ea typeface="ＭＳ Ｐゴシック" panose="020B0600070205080204" pitchFamily="34" charset="-128"/>
              </a:rPr>
              <a:t>How can teaching-learning of computers be integrated with topics in other subjects?</a:t>
            </a:r>
          </a:p>
          <a:p>
            <a:pPr marL="0" indent="0">
              <a:lnSpc>
                <a:spcPct val="110000"/>
              </a:lnSpc>
            </a:pPr>
            <a:endParaRPr lang="en-US" sz="3600" dirty="0">
              <a:latin typeface="Calibri" panose="020F0502020204030204" pitchFamily="34" charset="0"/>
              <a:ea typeface="ＭＳ Ｐゴシック" panose="020B0600070205080204" pitchFamily="34" charset="-128"/>
              <a:cs typeface="Calibri"/>
              <a:sym typeface="Calibri"/>
            </a:endParaRPr>
          </a:p>
          <a:p>
            <a:pPr marL="0" indent="0">
              <a:lnSpc>
                <a:spcPct val="110000"/>
              </a:lnSpc>
            </a:pPr>
            <a:r>
              <a:rPr lang="en-US" sz="3600" dirty="0" smtClean="0">
                <a:latin typeface="Calibri" panose="020F0502020204030204" pitchFamily="34" charset="0"/>
                <a:ea typeface="ＭＳ Ｐゴシック" panose="020B0600070205080204" pitchFamily="34" charset="-128"/>
                <a:cs typeface="Calibri"/>
                <a:sym typeface="Calibri"/>
              </a:rPr>
              <a:t>Come up with one example and write it down.</a:t>
            </a:r>
            <a:endParaRPr lang="en-IN" sz="3600" dirty="0">
              <a:latin typeface="Calibri" panose="020F0502020204030204" pitchFamily="34" charset="0"/>
              <a:ea typeface="Calibri"/>
              <a:cs typeface="Calibri"/>
              <a:sym typeface="Calibri"/>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269512970"/>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219" y="263106"/>
            <a:ext cx="10492090" cy="1131128"/>
          </a:xfrm>
        </p:spPr>
        <p:txBody>
          <a:bodyPr>
            <a:noAutofit/>
          </a:bodyPr>
          <a:lstStyle/>
          <a:p>
            <a:pPr algn="ctr"/>
            <a:r>
              <a:rPr lang="en-US" altLang="en-US" b="1" dirty="0" smtClean="0">
                <a:solidFill>
                  <a:srgbClr val="C00000"/>
                </a:solidFill>
                <a:latin typeface="Calibri" panose="020F0502020204030204" pitchFamily="34" charset="0"/>
              </a:rPr>
              <a:t>Thematic integration, not topics in isolation</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44379" y="1838668"/>
            <a:ext cx="11858435" cy="334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Thematic integration: making connections between and among subject area concepts.</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Thematic integration leads to increased learning by enabling learners to connect ideas that they encounter across topics. It bridges the gap between abstract knowledge and real-world informal knowledge. </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29</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3070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Why?</a:t>
            </a:r>
            <a:endParaRPr lang="en-US" b="1" dirty="0">
              <a:latin typeface="+mn-lt"/>
            </a:endParaRPr>
          </a:p>
        </p:txBody>
      </p:sp>
      <p:sp>
        <p:nvSpPr>
          <p:cNvPr id="3" name="Content Placeholder 2"/>
          <p:cNvSpPr>
            <a:spLocks noGrp="1"/>
          </p:cNvSpPr>
          <p:nvPr>
            <p:ph idx="1"/>
          </p:nvPr>
        </p:nvSpPr>
        <p:spPr>
          <a:xfrm>
            <a:off x="410817" y="1248939"/>
            <a:ext cx="11260484" cy="5253461"/>
          </a:xfrm>
          <a:solidFill>
            <a:schemeClr val="bg1"/>
          </a:solidFill>
        </p:spPr>
        <p:txBody>
          <a:bodyPr>
            <a:normAutofit/>
          </a:bodyPr>
          <a:lstStyle/>
          <a:p>
            <a:pPr marL="0" indent="0">
              <a:lnSpc>
                <a:spcPct val="110000"/>
              </a:lnSpc>
              <a:spcBef>
                <a:spcPts val="0"/>
              </a:spcBef>
              <a:buNone/>
              <a:defRPr/>
            </a:pPr>
            <a:r>
              <a:rPr lang="en-US" dirty="0" smtClean="0"/>
              <a:t>Note audience responses here.</a:t>
            </a:r>
            <a:endParaRPr lang="en-IN" sz="3600" dirty="0">
              <a:solidFill>
                <a:srgbClr val="FF0000"/>
              </a:solidFill>
            </a:endParaRP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a:t>
            </a:fld>
            <a:endParaRPr lang="en-US"/>
          </a:p>
        </p:txBody>
      </p:sp>
    </p:spTree>
    <p:extLst>
      <p:ext uri="{BB962C8B-B14F-4D97-AF65-F5344CB8AC3E}">
        <p14:creationId xmlns:p14="http://schemas.microsoft.com/office/powerpoint/2010/main" val="1556074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3394" y="0"/>
            <a:ext cx="10652511" cy="1131128"/>
          </a:xfrm>
        </p:spPr>
        <p:txBody>
          <a:bodyPr>
            <a:noAutofit/>
          </a:bodyPr>
          <a:lstStyle/>
          <a:p>
            <a:pPr algn="ctr"/>
            <a:r>
              <a:rPr lang="en-US" altLang="en-US" b="1" dirty="0" smtClean="0">
                <a:solidFill>
                  <a:srgbClr val="C00000"/>
                </a:solidFill>
                <a:latin typeface="Calibri" panose="020F0502020204030204" pitchFamily="34" charset="0"/>
              </a:rPr>
              <a:t>How to do thematic integration?</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69511" y="934717"/>
            <a:ext cx="11797364" cy="557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Use computer activities to strengthen knowledge in other subjects.</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Get students to do computer-based projects on topics being learned in other subjects, such as creating a presentation on a topic in Geography.</a:t>
            </a:r>
          </a:p>
          <a:p>
            <a:pPr>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Integrate knowledge from other subjects with computer curriculum.</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Reinforce what they already know in other subjects, such as playing a </a:t>
            </a:r>
            <a:r>
              <a:rPr lang="en-US" altLang="en-US" sz="2800" dirty="0" err="1">
                <a:latin typeface="Calibri" panose="020F0502020204030204" pitchFamily="34" charset="0"/>
                <a:ea typeface="ＭＳ Ｐゴシック" panose="020B0600070205080204" pitchFamily="34" charset="-128"/>
              </a:rPr>
              <a:t>M</a:t>
            </a:r>
            <a:r>
              <a:rPr lang="en-US" altLang="en-US" sz="2800" dirty="0" err="1" smtClean="0">
                <a:latin typeface="Calibri" panose="020F0502020204030204" pitchFamily="34" charset="0"/>
                <a:ea typeface="ＭＳ Ｐゴシック" panose="020B0600070205080204" pitchFamily="34" charset="-128"/>
              </a:rPr>
              <a:t>aths</a:t>
            </a:r>
            <a:r>
              <a:rPr lang="en-US" altLang="en-US" sz="2800" dirty="0" smtClean="0">
                <a:latin typeface="Calibri" panose="020F0502020204030204" pitchFamily="34" charset="0"/>
                <a:ea typeface="ＭＳ Ｐゴシック" panose="020B0600070205080204" pitchFamily="34" charset="-128"/>
              </a:rPr>
              <a:t> game for developing computer usage skills.</a:t>
            </a:r>
          </a:p>
          <a:p>
            <a:pPr marL="457200" lvl="1" indent="0">
              <a:lnSpc>
                <a:spcPct val="110000"/>
              </a:lnSpc>
            </a:pPr>
            <a:r>
              <a:rPr lang="en-US" altLang="en-US" sz="2800" dirty="0" smtClean="0">
                <a:latin typeface="Calibri" panose="020F0502020204030204" pitchFamily="34" charset="0"/>
                <a:ea typeface="ＭＳ Ｐゴシック" panose="020B0600070205080204" pitchFamily="34" charset="-128"/>
              </a:rPr>
              <a:t> </a:t>
            </a: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Make connections to prior knowledge and real-world scenarios.</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Introduce ideas conceptually using real-world contexts, and then revisit them more formally, such as step-wise thinking before programming. </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30</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427565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75386" y="0"/>
            <a:ext cx="11405936" cy="1087655"/>
          </a:xfrm>
        </p:spPr>
        <p:txBody>
          <a:bodyPr>
            <a:noAutofit/>
          </a:bodyPr>
          <a:lstStyle/>
          <a:p>
            <a:pPr algn="ctr"/>
            <a:r>
              <a:rPr lang="en-US" altLang="en-US" b="1" dirty="0" smtClean="0">
                <a:solidFill>
                  <a:srgbClr val="C00000"/>
                </a:solidFill>
                <a:latin typeface="Calibri" panose="020F0502020204030204" pitchFamily="34" charset="0"/>
              </a:rPr>
              <a:t>How to integrate real-world contexts?</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69511" y="934717"/>
            <a:ext cx="11797364" cy="517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Use familiar real-world scenarios to motivate the need for learning computer skills.</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Use a scenario of inventory management in a shop to motivate the need for spreadsheets, and the learning of associated computer skills.</a:t>
            </a:r>
          </a:p>
          <a:p>
            <a:pPr>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Use future career scenarios to encourage applying computer skills.</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Use a scenario of becoming a fashion designer to apply skills of using an image editing software.</a:t>
            </a:r>
          </a:p>
          <a:p>
            <a:pPr marL="457200" lvl="1" indent="0">
              <a:lnSpc>
                <a:spcPct val="110000"/>
              </a:lnSpc>
            </a:pPr>
            <a:r>
              <a:rPr lang="en-US" altLang="en-US" sz="2800" dirty="0" smtClean="0">
                <a:latin typeface="Calibri" panose="020F0502020204030204" pitchFamily="34" charset="0"/>
                <a:ea typeface="ＭＳ Ｐゴシック" panose="020B0600070205080204" pitchFamily="34" charset="-128"/>
              </a:rPr>
              <a:t> </a:t>
            </a: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Give projects that require students to use multiple skills.</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31</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513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Take-away - 3</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397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Highlight the interconnectedness of knowledge, </a:t>
            </a: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not just address a topic in isolation.</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Emphasis should be on making connections to prior knowledge in same/other subjects, and real-world contexts, rather than on simply learning computer usage skills.</a:t>
            </a:r>
            <a:endParaRPr lang="en-US" altLang="en-US" sz="3600" dirty="0">
              <a:solidFill>
                <a:srgbClr val="002060"/>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32</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608244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- 4</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04261" y="1415895"/>
            <a:ext cx="11617803"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solidFill>
                  <a:srgbClr val="000000"/>
                </a:solidFill>
                <a:latin typeface="Calibri" panose="020F0502020204030204" pitchFamily="34" charset="0"/>
                <a:ea typeface="ＭＳ Ｐゴシック" panose="020B0600070205080204" pitchFamily="34" charset="-128"/>
              </a:rPr>
              <a:t>Teacher A says that we should minimize teaching of computers in schools, since it can lead to problems such as repetitive strain injuries and Internet safety issues.</a:t>
            </a:r>
          </a:p>
          <a:p>
            <a:pPr marL="0" indent="0">
              <a:lnSpc>
                <a:spcPct val="110000"/>
              </a:lnSpc>
            </a:pPr>
            <a:endParaRPr lang="en-US" altLang="en-US" sz="3200" dirty="0">
              <a:solidFill>
                <a:srgbClr val="000000"/>
              </a:solidFill>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solidFill>
                  <a:srgbClr val="000000"/>
                </a:solidFill>
                <a:latin typeface="Calibri" panose="020F0502020204030204" pitchFamily="34" charset="0"/>
                <a:ea typeface="ＭＳ Ｐゴシック" panose="020B0600070205080204" pitchFamily="34" charset="-128"/>
              </a:rPr>
              <a:t>Teacher B says that not exposing students to computers and Internet puts them at a greater disadvantage. She believes that the right way to address the above problems is by inculcating good computer usage practices and following Internet safety guidelines.</a:t>
            </a:r>
          </a:p>
          <a:p>
            <a:pPr marL="0" indent="0">
              <a:lnSpc>
                <a:spcPct val="110000"/>
              </a:lnSpc>
            </a:pPr>
            <a:endParaRPr lang="en-US" altLang="en-US" sz="3200" dirty="0">
              <a:solidFill>
                <a:srgbClr val="000000"/>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33</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7290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decide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34</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94172"/>
            <a:ext cx="11887200" cy="3567100"/>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IN" sz="3200" i="1" dirty="0" smtClean="0">
                <a:solidFill>
                  <a:srgbClr val="0000FF"/>
                </a:solidFill>
                <a:latin typeface="Calibri" panose="020F0502020204030204" pitchFamily="34" charset="0"/>
                <a:ea typeface="Calibri"/>
                <a:cs typeface="Calibri"/>
                <a:sym typeface="Calibri"/>
              </a:rPr>
              <a:t>Which teacher’s students are likely to have poor computer use habits? </a:t>
            </a:r>
            <a:endParaRPr lang="en-US" altLang="en-US" sz="3200" dirty="0">
              <a:latin typeface="Calibri" panose="020F0502020204030204" pitchFamily="34" charset="0"/>
              <a:ea typeface="ＭＳ Ｐゴシック" panose="020B0600070205080204" pitchFamily="34" charset="-128"/>
            </a:endParaRPr>
          </a:p>
          <a:p>
            <a:pPr marL="514350" indent="-514350">
              <a:lnSpc>
                <a:spcPct val="110000"/>
              </a:lnSpc>
              <a:buFontTx/>
              <a:buAutoNum type="alphaUcPeriod"/>
            </a:pPr>
            <a:r>
              <a:rPr lang="en-US" altLang="en-US" sz="3200" dirty="0" smtClean="0">
                <a:latin typeface="Calibri" panose="020F0502020204030204" pitchFamily="34" charset="0"/>
                <a:ea typeface="ＭＳ Ｐゴシック" panose="020B0600070205080204" pitchFamily="34" charset="-128"/>
              </a:rPr>
              <a:t>Teacher A</a:t>
            </a:r>
            <a:endParaRPr lang="en-US" altLang="en-US" sz="3200" dirty="0">
              <a:latin typeface="Calibri" panose="020F0502020204030204" pitchFamily="34" charset="0"/>
              <a:ea typeface="ＭＳ Ｐゴシック" panose="020B0600070205080204" pitchFamily="34" charset="-128"/>
            </a:endParaRPr>
          </a:p>
          <a:p>
            <a:pPr marL="514350" indent="-514350">
              <a:lnSpc>
                <a:spcPct val="110000"/>
              </a:lnSpc>
              <a:buFontTx/>
              <a:buAutoNum type="alphaUcPeriod"/>
            </a:pPr>
            <a:r>
              <a:rPr lang="en-US" altLang="en-US" sz="3200" dirty="0" smtClean="0">
                <a:latin typeface="Calibri" panose="020F0502020204030204" pitchFamily="34" charset="0"/>
                <a:ea typeface="ＭＳ Ｐゴシック" panose="020B0600070205080204" pitchFamily="34" charset="-128"/>
              </a:rPr>
              <a:t>Teacher B</a:t>
            </a:r>
            <a:endParaRPr lang="en-US" altLang="en-US" sz="3200" dirty="0">
              <a:latin typeface="Calibri" panose="020F0502020204030204" pitchFamily="34" charset="0"/>
              <a:ea typeface="ＭＳ Ｐゴシック" panose="020B0600070205080204" pitchFamily="34" charset="-128"/>
            </a:endParaRPr>
          </a:p>
          <a:p>
            <a:endParaRPr lang="en-US" sz="3200" dirty="0" smtClean="0">
              <a:latin typeface="Calibri" panose="020F0502020204030204" pitchFamily="34" charset="0"/>
              <a:cs typeface="Calibri" panose="020F0502020204030204" pitchFamily="34" charset="0"/>
            </a:endParaRPr>
          </a:p>
          <a:p>
            <a:pPr>
              <a:lnSpc>
                <a:spcPct val="110000"/>
              </a:lnSpc>
            </a:pPr>
            <a:r>
              <a:rPr lang="en-IN" sz="3200" i="1" dirty="0" smtClean="0">
                <a:solidFill>
                  <a:srgbClr val="0000FF"/>
                </a:solidFill>
                <a:latin typeface="Calibri" panose="020F0502020204030204" pitchFamily="34" charset="0"/>
                <a:ea typeface="Calibri"/>
                <a:cs typeface="Calibri"/>
                <a:sym typeface="Calibri"/>
              </a:rPr>
              <a:t>Why?</a:t>
            </a:r>
            <a:endParaRPr lang="en-US" altLang="en-US" sz="3200" dirty="0">
              <a:latin typeface="Calibri" panose="020F0502020204030204" pitchFamily="34" charset="0"/>
              <a:ea typeface="ＭＳ Ｐゴシック" panose="020B0600070205080204" pitchFamily="34" charset="-128"/>
            </a:endParaRPr>
          </a:p>
        </p:txBody>
      </p:sp>
      <p:sp>
        <p:nvSpPr>
          <p:cNvPr id="10" name="Rectangle 9"/>
          <p:cNvSpPr/>
          <p:nvPr/>
        </p:nvSpPr>
        <p:spPr>
          <a:xfrm>
            <a:off x="105021" y="2374186"/>
            <a:ext cx="9329684" cy="620111"/>
          </a:xfrm>
          <a:prstGeom prst="rect">
            <a:avLst/>
          </a:prstGeom>
          <a:noFill/>
          <a:ln>
            <a:solidFill>
              <a:srgbClr val="FF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36069996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219" y="263106"/>
            <a:ext cx="10492090" cy="1131128"/>
          </a:xfrm>
        </p:spPr>
        <p:txBody>
          <a:bodyPr>
            <a:noAutofit/>
          </a:bodyPr>
          <a:lstStyle/>
          <a:p>
            <a:pPr algn="ctr"/>
            <a:r>
              <a:rPr lang="en-US" altLang="en-US" b="1" dirty="0" smtClean="0">
                <a:solidFill>
                  <a:srgbClr val="C00000"/>
                </a:solidFill>
                <a:latin typeface="Calibri" panose="020F0502020204030204" pitchFamily="34" charset="0"/>
              </a:rPr>
              <a:t>Training in safety, not prohibition</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44379" y="1838668"/>
            <a:ext cx="11858435" cy="388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Technology and gadgets are naturally attractive to students.</a:t>
            </a: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Prohibition is unlikely to work. </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Instead, we should alert them to the pitfalls and inculcate:</a:t>
            </a:r>
          </a:p>
          <a:p>
            <a:pPr>
              <a:lnSpc>
                <a:spcPct val="110000"/>
              </a:lnSpc>
              <a:buFont typeface="Arial" panose="020B0604020202020204" pitchFamily="34" charset="0"/>
              <a:buChar char="•"/>
            </a:pPr>
            <a:r>
              <a:rPr lang="en-US" altLang="en-US" sz="3200" dirty="0" smtClean="0">
                <a:latin typeface="Calibri" panose="020F0502020204030204" pitchFamily="34" charset="0"/>
                <a:ea typeface="ＭＳ Ｐゴシック" panose="020B0600070205080204" pitchFamily="34" charset="-128"/>
              </a:rPr>
              <a:t>Practices to avoid repetitive strain injuries.</a:t>
            </a:r>
          </a:p>
          <a:p>
            <a:pPr>
              <a:lnSpc>
                <a:spcPct val="110000"/>
              </a:lnSpc>
              <a:buFont typeface="Arial" panose="020B0604020202020204" pitchFamily="34" charset="0"/>
              <a:buChar char="•"/>
            </a:pPr>
            <a:r>
              <a:rPr lang="en-US" altLang="en-US" sz="3200" dirty="0" smtClean="0">
                <a:latin typeface="Calibri" panose="020F0502020204030204" pitchFamily="34" charset="0"/>
                <a:ea typeface="ＭＳ Ｐゴシック" panose="020B0600070205080204" pitchFamily="34" charset="-128"/>
              </a:rPr>
              <a:t>Use of Internet safety guidelines.</a:t>
            </a:r>
          </a:p>
          <a:p>
            <a:pPr>
              <a:lnSpc>
                <a:spcPct val="110000"/>
              </a:lnSpc>
              <a:buFont typeface="Arial" panose="020B0604020202020204" pitchFamily="34" charset="0"/>
              <a:buChar char="•"/>
            </a:pPr>
            <a:r>
              <a:rPr lang="en-US" altLang="en-US" sz="3200" dirty="0" smtClean="0">
                <a:latin typeface="Calibri" panose="020F0502020204030204" pitchFamily="34" charset="0"/>
                <a:ea typeface="ＭＳ Ｐゴシック" panose="020B0600070205080204" pitchFamily="34" charset="-128"/>
              </a:rPr>
              <a:t>Sensitivity to others’ rights, such as privacy and intellectual property.</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35</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64666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3394" y="0"/>
            <a:ext cx="10652511" cy="1131128"/>
          </a:xfrm>
        </p:spPr>
        <p:txBody>
          <a:bodyPr>
            <a:noAutofit/>
          </a:bodyPr>
          <a:lstStyle/>
          <a:p>
            <a:pPr algn="ctr"/>
            <a:r>
              <a:rPr lang="en-US" altLang="en-US" b="1" dirty="0" smtClean="0">
                <a:solidFill>
                  <a:srgbClr val="C00000"/>
                </a:solidFill>
                <a:latin typeface="Calibri" panose="020F0502020204030204" pitchFamily="34" charset="0"/>
              </a:rPr>
              <a:t>How to do inculcate safe practices?</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73736" y="934717"/>
            <a:ext cx="11893139" cy="523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Ideas are similar to safe practices in other domains:</a:t>
            </a: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Increase awareness of the risks and consequences involved.</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Discuss ‘what if’ scenarios of computer and internet usage. Get students to articulate the potential pitfalls and safeguards in each scenario.</a:t>
            </a:r>
          </a:p>
          <a:p>
            <a:pPr>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Create easy to remember guidelines and periodically reinforce them.</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SMART is a mnemonic for Internet Safety guidelines from the Computer </a:t>
            </a:r>
            <a:r>
              <a:rPr lang="en-US" altLang="en-US" sz="2800" dirty="0" err="1" smtClean="0">
                <a:latin typeface="Calibri" panose="020F0502020204030204" pitchFamily="34" charset="0"/>
                <a:ea typeface="ＭＳ Ｐゴシック" panose="020B0600070205080204" pitchFamily="34" charset="-128"/>
              </a:rPr>
              <a:t>Masti</a:t>
            </a:r>
            <a:r>
              <a:rPr lang="en-US" altLang="en-US" sz="2800" dirty="0" smtClean="0">
                <a:latin typeface="Calibri" panose="020F0502020204030204" pitchFamily="34" charset="0"/>
                <a:ea typeface="ＭＳ Ｐゴシック" panose="020B0600070205080204" pitchFamily="34" charset="-128"/>
              </a:rPr>
              <a:t> books.</a:t>
            </a:r>
          </a:p>
          <a:p>
            <a:pPr lvl="1">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Provide opportunities for practice</a:t>
            </a:r>
            <a:r>
              <a:rPr lang="en-US" altLang="en-US" sz="3200" dirty="0">
                <a:solidFill>
                  <a:srgbClr val="0000FF"/>
                </a:solidFill>
                <a:latin typeface="Calibri" panose="020F0502020204030204" pitchFamily="34" charset="0"/>
                <a:ea typeface="ＭＳ Ｐゴシック" panose="020B0600070205080204" pitchFamily="34" charset="-128"/>
              </a:rPr>
              <a:t> </a:t>
            </a:r>
            <a:r>
              <a:rPr lang="en-US" altLang="en-US" sz="3200" dirty="0" smtClean="0">
                <a:solidFill>
                  <a:srgbClr val="0000FF"/>
                </a:solidFill>
                <a:latin typeface="Calibri" panose="020F0502020204030204" pitchFamily="34" charset="0"/>
                <a:ea typeface="ＭＳ Ｐゴシック" panose="020B0600070205080204" pitchFamily="34" charset="-128"/>
              </a:rPr>
              <a:t>in safe environments.</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36</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1713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3394" y="0"/>
            <a:ext cx="10652511" cy="859536"/>
          </a:xfrm>
        </p:spPr>
        <p:txBody>
          <a:bodyPr>
            <a:noAutofit/>
          </a:bodyPr>
          <a:lstStyle/>
          <a:p>
            <a:pPr algn="ctr"/>
            <a:r>
              <a:rPr lang="en-US" altLang="en-US" b="1" dirty="0" smtClean="0">
                <a:solidFill>
                  <a:srgbClr val="C00000"/>
                </a:solidFill>
                <a:latin typeface="Calibri" panose="020F0502020204030204" pitchFamily="34" charset="0"/>
              </a:rPr>
              <a:t>How to inculcate sensitivity?</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97261" y="739402"/>
            <a:ext cx="11893139" cy="611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Increase awareness of what is acceptable and what is not.</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While discussing intellectual property rights, get students to articulate the similarity between copying someone else’s answer with ‘copy-paste’ from a website.</a:t>
            </a:r>
          </a:p>
          <a:p>
            <a:pPr>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Focus on the reasons behind the ‘rules’.</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a:t>
            </a:r>
            <a:r>
              <a:rPr lang="en-US" altLang="en-US" sz="2800" dirty="0">
                <a:latin typeface="Calibri" panose="020F0502020204030204" pitchFamily="34" charset="0"/>
                <a:ea typeface="ＭＳ Ｐゴシック" panose="020B0600070205080204" pitchFamily="34" charset="-128"/>
              </a:rPr>
              <a:t>Discuss ‘what if’ scenarios of </a:t>
            </a:r>
            <a:r>
              <a:rPr lang="en-US" altLang="en-US" sz="2800" dirty="0" smtClean="0">
                <a:latin typeface="Calibri" panose="020F0502020204030204" pitchFamily="34" charset="0"/>
                <a:ea typeface="ＭＳ Ｐゴシック" panose="020B0600070205080204" pitchFamily="34" charset="-128"/>
              </a:rPr>
              <a:t>insensitivity and get </a:t>
            </a:r>
            <a:r>
              <a:rPr lang="en-US" altLang="en-US" sz="2800" dirty="0">
                <a:latin typeface="Calibri" panose="020F0502020204030204" pitchFamily="34" charset="0"/>
                <a:ea typeface="ＭＳ Ｐゴシック" panose="020B0600070205080204" pitchFamily="34" charset="-128"/>
              </a:rPr>
              <a:t>students to </a:t>
            </a:r>
            <a:r>
              <a:rPr lang="en-US" altLang="en-US" sz="2800" dirty="0" smtClean="0">
                <a:latin typeface="Calibri" panose="020F0502020204030204" pitchFamily="34" charset="0"/>
                <a:ea typeface="ＭＳ Ｐゴシック" panose="020B0600070205080204" pitchFamily="34" charset="-128"/>
              </a:rPr>
              <a:t>reflect on how they would feel if they were the target of such behavior.</a:t>
            </a:r>
          </a:p>
          <a:p>
            <a:pPr lvl="1">
              <a:lnSpc>
                <a:spcPct val="110000"/>
              </a:lnSpc>
              <a:buFont typeface="Arial" panose="020B0604020202020204" pitchFamily="34" charset="0"/>
              <a:buChar char="•"/>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solidFill>
                  <a:srgbClr val="0000FF"/>
                </a:solidFill>
                <a:latin typeface="Calibri" panose="020F0502020204030204" pitchFamily="34" charset="0"/>
                <a:ea typeface="ＭＳ Ｐゴシック" panose="020B0600070205080204" pitchFamily="34" charset="-128"/>
              </a:rPr>
              <a:t>Provide opportunities for practice</a:t>
            </a:r>
            <a:r>
              <a:rPr lang="en-US" altLang="en-US" sz="3200" dirty="0">
                <a:solidFill>
                  <a:srgbClr val="0000FF"/>
                </a:solidFill>
                <a:latin typeface="Calibri" panose="020F0502020204030204" pitchFamily="34" charset="0"/>
                <a:ea typeface="ＭＳ Ｐゴシック" panose="020B0600070205080204" pitchFamily="34" charset="-128"/>
              </a:rPr>
              <a:t> </a:t>
            </a:r>
            <a:r>
              <a:rPr lang="en-US" altLang="en-US" sz="3200" dirty="0" smtClean="0">
                <a:solidFill>
                  <a:srgbClr val="0000FF"/>
                </a:solidFill>
                <a:latin typeface="Calibri" panose="020F0502020204030204" pitchFamily="34" charset="0"/>
                <a:ea typeface="ＭＳ Ｐゴシック" panose="020B0600070205080204" pitchFamily="34" charset="-128"/>
              </a:rPr>
              <a:t>in safe environments.</a:t>
            </a:r>
          </a:p>
          <a:p>
            <a:pPr lvl="1">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Create a private site on which students can post before they go onto public sites.</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37</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9836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Take-away - 4</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33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Discuss risks associated with use of computers and Internet, </a:t>
            </a: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not simply ignore them.</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Emphasis should be on the reasons behind the practices, rather than on just memorizing the guidelines.</a:t>
            </a:r>
            <a:endParaRPr lang="en-US" altLang="en-US" sz="3600" dirty="0">
              <a:solidFill>
                <a:srgbClr val="002060"/>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38</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735019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Agenda</a:t>
            </a:r>
            <a:endParaRPr lang="en-US" b="1" dirty="0">
              <a:latin typeface="+mn-lt"/>
            </a:endParaRPr>
          </a:p>
        </p:txBody>
      </p:sp>
      <p:sp>
        <p:nvSpPr>
          <p:cNvPr id="3" name="Content Placeholder 2"/>
          <p:cNvSpPr>
            <a:spLocks noGrp="1"/>
          </p:cNvSpPr>
          <p:nvPr>
            <p:ph idx="1"/>
          </p:nvPr>
        </p:nvSpPr>
        <p:spPr>
          <a:xfrm>
            <a:off x="410816" y="1248939"/>
            <a:ext cx="11457333" cy="5253461"/>
          </a:xfrm>
        </p:spPr>
        <p:txBody>
          <a:bodyPr>
            <a:normAutofit/>
          </a:bodyPr>
          <a:lstStyle/>
          <a:p>
            <a:pPr marL="0" indent="0">
              <a:lnSpc>
                <a:spcPct val="110000"/>
              </a:lnSpc>
              <a:spcBef>
                <a:spcPts val="0"/>
              </a:spcBef>
              <a:buNone/>
              <a:defRPr/>
            </a:pPr>
            <a:r>
              <a:rPr lang="en-US" altLang="en-US" sz="3200" dirty="0" smtClean="0">
                <a:solidFill>
                  <a:schemeClr val="bg2">
                    <a:lumMod val="75000"/>
                  </a:schemeClr>
                </a:solidFill>
              </a:rPr>
              <a:t>Part A – Teaching-Learning of Computer applications</a:t>
            </a:r>
          </a:p>
          <a:p>
            <a:pPr marL="0" indent="0">
              <a:lnSpc>
                <a:spcPct val="110000"/>
              </a:lnSpc>
              <a:spcBef>
                <a:spcPts val="0"/>
              </a:spcBef>
              <a:buNone/>
              <a:defRPr/>
            </a:pPr>
            <a:endParaRPr lang="en-US" altLang="en-US" sz="3200" dirty="0"/>
          </a:p>
          <a:p>
            <a:pPr marL="0" indent="0">
              <a:lnSpc>
                <a:spcPct val="110000"/>
              </a:lnSpc>
              <a:spcBef>
                <a:spcPts val="0"/>
              </a:spcBef>
              <a:buNone/>
              <a:defRPr/>
            </a:pPr>
            <a:r>
              <a:rPr lang="en-US" altLang="en-US" sz="3200" dirty="0"/>
              <a:t>Part B – </a:t>
            </a:r>
            <a:r>
              <a:rPr lang="en-US" altLang="en-US" sz="3200" dirty="0" smtClean="0"/>
              <a:t>Teaching-Learning of Programming</a:t>
            </a:r>
            <a:endParaRPr lang="en-US" altLang="en-US" sz="3200" dirty="0"/>
          </a:p>
          <a:p>
            <a:pPr marL="0" indent="0">
              <a:lnSpc>
                <a:spcPct val="110000"/>
              </a:lnSpc>
              <a:spcBef>
                <a:spcPts val="0"/>
              </a:spcBef>
              <a:buNone/>
              <a:defRPr/>
            </a:pPr>
            <a:endParaRPr lang="en-US" altLang="en-US" sz="3200" dirty="0" smtClean="0">
              <a:solidFill>
                <a:schemeClr val="bg2">
                  <a:lumMod val="75000"/>
                </a:schemeClr>
              </a:solidFill>
            </a:endParaRPr>
          </a:p>
          <a:p>
            <a:pPr marL="0" indent="0">
              <a:lnSpc>
                <a:spcPct val="110000"/>
              </a:lnSpc>
              <a:spcBef>
                <a:spcPts val="0"/>
              </a:spcBef>
              <a:buNone/>
              <a:defRPr/>
            </a:pPr>
            <a:r>
              <a:rPr lang="en-US" altLang="en-US" sz="3200" dirty="0" smtClean="0">
                <a:solidFill>
                  <a:schemeClr val="bg2">
                    <a:lumMod val="75000"/>
                  </a:schemeClr>
                </a:solidFill>
              </a:rPr>
              <a:t>Part </a:t>
            </a:r>
            <a:r>
              <a:rPr lang="en-US" altLang="en-US" sz="3200" dirty="0">
                <a:solidFill>
                  <a:schemeClr val="bg2">
                    <a:lumMod val="75000"/>
                  </a:schemeClr>
                </a:solidFill>
              </a:rPr>
              <a:t>C</a:t>
            </a:r>
            <a:r>
              <a:rPr lang="en-US" altLang="en-US" sz="3200" dirty="0" smtClean="0">
                <a:solidFill>
                  <a:schemeClr val="bg2">
                    <a:lumMod val="75000"/>
                  </a:schemeClr>
                </a:solidFill>
              </a:rPr>
              <a:t> – The Computer </a:t>
            </a:r>
            <a:r>
              <a:rPr lang="en-US" altLang="en-US" sz="3200" dirty="0" err="1" smtClean="0">
                <a:solidFill>
                  <a:schemeClr val="bg2">
                    <a:lumMod val="75000"/>
                  </a:schemeClr>
                </a:solidFill>
              </a:rPr>
              <a:t>Masti</a:t>
            </a:r>
            <a:r>
              <a:rPr lang="en-US" altLang="en-US" sz="3200" dirty="0" smtClean="0">
                <a:solidFill>
                  <a:schemeClr val="bg2">
                    <a:lumMod val="75000"/>
                  </a:schemeClr>
                </a:solidFill>
              </a:rPr>
              <a:t> story</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39</a:t>
            </a:fld>
            <a:endParaRPr lang="en-US"/>
          </a:p>
        </p:txBody>
      </p:sp>
    </p:spTree>
    <p:extLst>
      <p:ext uri="{BB962C8B-B14F-4D97-AF65-F5344CB8AC3E}">
        <p14:creationId xmlns:p14="http://schemas.microsoft.com/office/powerpoint/2010/main" val="3277490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Some responses from previous audiences</a:t>
            </a:r>
            <a:endParaRPr lang="en-US" b="1" dirty="0">
              <a:latin typeface="+mn-lt"/>
            </a:endParaRPr>
          </a:p>
        </p:txBody>
      </p:sp>
      <p:sp>
        <p:nvSpPr>
          <p:cNvPr id="3" name="Content Placeholder 2"/>
          <p:cNvSpPr>
            <a:spLocks noGrp="1"/>
          </p:cNvSpPr>
          <p:nvPr>
            <p:ph idx="1"/>
          </p:nvPr>
        </p:nvSpPr>
        <p:spPr>
          <a:xfrm>
            <a:off x="410817" y="1527048"/>
            <a:ext cx="4737255" cy="4975352"/>
          </a:xfrm>
        </p:spPr>
        <p:txBody>
          <a:bodyPr>
            <a:normAutofit/>
          </a:bodyPr>
          <a:lstStyle/>
          <a:p>
            <a:pPr marL="0" indent="0">
              <a:lnSpc>
                <a:spcPct val="110000"/>
              </a:lnSpc>
              <a:spcBef>
                <a:spcPts val="0"/>
              </a:spcBef>
              <a:buNone/>
              <a:defRPr/>
            </a:pPr>
            <a:r>
              <a:rPr lang="en-US" altLang="en-US" b="1" dirty="0" smtClean="0"/>
              <a:t>What:</a:t>
            </a:r>
            <a:endParaRPr lang="en-IN" altLang="en-US" sz="3600" dirty="0"/>
          </a:p>
          <a:p>
            <a:pPr>
              <a:lnSpc>
                <a:spcPct val="110000"/>
              </a:lnSpc>
              <a:spcBef>
                <a:spcPts val="0"/>
              </a:spcBef>
              <a:defRPr/>
            </a:pPr>
            <a:r>
              <a:rPr lang="en-IN" altLang="en-US" dirty="0" smtClean="0"/>
              <a:t>Computer operations</a:t>
            </a:r>
          </a:p>
          <a:p>
            <a:pPr>
              <a:lnSpc>
                <a:spcPct val="110000"/>
              </a:lnSpc>
              <a:spcBef>
                <a:spcPts val="0"/>
              </a:spcBef>
              <a:defRPr/>
            </a:pPr>
            <a:r>
              <a:rPr lang="en-IN" altLang="en-US" dirty="0" smtClean="0"/>
              <a:t>Use of software and apps</a:t>
            </a:r>
          </a:p>
          <a:p>
            <a:pPr>
              <a:lnSpc>
                <a:spcPct val="110000"/>
              </a:lnSpc>
              <a:spcBef>
                <a:spcPts val="0"/>
              </a:spcBef>
              <a:defRPr/>
            </a:pPr>
            <a:r>
              <a:rPr lang="en-IN" altLang="en-US" dirty="0" smtClean="0"/>
              <a:t>Creation of art</a:t>
            </a:r>
            <a:r>
              <a:rPr lang="en-IN" altLang="en-US" dirty="0"/>
              <a:t> </a:t>
            </a:r>
            <a:r>
              <a:rPr lang="en-IN" altLang="en-US" dirty="0" smtClean="0"/>
              <a:t>and apps</a:t>
            </a:r>
          </a:p>
          <a:p>
            <a:pPr>
              <a:lnSpc>
                <a:spcPct val="110000"/>
              </a:lnSpc>
              <a:spcBef>
                <a:spcPts val="0"/>
              </a:spcBef>
              <a:defRPr/>
            </a:pPr>
            <a:r>
              <a:rPr lang="en-IN" altLang="en-US" dirty="0" smtClean="0"/>
              <a:t>Logical thinking</a:t>
            </a:r>
          </a:p>
          <a:p>
            <a:pPr>
              <a:lnSpc>
                <a:spcPct val="110000"/>
              </a:lnSpc>
              <a:spcBef>
                <a:spcPts val="0"/>
              </a:spcBef>
              <a:defRPr/>
            </a:pPr>
            <a:r>
              <a:rPr lang="en-IN" altLang="en-US" dirty="0" smtClean="0"/>
              <a:t>… </a:t>
            </a:r>
          </a:p>
          <a:p>
            <a:pPr>
              <a:lnSpc>
                <a:spcPct val="110000"/>
              </a:lnSpc>
              <a:spcBef>
                <a:spcPts val="0"/>
              </a:spcBef>
              <a:defRPr/>
            </a:pPr>
            <a:endParaRPr lang="en-US" altLang="en-US" sz="3200"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4</a:t>
            </a:fld>
            <a:endParaRPr lang="en-US"/>
          </a:p>
        </p:txBody>
      </p:sp>
      <p:sp>
        <p:nvSpPr>
          <p:cNvPr id="7" name="Content Placeholder 2"/>
          <p:cNvSpPr txBox="1">
            <a:spLocks/>
          </p:cNvSpPr>
          <p:nvPr/>
        </p:nvSpPr>
        <p:spPr>
          <a:xfrm>
            <a:off x="6013373" y="1527048"/>
            <a:ext cx="4737255" cy="4902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altLang="en-US" b="1" dirty="0" smtClean="0"/>
              <a:t>Why:</a:t>
            </a:r>
          </a:p>
          <a:p>
            <a:pPr>
              <a:lnSpc>
                <a:spcPct val="110000"/>
              </a:lnSpc>
              <a:spcBef>
                <a:spcPts val="0"/>
              </a:spcBef>
              <a:defRPr/>
            </a:pPr>
            <a:r>
              <a:rPr lang="en-IN" dirty="0" smtClean="0"/>
              <a:t>Computers are ubiquitous</a:t>
            </a:r>
          </a:p>
          <a:p>
            <a:pPr>
              <a:lnSpc>
                <a:spcPct val="110000"/>
              </a:lnSpc>
              <a:spcBef>
                <a:spcPts val="0"/>
              </a:spcBef>
              <a:defRPr/>
            </a:pPr>
            <a:r>
              <a:rPr lang="en-IN" dirty="0" smtClean="0"/>
              <a:t>Make students future ready</a:t>
            </a:r>
          </a:p>
          <a:p>
            <a:pPr>
              <a:lnSpc>
                <a:spcPct val="110000"/>
              </a:lnSpc>
              <a:spcBef>
                <a:spcPts val="0"/>
              </a:spcBef>
              <a:defRPr/>
            </a:pPr>
            <a:r>
              <a:rPr lang="en-IN" dirty="0" smtClean="0"/>
              <a:t>Useful for life skills</a:t>
            </a:r>
          </a:p>
          <a:p>
            <a:pPr>
              <a:lnSpc>
                <a:spcPct val="110000"/>
              </a:lnSpc>
              <a:spcBef>
                <a:spcPts val="0"/>
              </a:spcBef>
              <a:defRPr/>
            </a:pPr>
            <a:r>
              <a:rPr lang="en-IN" dirty="0" err="1" smtClean="0"/>
              <a:t>Entrepreuneurship</a:t>
            </a:r>
            <a:endParaRPr lang="en-IN" dirty="0" smtClean="0"/>
          </a:p>
          <a:p>
            <a:pPr>
              <a:lnSpc>
                <a:spcPct val="110000"/>
              </a:lnSpc>
              <a:spcBef>
                <a:spcPts val="0"/>
              </a:spcBef>
              <a:defRPr/>
            </a:pPr>
            <a:r>
              <a:rPr lang="en-IN" dirty="0" smtClean="0"/>
              <a:t>…</a:t>
            </a:r>
            <a:endParaRPr lang="en-IN" dirty="0"/>
          </a:p>
        </p:txBody>
      </p:sp>
    </p:spTree>
    <p:extLst>
      <p:ext uri="{BB962C8B-B14F-4D97-AF65-F5344CB8AC3E}">
        <p14:creationId xmlns:p14="http://schemas.microsoft.com/office/powerpoint/2010/main" val="301693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- 5</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04261" y="1415895"/>
            <a:ext cx="11617803"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You are choosing a textbook for teaching programming in your school.</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Book A focuses on the features of the programming language, gives a lot of details to explain the syntax, and has many solved examples of programming exercises.</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 </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Book B does not focus so much on the syntax, nor does it have so many solved examples. Instead it focuses on the concepts involved in programming, and their applications through real-life examples.</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40</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93570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decide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41</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94172"/>
            <a:ext cx="11887200" cy="3567100"/>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IN" sz="3200" i="1" dirty="0">
                <a:solidFill>
                  <a:srgbClr val="0000FF"/>
                </a:solidFill>
                <a:latin typeface="Calibri" panose="020F0502020204030204" pitchFamily="34" charset="0"/>
                <a:ea typeface="Calibri"/>
                <a:cs typeface="Calibri"/>
                <a:sym typeface="Calibri"/>
              </a:rPr>
              <a:t>Which </a:t>
            </a:r>
            <a:r>
              <a:rPr lang="en-IN" sz="3200" i="1" dirty="0" smtClean="0">
                <a:solidFill>
                  <a:srgbClr val="0000FF"/>
                </a:solidFill>
                <a:latin typeface="Calibri" panose="020F0502020204030204" pitchFamily="34" charset="0"/>
                <a:ea typeface="Calibri"/>
                <a:cs typeface="Calibri"/>
                <a:sym typeface="Calibri"/>
              </a:rPr>
              <a:t>book would you prefer for your class?</a:t>
            </a:r>
          </a:p>
          <a:p>
            <a:pPr>
              <a:lnSpc>
                <a:spcPct val="110000"/>
              </a:lnSpc>
            </a:pPr>
            <a:r>
              <a:rPr lang="en-US" altLang="en-US" sz="3200" dirty="0" smtClean="0">
                <a:latin typeface="Calibri" panose="020F0502020204030204" pitchFamily="34" charset="0"/>
                <a:ea typeface="ＭＳ Ｐゴシック" panose="020B0600070205080204" pitchFamily="34" charset="-128"/>
              </a:rPr>
              <a:t>A.  Book A</a:t>
            </a:r>
            <a:endParaRPr lang="en-US" altLang="en-US" sz="3200" dirty="0">
              <a:latin typeface="Calibri" panose="020F0502020204030204" pitchFamily="34" charset="0"/>
              <a:ea typeface="ＭＳ Ｐゴシック" panose="020B0600070205080204" pitchFamily="34" charset="-128"/>
            </a:endParaRPr>
          </a:p>
          <a:p>
            <a:pPr>
              <a:lnSpc>
                <a:spcPct val="110000"/>
              </a:lnSpc>
            </a:pPr>
            <a:r>
              <a:rPr lang="en-US" altLang="en-US" sz="3200" dirty="0" smtClean="0">
                <a:latin typeface="Calibri" panose="020F0502020204030204" pitchFamily="34" charset="0"/>
                <a:ea typeface="ＭＳ Ｐゴシック" panose="020B0600070205080204" pitchFamily="34" charset="-128"/>
              </a:rPr>
              <a:t>B.  Book B</a:t>
            </a:r>
            <a:endParaRPr lang="en-US" altLang="en-US" sz="3200" dirty="0">
              <a:latin typeface="Calibri" panose="020F0502020204030204" pitchFamily="34" charset="0"/>
              <a:ea typeface="ＭＳ Ｐゴシック" panose="020B0600070205080204" pitchFamily="34" charset="-128"/>
            </a:endParaRPr>
          </a:p>
          <a:p>
            <a:endParaRPr lang="en-US" sz="3200" dirty="0" smtClean="0">
              <a:latin typeface="Calibri" panose="020F0502020204030204" pitchFamily="34" charset="0"/>
              <a:cs typeface="Calibri" panose="020F0502020204030204" pitchFamily="34" charset="0"/>
            </a:endParaRPr>
          </a:p>
          <a:p>
            <a:pPr>
              <a:lnSpc>
                <a:spcPct val="110000"/>
              </a:lnSpc>
            </a:pPr>
            <a:r>
              <a:rPr lang="en-IN" sz="3200" i="1" dirty="0" smtClean="0">
                <a:solidFill>
                  <a:srgbClr val="0000FF"/>
                </a:solidFill>
                <a:latin typeface="Calibri" panose="020F0502020204030204" pitchFamily="34" charset="0"/>
                <a:ea typeface="Calibri"/>
                <a:cs typeface="Calibri"/>
                <a:sym typeface="Calibri"/>
              </a:rPr>
              <a:t>Why?</a:t>
            </a:r>
            <a:endParaRPr lang="en-US" altLang="en-US" sz="3200" dirty="0">
              <a:latin typeface="Calibri" panose="020F0502020204030204" pitchFamily="34" charset="0"/>
              <a:ea typeface="ＭＳ Ｐゴシック" panose="020B0600070205080204" pitchFamily="34" charset="-128"/>
            </a:endParaRPr>
          </a:p>
        </p:txBody>
      </p:sp>
      <p:sp>
        <p:nvSpPr>
          <p:cNvPr id="10" name="Rectangle 9"/>
          <p:cNvSpPr/>
          <p:nvPr/>
        </p:nvSpPr>
        <p:spPr>
          <a:xfrm>
            <a:off x="68445" y="2886250"/>
            <a:ext cx="9329684" cy="620111"/>
          </a:xfrm>
          <a:prstGeom prst="rect">
            <a:avLst/>
          </a:prstGeom>
          <a:noFill/>
          <a:ln>
            <a:solidFill>
              <a:srgbClr val="FF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9697972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5a</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329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Simply learning the syntax of programming language features does not lead to writing effective programs.</a:t>
            </a:r>
          </a:p>
          <a:p>
            <a:pPr marL="0" indent="0" algn="ctr">
              <a:lnSpc>
                <a:spcPct val="110000"/>
              </a:lnSpc>
              <a:spcBef>
                <a:spcPts val="600"/>
              </a:spcBef>
            </a:pPr>
            <a:endParaRPr lang="en-US" altLang="en-US" sz="3600" dirty="0">
              <a:solidFill>
                <a:srgbClr val="0000FF"/>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Learners need to be able to plan their program logically,</a:t>
            </a:r>
            <a:r>
              <a:rPr lang="en-US" altLang="en-US" sz="3600" dirty="0">
                <a:solidFill>
                  <a:srgbClr val="0000FF"/>
                </a:solidFill>
                <a:latin typeface="Calibri" panose="020F0502020204030204" pitchFamily="34" charset="0"/>
                <a:ea typeface="ＭＳ Ｐゴシック" panose="020B0600070205080204" pitchFamily="34" charset="-128"/>
              </a:rPr>
              <a:t> </a:t>
            </a:r>
            <a:r>
              <a:rPr lang="en-US" altLang="en-US" sz="3600" dirty="0" smtClean="0">
                <a:solidFill>
                  <a:srgbClr val="0000FF"/>
                </a:solidFill>
                <a:latin typeface="Calibri" panose="020F0502020204030204" pitchFamily="34" charset="0"/>
                <a:ea typeface="ＭＳ Ｐゴシック" panose="020B0600070205080204" pitchFamily="34" charset="-128"/>
              </a:rPr>
              <a:t>independent of the chosen programming language.</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42</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74763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219" y="263106"/>
            <a:ext cx="10492090" cy="1131128"/>
          </a:xfrm>
        </p:spPr>
        <p:txBody>
          <a:bodyPr>
            <a:noAutofit/>
          </a:bodyPr>
          <a:lstStyle/>
          <a:p>
            <a:pPr algn="ctr"/>
            <a:r>
              <a:rPr lang="en-US" altLang="en-US" b="1" dirty="0" smtClean="0">
                <a:solidFill>
                  <a:srgbClr val="C00000"/>
                </a:solidFill>
                <a:latin typeface="Calibri" panose="020F0502020204030204" pitchFamily="34" charset="0"/>
              </a:rPr>
              <a:t>Programming concepts, not just syntax</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59882" y="1607662"/>
            <a:ext cx="11723682" cy="442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Syntax: </a:t>
            </a:r>
            <a:r>
              <a:rPr lang="en-US" sz="3200" dirty="0">
                <a:latin typeface="Calibri" panose="020F0502020204030204" pitchFamily="34" charset="0"/>
                <a:cs typeface="Calibri" panose="020F0502020204030204" pitchFamily="34" charset="0"/>
              </a:rPr>
              <a:t>set of rules that defines the combinations of symbols that are considered to be </a:t>
            </a:r>
            <a:r>
              <a:rPr lang="en-US" sz="3200" dirty="0" smtClean="0">
                <a:latin typeface="Calibri" panose="020F0502020204030204" pitchFamily="34" charset="0"/>
                <a:cs typeface="Calibri" panose="020F0502020204030204" pitchFamily="34" charset="0"/>
              </a:rPr>
              <a:t>correctly structured. Syntax corresponds to the </a:t>
            </a:r>
            <a:r>
              <a:rPr lang="en-US" altLang="en-US" sz="3200" dirty="0" smtClean="0">
                <a:latin typeface="Calibri" panose="020F0502020204030204" pitchFamily="34" charset="0"/>
                <a:ea typeface="ＭＳ Ｐゴシック" panose="020B0600070205080204" pitchFamily="34" charset="-128"/>
              </a:rPr>
              <a:t>spelling and grammar of a given programming language.</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a:latin typeface="Calibri" panose="020F0502020204030204" pitchFamily="34" charset="0"/>
                <a:ea typeface="ＭＳ Ｐゴシック" panose="020B0600070205080204" pitchFamily="34" charset="-128"/>
              </a:rPr>
              <a:t>Concepts: knowledge and ability to </a:t>
            </a:r>
            <a:r>
              <a:rPr lang="en-US" altLang="en-US" sz="3200" dirty="0" smtClean="0">
                <a:latin typeface="Calibri" panose="020F0502020204030204" pitchFamily="34" charset="0"/>
                <a:ea typeface="ＭＳ Ｐゴシック" panose="020B0600070205080204" pitchFamily="34" charset="-128"/>
              </a:rPr>
              <a:t>do programming for a given goal. Concepts correspond to writing meaningful sentences and paragraphs, to give instructions to accomplish the goal. Some basic concepts are common across most programming languages.</a:t>
            </a:r>
            <a:endParaRPr lang="en-US" altLang="en-US" sz="3200" dirty="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43</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9869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78" y="9098"/>
            <a:ext cx="12086122" cy="799424"/>
          </a:xfrm>
        </p:spPr>
        <p:txBody>
          <a:bodyPr>
            <a:noAutofit/>
          </a:bodyPr>
          <a:lstStyle/>
          <a:p>
            <a:pPr algn="ctr"/>
            <a:r>
              <a:rPr lang="en-US" altLang="en-US" sz="4000" b="1" dirty="0" smtClean="0">
                <a:solidFill>
                  <a:srgbClr val="C00000"/>
                </a:solidFill>
                <a:latin typeface="Calibri" panose="020F0502020204030204" pitchFamily="34" charset="0"/>
              </a:rPr>
              <a:t>What are some basic programming concepts?</a:t>
            </a:r>
            <a:endParaRPr lang="en-US" altLang="en-US" sz="4000" b="1" dirty="0">
              <a:solidFill>
                <a:srgbClr val="C00000"/>
              </a:solidFill>
              <a:latin typeface="Calibri" panose="020F0502020204030204" pitchFamily="34" charset="0"/>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44</a:t>
            </a:fld>
            <a:endParaRPr lang="en-US"/>
          </a:p>
        </p:txBody>
      </p:sp>
      <p:graphicFrame>
        <p:nvGraphicFramePr>
          <p:cNvPr id="7" name="Table 6"/>
          <p:cNvGraphicFramePr>
            <a:graphicFrameLocks noGrp="1"/>
          </p:cNvGraphicFramePr>
          <p:nvPr>
            <p:extLst/>
          </p:nvPr>
        </p:nvGraphicFramePr>
        <p:xfrm>
          <a:off x="743284" y="636017"/>
          <a:ext cx="10932160" cy="6264591"/>
        </p:xfrm>
        <a:graphic>
          <a:graphicData uri="http://schemas.openxmlformats.org/drawingml/2006/table">
            <a:tbl>
              <a:tblPr firstRow="1" bandRow="1">
                <a:tableStyleId>{5C22544A-7EE6-4342-B048-85BDC9FD1C3A}</a:tableStyleId>
              </a:tblPr>
              <a:tblGrid>
                <a:gridCol w="2133600"/>
                <a:gridCol w="8798560"/>
              </a:tblGrid>
              <a:tr h="761616">
                <a:tc>
                  <a:txBody>
                    <a:bodyPr/>
                    <a:lstStyle/>
                    <a:p>
                      <a:r>
                        <a:rPr lang="en-US" sz="2800" b="0" i="0" dirty="0" smtClean="0">
                          <a:solidFill>
                            <a:schemeClr val="tx1"/>
                          </a:solidFill>
                          <a:latin typeface="Calibri" panose="020F0502020204030204" pitchFamily="34" charset="0"/>
                          <a:cs typeface="Calibri" panose="020F0502020204030204" pitchFamily="34" charset="0"/>
                        </a:rPr>
                        <a:t>Variables</a:t>
                      </a:r>
                    </a:p>
                  </a:txBody>
                  <a:tcPr>
                    <a:noFill/>
                  </a:tcPr>
                </a:tc>
                <a:tc>
                  <a:txBody>
                    <a:bodyPr/>
                    <a:lstStyle/>
                    <a:p>
                      <a:pPr lvl="1">
                        <a:lnSpc>
                          <a:spcPct val="110000"/>
                        </a:lnSpc>
                        <a:buFont typeface="Arial" panose="020B0604020202020204" pitchFamily="34" charset="0"/>
                        <a:buChar char="•"/>
                      </a:pPr>
                      <a:r>
                        <a:rPr lang="en-US" altLang="en-US" sz="2800" b="0" dirty="0" smtClean="0">
                          <a:solidFill>
                            <a:schemeClr val="tx1"/>
                          </a:solidFill>
                          <a:latin typeface="Calibri" panose="020F0502020204030204" pitchFamily="34" charset="0"/>
                          <a:ea typeface="ＭＳ Ｐゴシック" panose="020B0600070205080204" pitchFamily="34" charset="-128"/>
                        </a:rPr>
                        <a:t> Memory location to store a value.</a:t>
                      </a:r>
                    </a:p>
                    <a:p>
                      <a:pPr lvl="1">
                        <a:lnSpc>
                          <a:spcPct val="110000"/>
                        </a:lnSpc>
                        <a:buFont typeface="Arial" panose="020B0604020202020204" pitchFamily="34" charset="0"/>
                        <a:buChar char="•"/>
                      </a:pPr>
                      <a:r>
                        <a:rPr lang="en-US" altLang="en-US" sz="2400" b="0" dirty="0" smtClean="0">
                          <a:solidFill>
                            <a:schemeClr val="tx1"/>
                          </a:solidFill>
                          <a:latin typeface="Calibri" panose="020F0502020204030204" pitchFamily="34" charset="0"/>
                          <a:ea typeface="ＭＳ Ｐゴシック" panose="020B0600070205080204" pitchFamily="34" charset="-128"/>
                        </a:rPr>
                        <a:t> Associated concepts – data types, data structures.</a:t>
                      </a:r>
                      <a:endParaRPr lang="en-US" sz="1800" b="0" dirty="0">
                        <a:solidFill>
                          <a:schemeClr val="tx1"/>
                        </a:solidFill>
                      </a:endParaRPr>
                    </a:p>
                  </a:txBody>
                  <a:tcPr>
                    <a:noFill/>
                  </a:tcPr>
                </a:tc>
              </a:tr>
              <a:tr h="761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sym typeface="Arial"/>
                        </a:rPr>
                        <a:t>Assignment </a:t>
                      </a:r>
                    </a:p>
                  </a:txBody>
                  <a:tcPr>
                    <a:noFill/>
                  </a:tcPr>
                </a:tc>
                <a:tc>
                  <a:txBody>
                    <a:bodyPr/>
                    <a:lstStyle/>
                    <a:p>
                      <a:pPr lvl="1">
                        <a:lnSpc>
                          <a:spcPct val="110000"/>
                        </a:lnSpc>
                        <a:buFont typeface="Arial" panose="020B0604020202020204" pitchFamily="34" charset="0"/>
                        <a:buChar char="•"/>
                      </a:pPr>
                      <a:r>
                        <a:rPr lang="en-US" altLang="en-US" sz="2800" b="0" dirty="0" smtClean="0">
                          <a:solidFill>
                            <a:schemeClr val="tx1"/>
                          </a:solidFill>
                          <a:latin typeface="Calibri" panose="020F0502020204030204" pitchFamily="34" charset="0"/>
                          <a:ea typeface="ＭＳ Ｐゴシック" panose="020B0600070205080204" pitchFamily="34" charset="-128"/>
                        </a:rPr>
                        <a:t> Storing a value in a variable. </a:t>
                      </a:r>
                    </a:p>
                    <a:p>
                      <a:pPr lvl="1">
                        <a:lnSpc>
                          <a:spcPct val="110000"/>
                        </a:lnSpc>
                        <a:buFont typeface="Arial" panose="020B0604020202020204" pitchFamily="34" charset="0"/>
                        <a:buChar char="•"/>
                      </a:pPr>
                      <a:r>
                        <a:rPr lang="en-US" altLang="en-US" sz="2400" b="0" baseline="0" dirty="0" smtClean="0">
                          <a:solidFill>
                            <a:schemeClr val="tx1"/>
                          </a:solidFill>
                          <a:latin typeface="Calibri" panose="020F0502020204030204" pitchFamily="34" charset="0"/>
                          <a:ea typeface="ＭＳ Ｐゴシック" panose="020B0600070205080204" pitchFamily="34" charset="-128"/>
                        </a:rPr>
                        <a:t> </a:t>
                      </a:r>
                      <a:r>
                        <a:rPr lang="en-US" altLang="en-US" sz="2400" b="0" dirty="0" smtClean="0">
                          <a:solidFill>
                            <a:schemeClr val="tx1"/>
                          </a:solidFill>
                          <a:latin typeface="Calibri" panose="020F0502020204030204" pitchFamily="34" charset="0"/>
                          <a:ea typeface="ＭＳ Ｐゴシック" panose="020B0600070205080204" pitchFamily="34" charset="-128"/>
                        </a:rPr>
                        <a:t>Associated concepts – operators</a:t>
                      </a:r>
                      <a:r>
                        <a:rPr lang="en-US" altLang="en-US" sz="2400" b="0" baseline="0" dirty="0" smtClean="0">
                          <a:solidFill>
                            <a:schemeClr val="tx1"/>
                          </a:solidFill>
                          <a:latin typeface="Calibri" panose="020F0502020204030204" pitchFamily="34" charset="0"/>
                          <a:ea typeface="ＭＳ Ｐゴシック" panose="020B0600070205080204" pitchFamily="34" charset="-128"/>
                        </a:rPr>
                        <a:t>, expressions.</a:t>
                      </a:r>
                      <a:endParaRPr lang="en-US" sz="1800" b="0" dirty="0">
                        <a:solidFill>
                          <a:schemeClr val="tx1"/>
                        </a:solidFill>
                      </a:endParaRPr>
                    </a:p>
                  </a:txBody>
                  <a:tcPr>
                    <a:noFill/>
                  </a:tcPr>
                </a:tc>
              </a:tr>
              <a:tr h="761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sym typeface="Arial"/>
                        </a:rPr>
                        <a:t>Sequence</a:t>
                      </a:r>
                    </a:p>
                  </a:txBody>
                  <a:tcPr>
                    <a:noFill/>
                  </a:tcPr>
                </a:tc>
                <a:tc>
                  <a:txBody>
                    <a:bodyPr/>
                    <a:lstStyle/>
                    <a:p>
                      <a:pPr lvl="1">
                        <a:lnSpc>
                          <a:spcPct val="110000"/>
                        </a:lnSpc>
                        <a:buFont typeface="Arial" panose="020B0604020202020204" pitchFamily="34" charset="0"/>
                        <a:buChar char="•"/>
                      </a:pPr>
                      <a:r>
                        <a:rPr lang="en-US" altLang="en-US" sz="2400" b="0" dirty="0" smtClean="0">
                          <a:solidFill>
                            <a:schemeClr val="tx1"/>
                          </a:solidFill>
                          <a:latin typeface="Calibri" panose="020F0502020204030204" pitchFamily="34" charset="0"/>
                          <a:ea typeface="ＭＳ Ｐゴシック" panose="020B0600070205080204" pitchFamily="34" charset="-128"/>
                        </a:rPr>
                        <a:t> Order in</a:t>
                      </a:r>
                      <a:r>
                        <a:rPr lang="en-US" altLang="en-US" sz="2400" b="0" baseline="0" dirty="0" smtClean="0">
                          <a:solidFill>
                            <a:schemeClr val="tx1"/>
                          </a:solidFill>
                          <a:latin typeface="Calibri" panose="020F0502020204030204" pitchFamily="34" charset="0"/>
                          <a:ea typeface="ＭＳ Ｐゴシック" panose="020B0600070205080204" pitchFamily="34" charset="-128"/>
                        </a:rPr>
                        <a:t> which </a:t>
                      </a:r>
                      <a:r>
                        <a:rPr lang="en-US" altLang="en-US" sz="2400" b="0" dirty="0" smtClean="0">
                          <a:solidFill>
                            <a:schemeClr val="tx1"/>
                          </a:solidFill>
                          <a:latin typeface="Calibri" panose="020F0502020204030204" pitchFamily="34" charset="0"/>
                          <a:ea typeface="ＭＳ Ｐゴシック" panose="020B0600070205080204" pitchFamily="34" charset="-128"/>
                        </a:rPr>
                        <a:t>instructions are executed.</a:t>
                      </a:r>
                    </a:p>
                    <a:p>
                      <a:pPr lvl="1">
                        <a:lnSpc>
                          <a:spcPct val="110000"/>
                        </a:lnSpc>
                        <a:buFont typeface="Arial" panose="020B0604020202020204" pitchFamily="34" charset="0"/>
                        <a:buChar char="•"/>
                      </a:pPr>
                      <a:r>
                        <a:rPr lang="en-US" altLang="en-US" sz="2400" b="0" dirty="0" smtClean="0">
                          <a:solidFill>
                            <a:schemeClr val="tx1"/>
                          </a:solidFill>
                          <a:latin typeface="Calibri" panose="020F0502020204030204" pitchFamily="34" charset="0"/>
                          <a:ea typeface="ＭＳ Ｐゴシック" panose="020B0600070205080204" pitchFamily="34" charset="-128"/>
                        </a:rPr>
                        <a:t> Associated concepts – block.</a:t>
                      </a:r>
                    </a:p>
                  </a:txBody>
                  <a:tcPr>
                    <a:noFill/>
                  </a:tcPr>
                </a:tc>
              </a:tr>
              <a:tr h="761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sym typeface="Arial"/>
                        </a:rPr>
                        <a:t>Branching</a:t>
                      </a:r>
                    </a:p>
                  </a:txBody>
                  <a:tcPr>
                    <a:noFill/>
                  </a:tcPr>
                </a:tc>
                <a:tc>
                  <a:txBody>
                    <a:bodyPr/>
                    <a:lstStyle/>
                    <a:p>
                      <a:pPr lvl="1">
                        <a:lnSpc>
                          <a:spcPct val="110000"/>
                        </a:lnSpc>
                        <a:buFont typeface="Arial" panose="020B0604020202020204" pitchFamily="34" charset="0"/>
                        <a:buChar char="•"/>
                      </a:pPr>
                      <a:r>
                        <a:rPr lang="en-US" altLang="en-US" sz="2800" b="0" dirty="0" smtClean="0">
                          <a:solidFill>
                            <a:schemeClr val="tx1"/>
                          </a:solidFill>
                          <a:latin typeface="Calibri" panose="020F0502020204030204" pitchFamily="34" charset="0"/>
                          <a:ea typeface="ＭＳ Ｐゴシック" panose="020B0600070205080204" pitchFamily="34" charset="-128"/>
                        </a:rPr>
                        <a:t> Choosing</a:t>
                      </a:r>
                      <a:r>
                        <a:rPr lang="en-US" altLang="en-US" sz="2800" b="0" baseline="0" dirty="0" smtClean="0">
                          <a:solidFill>
                            <a:schemeClr val="tx1"/>
                          </a:solidFill>
                          <a:latin typeface="Calibri" panose="020F0502020204030204" pitchFamily="34" charset="0"/>
                          <a:ea typeface="ＭＳ Ｐゴシック" panose="020B0600070205080204" pitchFamily="34" charset="-128"/>
                        </a:rPr>
                        <a:t> among alternative sequences of statements</a:t>
                      </a:r>
                      <a:r>
                        <a:rPr lang="en-US" altLang="en-US" sz="2800" b="0" dirty="0" smtClean="0">
                          <a:solidFill>
                            <a:schemeClr val="tx1"/>
                          </a:solidFill>
                          <a:latin typeface="Calibri" panose="020F0502020204030204" pitchFamily="34" charset="0"/>
                          <a:ea typeface="ＭＳ Ｐゴシック" panose="020B0600070205080204" pitchFamily="34" charset="-128"/>
                        </a:rPr>
                        <a:t>.</a:t>
                      </a:r>
                    </a:p>
                    <a:p>
                      <a:pPr lvl="1">
                        <a:lnSpc>
                          <a:spcPct val="110000"/>
                        </a:lnSpc>
                        <a:buFont typeface="Arial" panose="020B0604020202020204" pitchFamily="34" charset="0"/>
                        <a:buChar char="•"/>
                      </a:pPr>
                      <a:r>
                        <a:rPr lang="en-US" altLang="en-US" sz="2400" b="0" dirty="0" smtClean="0">
                          <a:solidFill>
                            <a:schemeClr val="tx1"/>
                          </a:solidFill>
                          <a:latin typeface="Calibri" panose="020F0502020204030204" pitchFamily="34" charset="0"/>
                          <a:ea typeface="ＭＳ Ｐゴシック" panose="020B0600070205080204" pitchFamily="34" charset="-128"/>
                        </a:rPr>
                        <a:t> Associated</a:t>
                      </a:r>
                      <a:r>
                        <a:rPr lang="en-US" altLang="en-US" sz="2400" b="0" baseline="0" dirty="0" smtClean="0">
                          <a:solidFill>
                            <a:schemeClr val="tx1"/>
                          </a:solidFill>
                          <a:latin typeface="Calibri" panose="020F0502020204030204" pitchFamily="34" charset="0"/>
                          <a:ea typeface="ＭＳ Ｐゴシック" panose="020B0600070205080204" pitchFamily="34" charset="-128"/>
                        </a:rPr>
                        <a:t> concepts – c</a:t>
                      </a:r>
                      <a:r>
                        <a:rPr lang="en-US" altLang="en-US" sz="2400" b="0" dirty="0" smtClean="0">
                          <a:solidFill>
                            <a:schemeClr val="tx1"/>
                          </a:solidFill>
                          <a:latin typeface="Calibri" panose="020F0502020204030204" pitchFamily="34" charset="0"/>
                          <a:ea typeface="ＭＳ Ｐゴシック" panose="020B0600070205080204" pitchFamily="34" charset="-128"/>
                        </a:rPr>
                        <a:t>ondition</a:t>
                      </a:r>
                      <a:r>
                        <a:rPr lang="en-US" altLang="en-US" sz="2400" b="0" baseline="0" dirty="0" smtClean="0">
                          <a:solidFill>
                            <a:schemeClr val="tx1"/>
                          </a:solidFill>
                          <a:latin typeface="Calibri" panose="020F0502020204030204" pitchFamily="34" charset="0"/>
                          <a:ea typeface="ＭＳ Ｐゴシック" panose="020B0600070205080204" pitchFamily="34" charset="-128"/>
                        </a:rPr>
                        <a:t> evaluation</a:t>
                      </a:r>
                      <a:r>
                        <a:rPr lang="en-US" altLang="en-US" sz="2400" b="0" dirty="0" smtClean="0">
                          <a:solidFill>
                            <a:schemeClr val="tx1"/>
                          </a:solidFill>
                          <a:latin typeface="Calibri" panose="020F0502020204030204" pitchFamily="34" charset="0"/>
                          <a:ea typeface="ＭＳ Ｐゴシック" panose="020B0600070205080204" pitchFamily="34" charset="-128"/>
                        </a:rPr>
                        <a:t>.</a:t>
                      </a:r>
                    </a:p>
                  </a:txBody>
                  <a:tcPr>
                    <a:noFill/>
                  </a:tcPr>
                </a:tc>
              </a:tr>
              <a:tr h="761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sym typeface="Arial"/>
                        </a:rPr>
                        <a:t>Iteration</a:t>
                      </a:r>
                    </a:p>
                  </a:txBody>
                  <a:tcPr>
                    <a:noFill/>
                  </a:tcPr>
                </a:tc>
                <a:tc>
                  <a:txBody>
                    <a:bodyPr/>
                    <a:lstStyle/>
                    <a:p>
                      <a:pPr lvl="1">
                        <a:lnSpc>
                          <a:spcPct val="110000"/>
                        </a:lnSpc>
                        <a:buFont typeface="Arial" panose="020B0604020202020204" pitchFamily="34" charset="0"/>
                        <a:buChar char="•"/>
                      </a:pPr>
                      <a:r>
                        <a:rPr lang="en-US" altLang="en-US" sz="2800" b="0" dirty="0" smtClean="0">
                          <a:solidFill>
                            <a:schemeClr val="tx1"/>
                          </a:solidFill>
                          <a:latin typeface="Calibri" panose="020F0502020204030204" pitchFamily="34" charset="0"/>
                          <a:ea typeface="ＭＳ Ｐゴシック" panose="020B0600070205080204" pitchFamily="34" charset="-128"/>
                        </a:rPr>
                        <a:t> Repeating</a:t>
                      </a:r>
                      <a:r>
                        <a:rPr lang="en-US" altLang="en-US" sz="2800" b="0" baseline="0" dirty="0" smtClean="0">
                          <a:solidFill>
                            <a:schemeClr val="tx1"/>
                          </a:solidFill>
                          <a:latin typeface="Calibri" panose="020F0502020204030204" pitchFamily="34" charset="0"/>
                          <a:ea typeface="ＭＳ Ｐゴシック" panose="020B0600070205080204" pitchFamily="34" charset="-128"/>
                        </a:rPr>
                        <a:t> a sequence of statements.</a:t>
                      </a:r>
                      <a:endParaRPr lang="en-US" altLang="en-US" sz="2800" b="0" dirty="0" smtClean="0">
                        <a:solidFill>
                          <a:schemeClr val="tx1"/>
                        </a:solidFill>
                        <a:latin typeface="Calibri" panose="020F0502020204030204" pitchFamily="34" charset="0"/>
                        <a:ea typeface="ＭＳ Ｐゴシック" panose="020B0600070205080204" pitchFamily="34" charset="-128"/>
                      </a:endParaRPr>
                    </a:p>
                    <a:p>
                      <a:pPr lvl="1">
                        <a:lnSpc>
                          <a:spcPct val="110000"/>
                        </a:lnSpc>
                        <a:buFont typeface="Arial" panose="020B0604020202020204" pitchFamily="34" charset="0"/>
                        <a:buChar char="•"/>
                      </a:pPr>
                      <a:r>
                        <a:rPr lang="en-US" altLang="en-US" sz="2400" b="0" dirty="0" smtClean="0">
                          <a:solidFill>
                            <a:schemeClr val="tx1"/>
                          </a:solidFill>
                          <a:latin typeface="Calibri" panose="020F0502020204030204" pitchFamily="34" charset="0"/>
                          <a:ea typeface="ＭＳ Ｐゴシック" panose="020B0600070205080204" pitchFamily="34" charset="-128"/>
                        </a:rPr>
                        <a:t> Associated</a:t>
                      </a:r>
                      <a:r>
                        <a:rPr lang="en-US" altLang="en-US" sz="2400" b="0" baseline="0" dirty="0" smtClean="0">
                          <a:solidFill>
                            <a:schemeClr val="tx1"/>
                          </a:solidFill>
                          <a:latin typeface="Calibri" panose="020F0502020204030204" pitchFamily="34" charset="0"/>
                          <a:ea typeface="ＭＳ Ｐゴシック" panose="020B0600070205080204" pitchFamily="34" charset="-128"/>
                        </a:rPr>
                        <a:t> concepts – entry initialization, exit criteria</a:t>
                      </a:r>
                      <a:r>
                        <a:rPr lang="en-US" altLang="en-US" sz="2400" b="0" dirty="0" smtClean="0">
                          <a:solidFill>
                            <a:schemeClr val="tx1"/>
                          </a:solidFill>
                          <a:latin typeface="Calibri" panose="020F0502020204030204" pitchFamily="34" charset="0"/>
                          <a:ea typeface="ＭＳ Ｐゴシック" panose="020B0600070205080204" pitchFamily="34" charset="-128"/>
                        </a:rPr>
                        <a:t>.</a:t>
                      </a:r>
                    </a:p>
                  </a:txBody>
                  <a:tcPr>
                    <a:noFill/>
                  </a:tcPr>
                </a:tc>
              </a:tr>
              <a:tr h="761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sym typeface="Arial"/>
                        </a:rPr>
                        <a:t>Functions</a:t>
                      </a:r>
                    </a:p>
                  </a:txBody>
                  <a:tcPr>
                    <a:noFill/>
                  </a:tcPr>
                </a:tc>
                <a:tc>
                  <a:txBody>
                    <a:bodyPr/>
                    <a:lstStyle/>
                    <a:p>
                      <a:pPr lvl="1">
                        <a:lnSpc>
                          <a:spcPct val="110000"/>
                        </a:lnSpc>
                        <a:buFont typeface="Arial" panose="020B0604020202020204" pitchFamily="34" charset="0"/>
                        <a:buChar char="•"/>
                      </a:pPr>
                      <a:r>
                        <a:rPr lang="en-US" altLang="en-US" sz="2800" b="0" dirty="0" smtClean="0">
                          <a:solidFill>
                            <a:schemeClr val="tx1"/>
                          </a:solidFill>
                          <a:latin typeface="Calibri" panose="020F0502020204030204" pitchFamily="34" charset="0"/>
                          <a:ea typeface="ＭＳ Ｐゴシック" panose="020B0600070205080204" pitchFamily="34" charset="-128"/>
                        </a:rPr>
                        <a:t> Reusing</a:t>
                      </a:r>
                      <a:r>
                        <a:rPr lang="en-US" altLang="en-US" sz="2800" b="0" baseline="0" dirty="0" smtClean="0">
                          <a:solidFill>
                            <a:schemeClr val="tx1"/>
                          </a:solidFill>
                          <a:latin typeface="Calibri" panose="020F0502020204030204" pitchFamily="34" charset="0"/>
                          <a:ea typeface="ＭＳ Ｐゴシック" panose="020B0600070205080204" pitchFamily="34" charset="-128"/>
                        </a:rPr>
                        <a:t> a sequence of statements.</a:t>
                      </a:r>
                      <a:endParaRPr lang="en-US" altLang="en-US" sz="2800" b="0" dirty="0" smtClean="0">
                        <a:solidFill>
                          <a:schemeClr val="tx1"/>
                        </a:solidFill>
                        <a:latin typeface="Calibri" panose="020F0502020204030204" pitchFamily="34" charset="0"/>
                        <a:ea typeface="ＭＳ Ｐゴシック" panose="020B0600070205080204" pitchFamily="34" charset="-128"/>
                      </a:endParaRPr>
                    </a:p>
                    <a:p>
                      <a:pPr lvl="1">
                        <a:lnSpc>
                          <a:spcPct val="110000"/>
                        </a:lnSpc>
                        <a:buFont typeface="Arial" panose="020B0604020202020204" pitchFamily="34" charset="0"/>
                        <a:buChar char="•"/>
                      </a:pPr>
                      <a:r>
                        <a:rPr lang="en-US" altLang="en-US" sz="2400" b="0" dirty="0" smtClean="0">
                          <a:solidFill>
                            <a:schemeClr val="tx1"/>
                          </a:solidFill>
                          <a:latin typeface="Calibri" panose="020F0502020204030204" pitchFamily="34" charset="0"/>
                          <a:ea typeface="ＭＳ Ｐゴシック" panose="020B0600070205080204" pitchFamily="34" charset="-128"/>
                        </a:rPr>
                        <a:t> Associated</a:t>
                      </a:r>
                      <a:r>
                        <a:rPr lang="en-US" altLang="en-US" sz="2400" b="0" baseline="0" dirty="0" smtClean="0">
                          <a:solidFill>
                            <a:schemeClr val="tx1"/>
                          </a:solidFill>
                          <a:latin typeface="Calibri" panose="020F0502020204030204" pitchFamily="34" charset="0"/>
                          <a:ea typeface="ＭＳ Ｐゴシック" panose="020B0600070205080204" pitchFamily="34" charset="-128"/>
                        </a:rPr>
                        <a:t> concepts – parameters, user-defined, libraries.</a:t>
                      </a:r>
                      <a:endParaRPr lang="en-US" altLang="en-US" sz="2400" b="0" dirty="0" smtClean="0">
                        <a:solidFill>
                          <a:schemeClr val="tx1"/>
                        </a:solidFill>
                        <a:latin typeface="Calibri" panose="020F0502020204030204" pitchFamily="34" charset="0"/>
                        <a:ea typeface="ＭＳ Ｐゴシック" panose="020B0600070205080204" pitchFamily="34" charset="-128"/>
                      </a:endParaRPr>
                    </a:p>
                  </a:txBody>
                  <a:tcPr>
                    <a:noFill/>
                  </a:tcPr>
                </a:tc>
              </a:tr>
              <a:tr h="552639">
                <a:tc>
                  <a:txBody>
                    <a:bodyPr/>
                    <a:lstStyle/>
                    <a:p>
                      <a:r>
                        <a:rPr lang="en-US" dirty="0" smtClean="0"/>
                        <a:t>Data</a:t>
                      </a:r>
                      <a:r>
                        <a:rPr lang="en-US" baseline="0" dirty="0" smtClean="0"/>
                        <a:t> Structures</a:t>
                      </a:r>
                      <a:endParaRPr lang="en-US" dirty="0"/>
                    </a:p>
                  </a:txBody>
                  <a:tcPr>
                    <a:noFill/>
                  </a:tcPr>
                </a:tc>
                <a:tc>
                  <a:txBody>
                    <a:bodyPr/>
                    <a:lstStyle/>
                    <a:p>
                      <a:r>
                        <a:rPr lang="en-US" dirty="0" smtClean="0"/>
                        <a:t>…</a:t>
                      </a:r>
                      <a:endParaRPr lang="en-US" dirty="0"/>
                    </a:p>
                  </a:txBody>
                  <a:tcPr>
                    <a:noFill/>
                  </a:tcPr>
                </a:tc>
              </a:tr>
            </a:tbl>
          </a:graphicData>
        </a:graphic>
      </p:graphicFrame>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4288272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78" y="9098"/>
            <a:ext cx="12086122" cy="1131128"/>
          </a:xfrm>
        </p:spPr>
        <p:txBody>
          <a:bodyPr>
            <a:noAutofit/>
          </a:bodyPr>
          <a:lstStyle/>
          <a:p>
            <a:pPr algn="ctr"/>
            <a:r>
              <a:rPr lang="en-US" altLang="en-US" sz="4000" b="1" dirty="0" smtClean="0">
                <a:solidFill>
                  <a:srgbClr val="C00000"/>
                </a:solidFill>
                <a:latin typeface="Calibri" panose="020F0502020204030204" pitchFamily="34" charset="0"/>
              </a:rPr>
              <a:t>Why are concepts more important than syntax?</a:t>
            </a:r>
            <a:endParaRPr lang="en-US" altLang="en-US" sz="4000"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522975" y="1140226"/>
            <a:ext cx="11393212" cy="550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u="sng" dirty="0" smtClean="0">
                <a:latin typeface="Calibri" panose="020F0502020204030204" pitchFamily="34" charset="0"/>
                <a:ea typeface="ＭＳ Ｐゴシック" panose="020B0600070205080204" pitchFamily="34" charset="-128"/>
              </a:rPr>
              <a:t>Obvious reason:</a:t>
            </a:r>
            <a:r>
              <a:rPr lang="en-US" altLang="en-US" sz="3200" dirty="0" smtClean="0">
                <a:latin typeface="Calibri" panose="020F0502020204030204" pitchFamily="34" charset="0"/>
                <a:ea typeface="ＭＳ Ｐゴシック" panose="020B0600070205080204" pitchFamily="34" charset="-128"/>
              </a:rPr>
              <a:t> Syntax changes from one programming language to another. Learners should be able to adapt to changes in the syntax, and learn to use new languages on their own.</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u="sng" dirty="0" smtClean="0">
                <a:latin typeface="Calibri" panose="020F0502020204030204" pitchFamily="34" charset="0"/>
                <a:ea typeface="ＭＳ Ｐゴシック" panose="020B0600070205080204" pitchFamily="34" charset="-128"/>
              </a:rPr>
              <a:t>More important reason:</a:t>
            </a:r>
            <a:r>
              <a:rPr lang="en-US" altLang="en-US" sz="3200" dirty="0" smtClean="0">
                <a:latin typeface="Calibri" panose="020F0502020204030204" pitchFamily="34" charset="0"/>
                <a:ea typeface="ＭＳ Ｐゴシック" panose="020B0600070205080204" pitchFamily="34" charset="-128"/>
              </a:rPr>
              <a:t> Programming concepts form the basis of giving instructions to computers. It is not sufficient to simply know the syntax of such instructions. It is necessary to learn how to use the concepts to plan the sequence instructions (program), independent of the syntax.</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45</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0343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616" y="45691"/>
            <a:ext cx="11741426" cy="984173"/>
          </a:xfrm>
        </p:spPr>
        <p:txBody>
          <a:bodyPr>
            <a:normAutofit/>
          </a:bodyPr>
          <a:lstStyle/>
          <a:p>
            <a:pPr algn="ctr"/>
            <a:r>
              <a:rPr lang="en-US" b="1" dirty="0" smtClean="0">
                <a:solidFill>
                  <a:srgbClr val="800000"/>
                </a:solidFill>
                <a:latin typeface="+mn-lt"/>
              </a:rPr>
              <a:t>Activity: Think – Pair – Share</a:t>
            </a:r>
            <a:endParaRPr lang="en-US" b="1" dirty="0">
              <a:latin typeface="+mn-lt"/>
            </a:endParaRPr>
          </a:p>
        </p:txBody>
      </p:sp>
      <p:sp>
        <p:nvSpPr>
          <p:cNvPr id="3" name="Content Placeholder 2"/>
          <p:cNvSpPr>
            <a:spLocks noGrp="1"/>
          </p:cNvSpPr>
          <p:nvPr>
            <p:ph idx="1"/>
          </p:nvPr>
        </p:nvSpPr>
        <p:spPr>
          <a:xfrm>
            <a:off x="243840" y="1119907"/>
            <a:ext cx="11673839" cy="5253461"/>
          </a:xfrm>
          <a:solidFill>
            <a:schemeClr val="bg1"/>
          </a:solidFill>
        </p:spPr>
        <p:txBody>
          <a:bodyPr>
            <a:normAutofit fontScale="92500"/>
          </a:bodyPr>
          <a:lstStyle/>
          <a:p>
            <a:pPr marL="0" indent="0">
              <a:lnSpc>
                <a:spcPct val="110000"/>
              </a:lnSpc>
              <a:spcBef>
                <a:spcPts val="0"/>
              </a:spcBef>
              <a:buNone/>
              <a:defRPr/>
            </a:pPr>
            <a:r>
              <a:rPr lang="en-US" altLang="en-US" sz="3600" dirty="0" smtClean="0">
                <a:latin typeface="Calibri" panose="020F0502020204030204" pitchFamily="34" charset="0"/>
                <a:ea typeface="ＭＳ Ｐゴシック" panose="020B0600070205080204" pitchFamily="34" charset="-128"/>
              </a:rPr>
              <a:t>Suppose the Board asks you to choose the programming </a:t>
            </a:r>
            <a:r>
              <a:rPr lang="en-US" altLang="en-US" sz="3600" dirty="0">
                <a:latin typeface="Calibri" panose="020F0502020204030204" pitchFamily="34" charset="0"/>
                <a:ea typeface="ＭＳ Ｐゴシック" panose="020B0600070205080204" pitchFamily="34" charset="-128"/>
              </a:rPr>
              <a:t>language </a:t>
            </a:r>
            <a:r>
              <a:rPr lang="en-US" altLang="en-US" sz="3600" dirty="0" smtClean="0">
                <a:latin typeface="Calibri" panose="020F0502020204030204" pitchFamily="34" charset="0"/>
                <a:ea typeface="ＭＳ Ｐゴシック" panose="020B0600070205080204" pitchFamily="34" charset="-128"/>
              </a:rPr>
              <a:t>that should </a:t>
            </a:r>
            <a:r>
              <a:rPr lang="en-US" altLang="en-US" sz="3600" dirty="0">
                <a:latin typeface="Calibri" panose="020F0502020204030204" pitchFamily="34" charset="0"/>
                <a:ea typeface="ＭＳ Ｐゴシック" panose="020B0600070205080204" pitchFamily="34" charset="-128"/>
              </a:rPr>
              <a:t>be taught in schools</a:t>
            </a:r>
            <a:r>
              <a:rPr lang="en-US" altLang="en-US" sz="3600" dirty="0" smtClean="0">
                <a:latin typeface="Calibri" panose="020F0502020204030204" pitchFamily="34" charset="0"/>
                <a:ea typeface="ＭＳ Ｐゴシック" panose="020B0600070205080204" pitchFamily="34" charset="-128"/>
              </a:rPr>
              <a:t>.</a:t>
            </a:r>
          </a:p>
          <a:p>
            <a:pPr marL="0" indent="0">
              <a:lnSpc>
                <a:spcPct val="110000"/>
              </a:lnSpc>
              <a:spcBef>
                <a:spcPts val="0"/>
              </a:spcBef>
              <a:buNone/>
              <a:defRPr/>
            </a:pPr>
            <a:endParaRPr lang="en-US" sz="3600" dirty="0">
              <a:solidFill>
                <a:srgbClr val="FF0000"/>
              </a:solidFill>
              <a:latin typeface="Calibri" panose="020F0502020204030204" pitchFamily="34" charset="0"/>
              <a:ea typeface="ＭＳ Ｐゴシック" panose="020B0600070205080204" pitchFamily="34" charset="-128"/>
            </a:endParaRPr>
          </a:p>
          <a:p>
            <a:pPr marL="0" indent="0">
              <a:lnSpc>
                <a:spcPct val="110000"/>
              </a:lnSpc>
              <a:spcBef>
                <a:spcPts val="0"/>
              </a:spcBef>
              <a:buNone/>
              <a:defRPr/>
            </a:pPr>
            <a:r>
              <a:rPr lang="en-US" sz="3600" dirty="0" smtClean="0">
                <a:solidFill>
                  <a:srgbClr val="C00000"/>
                </a:solidFill>
                <a:latin typeface="Calibri" panose="020F0502020204030204" pitchFamily="34" charset="0"/>
                <a:ea typeface="ＭＳ Ｐゴシック" panose="020B0600070205080204" pitchFamily="34" charset="-128"/>
              </a:rPr>
              <a:t>Think:</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latin typeface="Calibri" panose="020F0502020204030204" pitchFamily="34" charset="0"/>
                <a:ea typeface="ＭＳ Ｐゴシック" panose="020B0600070205080204" pitchFamily="34" charset="-128"/>
              </a:rPr>
              <a:t>Which language will you pick, and why.		</a:t>
            </a:r>
            <a:r>
              <a:rPr lang="en-US" sz="3600" dirty="0" smtClean="0">
                <a:solidFill>
                  <a:srgbClr val="C00000"/>
                </a:solidFill>
                <a:latin typeface="Calibri" panose="020F0502020204030204" pitchFamily="34" charset="0"/>
                <a:ea typeface="ＭＳ Ｐゴシック" panose="020B0600070205080204" pitchFamily="34" charset="-128"/>
              </a:rPr>
              <a:t>[2 minutes]</a:t>
            </a:r>
          </a:p>
          <a:p>
            <a:pPr marL="0" indent="0">
              <a:lnSpc>
                <a:spcPct val="110000"/>
              </a:lnSpc>
              <a:spcBef>
                <a:spcPts val="0"/>
              </a:spcBef>
              <a:buNone/>
              <a:defRPr/>
            </a:pPr>
            <a:endParaRPr lang="en-US" sz="3600" dirty="0" smtClean="0">
              <a:solidFill>
                <a:srgbClr val="FF0000"/>
              </a:solidFill>
              <a:latin typeface="Calibri" panose="020F0502020204030204" pitchFamily="34" charset="0"/>
              <a:ea typeface="ＭＳ Ｐゴシック" panose="020B0600070205080204" pitchFamily="34" charset="-128"/>
            </a:endParaRPr>
          </a:p>
          <a:p>
            <a:pPr marL="0" indent="0">
              <a:lnSpc>
                <a:spcPct val="110000"/>
              </a:lnSpc>
              <a:spcBef>
                <a:spcPts val="0"/>
              </a:spcBef>
              <a:buNone/>
              <a:defRPr/>
            </a:pPr>
            <a:r>
              <a:rPr lang="en-US" sz="3600" dirty="0" smtClean="0">
                <a:solidFill>
                  <a:srgbClr val="C00000"/>
                </a:solidFill>
                <a:latin typeface="Calibri" panose="020F0502020204030204" pitchFamily="34" charset="0"/>
                <a:ea typeface="ＭＳ Ｐゴシック" panose="020B0600070205080204" pitchFamily="34" charset="-128"/>
              </a:rPr>
              <a:t>Pair:</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latin typeface="Calibri" panose="020F0502020204030204" pitchFamily="34" charset="0"/>
                <a:ea typeface="ＭＳ Ｐゴシック" panose="020B0600070205080204" pitchFamily="34" charset="-128"/>
              </a:rPr>
              <a:t>Compare your answer and reasons with your neighbor, and come up with a single answer.</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solidFill>
                  <a:srgbClr val="C00000"/>
                </a:solidFill>
                <a:latin typeface="Calibri" panose="020F0502020204030204" pitchFamily="34" charset="0"/>
                <a:ea typeface="ＭＳ Ｐゴシック" panose="020B0600070205080204" pitchFamily="34" charset="-128"/>
              </a:rPr>
              <a:t>[3 minutes]</a:t>
            </a:r>
          </a:p>
          <a:p>
            <a:pPr marL="0" indent="0">
              <a:lnSpc>
                <a:spcPct val="110000"/>
              </a:lnSpc>
              <a:spcBef>
                <a:spcPts val="0"/>
              </a:spcBef>
              <a:buNone/>
              <a:defRPr/>
            </a:pPr>
            <a:endParaRPr lang="en-US" sz="3600" dirty="0" smtClean="0">
              <a:solidFill>
                <a:srgbClr val="FF0000"/>
              </a:solidFill>
              <a:latin typeface="Calibri" panose="020F0502020204030204" pitchFamily="34" charset="0"/>
              <a:ea typeface="ＭＳ Ｐゴシック" panose="020B0600070205080204" pitchFamily="34" charset="-128"/>
            </a:endParaRPr>
          </a:p>
          <a:p>
            <a:pPr marL="0" indent="0">
              <a:lnSpc>
                <a:spcPct val="110000"/>
              </a:lnSpc>
              <a:spcBef>
                <a:spcPts val="0"/>
              </a:spcBef>
              <a:buNone/>
              <a:defRPr/>
            </a:pPr>
            <a:r>
              <a:rPr lang="en-US" sz="3600" dirty="0" smtClean="0">
                <a:solidFill>
                  <a:srgbClr val="C00000"/>
                </a:solidFill>
                <a:latin typeface="Calibri" panose="020F0502020204030204" pitchFamily="34" charset="0"/>
                <a:ea typeface="ＭＳ Ｐゴシック" panose="020B0600070205080204" pitchFamily="34" charset="-128"/>
              </a:rPr>
              <a:t>Share:</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latin typeface="Calibri" panose="020F0502020204030204" pitchFamily="34" charset="0"/>
                <a:ea typeface="ＭＳ Ｐゴシック" panose="020B0600070205080204" pitchFamily="34" charset="-128"/>
              </a:rPr>
              <a:t>Discuss answers with entire audience.</a:t>
            </a:r>
            <a:r>
              <a:rPr lang="en-US" sz="3600" dirty="0" smtClean="0">
                <a:solidFill>
                  <a:srgbClr val="FF0000"/>
                </a:solidFill>
                <a:latin typeface="Calibri" panose="020F0502020204030204" pitchFamily="34" charset="0"/>
                <a:ea typeface="ＭＳ Ｐゴシック" panose="020B0600070205080204" pitchFamily="34" charset="-128"/>
              </a:rPr>
              <a:t> 		</a:t>
            </a:r>
            <a:r>
              <a:rPr lang="en-US" sz="3600" dirty="0" smtClean="0">
                <a:solidFill>
                  <a:srgbClr val="C00000"/>
                </a:solidFill>
                <a:latin typeface="Calibri" panose="020F0502020204030204" pitchFamily="34" charset="0"/>
                <a:ea typeface="ＭＳ Ｐゴシック" panose="020B0600070205080204" pitchFamily="34" charset="-128"/>
              </a:rPr>
              <a:t>[5 minutes]</a:t>
            </a:r>
            <a:endParaRPr lang="en-IN" sz="3600" dirty="0">
              <a:solidFill>
                <a:srgbClr val="C00000"/>
              </a:solidFill>
            </a:endParaRP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46</a:t>
            </a:fld>
            <a:endParaRPr lang="en-US"/>
          </a:p>
        </p:txBody>
      </p:sp>
      <p:sp>
        <p:nvSpPr>
          <p:cNvPr id="8" name="Rectangle 7"/>
          <p:cNvSpPr/>
          <p:nvPr/>
        </p:nvSpPr>
        <p:spPr>
          <a:xfrm>
            <a:off x="259080" y="1102889"/>
            <a:ext cx="11673839" cy="525346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5b</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15500" y="1829042"/>
            <a:ext cx="11993189" cy="326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a:solidFill>
                  <a:srgbClr val="0000FF"/>
                </a:solidFill>
                <a:latin typeface="Calibri" panose="020F0502020204030204" pitchFamily="34" charset="0"/>
                <a:ea typeface="ＭＳ Ｐゴシック" panose="020B0600070205080204" pitchFamily="34" charset="-128"/>
              </a:rPr>
              <a:t>Learners need to be able to plan their program logically, independent of the chosen programming language</a:t>
            </a:r>
            <a:r>
              <a:rPr lang="en-US" altLang="en-US" sz="3600" dirty="0" smtClean="0">
                <a:solidFill>
                  <a:srgbClr val="0000FF"/>
                </a:solidFill>
                <a:latin typeface="Calibri" panose="020F0502020204030204" pitchFamily="34" charset="0"/>
                <a:ea typeface="ＭＳ Ｐゴシック" panose="020B0600070205080204" pitchFamily="34" charset="-128"/>
              </a:rPr>
              <a:t>.</a:t>
            </a:r>
          </a:p>
          <a:p>
            <a:pPr marL="0" indent="0" algn="ctr">
              <a:lnSpc>
                <a:spcPct val="110000"/>
              </a:lnSpc>
              <a:spcBef>
                <a:spcPts val="600"/>
              </a:spcBef>
            </a:pPr>
            <a:endParaRPr lang="en-US" altLang="en-US" sz="3600" dirty="0">
              <a:solidFill>
                <a:srgbClr val="0000FF"/>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If the focus is on learning programming concepts before syntax, then the choice of the programming language is not crucial.</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47</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128637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2600" y="147603"/>
            <a:ext cx="10822555" cy="797070"/>
          </a:xfrm>
        </p:spPr>
        <p:txBody>
          <a:bodyPr>
            <a:noAutofit/>
          </a:bodyPr>
          <a:lstStyle/>
          <a:p>
            <a:pPr algn="ctr"/>
            <a:r>
              <a:rPr lang="en-US" altLang="en-US" b="1" dirty="0" smtClean="0">
                <a:solidFill>
                  <a:srgbClr val="C00000"/>
                </a:solidFill>
                <a:latin typeface="Calibri" panose="020F0502020204030204" pitchFamily="34" charset="0"/>
              </a:rPr>
              <a:t>How to teach programming concepts?</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365759" y="944673"/>
            <a:ext cx="11559942" cy="557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Introduce concepts in a familiar, real-life scenario or problem.</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Choose a problem scenario such that the need for a given programming concept arises naturally. For example, the problem of planning a vacation within a budget naturally involves branching and iteration.</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Give sufficient practice </a:t>
            </a:r>
            <a:r>
              <a:rPr lang="en-US" altLang="en-US" sz="3200" dirty="0">
                <a:solidFill>
                  <a:srgbClr val="0000FF"/>
                </a:solidFill>
                <a:latin typeface="Calibri" panose="020F0502020204030204" pitchFamily="34" charset="0"/>
                <a:ea typeface="ＭＳ Ｐゴシック" panose="020B0600070205080204" pitchFamily="34" charset="-128"/>
              </a:rPr>
              <a:t>for </a:t>
            </a:r>
            <a:r>
              <a:rPr lang="en-US" altLang="en-US" sz="3200" dirty="0" smtClean="0">
                <a:solidFill>
                  <a:srgbClr val="0000FF"/>
                </a:solidFill>
                <a:latin typeface="Calibri" panose="020F0502020204030204" pitchFamily="34" charset="0"/>
                <a:ea typeface="ＭＳ Ｐゴシック" panose="020B0600070205080204" pitchFamily="34" charset="-128"/>
              </a:rPr>
              <a:t>applying the concepts.</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Ensure that learners can apply the concepts in various scenarios before going on to programming. For example, get them to create flow-charts for various activities.</a:t>
            </a:r>
            <a:endParaRPr lang="en-US" altLang="en-US" sz="2800" dirty="0">
              <a:latin typeface="Calibri" panose="020F0502020204030204" pitchFamily="34" charset="0"/>
              <a:ea typeface="ＭＳ Ｐゴシック" panose="020B0600070205080204" pitchFamily="34" charset="-128"/>
            </a:endParaRP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Integrate applying the concepts with the language features.</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Introduce the syntax of the chosen programming language.</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Emphasize the relevant best-practices in programming.</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48</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8291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Take-away - 5</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405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Develop programming concepts, not just syntax.</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Emphasis should be on the concepts required to perform a given task, rather than the use of specific language features.</a:t>
            </a:r>
          </a:p>
          <a:p>
            <a:pPr marL="0" indent="0" algn="ctr">
              <a:lnSpc>
                <a:spcPct val="110000"/>
              </a:lnSpc>
              <a:spcBef>
                <a:spcPts val="600"/>
              </a:spcBef>
            </a:pPr>
            <a:endParaRPr lang="en-US" altLang="en-US" sz="3600" dirty="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This is one way of developing Computational Thinking.</a:t>
            </a:r>
            <a:endParaRPr lang="en-US" altLang="en-US" sz="3600" dirty="0">
              <a:solidFill>
                <a:srgbClr val="002060"/>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49</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3956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How do we want our students to learn in CS?</a:t>
            </a:r>
            <a:endParaRPr lang="en-US" b="1" dirty="0">
              <a:latin typeface="+mn-lt"/>
            </a:endParaRPr>
          </a:p>
        </p:txBody>
      </p:sp>
      <p:sp>
        <p:nvSpPr>
          <p:cNvPr id="3" name="Content Placeholder 2"/>
          <p:cNvSpPr>
            <a:spLocks noGrp="1"/>
          </p:cNvSpPr>
          <p:nvPr>
            <p:ph idx="1"/>
          </p:nvPr>
        </p:nvSpPr>
        <p:spPr>
          <a:xfrm>
            <a:off x="410817" y="1248939"/>
            <a:ext cx="11260484" cy="5253461"/>
          </a:xfrm>
          <a:solidFill>
            <a:schemeClr val="bg1"/>
          </a:solidFill>
        </p:spPr>
        <p:txBody>
          <a:bodyPr>
            <a:normAutofit/>
          </a:bodyPr>
          <a:lstStyle/>
          <a:p>
            <a:pPr marL="0" indent="0">
              <a:lnSpc>
                <a:spcPct val="110000"/>
              </a:lnSpc>
              <a:spcBef>
                <a:spcPts val="0"/>
              </a:spcBef>
              <a:buNone/>
              <a:defRPr/>
            </a:pPr>
            <a:r>
              <a:rPr lang="en-US" dirty="0" smtClean="0"/>
              <a:t>Note audience responses here</a:t>
            </a:r>
          </a:p>
          <a:p>
            <a:pPr marL="0" indent="0">
              <a:lnSpc>
                <a:spcPct val="110000"/>
              </a:lnSpc>
              <a:spcBef>
                <a:spcPts val="0"/>
              </a:spcBef>
              <a:buNone/>
              <a:defRPr/>
            </a:pPr>
            <a:r>
              <a:rPr lang="en-US" dirty="0" smtClean="0"/>
              <a:t>Categorize</a:t>
            </a:r>
            <a:endParaRPr lang="en-IN" sz="3600" dirty="0">
              <a:solidFill>
                <a:srgbClr val="FF0000"/>
              </a:solidFill>
            </a:endParaRP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5</a:t>
            </a:fld>
            <a:endParaRPr lang="en-US"/>
          </a:p>
        </p:txBody>
      </p:sp>
    </p:spTree>
    <p:extLst>
      <p:ext uri="{BB962C8B-B14F-4D97-AF65-F5344CB8AC3E}">
        <p14:creationId xmlns:p14="http://schemas.microsoft.com/office/powerpoint/2010/main" val="1137938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- 6</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04261" y="1415895"/>
            <a:ext cx="11617803" cy="280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For teaching programming, your colleague does the following:</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a:lnSpc>
                <a:spcPct val="110000"/>
              </a:lnSpc>
              <a:buFont typeface="Arial" panose="020B0604020202020204" pitchFamily="34" charset="0"/>
              <a:buChar char="•"/>
            </a:pPr>
            <a:r>
              <a:rPr lang="en-US" altLang="en-US" sz="3200" dirty="0" smtClean="0">
                <a:latin typeface="Calibri" panose="020F0502020204030204" pitchFamily="34" charset="0"/>
                <a:ea typeface="ＭＳ Ｐゴシック" panose="020B0600070205080204" pitchFamily="34" charset="-128"/>
              </a:rPr>
              <a:t>Focuses on explaining concepts before syntax. </a:t>
            </a:r>
          </a:p>
          <a:p>
            <a:pPr>
              <a:lnSpc>
                <a:spcPct val="110000"/>
              </a:lnSpc>
              <a:buFont typeface="Arial" panose="020B0604020202020204" pitchFamily="34" charset="0"/>
              <a:buChar char="•"/>
            </a:pPr>
            <a:r>
              <a:rPr lang="en-US" altLang="en-US" sz="3200" dirty="0" smtClean="0">
                <a:latin typeface="Calibri" panose="020F0502020204030204" pitchFamily="34" charset="0"/>
                <a:ea typeface="ＭＳ Ｐゴシック" panose="020B0600070205080204" pitchFamily="34" charset="-128"/>
              </a:rPr>
              <a:t>Shows the code and working of several example programs. </a:t>
            </a:r>
          </a:p>
          <a:p>
            <a:pPr>
              <a:lnSpc>
                <a:spcPct val="110000"/>
              </a:lnSpc>
              <a:buFont typeface="Arial" panose="020B0604020202020204" pitchFamily="34" charset="0"/>
              <a:buChar char="•"/>
            </a:pPr>
            <a:r>
              <a:rPr lang="en-US" altLang="en-US" sz="3200" dirty="0" smtClean="0">
                <a:latin typeface="Calibri" panose="020F0502020204030204" pitchFamily="34" charset="0"/>
                <a:ea typeface="ＭＳ Ｐゴシック" panose="020B0600070205080204" pitchFamily="34" charset="-128"/>
              </a:rPr>
              <a:t>Gives home assignments to students, to write programs on paper.</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50</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4256058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decide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51</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94172"/>
            <a:ext cx="11887200" cy="3567100"/>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IN" sz="3200" i="1" dirty="0" smtClean="0">
                <a:solidFill>
                  <a:srgbClr val="0000FF"/>
                </a:solidFill>
                <a:latin typeface="Calibri" panose="020F0502020204030204" pitchFamily="34" charset="0"/>
                <a:ea typeface="Calibri"/>
                <a:cs typeface="Calibri"/>
                <a:sym typeface="Calibri"/>
              </a:rPr>
              <a:t>Do you think her students will be able to write correct* programs?</a:t>
            </a:r>
          </a:p>
          <a:p>
            <a:pPr>
              <a:lnSpc>
                <a:spcPct val="110000"/>
              </a:lnSpc>
            </a:pPr>
            <a:r>
              <a:rPr lang="en-US" altLang="en-US" sz="3200" dirty="0" smtClean="0">
                <a:latin typeface="Calibri" panose="020F0502020204030204" pitchFamily="34" charset="0"/>
                <a:ea typeface="ＭＳ Ｐゴシック" panose="020B0600070205080204" pitchFamily="34" charset="-128"/>
              </a:rPr>
              <a:t>A.  Yes</a:t>
            </a:r>
            <a:endParaRPr lang="en-US" altLang="en-US" sz="3200" dirty="0">
              <a:latin typeface="Calibri" panose="020F0502020204030204" pitchFamily="34" charset="0"/>
              <a:ea typeface="ＭＳ Ｐゴシック" panose="020B0600070205080204" pitchFamily="34" charset="-128"/>
            </a:endParaRPr>
          </a:p>
          <a:p>
            <a:pPr>
              <a:lnSpc>
                <a:spcPct val="110000"/>
              </a:lnSpc>
            </a:pPr>
            <a:r>
              <a:rPr lang="en-US" altLang="en-US" sz="3200" dirty="0" smtClean="0">
                <a:latin typeface="Calibri" panose="020F0502020204030204" pitchFamily="34" charset="0"/>
                <a:ea typeface="ＭＳ Ｐゴシック" panose="020B0600070205080204" pitchFamily="34" charset="-128"/>
              </a:rPr>
              <a:t>B.  No</a:t>
            </a:r>
            <a:endParaRPr lang="en-US" altLang="en-US" sz="3200" dirty="0">
              <a:latin typeface="Calibri" panose="020F0502020204030204" pitchFamily="34" charset="0"/>
              <a:ea typeface="ＭＳ Ｐゴシック" panose="020B0600070205080204" pitchFamily="34" charset="-128"/>
            </a:endParaRPr>
          </a:p>
          <a:p>
            <a:endParaRPr lang="en-US" sz="3200" dirty="0" smtClean="0">
              <a:latin typeface="Calibri" panose="020F0502020204030204" pitchFamily="34" charset="0"/>
              <a:cs typeface="Calibri" panose="020F0502020204030204" pitchFamily="34" charset="0"/>
            </a:endParaRPr>
          </a:p>
          <a:p>
            <a:pPr>
              <a:lnSpc>
                <a:spcPct val="110000"/>
              </a:lnSpc>
            </a:pPr>
            <a:r>
              <a:rPr lang="en-IN" sz="3200" i="1" dirty="0" smtClean="0">
                <a:latin typeface="Calibri" panose="020F0502020204030204" pitchFamily="34" charset="0"/>
                <a:ea typeface="Calibri"/>
                <a:cs typeface="Calibri"/>
                <a:sym typeface="Calibri"/>
              </a:rPr>
              <a:t>*correct – Upon execution, the program produces the expected output for a given input.</a:t>
            </a:r>
            <a:endParaRPr lang="en-US" altLang="en-US" sz="3200" dirty="0">
              <a:latin typeface="Calibri" panose="020F0502020204030204" pitchFamily="34" charset="0"/>
              <a:ea typeface="ＭＳ Ｐゴシック" panose="020B0600070205080204" pitchFamily="34" charset="-128"/>
            </a:endParaRPr>
          </a:p>
        </p:txBody>
      </p:sp>
      <p:sp>
        <p:nvSpPr>
          <p:cNvPr id="10" name="Rectangle 9"/>
          <p:cNvSpPr/>
          <p:nvPr/>
        </p:nvSpPr>
        <p:spPr>
          <a:xfrm>
            <a:off x="77002" y="2957611"/>
            <a:ext cx="9329684" cy="620111"/>
          </a:xfrm>
          <a:prstGeom prst="rect">
            <a:avLst/>
          </a:prstGeom>
          <a:noFill/>
          <a:ln>
            <a:solidFill>
              <a:srgbClr val="FF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00260185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- 6</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329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Simply reading many programs or writing programs on paper, does not lead to learning to write correct programs.</a:t>
            </a:r>
          </a:p>
          <a:p>
            <a:pPr marL="0" indent="0" algn="ctr">
              <a:lnSpc>
                <a:spcPct val="110000"/>
              </a:lnSpc>
              <a:spcBef>
                <a:spcPts val="600"/>
              </a:spcBef>
            </a:pPr>
            <a:endParaRPr lang="en-US" altLang="en-US" sz="3600" dirty="0">
              <a:solidFill>
                <a:srgbClr val="0000FF"/>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Learners need to practice tracing programs, i.e., manually carry out the step-by-step execution of a program.</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52</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8864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219" y="263106"/>
            <a:ext cx="10492090" cy="1131128"/>
          </a:xfrm>
        </p:spPr>
        <p:txBody>
          <a:bodyPr>
            <a:noAutofit/>
          </a:bodyPr>
          <a:lstStyle/>
          <a:p>
            <a:pPr algn="ctr"/>
            <a:r>
              <a:rPr lang="en-US" altLang="en-US" b="1" dirty="0" smtClean="0">
                <a:solidFill>
                  <a:srgbClr val="C00000"/>
                </a:solidFill>
                <a:latin typeface="Calibri" panose="020F0502020204030204" pitchFamily="34" charset="0"/>
              </a:rPr>
              <a:t>Program tracing, not just reading/writing</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59882" y="1607662"/>
            <a:ext cx="11723682" cy="388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sz="3200" i="1" dirty="0" smtClean="0">
                <a:solidFill>
                  <a:srgbClr val="000000"/>
                </a:solidFill>
                <a:latin typeface="Calibri" panose="020F0502020204030204" pitchFamily="34" charset="0"/>
                <a:cs typeface="Calibri" panose="020F0502020204030204" pitchFamily="34" charset="0"/>
              </a:rPr>
              <a:t>Tracing</a:t>
            </a:r>
            <a:r>
              <a:rPr lang="en-US" sz="3200" dirty="0">
                <a:solidFill>
                  <a:srgbClr val="000000"/>
                </a:solidFill>
                <a:latin typeface="Calibri" panose="020F0502020204030204" pitchFamily="34" charset="0"/>
                <a:cs typeface="Calibri" panose="020F0502020204030204" pitchFamily="34" charset="0"/>
              </a:rPr>
              <a:t> means to simulate the execution of a </a:t>
            </a:r>
            <a:r>
              <a:rPr lang="en-US" sz="3200" dirty="0" smtClean="0">
                <a:solidFill>
                  <a:srgbClr val="000000"/>
                </a:solidFill>
                <a:latin typeface="Calibri" panose="020F0502020204030204" pitchFamily="34" charset="0"/>
                <a:cs typeface="Calibri" panose="020F0502020204030204" pitchFamily="34" charset="0"/>
              </a:rPr>
              <a:t>program, </a:t>
            </a:r>
            <a:r>
              <a:rPr lang="en-US" sz="3200" dirty="0">
                <a:solidFill>
                  <a:srgbClr val="000000"/>
                </a:solidFill>
                <a:latin typeface="Calibri" panose="020F0502020204030204" pitchFamily="34" charset="0"/>
                <a:cs typeface="Calibri" panose="020F0502020204030204" pitchFamily="34" charset="0"/>
              </a:rPr>
              <a:t>to step through the program line-by-line, showing how the variables change</a:t>
            </a:r>
            <a:r>
              <a:rPr lang="en-US" sz="3200" dirty="0" smtClean="0">
                <a:solidFill>
                  <a:srgbClr val="000000"/>
                </a:solidFill>
                <a:latin typeface="Calibri" panose="020F0502020204030204" pitchFamily="34" charset="0"/>
                <a:cs typeface="Calibri" panose="020F0502020204030204" pitchFamily="34" charset="0"/>
              </a:rPr>
              <a:t>.</a:t>
            </a:r>
            <a:endParaRPr lang="en-US" altLang="en-US" sz="3200" dirty="0" smtClean="0">
              <a:latin typeface="Calibri" panose="020F0502020204030204" pitchFamily="34" charset="0"/>
              <a:ea typeface="ＭＳ Ｐゴシック" panose="020B0600070205080204" pitchFamily="34" charset="-128"/>
              <a:cs typeface="Calibri" panose="020F0502020204030204" pitchFamily="34" charset="0"/>
            </a:endParaRP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sz="3200" i="1" dirty="0" smtClean="0">
                <a:solidFill>
                  <a:srgbClr val="000000"/>
                </a:solidFill>
                <a:latin typeface="Calibri" panose="020F0502020204030204" pitchFamily="34" charset="0"/>
                <a:cs typeface="Calibri" panose="020F0502020204030204" pitchFamily="34" charset="0"/>
              </a:rPr>
              <a:t>Reading</a:t>
            </a:r>
            <a:r>
              <a:rPr lang="en-US" sz="3200" dirty="0">
                <a:solidFill>
                  <a:srgbClr val="000000"/>
                </a:solidFill>
                <a:latin typeface="Calibri" panose="020F0502020204030204" pitchFamily="34" charset="0"/>
                <a:cs typeface="Calibri" panose="020F0502020204030204" pitchFamily="34" charset="0"/>
              </a:rPr>
              <a:t> means to </a:t>
            </a:r>
            <a:r>
              <a:rPr lang="en-US" sz="3200" dirty="0" smtClean="0">
                <a:solidFill>
                  <a:srgbClr val="000000"/>
                </a:solidFill>
                <a:latin typeface="Calibri" panose="020F0502020204030204" pitchFamily="34" charset="0"/>
                <a:cs typeface="Calibri" panose="020F0502020204030204" pitchFamily="34" charset="0"/>
              </a:rPr>
              <a:t>comprehend the syntax of a program, to get an idea of its purpose (what does it do?) and its working (how does it do?).</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sz="3200" i="1" dirty="0" smtClean="0">
                <a:solidFill>
                  <a:srgbClr val="000000"/>
                </a:solidFill>
                <a:latin typeface="Calibri" panose="020F0502020204030204" pitchFamily="34" charset="0"/>
                <a:cs typeface="Calibri" panose="020F0502020204030204" pitchFamily="34" charset="0"/>
              </a:rPr>
              <a:t>Writing</a:t>
            </a:r>
            <a:r>
              <a:rPr lang="en-US" sz="3200" dirty="0">
                <a:solidFill>
                  <a:srgbClr val="000000"/>
                </a:solidFill>
                <a:latin typeface="Calibri" panose="020F0502020204030204" pitchFamily="34" charset="0"/>
                <a:cs typeface="Calibri" panose="020F0502020204030204" pitchFamily="34" charset="0"/>
              </a:rPr>
              <a:t> means to </a:t>
            </a:r>
            <a:r>
              <a:rPr lang="en-US" sz="3200" dirty="0" smtClean="0">
                <a:solidFill>
                  <a:srgbClr val="000000"/>
                </a:solidFill>
                <a:latin typeface="Calibri" panose="020F0502020204030204" pitchFamily="34" charset="0"/>
                <a:cs typeface="Calibri" panose="020F0502020204030204" pitchFamily="34" charset="0"/>
              </a:rPr>
              <a:t>create a program for a given purpose.</a:t>
            </a:r>
            <a:endParaRPr lang="en-US" altLang="en-US" sz="3200" dirty="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53</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1086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78" y="9098"/>
            <a:ext cx="12086122" cy="1131128"/>
          </a:xfrm>
        </p:spPr>
        <p:txBody>
          <a:bodyPr>
            <a:noAutofit/>
          </a:bodyPr>
          <a:lstStyle/>
          <a:p>
            <a:pPr algn="ctr"/>
            <a:r>
              <a:rPr lang="en-US" altLang="en-US" sz="4000" b="1" dirty="0" smtClean="0">
                <a:solidFill>
                  <a:srgbClr val="C00000"/>
                </a:solidFill>
                <a:latin typeface="Calibri" panose="020F0502020204030204" pitchFamily="34" charset="0"/>
              </a:rPr>
              <a:t>Why is tracing important?</a:t>
            </a:r>
            <a:endParaRPr lang="en-US" altLang="en-US" sz="4000"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522975" y="1140226"/>
            <a:ext cx="11393212"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a:latin typeface="Calibri" panose="020F0502020204030204" pitchFamily="34" charset="0"/>
                <a:ea typeface="ＭＳ Ｐゴシック" panose="020B0600070205080204" pitchFamily="34" charset="-128"/>
              </a:rPr>
              <a:t>Tracing is a </a:t>
            </a:r>
            <a:r>
              <a:rPr lang="en-US" altLang="en-US" sz="3200" dirty="0" smtClean="0">
                <a:latin typeface="Calibri" panose="020F0502020204030204" pitchFamily="34" charset="0"/>
                <a:ea typeface="ＭＳ Ｐゴシック" panose="020B0600070205080204" pitchFamily="34" charset="-128"/>
              </a:rPr>
              <a:t>pre-requisite skill for reading complex programs, writing correct programs and debugging (locating and removing errors).</a:t>
            </a: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Tracing ensures that learners confront their misconceptions at an early</a:t>
            </a:r>
            <a:r>
              <a:rPr lang="en-US" altLang="en-US" sz="3200" dirty="0">
                <a:latin typeface="Calibri" panose="020F0502020204030204" pitchFamily="34" charset="0"/>
                <a:ea typeface="ＭＳ Ｐゴシック" panose="020B0600070205080204" pitchFamily="34" charset="-128"/>
              </a:rPr>
              <a:t> </a:t>
            </a:r>
            <a:r>
              <a:rPr lang="en-US" altLang="en-US" sz="3200" dirty="0" smtClean="0">
                <a:latin typeface="Calibri" panose="020F0502020204030204" pitchFamily="34" charset="0"/>
                <a:ea typeface="ＭＳ Ｐゴシック" panose="020B0600070205080204" pitchFamily="34" charset="-128"/>
              </a:rPr>
              <a:t>stage of their learning, and also at a detail level.</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Tracing can be easily combined with active learning techniques. </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solidFill>
                  <a:srgbClr val="0000FF"/>
                </a:solidFill>
                <a:latin typeface="Calibri" panose="020F0502020204030204" pitchFamily="34" charset="0"/>
                <a:ea typeface="ＭＳ Ｐゴシック" panose="020B0600070205080204" pitchFamily="34" charset="-128"/>
              </a:rPr>
              <a:t>Recall:</a:t>
            </a:r>
            <a:r>
              <a:rPr lang="en-US" altLang="en-US" sz="3200" dirty="0" smtClean="0">
                <a:latin typeface="Calibri" panose="020F0502020204030204" pitchFamily="34" charset="0"/>
                <a:ea typeface="ＭＳ Ｐゴシック" panose="020B0600070205080204" pitchFamily="34" charset="-128"/>
              </a:rPr>
              <a:t> The benefits of active learning. </a:t>
            </a:r>
            <a:r>
              <a:rPr lang="en-US" altLang="en-US" sz="2800" dirty="0" smtClean="0">
                <a:latin typeface="Calibri" panose="020F0502020204030204" pitchFamily="34" charset="0"/>
                <a:ea typeface="ＭＳ Ｐゴシック" panose="020B0600070205080204" pitchFamily="34" charset="-128"/>
              </a:rPr>
              <a:t>(See my previous talks)</a:t>
            </a:r>
            <a:endParaRPr lang="en-US" altLang="en-US" sz="3200" dirty="0" smtClean="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54</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00333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2600" y="147603"/>
            <a:ext cx="10822555" cy="797070"/>
          </a:xfrm>
        </p:spPr>
        <p:txBody>
          <a:bodyPr>
            <a:noAutofit/>
          </a:bodyPr>
          <a:lstStyle/>
          <a:p>
            <a:pPr algn="ctr"/>
            <a:r>
              <a:rPr lang="en-US" altLang="en-US" b="1" dirty="0" smtClean="0">
                <a:solidFill>
                  <a:srgbClr val="C00000"/>
                </a:solidFill>
                <a:latin typeface="Calibri" panose="020F0502020204030204" pitchFamily="34" charset="0"/>
              </a:rPr>
              <a:t>How to do active learning in programming?</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92505" y="944673"/>
            <a:ext cx="11925701" cy="476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514350" indent="-514350">
              <a:lnSpc>
                <a:spcPct val="110000"/>
              </a:lnSpc>
              <a:buFont typeface="+mj-lt"/>
              <a:buAutoNum type="alphaUcPeriod"/>
            </a:pPr>
            <a:r>
              <a:rPr lang="en-US" altLang="en-US" sz="3200" dirty="0" smtClean="0">
                <a:solidFill>
                  <a:srgbClr val="0000FF"/>
                </a:solidFill>
                <a:latin typeface="Calibri" panose="020F0502020204030204" pitchFamily="34" charset="0"/>
                <a:ea typeface="ＭＳ Ｐゴシック" panose="020B0600070205080204" pitchFamily="34" charset="-128"/>
              </a:rPr>
              <a:t>Choose a programming concept and </a:t>
            </a:r>
            <a:r>
              <a:rPr lang="en-US" altLang="en-US" sz="3200" dirty="0">
                <a:solidFill>
                  <a:srgbClr val="0000FF"/>
                </a:solidFill>
                <a:latin typeface="Calibri" panose="020F0502020204030204" pitchFamily="34" charset="0"/>
                <a:ea typeface="ＭＳ Ｐゴシック" panose="020B0600070205080204" pitchFamily="34" charset="-128"/>
              </a:rPr>
              <a:t>a</a:t>
            </a:r>
            <a:r>
              <a:rPr lang="en-US" altLang="en-US" sz="3200" dirty="0" smtClean="0">
                <a:solidFill>
                  <a:srgbClr val="0000FF"/>
                </a:solidFill>
                <a:latin typeface="Calibri" panose="020F0502020204030204" pitchFamily="34" charset="0"/>
                <a:ea typeface="ＭＳ Ｐゴシック" panose="020B0600070205080204" pitchFamily="34" charset="-128"/>
              </a:rPr>
              <a:t> corresponding program.</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a:t>
            </a:r>
            <a:r>
              <a:rPr lang="en-US" altLang="en-US" sz="2800" dirty="0">
                <a:latin typeface="Calibri" panose="020F0502020204030204" pitchFamily="34" charset="0"/>
                <a:ea typeface="ＭＳ Ｐゴシック" panose="020B0600070205080204" pitchFamily="34" charset="-128"/>
              </a:rPr>
              <a:t>C</a:t>
            </a:r>
            <a:r>
              <a:rPr lang="en-US" altLang="en-US" sz="2800" dirty="0" smtClean="0">
                <a:latin typeface="Calibri" panose="020F0502020204030204" pitchFamily="34" charset="0"/>
                <a:ea typeface="ＭＳ Ｐゴシック" panose="020B0600070205080204" pitchFamily="34" charset="-128"/>
              </a:rPr>
              <a:t>oncept of iteration and a program to compute factorial N. </a:t>
            </a:r>
          </a:p>
          <a:p>
            <a:pPr marL="514350" indent="-514350">
              <a:lnSpc>
                <a:spcPct val="110000"/>
              </a:lnSpc>
              <a:buFont typeface="+mj-lt"/>
              <a:buAutoNum type="alphaUcPeriod"/>
            </a:pPr>
            <a:endParaRPr lang="en-US" altLang="en-US" sz="3200" dirty="0" smtClean="0">
              <a:solidFill>
                <a:srgbClr val="0000FF"/>
              </a:solidFill>
              <a:latin typeface="Calibri" panose="020F0502020204030204" pitchFamily="34" charset="0"/>
              <a:ea typeface="ＭＳ Ｐゴシック" panose="020B0600070205080204" pitchFamily="34" charset="-128"/>
            </a:endParaRPr>
          </a:p>
          <a:p>
            <a:pPr marL="514350" indent="-514350">
              <a:lnSpc>
                <a:spcPct val="110000"/>
              </a:lnSpc>
              <a:buFont typeface="+mj-lt"/>
              <a:buAutoNum type="alphaUcPeriod"/>
            </a:pPr>
            <a:r>
              <a:rPr lang="en-US" altLang="en-US" sz="3200" dirty="0" smtClean="0">
                <a:solidFill>
                  <a:srgbClr val="0000FF"/>
                </a:solidFill>
                <a:latin typeface="Calibri" panose="020F0502020204030204" pitchFamily="34" charset="0"/>
                <a:ea typeface="ＭＳ Ｐゴシック" panose="020B0600070205080204" pitchFamily="34" charset="-128"/>
              </a:rPr>
              <a:t>Make students solve the problem at a conceptual level.</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Example: Make students write their own steps to compute factorial N. </a:t>
            </a:r>
          </a:p>
          <a:p>
            <a:pPr marL="971550" lvl="1" indent="-514350">
              <a:lnSpc>
                <a:spcPct val="110000"/>
              </a:lnSpc>
              <a:buFont typeface="Arial" panose="020B0604020202020204" pitchFamily="34" charset="0"/>
              <a:buChar char="•"/>
            </a:pPr>
            <a:r>
              <a:rPr lang="en-US" altLang="en-US" sz="2800" dirty="0" smtClean="0">
                <a:latin typeface="Calibri" panose="020F0502020204030204" pitchFamily="34" charset="0"/>
                <a:ea typeface="ＭＳ Ｐゴシック" panose="020B0600070205080204" pitchFamily="34" charset="-128"/>
              </a:rPr>
              <a:t>Use an appropriate active learning technique such as Think-Pair-Share.</a:t>
            </a:r>
          </a:p>
          <a:p>
            <a:pPr marL="514350" indent="-514350">
              <a:lnSpc>
                <a:spcPct val="110000"/>
              </a:lnSpc>
              <a:buFont typeface="+mj-lt"/>
              <a:buAutoNum type="alphaUcPeriod"/>
            </a:pPr>
            <a:endParaRPr lang="en-US" altLang="en-US" sz="3200" dirty="0" smtClean="0">
              <a:solidFill>
                <a:srgbClr val="0000FF"/>
              </a:solidFill>
              <a:latin typeface="Calibri" panose="020F0502020204030204" pitchFamily="34" charset="0"/>
              <a:ea typeface="ＭＳ Ｐゴシック" panose="020B0600070205080204" pitchFamily="34" charset="-128"/>
            </a:endParaRPr>
          </a:p>
          <a:p>
            <a:pPr marL="514350" indent="-514350">
              <a:lnSpc>
                <a:spcPct val="110000"/>
              </a:lnSpc>
              <a:buFont typeface="+mj-lt"/>
              <a:buAutoNum type="alphaUcPeriod"/>
            </a:pPr>
            <a:r>
              <a:rPr lang="en-US" altLang="en-US" sz="3200" dirty="0" smtClean="0">
                <a:solidFill>
                  <a:srgbClr val="0000FF"/>
                </a:solidFill>
                <a:latin typeface="Calibri" panose="020F0502020204030204" pitchFamily="34" charset="0"/>
                <a:ea typeface="ＭＳ Ｐゴシック" panose="020B0600070205080204" pitchFamily="34" charset="-128"/>
              </a:rPr>
              <a:t>Do tracing activity, as shown on the next slide.</a:t>
            </a:r>
          </a:p>
          <a:p>
            <a:pPr marL="0" indent="0">
              <a:lnSpc>
                <a:spcPct val="110000"/>
              </a:lnSpc>
            </a:pPr>
            <a:endParaRPr lang="en-US" altLang="en-US" sz="3200" dirty="0" smtClean="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55</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76565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2600" y="147603"/>
            <a:ext cx="10822555" cy="797070"/>
          </a:xfrm>
        </p:spPr>
        <p:txBody>
          <a:bodyPr>
            <a:noAutofit/>
          </a:bodyPr>
          <a:lstStyle/>
          <a:p>
            <a:pPr algn="ctr"/>
            <a:r>
              <a:rPr lang="en-US" altLang="en-US" b="1" dirty="0" smtClean="0">
                <a:solidFill>
                  <a:srgbClr val="C00000"/>
                </a:solidFill>
                <a:latin typeface="Calibri" panose="020F0502020204030204" pitchFamily="34" charset="0"/>
              </a:rPr>
              <a:t>How to do active learning in programming?</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192505" y="944673"/>
            <a:ext cx="11925701" cy="537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Tracing activity:</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Show </a:t>
            </a:r>
            <a:r>
              <a:rPr lang="en-US" altLang="en-US" sz="3200" dirty="0">
                <a:solidFill>
                  <a:srgbClr val="0000FF"/>
                </a:solidFill>
                <a:latin typeface="Calibri" panose="020F0502020204030204" pitchFamily="34" charset="0"/>
                <a:ea typeface="ＭＳ Ｐゴシック" panose="020B0600070205080204" pitchFamily="34" charset="-128"/>
              </a:rPr>
              <a:t>a part of the program and </a:t>
            </a:r>
            <a:r>
              <a:rPr lang="en-US" altLang="en-US" sz="3200" dirty="0" smtClean="0">
                <a:solidFill>
                  <a:srgbClr val="0000FF"/>
                </a:solidFill>
                <a:latin typeface="Calibri" panose="020F0502020204030204" pitchFamily="34" charset="0"/>
                <a:ea typeface="ＭＳ Ｐゴシック" panose="020B0600070205080204" pitchFamily="34" charset="-128"/>
              </a:rPr>
              <a:t>pause its </a:t>
            </a:r>
            <a:r>
              <a:rPr lang="en-US" altLang="en-US" sz="3200" dirty="0">
                <a:solidFill>
                  <a:srgbClr val="0000FF"/>
                </a:solidFill>
                <a:latin typeface="Calibri" panose="020F0502020204030204" pitchFamily="34" charset="0"/>
                <a:ea typeface="ＭＳ Ｐゴシック" panose="020B0600070205080204" pitchFamily="34" charset="-128"/>
              </a:rPr>
              <a:t>execution</a:t>
            </a:r>
            <a:r>
              <a:rPr lang="en-US" altLang="en-US" sz="3200" dirty="0" smtClean="0">
                <a:solidFill>
                  <a:srgbClr val="0000FF"/>
                </a:solidFill>
                <a:latin typeface="Calibri" panose="020F0502020204030204" pitchFamily="34" charset="0"/>
                <a:ea typeface="ＭＳ Ｐゴシック" panose="020B0600070205080204" pitchFamily="34" charset="-128"/>
              </a:rPr>
              <a:t>.</a:t>
            </a:r>
            <a:endParaRPr lang="en-US" altLang="en-US" sz="3200" dirty="0">
              <a:solidFill>
                <a:srgbClr val="0000FF"/>
              </a:solidFill>
              <a:latin typeface="Calibri" panose="020F0502020204030204" pitchFamily="34" charset="0"/>
              <a:ea typeface="ＭＳ Ｐゴシック" panose="020B0600070205080204" pitchFamily="34" charset="-128"/>
            </a:endParaRP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Make students predict the values of some variables at the next step.</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Continue the program for students to verify their prediction.</a:t>
            </a:r>
          </a:p>
          <a:p>
            <a:pPr marL="514350" indent="-514350">
              <a:lnSpc>
                <a:spcPct val="110000"/>
              </a:lnSpc>
              <a:buFont typeface="+mj-lt"/>
              <a:buAutoNum type="arabicPeriod"/>
            </a:pPr>
            <a:r>
              <a:rPr lang="en-US" altLang="en-US" sz="3200" dirty="0" smtClean="0">
                <a:solidFill>
                  <a:srgbClr val="0000FF"/>
                </a:solidFill>
                <a:latin typeface="Calibri" panose="020F0502020204030204" pitchFamily="34" charset="0"/>
                <a:ea typeface="ＭＳ Ｐゴシック" panose="020B0600070205080204" pitchFamily="34" charset="-128"/>
              </a:rPr>
              <a:t>Repeat steps 1-3 till the program execution is completed.</a:t>
            </a:r>
          </a:p>
          <a:p>
            <a:pPr marL="0" indent="0">
              <a:lnSpc>
                <a:spcPct val="110000"/>
              </a:lnSpc>
            </a:pPr>
            <a:endParaRPr lang="en-US" altLang="en-US" sz="24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2400" dirty="0" smtClean="0">
                <a:latin typeface="Calibri" panose="020F0502020204030204" pitchFamily="34" charset="0"/>
                <a:ea typeface="ＭＳ Ｐゴシック" panose="020B0600070205080204" pitchFamily="34" charset="-128"/>
              </a:rPr>
              <a:t>Note:</a:t>
            </a:r>
          </a:p>
          <a:p>
            <a:pPr>
              <a:lnSpc>
                <a:spcPct val="110000"/>
              </a:lnSpc>
              <a:buFont typeface="Arial" panose="020B0604020202020204" pitchFamily="34" charset="0"/>
              <a:buChar char="•"/>
            </a:pPr>
            <a:r>
              <a:rPr lang="en-US" altLang="en-US" sz="2400" dirty="0" smtClean="0">
                <a:latin typeface="Calibri" panose="020F0502020204030204" pitchFamily="34" charset="0"/>
                <a:ea typeface="ＭＳ Ｐゴシック" panose="020B0600070205080204" pitchFamily="34" charset="-128"/>
              </a:rPr>
              <a:t>Use appropriate active learning techniques such as peer-instruction for step 2. </a:t>
            </a:r>
          </a:p>
          <a:p>
            <a:pPr>
              <a:lnSpc>
                <a:spcPct val="110000"/>
              </a:lnSpc>
              <a:buFont typeface="Arial" panose="020B0604020202020204" pitchFamily="34" charset="0"/>
              <a:buChar char="•"/>
            </a:pPr>
            <a:r>
              <a:rPr lang="en-US" altLang="en-US" sz="2400" dirty="0" smtClean="0">
                <a:latin typeface="Calibri" panose="020F0502020204030204" pitchFamily="34" charset="0"/>
                <a:ea typeface="ＭＳ Ｐゴシック" panose="020B0600070205080204" pitchFamily="34" charset="-128"/>
              </a:rPr>
              <a:t>If your programming environment does not support pause, then use input statements to simulate a pause, and output statements to examine the values of variables.</a:t>
            </a:r>
          </a:p>
          <a:p>
            <a:pPr marL="514350" indent="-514350">
              <a:lnSpc>
                <a:spcPct val="110000"/>
              </a:lnSpc>
              <a:buFont typeface="+mj-lt"/>
              <a:buAutoNum type="arabicPeriod"/>
            </a:pPr>
            <a:endParaRPr lang="en-US" altLang="en-US" sz="3200" dirty="0" smtClean="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56</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7441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91441"/>
            <a:ext cx="9690538" cy="1069848"/>
          </a:xfrm>
        </p:spPr>
        <p:txBody>
          <a:bodyPr>
            <a:noAutofit/>
          </a:bodyPr>
          <a:lstStyle/>
          <a:p>
            <a:pPr algn="ctr"/>
            <a:r>
              <a:rPr lang="en-US" altLang="en-US" b="1" dirty="0" smtClean="0">
                <a:solidFill>
                  <a:srgbClr val="C00000"/>
                </a:solidFill>
                <a:latin typeface="Calibri" panose="020F0502020204030204" pitchFamily="34" charset="0"/>
              </a:rPr>
              <a:t>How to do tracing: Example from CS 101</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16293" y="1075707"/>
            <a:ext cx="5974882" cy="483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r>
              <a:rPr lang="en-US" sz="3200" dirty="0" smtClean="0"/>
              <a:t>Question - Predict the output of the following program:</a:t>
            </a:r>
          </a:p>
          <a:p>
            <a:endParaRPr lang="en-US" sz="2800" dirty="0" smtClean="0"/>
          </a:p>
          <a:p>
            <a:r>
              <a:rPr lang="en-US" sz="2400" dirty="0" smtClean="0"/>
              <a:t>	</a:t>
            </a:r>
            <a:r>
              <a:rPr lang="en-US" sz="2400" dirty="0" err="1" smtClean="0"/>
              <a:t>int</a:t>
            </a:r>
            <a:r>
              <a:rPr lang="en-US" sz="2400" dirty="0" smtClean="0"/>
              <a:t> </a:t>
            </a:r>
            <a:r>
              <a:rPr lang="en-US" sz="2400" dirty="0"/>
              <a:t>a = 1, b = 2, c = 3;</a:t>
            </a:r>
          </a:p>
          <a:p>
            <a:r>
              <a:rPr lang="en-US" sz="2400" dirty="0" smtClean="0"/>
              <a:t>	</a:t>
            </a:r>
            <a:r>
              <a:rPr lang="en-US" sz="2400" dirty="0" err="1" smtClean="0"/>
              <a:t>int</a:t>
            </a:r>
            <a:r>
              <a:rPr lang="en-US" sz="2400" dirty="0"/>
              <a:t>* p, </a:t>
            </a:r>
            <a:r>
              <a:rPr lang="en-US" sz="2400" dirty="0" err="1"/>
              <a:t>int</a:t>
            </a:r>
            <a:r>
              <a:rPr lang="en-US" sz="2400" dirty="0"/>
              <a:t>* q;</a:t>
            </a:r>
          </a:p>
          <a:p>
            <a:endParaRPr lang="en-US" sz="2400" dirty="0" smtClean="0"/>
          </a:p>
          <a:p>
            <a:r>
              <a:rPr lang="en-US" sz="2400" dirty="0" smtClean="0"/>
              <a:t>		p </a:t>
            </a:r>
            <a:r>
              <a:rPr lang="en-US" sz="2400" dirty="0"/>
              <a:t>= &amp;a; q = &amp;b;</a:t>
            </a:r>
          </a:p>
          <a:p>
            <a:r>
              <a:rPr lang="en-US" sz="2400" dirty="0" smtClean="0"/>
              <a:t>		c </a:t>
            </a:r>
            <a:r>
              <a:rPr lang="en-US" sz="2400" dirty="0"/>
              <a:t>= *p; p = q; </a:t>
            </a:r>
          </a:p>
          <a:p>
            <a:r>
              <a:rPr lang="en-US" sz="2400" dirty="0" smtClean="0"/>
              <a:t>		*</a:t>
            </a:r>
            <a:r>
              <a:rPr lang="en-US" sz="2400" dirty="0"/>
              <a:t>p = 13;</a:t>
            </a:r>
          </a:p>
          <a:p>
            <a:endParaRPr lang="en-US" sz="2400" dirty="0" smtClean="0"/>
          </a:p>
          <a:p>
            <a:r>
              <a:rPr lang="en-US" sz="2400" dirty="0" smtClean="0"/>
              <a:t>	</a:t>
            </a:r>
            <a:r>
              <a:rPr lang="en-US" sz="2400" dirty="0" err="1" smtClean="0"/>
              <a:t>cout</a:t>
            </a:r>
            <a:r>
              <a:rPr lang="en-US" sz="2400" dirty="0" smtClean="0"/>
              <a:t> </a:t>
            </a:r>
            <a:r>
              <a:rPr lang="en-US" sz="2400" dirty="0"/>
              <a:t>&lt;&lt; a &lt;&lt; b &lt;&lt; c &lt;&lt; </a:t>
            </a:r>
            <a:r>
              <a:rPr lang="en-US" sz="2400" dirty="0" err="1"/>
              <a:t>endl</a:t>
            </a:r>
            <a:r>
              <a:rPr lang="en-US" sz="2400" dirty="0"/>
              <a:t>;</a:t>
            </a:r>
          </a:p>
          <a:p>
            <a:r>
              <a:rPr lang="en-US" sz="2400" dirty="0" smtClean="0"/>
              <a:t>	</a:t>
            </a:r>
            <a:r>
              <a:rPr lang="en-US" sz="2400" dirty="0" err="1" smtClean="0"/>
              <a:t>cout</a:t>
            </a:r>
            <a:r>
              <a:rPr lang="en-US" sz="2400" dirty="0" smtClean="0"/>
              <a:t> </a:t>
            </a:r>
            <a:r>
              <a:rPr lang="en-US" sz="2400" dirty="0"/>
              <a:t>&lt;&lt; *p &lt;&lt; *q &lt;&lt; </a:t>
            </a:r>
            <a:r>
              <a:rPr lang="en-US" sz="2400" dirty="0" err="1"/>
              <a:t>endl</a:t>
            </a:r>
            <a:r>
              <a:rPr lang="en-US" sz="2400" dirty="0" smtClean="0"/>
              <a:t>;</a:t>
            </a:r>
          </a:p>
        </p:txBody>
      </p:sp>
      <p:sp>
        <p:nvSpPr>
          <p:cNvPr id="2" name="Footer Placeholder 1"/>
          <p:cNvSpPr>
            <a:spLocks noGrp="1"/>
          </p:cNvSpPr>
          <p:nvPr>
            <p:ph type="ftr" sz="quarter" idx="11"/>
          </p:nvPr>
        </p:nvSpPr>
        <p:spPr>
          <a:xfrm>
            <a:off x="4165599" y="6305800"/>
            <a:ext cx="4694621" cy="476000"/>
          </a:xfrm>
        </p:spPr>
        <p:txBody>
          <a:bodyPr/>
          <a:lstStyle/>
          <a:p>
            <a:r>
              <a:rPr lang="en-US" dirty="0"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57</a:t>
            </a:fld>
            <a:endParaRPr lang="en-US"/>
          </a:p>
        </p:txBody>
      </p:sp>
      <p:sp>
        <p:nvSpPr>
          <p:cNvPr id="4" name="Date Placeholder 3"/>
          <p:cNvSpPr>
            <a:spLocks noGrp="1"/>
          </p:cNvSpPr>
          <p:nvPr>
            <p:ph type="dt" sz="half" idx="10"/>
          </p:nvPr>
        </p:nvSpPr>
        <p:spPr/>
        <p:txBody>
          <a:bodyPr/>
          <a:lstStyle/>
          <a:p>
            <a:r>
              <a:rPr lang="en-US" dirty="0" smtClean="0"/>
              <a:t>IIT Bombay</a:t>
            </a:r>
            <a:endParaRPr lang="en-US" dirty="0"/>
          </a:p>
        </p:txBody>
      </p:sp>
      <p:sp>
        <p:nvSpPr>
          <p:cNvPr id="10" name="Rectangle 3"/>
          <p:cNvSpPr>
            <a:spLocks noChangeArrowheads="1"/>
          </p:cNvSpPr>
          <p:nvPr/>
        </p:nvSpPr>
        <p:spPr bwMode="auto">
          <a:xfrm>
            <a:off x="4928135" y="2850878"/>
            <a:ext cx="7142747"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r>
              <a:rPr lang="en-US" sz="2800" dirty="0" smtClean="0">
                <a:solidFill>
                  <a:srgbClr val="0000FF"/>
                </a:solidFill>
              </a:rPr>
              <a:t>Don’t just ask “What </a:t>
            </a:r>
            <a:r>
              <a:rPr lang="en-US" sz="2800" dirty="0">
                <a:solidFill>
                  <a:srgbClr val="0000FF"/>
                </a:solidFill>
              </a:rPr>
              <a:t>values will be printed</a:t>
            </a:r>
            <a:r>
              <a:rPr lang="en-US" sz="2800" dirty="0" smtClean="0">
                <a:solidFill>
                  <a:srgbClr val="0000FF"/>
                </a:solidFill>
              </a:rPr>
              <a:t>?”, </a:t>
            </a:r>
          </a:p>
          <a:p>
            <a:r>
              <a:rPr lang="en-US" sz="2800" dirty="0" smtClean="0">
                <a:solidFill>
                  <a:srgbClr val="0000FF"/>
                </a:solidFill>
              </a:rPr>
              <a:t>Instead, do an in-class activity, as shown on next few slides …</a:t>
            </a:r>
            <a:endParaRPr lang="en-US" sz="2800" dirty="0">
              <a:solidFill>
                <a:srgbClr val="0000FF"/>
              </a:solidFill>
            </a:endParaRPr>
          </a:p>
        </p:txBody>
      </p:sp>
    </p:spTree>
    <p:extLst>
      <p:ext uri="{BB962C8B-B14F-4D97-AF65-F5344CB8AC3E}">
        <p14:creationId xmlns:p14="http://schemas.microsoft.com/office/powerpoint/2010/main" val="207019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CS in Schools Workshop, Next Education - 2017</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58</a:t>
            </a:fld>
            <a:endParaRPr lang="en-US"/>
          </a:p>
        </p:txBody>
      </p:sp>
      <p:pic>
        <p:nvPicPr>
          <p:cNvPr id="5" name="Picture 4"/>
          <p:cNvPicPr>
            <a:picLocks noChangeAspect="1"/>
          </p:cNvPicPr>
          <p:nvPr/>
        </p:nvPicPr>
        <p:blipFill>
          <a:blip r:embed="rId2"/>
          <a:stretch>
            <a:fillRect/>
          </a:stretch>
        </p:blipFill>
        <p:spPr>
          <a:xfrm>
            <a:off x="612648" y="749808"/>
            <a:ext cx="10513229" cy="5940628"/>
          </a:xfrm>
          <a:prstGeom prst="rect">
            <a:avLst/>
          </a:prstGeom>
        </p:spPr>
      </p:pic>
      <p:sp>
        <p:nvSpPr>
          <p:cNvPr id="6" name="Rectangle 2"/>
          <p:cNvSpPr txBox="1">
            <a:spLocks noChangeArrowheads="1"/>
          </p:cNvSpPr>
          <p:nvPr/>
        </p:nvSpPr>
        <p:spPr>
          <a:xfrm>
            <a:off x="0" y="91441"/>
            <a:ext cx="12192000" cy="8138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smtClean="0">
                <a:solidFill>
                  <a:srgbClr val="C00000"/>
                </a:solidFill>
                <a:latin typeface="Calibri" panose="020F0502020204030204" pitchFamily="34" charset="0"/>
              </a:rPr>
              <a:t>Ask students to predict output 1 </a:t>
            </a:r>
            <a:r>
              <a:rPr lang="en-US" altLang="en-US" sz="3600" b="1" dirty="0" smtClean="0">
                <a:solidFill>
                  <a:srgbClr val="C00000"/>
                </a:solidFill>
                <a:latin typeface="Calibri" panose="020F0502020204030204" pitchFamily="34" charset="0"/>
              </a:rPr>
              <a:t>(lines 14-16 below)</a:t>
            </a:r>
            <a:endParaRPr lang="en-US" altLang="en-US"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418449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CS in Schools Workshop, Next Education - 2017</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59</a:t>
            </a:fld>
            <a:endParaRPr lang="en-US"/>
          </a:p>
        </p:txBody>
      </p:sp>
      <p:pic>
        <p:nvPicPr>
          <p:cNvPr id="5" name="Picture 4"/>
          <p:cNvPicPr>
            <a:picLocks noChangeAspect="1"/>
          </p:cNvPicPr>
          <p:nvPr/>
        </p:nvPicPr>
        <p:blipFill>
          <a:blip r:embed="rId2"/>
          <a:stretch>
            <a:fillRect/>
          </a:stretch>
        </p:blipFill>
        <p:spPr>
          <a:xfrm>
            <a:off x="393192" y="36576"/>
            <a:ext cx="10960608" cy="6537960"/>
          </a:xfrm>
          <a:prstGeom prst="rect">
            <a:avLst/>
          </a:prstGeom>
        </p:spPr>
      </p:pic>
    </p:spTree>
    <p:extLst>
      <p:ext uri="{BB962C8B-B14F-4D97-AF65-F5344CB8AC3E}">
        <p14:creationId xmlns:p14="http://schemas.microsoft.com/office/powerpoint/2010/main" val="133457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Why?</a:t>
            </a:r>
            <a:endParaRPr lang="en-US" b="1" dirty="0">
              <a:latin typeface="+mn-lt"/>
            </a:endParaRPr>
          </a:p>
        </p:txBody>
      </p:sp>
      <p:sp>
        <p:nvSpPr>
          <p:cNvPr id="3" name="Content Placeholder 2"/>
          <p:cNvSpPr>
            <a:spLocks noGrp="1"/>
          </p:cNvSpPr>
          <p:nvPr>
            <p:ph idx="1"/>
          </p:nvPr>
        </p:nvSpPr>
        <p:spPr>
          <a:xfrm>
            <a:off x="410817" y="1248939"/>
            <a:ext cx="11260484" cy="5253461"/>
          </a:xfrm>
          <a:solidFill>
            <a:schemeClr val="bg1"/>
          </a:solidFill>
        </p:spPr>
        <p:txBody>
          <a:bodyPr>
            <a:normAutofit/>
          </a:bodyPr>
          <a:lstStyle/>
          <a:p>
            <a:pPr marL="0" indent="0">
              <a:lnSpc>
                <a:spcPct val="110000"/>
              </a:lnSpc>
              <a:spcBef>
                <a:spcPts val="0"/>
              </a:spcBef>
              <a:buNone/>
              <a:defRPr/>
            </a:pPr>
            <a:r>
              <a:rPr lang="en-US" dirty="0" smtClean="0"/>
              <a:t>Note audience responses here</a:t>
            </a:r>
            <a:endParaRPr lang="en-IN" sz="3600" dirty="0">
              <a:solidFill>
                <a:srgbClr val="FF0000"/>
              </a:solidFill>
            </a:endParaRP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6</a:t>
            </a:fld>
            <a:endParaRPr lang="en-US"/>
          </a:p>
        </p:txBody>
      </p:sp>
    </p:spTree>
    <p:extLst>
      <p:ext uri="{BB962C8B-B14F-4D97-AF65-F5344CB8AC3E}">
        <p14:creationId xmlns:p14="http://schemas.microsoft.com/office/powerpoint/2010/main" val="2036438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CS in Schools Workshop, Next Education - 2017</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60</a:t>
            </a:fld>
            <a:endParaRPr lang="en-US"/>
          </a:p>
        </p:txBody>
      </p:sp>
      <p:pic>
        <p:nvPicPr>
          <p:cNvPr id="5" name="Picture 4"/>
          <p:cNvPicPr>
            <a:picLocks noChangeAspect="1"/>
          </p:cNvPicPr>
          <p:nvPr/>
        </p:nvPicPr>
        <p:blipFill>
          <a:blip r:embed="rId2"/>
          <a:stretch>
            <a:fillRect/>
          </a:stretch>
        </p:blipFill>
        <p:spPr>
          <a:xfrm>
            <a:off x="338328" y="73152"/>
            <a:ext cx="11100816" cy="6464808"/>
          </a:xfrm>
          <a:prstGeom prst="rect">
            <a:avLst/>
          </a:prstGeom>
        </p:spPr>
      </p:pic>
    </p:spTree>
    <p:extLst>
      <p:ext uri="{BB962C8B-B14F-4D97-AF65-F5344CB8AC3E}">
        <p14:creationId xmlns:p14="http://schemas.microsoft.com/office/powerpoint/2010/main" val="36206079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CS in Schools Workshop, Next Education - 2017</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61</a:t>
            </a:fld>
            <a:endParaRPr lang="en-US"/>
          </a:p>
        </p:txBody>
      </p:sp>
      <p:pic>
        <p:nvPicPr>
          <p:cNvPr id="5" name="Picture 4"/>
          <p:cNvPicPr>
            <a:picLocks noChangeAspect="1"/>
          </p:cNvPicPr>
          <p:nvPr/>
        </p:nvPicPr>
        <p:blipFill>
          <a:blip r:embed="rId2"/>
          <a:stretch>
            <a:fillRect/>
          </a:stretch>
        </p:blipFill>
        <p:spPr>
          <a:xfrm>
            <a:off x="402336" y="91440"/>
            <a:ext cx="11411712" cy="6464807"/>
          </a:xfrm>
          <a:prstGeom prst="rect">
            <a:avLst/>
          </a:prstGeom>
        </p:spPr>
      </p:pic>
    </p:spTree>
    <p:extLst>
      <p:ext uri="{BB962C8B-B14F-4D97-AF65-F5344CB8AC3E}">
        <p14:creationId xmlns:p14="http://schemas.microsoft.com/office/powerpoint/2010/main" val="4026844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CS in Schools Workshop, Next Education - 2017</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62</a:t>
            </a:fld>
            <a:endParaRPr lang="en-US"/>
          </a:p>
        </p:txBody>
      </p:sp>
      <p:pic>
        <p:nvPicPr>
          <p:cNvPr id="5" name="Picture 4"/>
          <p:cNvPicPr>
            <a:picLocks noChangeAspect="1"/>
          </p:cNvPicPr>
          <p:nvPr/>
        </p:nvPicPr>
        <p:blipFill>
          <a:blip r:embed="rId2"/>
          <a:stretch>
            <a:fillRect/>
          </a:stretch>
        </p:blipFill>
        <p:spPr>
          <a:xfrm>
            <a:off x="365760" y="82296"/>
            <a:ext cx="11329415" cy="6501384"/>
          </a:xfrm>
          <a:prstGeom prst="rect">
            <a:avLst/>
          </a:prstGeom>
        </p:spPr>
      </p:pic>
    </p:spTree>
    <p:extLst>
      <p:ext uri="{BB962C8B-B14F-4D97-AF65-F5344CB8AC3E}">
        <p14:creationId xmlns:p14="http://schemas.microsoft.com/office/powerpoint/2010/main" val="22749680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CS in Schools Workshop, Next Education - 2017</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63</a:t>
            </a:fld>
            <a:endParaRPr lang="en-US"/>
          </a:p>
        </p:txBody>
      </p:sp>
      <p:pic>
        <p:nvPicPr>
          <p:cNvPr id="5" name="Picture 4"/>
          <p:cNvPicPr>
            <a:picLocks noChangeAspect="1"/>
          </p:cNvPicPr>
          <p:nvPr/>
        </p:nvPicPr>
        <p:blipFill>
          <a:blip r:embed="rId2"/>
          <a:stretch>
            <a:fillRect/>
          </a:stretch>
        </p:blipFill>
        <p:spPr>
          <a:xfrm>
            <a:off x="432014" y="96248"/>
            <a:ext cx="11173968" cy="6552505"/>
          </a:xfrm>
          <a:prstGeom prst="rect">
            <a:avLst/>
          </a:prstGeom>
        </p:spPr>
      </p:pic>
    </p:spTree>
    <p:extLst>
      <p:ext uri="{BB962C8B-B14F-4D97-AF65-F5344CB8AC3E}">
        <p14:creationId xmlns:p14="http://schemas.microsoft.com/office/powerpoint/2010/main" val="34761256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Take-away - 6</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268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Do program tracing, not just program reading or writing.</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Emphasis should be on making students predict variables, rather than simply showing the output of a program.</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64</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5527767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- 7</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04261" y="1415895"/>
            <a:ext cx="11617803" cy="442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While doing hands-on programming using a computer,</a:t>
            </a: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 </a:t>
            </a: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Teacher A believes that students will learn better if they straight-away start writing code, and then testing and debugging it.</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Teacher B believes that students will learn better if they first spend time in planning their program, and listing test inputs and outputs, before they start writing code.</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65</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26410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write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66</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94172"/>
            <a:ext cx="11887200" cy="3567100"/>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IN" sz="3200" i="1" dirty="0" smtClean="0">
                <a:solidFill>
                  <a:srgbClr val="0000FF"/>
                </a:solidFill>
                <a:latin typeface="Calibri" panose="020F0502020204030204" pitchFamily="34" charset="0"/>
                <a:ea typeface="Calibri"/>
                <a:cs typeface="Calibri"/>
                <a:sym typeface="Calibri"/>
              </a:rPr>
              <a:t>Which teacher’s beliefs do you agree with?</a:t>
            </a:r>
          </a:p>
          <a:p>
            <a:pPr>
              <a:lnSpc>
                <a:spcPct val="110000"/>
              </a:lnSpc>
            </a:pPr>
            <a:r>
              <a:rPr lang="en-US" altLang="en-US" sz="3200" dirty="0" smtClean="0">
                <a:latin typeface="Calibri" panose="020F0502020204030204" pitchFamily="34" charset="0"/>
                <a:ea typeface="ＭＳ Ｐゴシック" panose="020B0600070205080204" pitchFamily="34" charset="-128"/>
              </a:rPr>
              <a:t>A.  Teacher A</a:t>
            </a:r>
            <a:endParaRPr lang="en-US" altLang="en-US" sz="3200" dirty="0">
              <a:latin typeface="Calibri" panose="020F0502020204030204" pitchFamily="34" charset="0"/>
              <a:ea typeface="ＭＳ Ｐゴシック" panose="020B0600070205080204" pitchFamily="34" charset="-128"/>
            </a:endParaRPr>
          </a:p>
          <a:p>
            <a:pPr>
              <a:lnSpc>
                <a:spcPct val="110000"/>
              </a:lnSpc>
            </a:pPr>
            <a:r>
              <a:rPr lang="en-US" altLang="en-US" sz="3200" dirty="0" smtClean="0">
                <a:latin typeface="Calibri" panose="020F0502020204030204" pitchFamily="34" charset="0"/>
                <a:ea typeface="ＭＳ Ｐゴシック" panose="020B0600070205080204" pitchFamily="34" charset="-128"/>
              </a:rPr>
              <a:t>B.  Teacher B</a:t>
            </a:r>
            <a:endParaRPr lang="en-US" altLang="en-US" sz="3200" dirty="0">
              <a:latin typeface="Calibri" panose="020F0502020204030204" pitchFamily="34" charset="0"/>
              <a:ea typeface="ＭＳ Ｐゴシック" panose="020B0600070205080204" pitchFamily="34" charset="-128"/>
            </a:endParaRPr>
          </a:p>
          <a:p>
            <a:endParaRPr lang="en-US" sz="3200" dirty="0" smtClean="0">
              <a:latin typeface="Calibri" panose="020F0502020204030204" pitchFamily="34" charset="0"/>
              <a:cs typeface="Calibri" panose="020F0502020204030204" pitchFamily="34" charset="0"/>
            </a:endParaRPr>
          </a:p>
          <a:p>
            <a:pPr>
              <a:lnSpc>
                <a:spcPct val="110000"/>
              </a:lnSpc>
            </a:pPr>
            <a:r>
              <a:rPr lang="en-US" sz="3200" dirty="0" smtClean="0">
                <a:solidFill>
                  <a:srgbClr val="0000FF"/>
                </a:solidFill>
                <a:latin typeface="Calibri" panose="020F0502020204030204" pitchFamily="34" charset="0"/>
                <a:ea typeface="ＭＳ Ｐゴシック" panose="020B0600070205080204" pitchFamily="34" charset="-128"/>
                <a:cs typeface="Calibri"/>
                <a:sym typeface="Calibri"/>
              </a:rPr>
              <a:t>Why?</a:t>
            </a:r>
          </a:p>
        </p:txBody>
      </p:sp>
      <p:sp>
        <p:nvSpPr>
          <p:cNvPr id="10" name="Rectangle 9"/>
          <p:cNvSpPr/>
          <p:nvPr/>
        </p:nvSpPr>
        <p:spPr>
          <a:xfrm>
            <a:off x="77002" y="2957611"/>
            <a:ext cx="9329684" cy="620111"/>
          </a:xfrm>
          <a:prstGeom prst="rect">
            <a:avLst/>
          </a:prstGeom>
          <a:noFill/>
          <a:ln>
            <a:solidFill>
              <a:srgbClr val="FF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4845740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7a</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329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a:solidFill>
                  <a:srgbClr val="0000FF"/>
                </a:solidFill>
                <a:latin typeface="Calibri" panose="020F0502020204030204" pitchFamily="34" charset="0"/>
                <a:ea typeface="ＭＳ Ｐゴシック" panose="020B0600070205080204" pitchFamily="34" charset="-128"/>
              </a:rPr>
              <a:t>W</a:t>
            </a:r>
            <a:r>
              <a:rPr lang="en-US" altLang="en-US" sz="3600" dirty="0" smtClean="0">
                <a:solidFill>
                  <a:srgbClr val="0000FF"/>
                </a:solidFill>
                <a:latin typeface="Calibri" panose="020F0502020204030204" pitchFamily="34" charset="0"/>
                <a:ea typeface="ＭＳ Ｐゴシック" panose="020B0600070205080204" pitchFamily="34" charset="-128"/>
              </a:rPr>
              <a:t>riting the program syntax directly, without prior planning, does not lead to learning to write correct programs.</a:t>
            </a:r>
          </a:p>
          <a:p>
            <a:pPr marL="0" indent="0" algn="ctr">
              <a:lnSpc>
                <a:spcPct val="110000"/>
              </a:lnSpc>
              <a:spcBef>
                <a:spcPts val="600"/>
              </a:spcBef>
            </a:pPr>
            <a:endParaRPr lang="en-US" altLang="en-US" sz="3600" dirty="0">
              <a:solidFill>
                <a:srgbClr val="0000FF"/>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Learners need to practice stating their program logic, in the form of a </a:t>
            </a:r>
            <a:r>
              <a:rPr lang="en-US" altLang="en-US" sz="3600" i="1" dirty="0" smtClean="0">
                <a:solidFill>
                  <a:srgbClr val="0000FF"/>
                </a:solidFill>
                <a:latin typeface="Calibri" panose="020F0502020204030204" pitchFamily="34" charset="0"/>
                <a:ea typeface="ＭＳ Ｐゴシック" panose="020B0600070205080204" pitchFamily="34" charset="-128"/>
              </a:rPr>
              <a:t>flow-chart </a:t>
            </a:r>
            <a:r>
              <a:rPr lang="en-US" altLang="en-US" sz="3600" dirty="0" smtClean="0">
                <a:solidFill>
                  <a:srgbClr val="0000FF"/>
                </a:solidFill>
                <a:latin typeface="Calibri" panose="020F0502020204030204" pitchFamily="34" charset="0"/>
                <a:ea typeface="ＭＳ Ｐゴシック" panose="020B0600070205080204" pitchFamily="34" charset="-128"/>
              </a:rPr>
              <a:t>or</a:t>
            </a:r>
            <a:r>
              <a:rPr lang="en-US" altLang="en-US" sz="3600" i="1" dirty="0" smtClean="0">
                <a:solidFill>
                  <a:srgbClr val="0000FF"/>
                </a:solidFill>
                <a:latin typeface="Calibri" panose="020F0502020204030204" pitchFamily="34" charset="0"/>
                <a:ea typeface="ＭＳ Ｐゴシック" panose="020B0600070205080204" pitchFamily="34" charset="-128"/>
              </a:rPr>
              <a:t> pseudo-code</a:t>
            </a:r>
            <a:r>
              <a:rPr lang="en-US" altLang="en-US" sz="3600" dirty="0" smtClean="0">
                <a:solidFill>
                  <a:srgbClr val="0000FF"/>
                </a:solidFill>
                <a:latin typeface="Calibri" panose="020F0502020204030204" pitchFamily="34" charset="0"/>
                <a:ea typeface="ＭＳ Ｐゴシック" panose="020B0600070205080204" pitchFamily="34" charset="-128"/>
              </a:rPr>
              <a:t>, before writing syntax.</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67</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94700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219" y="263106"/>
            <a:ext cx="10492090" cy="1131128"/>
          </a:xfrm>
        </p:spPr>
        <p:txBody>
          <a:bodyPr>
            <a:noAutofit/>
          </a:bodyPr>
          <a:lstStyle/>
          <a:p>
            <a:pPr algn="ctr"/>
            <a:r>
              <a:rPr lang="en-US" altLang="en-US" b="1" dirty="0" smtClean="0">
                <a:solidFill>
                  <a:srgbClr val="C00000"/>
                </a:solidFill>
                <a:latin typeface="Calibri" panose="020F0502020204030204" pitchFamily="34" charset="0"/>
              </a:rPr>
              <a:t>Pedagogical strategy: Run-Modify-Write</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59882" y="1607662"/>
            <a:ext cx="11723682"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sz="3200" i="1" dirty="0" smtClean="0">
                <a:solidFill>
                  <a:srgbClr val="000000"/>
                </a:solidFill>
                <a:latin typeface="Calibri" panose="020F0502020204030204" pitchFamily="34" charset="0"/>
                <a:cs typeface="Calibri" panose="020F0502020204030204" pitchFamily="34" charset="0"/>
              </a:rPr>
              <a:t>Writing </a:t>
            </a:r>
            <a:r>
              <a:rPr lang="en-US" sz="3200" dirty="0" smtClean="0">
                <a:solidFill>
                  <a:srgbClr val="000000"/>
                </a:solidFill>
                <a:latin typeface="Calibri" panose="020F0502020204030204" pitchFamily="34" charset="0"/>
                <a:cs typeface="Calibri" panose="020F0502020204030204" pitchFamily="34" charset="0"/>
              </a:rPr>
              <a:t>a new program directly may be daunting for learners.</a:t>
            </a:r>
          </a:p>
          <a:p>
            <a:pPr marL="0" indent="0">
              <a:lnSpc>
                <a:spcPct val="110000"/>
              </a:lnSpc>
            </a:pPr>
            <a:endParaRPr lang="en-US" sz="3200" i="1" dirty="0" smtClean="0">
              <a:solidFill>
                <a:srgbClr val="000000"/>
              </a:solidFill>
              <a:latin typeface="Calibri" panose="020F0502020204030204" pitchFamily="34" charset="0"/>
              <a:cs typeface="Calibri" panose="020F0502020204030204" pitchFamily="34" charset="0"/>
            </a:endParaRPr>
          </a:p>
          <a:p>
            <a:pPr marL="0" indent="0">
              <a:lnSpc>
                <a:spcPct val="110000"/>
              </a:lnSpc>
            </a:pPr>
            <a:r>
              <a:rPr lang="en-US" sz="3200" i="1" dirty="0">
                <a:solidFill>
                  <a:srgbClr val="000000"/>
                </a:solidFill>
                <a:latin typeface="Calibri" panose="020F0502020204030204" pitchFamily="34" charset="0"/>
                <a:cs typeface="Calibri" panose="020F0502020204030204" pitchFamily="34" charset="0"/>
              </a:rPr>
              <a:t>Running </a:t>
            </a:r>
            <a:r>
              <a:rPr lang="en-US" sz="3200" dirty="0">
                <a:solidFill>
                  <a:srgbClr val="000000"/>
                </a:solidFill>
                <a:latin typeface="Calibri" panose="020F0502020204030204" pitchFamily="34" charset="0"/>
                <a:cs typeface="Calibri" panose="020F0502020204030204" pitchFamily="34" charset="0"/>
              </a:rPr>
              <a:t>an already discussed program for various inputs, lets them get familiar with the program logic and corresponding output.</a:t>
            </a:r>
          </a:p>
          <a:p>
            <a:pPr marL="0" indent="0">
              <a:lnSpc>
                <a:spcPct val="110000"/>
              </a:lnSpc>
            </a:pPr>
            <a:endParaRPr lang="en-US" sz="3200" i="1" dirty="0" smtClean="0">
              <a:solidFill>
                <a:srgbClr val="000000"/>
              </a:solidFill>
              <a:latin typeface="Calibri" panose="020F0502020204030204" pitchFamily="34" charset="0"/>
              <a:cs typeface="Calibri" panose="020F0502020204030204" pitchFamily="34" charset="0"/>
            </a:endParaRPr>
          </a:p>
          <a:p>
            <a:pPr marL="0" indent="0">
              <a:lnSpc>
                <a:spcPct val="110000"/>
              </a:lnSpc>
            </a:pPr>
            <a:r>
              <a:rPr lang="en-US" sz="3200" i="1" dirty="0">
                <a:solidFill>
                  <a:srgbClr val="000000"/>
                </a:solidFill>
                <a:latin typeface="Calibri" panose="020F0502020204030204" pitchFamily="34" charset="0"/>
                <a:cs typeface="Calibri" panose="020F0502020204030204" pitchFamily="34" charset="0"/>
              </a:rPr>
              <a:t>Modifying</a:t>
            </a:r>
            <a:r>
              <a:rPr lang="en-US" sz="3200" dirty="0">
                <a:solidFill>
                  <a:srgbClr val="000000"/>
                </a:solidFill>
                <a:latin typeface="Calibri" panose="020F0502020204030204" pitchFamily="34" charset="0"/>
                <a:cs typeface="Calibri" panose="020F0502020204030204" pitchFamily="34" charset="0"/>
              </a:rPr>
              <a:t> </a:t>
            </a:r>
            <a:r>
              <a:rPr lang="en-US" sz="3200" dirty="0" smtClean="0">
                <a:solidFill>
                  <a:srgbClr val="000000"/>
                </a:solidFill>
                <a:latin typeface="Calibri" panose="020F0502020204030204" pitchFamily="34" charset="0"/>
                <a:cs typeface="Calibri" panose="020F0502020204030204" pitchFamily="34" charset="0"/>
              </a:rPr>
              <a:t>the discussed </a:t>
            </a:r>
            <a:r>
              <a:rPr lang="en-US" sz="3200" dirty="0">
                <a:solidFill>
                  <a:srgbClr val="000000"/>
                </a:solidFill>
                <a:latin typeface="Calibri" panose="020F0502020204030204" pitchFamily="34" charset="0"/>
                <a:cs typeface="Calibri" panose="020F0502020204030204" pitchFamily="34" charset="0"/>
              </a:rPr>
              <a:t>program for </a:t>
            </a:r>
            <a:r>
              <a:rPr lang="en-US" sz="3200" dirty="0" smtClean="0">
                <a:solidFill>
                  <a:srgbClr val="000000"/>
                </a:solidFill>
                <a:latin typeface="Calibri" panose="020F0502020204030204" pitchFamily="34" charset="0"/>
                <a:cs typeface="Calibri" panose="020F0502020204030204" pitchFamily="34" charset="0"/>
              </a:rPr>
              <a:t>a </a:t>
            </a:r>
            <a:r>
              <a:rPr lang="en-US" sz="3200" dirty="0">
                <a:solidFill>
                  <a:srgbClr val="000000"/>
                </a:solidFill>
                <a:latin typeface="Calibri" panose="020F0502020204030204" pitchFamily="34" charset="0"/>
                <a:cs typeface="Calibri" panose="020F0502020204030204" pitchFamily="34" charset="0"/>
              </a:rPr>
              <a:t>slightly different </a:t>
            </a:r>
            <a:r>
              <a:rPr lang="en-US" sz="3200" dirty="0" smtClean="0">
                <a:solidFill>
                  <a:srgbClr val="000000"/>
                </a:solidFill>
                <a:latin typeface="Calibri" panose="020F0502020204030204" pitchFamily="34" charset="0"/>
                <a:cs typeface="Calibri" panose="020F0502020204030204" pitchFamily="34" charset="0"/>
              </a:rPr>
              <a:t>purpose, </a:t>
            </a:r>
            <a:r>
              <a:rPr lang="en-US" sz="3200" dirty="0">
                <a:solidFill>
                  <a:srgbClr val="000000"/>
                </a:solidFill>
                <a:latin typeface="Calibri" panose="020F0502020204030204" pitchFamily="34" charset="0"/>
                <a:cs typeface="Calibri" panose="020F0502020204030204" pitchFamily="34" charset="0"/>
              </a:rPr>
              <a:t>lets them get familiar with </a:t>
            </a:r>
            <a:r>
              <a:rPr lang="en-US" sz="3200" dirty="0" smtClean="0">
                <a:solidFill>
                  <a:srgbClr val="000000"/>
                </a:solidFill>
                <a:latin typeface="Calibri" panose="020F0502020204030204" pitchFamily="34" charset="0"/>
                <a:cs typeface="Calibri" panose="020F0502020204030204" pitchFamily="34" charset="0"/>
              </a:rPr>
              <a:t>writing program logic, </a:t>
            </a:r>
            <a:r>
              <a:rPr lang="en-US" sz="3200" dirty="0">
                <a:solidFill>
                  <a:srgbClr val="000000"/>
                </a:solidFill>
                <a:latin typeface="Calibri" panose="020F0502020204030204" pitchFamily="34" charset="0"/>
                <a:cs typeface="Calibri" panose="020F0502020204030204" pitchFamily="34" charset="0"/>
              </a:rPr>
              <a:t>as well as the syntax.</a:t>
            </a:r>
            <a:endParaRPr lang="en-US" sz="3200" i="1" dirty="0">
              <a:solidFill>
                <a:srgbClr val="000000"/>
              </a:solidFill>
              <a:latin typeface="Calibri" panose="020F0502020204030204" pitchFamily="34" charset="0"/>
              <a:cs typeface="Calibri" panose="020F0502020204030204" pitchFamily="34" charset="0"/>
            </a:endParaRPr>
          </a:p>
          <a:p>
            <a:pPr marL="0" indent="0">
              <a:lnSpc>
                <a:spcPct val="110000"/>
              </a:lnSpc>
            </a:pPr>
            <a:endParaRPr lang="en-US" sz="3200" i="1" dirty="0" smtClean="0">
              <a:solidFill>
                <a:srgbClr val="000000"/>
              </a:solidFill>
              <a:latin typeface="Calibri" panose="020F0502020204030204" pitchFamily="34" charset="0"/>
              <a:cs typeface="Calibri" panose="020F0502020204030204" pitchFamily="34" charset="0"/>
            </a:endParaRPr>
          </a:p>
          <a:p>
            <a:pPr marL="0" indent="0">
              <a:lnSpc>
                <a:spcPct val="110000"/>
              </a:lnSpc>
            </a:pPr>
            <a:r>
              <a:rPr lang="en-US" sz="3200" i="1" dirty="0" smtClean="0">
                <a:solidFill>
                  <a:srgbClr val="000000"/>
                </a:solidFill>
                <a:latin typeface="Calibri" panose="020F0502020204030204" pitchFamily="34" charset="0"/>
                <a:cs typeface="Calibri" panose="020F0502020204030204" pitchFamily="34" charset="0"/>
              </a:rPr>
              <a:t>Run-Modify-Write </a:t>
            </a:r>
            <a:r>
              <a:rPr lang="en-US" sz="3200" dirty="0" smtClean="0">
                <a:solidFill>
                  <a:srgbClr val="000000"/>
                </a:solidFill>
                <a:latin typeface="Calibri" panose="020F0502020204030204" pitchFamily="34" charset="0"/>
                <a:cs typeface="Calibri" panose="020F0502020204030204" pitchFamily="34" charset="0"/>
              </a:rPr>
              <a:t>is a useful pedagogical strategy for programming.</a:t>
            </a:r>
            <a:endParaRPr lang="en-US" sz="3200" i="1" dirty="0" smtClean="0">
              <a:solidFill>
                <a:srgbClr val="000000"/>
              </a:solidFill>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68</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4488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smtClean="0">
                <a:solidFill>
                  <a:srgbClr val="990033"/>
                </a:solidFill>
                <a:latin typeface="Calibri" panose="020F0502020204030204" pitchFamily="34" charset="0"/>
                <a:ea typeface="Calibri"/>
                <a:cs typeface="Calibri"/>
                <a:sym typeface="Calibri"/>
              </a:rPr>
              <a:t>Activity: Peer-Instruction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69</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320800"/>
            <a:ext cx="11887200" cy="4886960"/>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US" altLang="en-US" sz="3200" dirty="0" smtClean="0">
                <a:solidFill>
                  <a:srgbClr val="000000"/>
                </a:solidFill>
                <a:latin typeface="Calibri" panose="020F0502020204030204" pitchFamily="34" charset="0"/>
                <a:ea typeface="ＭＳ Ｐゴシック" panose="020B0600070205080204" pitchFamily="34" charset="-128"/>
              </a:rPr>
              <a:t>Your </a:t>
            </a:r>
            <a:r>
              <a:rPr lang="en-US" altLang="en-US" sz="3200" dirty="0">
                <a:solidFill>
                  <a:srgbClr val="000000"/>
                </a:solidFill>
                <a:latin typeface="Calibri" panose="020F0502020204030204" pitchFamily="34" charset="0"/>
                <a:ea typeface="ＭＳ Ｐゴシック" panose="020B0600070205080204" pitchFamily="34" charset="-128"/>
              </a:rPr>
              <a:t>students are writing a </a:t>
            </a:r>
            <a:r>
              <a:rPr lang="en-US" altLang="en-US" sz="3200" dirty="0" smtClean="0">
                <a:solidFill>
                  <a:srgbClr val="000000"/>
                </a:solidFill>
                <a:latin typeface="Calibri" panose="020F0502020204030204" pitchFamily="34" charset="0"/>
                <a:ea typeface="ＭＳ Ｐゴシック" panose="020B0600070205080204" pitchFamily="34" charset="-128"/>
              </a:rPr>
              <a:t>program. The program </a:t>
            </a:r>
            <a:r>
              <a:rPr lang="en-US" altLang="en-US" sz="3200" dirty="0">
                <a:solidFill>
                  <a:srgbClr val="000000"/>
                </a:solidFill>
                <a:latin typeface="Calibri" panose="020F0502020204030204" pitchFamily="34" charset="0"/>
                <a:ea typeface="ＭＳ Ｐゴシック" panose="020B0600070205080204" pitchFamily="34" charset="-128"/>
              </a:rPr>
              <a:t>compiles without syntax errors, and produces output for a given input. Hence they believe that they have completed the program</a:t>
            </a:r>
            <a:r>
              <a:rPr lang="en-US" altLang="en-US" sz="3200" dirty="0" smtClean="0">
                <a:solidFill>
                  <a:srgbClr val="000000"/>
                </a:solidFill>
                <a:latin typeface="Calibri" panose="020F0502020204030204" pitchFamily="34" charset="0"/>
                <a:ea typeface="ＭＳ Ｐゴシック" panose="020B0600070205080204" pitchFamily="34" charset="-128"/>
              </a:rPr>
              <a:t>.</a:t>
            </a:r>
            <a:endParaRPr lang="en-US" altLang="en-US" sz="3200" dirty="0">
              <a:solidFill>
                <a:srgbClr val="000000"/>
              </a:solidFill>
              <a:latin typeface="Calibri" panose="020F0502020204030204" pitchFamily="34" charset="0"/>
              <a:ea typeface="ＭＳ Ｐゴシック" panose="020B0600070205080204" pitchFamily="34" charset="-128"/>
            </a:endParaRPr>
          </a:p>
          <a:p>
            <a:pPr>
              <a:lnSpc>
                <a:spcPct val="110000"/>
              </a:lnSpc>
            </a:pPr>
            <a:endParaRPr lang="en-IN" sz="3200" i="1" dirty="0" smtClean="0">
              <a:solidFill>
                <a:srgbClr val="0000FF"/>
              </a:solidFill>
              <a:latin typeface="Calibri" panose="020F0502020204030204" pitchFamily="34" charset="0"/>
              <a:ea typeface="Calibri"/>
              <a:cs typeface="Calibri"/>
              <a:sym typeface="Calibri"/>
            </a:endParaRPr>
          </a:p>
          <a:p>
            <a:pPr>
              <a:lnSpc>
                <a:spcPct val="110000"/>
              </a:lnSpc>
            </a:pPr>
            <a:r>
              <a:rPr lang="en-IN" sz="3200" i="1" dirty="0" smtClean="0">
                <a:solidFill>
                  <a:srgbClr val="0000FF"/>
                </a:solidFill>
                <a:latin typeface="Calibri" panose="020F0502020204030204" pitchFamily="34" charset="0"/>
                <a:ea typeface="Calibri"/>
                <a:cs typeface="Calibri"/>
                <a:sym typeface="Calibri"/>
              </a:rPr>
              <a:t>Do you agree that your students have completed writing the program?</a:t>
            </a:r>
          </a:p>
          <a:p>
            <a:pPr>
              <a:lnSpc>
                <a:spcPct val="110000"/>
              </a:lnSpc>
            </a:pPr>
            <a:r>
              <a:rPr lang="en-US" altLang="en-US" sz="3200" dirty="0" smtClean="0">
                <a:latin typeface="Calibri" panose="020F0502020204030204" pitchFamily="34" charset="0"/>
                <a:ea typeface="ＭＳ Ｐゴシック" panose="020B0600070205080204" pitchFamily="34" charset="-128"/>
              </a:rPr>
              <a:t>A.  Yes</a:t>
            </a:r>
            <a:endParaRPr lang="en-US" altLang="en-US" sz="3200" dirty="0">
              <a:latin typeface="Calibri" panose="020F0502020204030204" pitchFamily="34" charset="0"/>
              <a:ea typeface="ＭＳ Ｐゴシック" panose="020B0600070205080204" pitchFamily="34" charset="-128"/>
            </a:endParaRPr>
          </a:p>
          <a:p>
            <a:pPr>
              <a:lnSpc>
                <a:spcPct val="110000"/>
              </a:lnSpc>
            </a:pPr>
            <a:r>
              <a:rPr lang="en-US" altLang="en-US" sz="3200" dirty="0" smtClean="0">
                <a:latin typeface="Calibri" panose="020F0502020204030204" pitchFamily="34" charset="0"/>
                <a:ea typeface="ＭＳ Ｐゴシック" panose="020B0600070205080204" pitchFamily="34" charset="-128"/>
              </a:rPr>
              <a:t>B.  No</a:t>
            </a:r>
            <a:endParaRPr lang="en-US" altLang="en-US" sz="3200" dirty="0">
              <a:latin typeface="Calibri" panose="020F0502020204030204" pitchFamily="34" charset="0"/>
              <a:ea typeface="ＭＳ Ｐゴシック" panose="020B0600070205080204" pitchFamily="34" charset="-128"/>
            </a:endParaRPr>
          </a:p>
          <a:p>
            <a:endParaRPr lang="en-US" sz="3200" dirty="0" smtClean="0">
              <a:latin typeface="Calibri" panose="020F0502020204030204" pitchFamily="34" charset="0"/>
              <a:cs typeface="Calibri" panose="020F0502020204030204" pitchFamily="34" charset="0"/>
            </a:endParaRPr>
          </a:p>
          <a:p>
            <a:pPr>
              <a:lnSpc>
                <a:spcPct val="110000"/>
              </a:lnSpc>
            </a:pPr>
            <a:r>
              <a:rPr lang="en-US" sz="3200" dirty="0" smtClean="0">
                <a:solidFill>
                  <a:srgbClr val="0000FF"/>
                </a:solidFill>
                <a:latin typeface="Calibri" panose="020F0502020204030204" pitchFamily="34" charset="0"/>
                <a:ea typeface="ＭＳ Ｐゴシック" panose="020B0600070205080204" pitchFamily="34" charset="-128"/>
                <a:cs typeface="Calibri"/>
                <a:sym typeface="Calibri"/>
              </a:rPr>
              <a:t>Discuss with your peer</a:t>
            </a: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51164689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Some responses from previous audiences</a:t>
            </a:r>
            <a:endParaRPr lang="en-US" b="1" dirty="0">
              <a:latin typeface="+mn-lt"/>
            </a:endParaRPr>
          </a:p>
        </p:txBody>
      </p:sp>
      <p:sp>
        <p:nvSpPr>
          <p:cNvPr id="3" name="Content Placeholder 2"/>
          <p:cNvSpPr>
            <a:spLocks noGrp="1"/>
          </p:cNvSpPr>
          <p:nvPr>
            <p:ph idx="1"/>
          </p:nvPr>
        </p:nvSpPr>
        <p:spPr>
          <a:xfrm>
            <a:off x="410817" y="1527048"/>
            <a:ext cx="4737255" cy="4975352"/>
          </a:xfrm>
        </p:spPr>
        <p:txBody>
          <a:bodyPr>
            <a:normAutofit/>
          </a:bodyPr>
          <a:lstStyle/>
          <a:p>
            <a:pPr marL="0" indent="0">
              <a:lnSpc>
                <a:spcPct val="110000"/>
              </a:lnSpc>
              <a:spcBef>
                <a:spcPts val="0"/>
              </a:spcBef>
              <a:buNone/>
              <a:defRPr/>
            </a:pPr>
            <a:r>
              <a:rPr lang="en-US" altLang="en-US" b="1" dirty="0" smtClean="0"/>
              <a:t>How:</a:t>
            </a:r>
            <a:endParaRPr lang="en-IN" altLang="en-US" sz="3600" dirty="0"/>
          </a:p>
          <a:p>
            <a:pPr>
              <a:lnSpc>
                <a:spcPct val="110000"/>
              </a:lnSpc>
              <a:spcBef>
                <a:spcPts val="0"/>
              </a:spcBef>
              <a:defRPr/>
            </a:pPr>
            <a:r>
              <a:rPr lang="en-IN" altLang="en-US" dirty="0" smtClean="0"/>
              <a:t>Learn by doing</a:t>
            </a:r>
          </a:p>
          <a:p>
            <a:pPr>
              <a:lnSpc>
                <a:spcPct val="110000"/>
              </a:lnSpc>
              <a:spcBef>
                <a:spcPts val="0"/>
              </a:spcBef>
              <a:defRPr/>
            </a:pPr>
            <a:r>
              <a:rPr lang="en-IN" altLang="en-US" dirty="0" smtClean="0"/>
              <a:t>Learn with fun</a:t>
            </a:r>
          </a:p>
          <a:p>
            <a:pPr>
              <a:lnSpc>
                <a:spcPct val="110000"/>
              </a:lnSpc>
              <a:spcBef>
                <a:spcPts val="0"/>
              </a:spcBef>
              <a:defRPr/>
            </a:pPr>
            <a:r>
              <a:rPr lang="en-IN" altLang="en-US" dirty="0" smtClean="0"/>
              <a:t>Learn systematically </a:t>
            </a:r>
          </a:p>
          <a:p>
            <a:pPr>
              <a:lnSpc>
                <a:spcPct val="110000"/>
              </a:lnSpc>
              <a:spcBef>
                <a:spcPts val="0"/>
              </a:spcBef>
              <a:defRPr/>
            </a:pPr>
            <a:r>
              <a:rPr lang="en-IN" altLang="en-US" dirty="0" smtClean="0"/>
              <a:t>… </a:t>
            </a:r>
          </a:p>
          <a:p>
            <a:pPr>
              <a:lnSpc>
                <a:spcPct val="110000"/>
              </a:lnSpc>
              <a:spcBef>
                <a:spcPts val="0"/>
              </a:spcBef>
              <a:defRPr/>
            </a:pPr>
            <a:endParaRPr lang="en-US" altLang="en-US" sz="3200"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7</a:t>
            </a:fld>
            <a:endParaRPr lang="en-US"/>
          </a:p>
        </p:txBody>
      </p:sp>
      <p:sp>
        <p:nvSpPr>
          <p:cNvPr id="7" name="Content Placeholder 2"/>
          <p:cNvSpPr txBox="1">
            <a:spLocks/>
          </p:cNvSpPr>
          <p:nvPr/>
        </p:nvSpPr>
        <p:spPr>
          <a:xfrm>
            <a:off x="6013373" y="1527048"/>
            <a:ext cx="4737255" cy="4902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altLang="en-US" b="1" dirty="0" smtClean="0"/>
              <a:t>Why:</a:t>
            </a:r>
          </a:p>
          <a:p>
            <a:pPr>
              <a:lnSpc>
                <a:spcPct val="110000"/>
              </a:lnSpc>
              <a:spcBef>
                <a:spcPts val="0"/>
              </a:spcBef>
              <a:defRPr/>
            </a:pPr>
            <a:r>
              <a:rPr lang="en-IN" dirty="0" smtClean="0"/>
              <a:t>Practical subject</a:t>
            </a:r>
          </a:p>
          <a:p>
            <a:pPr>
              <a:lnSpc>
                <a:spcPct val="110000"/>
              </a:lnSpc>
              <a:spcBef>
                <a:spcPts val="0"/>
              </a:spcBef>
              <a:defRPr/>
            </a:pPr>
            <a:r>
              <a:rPr lang="en-IN" dirty="0" smtClean="0"/>
              <a:t>Keep students engaged</a:t>
            </a:r>
          </a:p>
          <a:p>
            <a:pPr>
              <a:lnSpc>
                <a:spcPct val="110000"/>
              </a:lnSpc>
              <a:spcBef>
                <a:spcPts val="0"/>
              </a:spcBef>
              <a:defRPr/>
            </a:pPr>
            <a:r>
              <a:rPr lang="en-IN" dirty="0" smtClean="0"/>
              <a:t>Useful for life skills</a:t>
            </a:r>
          </a:p>
          <a:p>
            <a:pPr>
              <a:lnSpc>
                <a:spcPct val="110000"/>
              </a:lnSpc>
              <a:spcBef>
                <a:spcPts val="0"/>
              </a:spcBef>
              <a:defRPr/>
            </a:pPr>
            <a:r>
              <a:rPr lang="en-IN" dirty="0" smtClean="0"/>
              <a:t>…</a:t>
            </a:r>
            <a:endParaRPr lang="en-IN" dirty="0"/>
          </a:p>
        </p:txBody>
      </p:sp>
    </p:spTree>
    <p:extLst>
      <p:ext uri="{BB962C8B-B14F-4D97-AF65-F5344CB8AC3E}">
        <p14:creationId xmlns:p14="http://schemas.microsoft.com/office/powerpoint/2010/main" val="158667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7b</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329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It is not sufficient for learners to get their programs to compile without syntax errors, and test it for a few inputs.</a:t>
            </a:r>
          </a:p>
          <a:p>
            <a:pPr marL="0" indent="0" algn="ctr">
              <a:lnSpc>
                <a:spcPct val="110000"/>
              </a:lnSpc>
              <a:spcBef>
                <a:spcPts val="600"/>
              </a:spcBef>
            </a:pPr>
            <a:endParaRPr lang="en-US" altLang="en-US" sz="3600" dirty="0">
              <a:solidFill>
                <a:srgbClr val="0000FF"/>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Learners need to practice choosing a range of test inputs, such that various branches in the program are tested.</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70</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8287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75678" y="0"/>
            <a:ext cx="10492090" cy="1131128"/>
          </a:xfrm>
        </p:spPr>
        <p:txBody>
          <a:bodyPr>
            <a:noAutofit/>
          </a:bodyPr>
          <a:lstStyle/>
          <a:p>
            <a:pPr algn="ctr"/>
            <a:r>
              <a:rPr lang="en-US" altLang="en-US" b="1" dirty="0" smtClean="0">
                <a:solidFill>
                  <a:srgbClr val="C00000"/>
                </a:solidFill>
                <a:latin typeface="Calibri" panose="020F0502020204030204" pitchFamily="34" charset="0"/>
              </a:rPr>
              <a:t>Why is testing important?</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59882" y="1131128"/>
            <a:ext cx="11723682" cy="550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Programming learners are prone to confirmation bias, i.e., a tendency to test for inputs that confirm the belief that their program is correct.</a:t>
            </a:r>
          </a:p>
          <a:p>
            <a:pPr marL="0" indent="0">
              <a:lnSpc>
                <a:spcPct val="110000"/>
              </a:lnSpc>
            </a:pPr>
            <a:endParaRPr lang="en-US" sz="3200" dirty="0" smtClean="0">
              <a:solidFill>
                <a:srgbClr val="000000"/>
              </a:solidFill>
              <a:latin typeface="Calibri" panose="020F0502020204030204" pitchFamily="34" charset="0"/>
              <a:cs typeface="Calibri" panose="020F0502020204030204" pitchFamily="34" charset="0"/>
            </a:endParaRPr>
          </a:p>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Learners need to test their programs for a variety of inputs, such as extreme values of input variables, and values that test the execution of the different branches in the program.</a:t>
            </a:r>
          </a:p>
          <a:p>
            <a:pPr marL="0" indent="0">
              <a:lnSpc>
                <a:spcPct val="110000"/>
              </a:lnSpc>
            </a:pPr>
            <a:endParaRPr lang="en-US" sz="3200" dirty="0">
              <a:solidFill>
                <a:srgbClr val="000000"/>
              </a:solidFill>
              <a:latin typeface="Calibri" panose="020F0502020204030204" pitchFamily="34" charset="0"/>
              <a:cs typeface="Calibri" panose="020F0502020204030204" pitchFamily="34" charset="0"/>
            </a:endParaRPr>
          </a:p>
          <a:p>
            <a:pPr marL="0" indent="0">
              <a:lnSpc>
                <a:spcPct val="110000"/>
              </a:lnSpc>
            </a:pPr>
            <a:r>
              <a:rPr lang="en-US" sz="3200" dirty="0" smtClean="0">
                <a:solidFill>
                  <a:srgbClr val="0000FF"/>
                </a:solidFill>
                <a:latin typeface="Calibri" panose="020F0502020204030204" pitchFamily="34" charset="0"/>
                <a:cs typeface="Calibri" panose="020F0502020204030204" pitchFamily="34" charset="0"/>
              </a:rPr>
              <a:t>Hence, teachers should: (</a:t>
            </a:r>
            <a:r>
              <a:rPr lang="en-US" sz="3200" dirty="0" err="1" smtClean="0">
                <a:solidFill>
                  <a:srgbClr val="0000FF"/>
                </a:solidFill>
                <a:latin typeface="Calibri" panose="020F0502020204030204" pitchFamily="34" charset="0"/>
                <a:cs typeface="Calibri" panose="020F0502020204030204" pitchFamily="34" charset="0"/>
              </a:rPr>
              <a:t>i</a:t>
            </a:r>
            <a:r>
              <a:rPr lang="en-US" sz="3200" dirty="0" smtClean="0">
                <a:solidFill>
                  <a:srgbClr val="0000FF"/>
                </a:solidFill>
                <a:latin typeface="Calibri" panose="020F0502020204030204" pitchFamily="34" charset="0"/>
                <a:cs typeface="Calibri" panose="020F0502020204030204" pitchFamily="34" charset="0"/>
              </a:rPr>
              <a:t>) give a set of test inputs on which learners can test their programs, and (ii) train learners to come up with inputs that can test their programs exhaustively.</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pPr/>
              <a:t>71</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7298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Take-away - 7</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31007" y="1838668"/>
            <a:ext cx="11771808" cy="405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Make learners state their program logic before writing syntax.</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Give run-modify-write programming exercises for learners to get familiar with program logic as well as syntax.</a:t>
            </a:r>
          </a:p>
          <a:p>
            <a:pPr marL="0" indent="0" algn="ctr">
              <a:lnSpc>
                <a:spcPct val="110000"/>
              </a:lnSpc>
              <a:spcBef>
                <a:spcPts val="600"/>
              </a:spcBef>
            </a:pPr>
            <a:endParaRPr lang="en-US" altLang="en-US" sz="3600" dirty="0" smtClean="0">
              <a:solidFill>
                <a:srgbClr val="002060"/>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2060"/>
                </a:solidFill>
                <a:latin typeface="Calibri" panose="020F0502020204030204" pitchFamily="34" charset="0"/>
                <a:ea typeface="ＭＳ Ｐゴシック" panose="020B0600070205080204" pitchFamily="34" charset="-128"/>
              </a:rPr>
              <a:t>Give a set of test inputs for learners to use while programming.</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72</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3721740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- 8</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31007" y="1415895"/>
            <a:ext cx="11791058"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Your colleagues are debating about assessment of programming knowledge of students.</a:t>
            </a:r>
          </a:p>
          <a:p>
            <a:pPr marL="0" indent="0">
              <a:lnSpc>
                <a:spcPct val="110000"/>
              </a:lnSpc>
            </a:pPr>
            <a:endParaRPr lang="en-US" altLang="en-US" sz="3200" dirty="0" smtClean="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Some say that students should be asked to write programs in an exam. Others say that the exam should be hands-on, in the lab.</a:t>
            </a: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Some say that students should be tested on their knowledge of syntax. Others say that programming concepts should be tested, not syntax.</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They turn to you for your opinion.</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73</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6593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write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74</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199" y="1794172"/>
            <a:ext cx="11887200" cy="3567100"/>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IN" sz="3200" i="1" dirty="0" smtClean="0">
                <a:solidFill>
                  <a:srgbClr val="0000FF"/>
                </a:solidFill>
                <a:latin typeface="Calibri" panose="020F0502020204030204" pitchFamily="34" charset="0"/>
                <a:ea typeface="Calibri"/>
                <a:cs typeface="Calibri"/>
                <a:sym typeface="Calibri"/>
              </a:rPr>
              <a:t>What is your opinion on how to assess programming knowledge?</a:t>
            </a:r>
          </a:p>
          <a:p>
            <a:endParaRPr lang="en-US" sz="3200" dirty="0" smtClean="0">
              <a:latin typeface="Calibri" panose="020F0502020204030204" pitchFamily="34" charset="0"/>
              <a:cs typeface="Calibri" panose="020F0502020204030204" pitchFamily="34" charset="0"/>
            </a:endParaRPr>
          </a:p>
          <a:p>
            <a:pPr>
              <a:lnSpc>
                <a:spcPct val="110000"/>
              </a:lnSpc>
            </a:pPr>
            <a:r>
              <a:rPr lang="en-US" sz="3200" dirty="0" smtClean="0">
                <a:latin typeface="Calibri" panose="020F0502020204030204" pitchFamily="34" charset="0"/>
                <a:ea typeface="ＭＳ Ｐゴシック" panose="020B0600070205080204" pitchFamily="34" charset="-128"/>
                <a:cs typeface="Calibri"/>
                <a:sym typeface="Calibri"/>
              </a:rPr>
              <a:t>Write your opinion and its justification.</a:t>
            </a:r>
            <a:endParaRPr lang="en-IN" sz="3200" dirty="0">
              <a:latin typeface="Calibri" panose="020F0502020204030204" pitchFamily="34" charset="0"/>
              <a:ea typeface="Calibri"/>
              <a:cs typeface="Calibri"/>
              <a:sym typeface="Calibri"/>
            </a:endParaRPr>
          </a:p>
          <a:p>
            <a:pPr>
              <a:lnSpc>
                <a:spcPct val="110000"/>
              </a:lnSpc>
            </a:pPr>
            <a:endParaRPr lang="en-US" altLang="en-US" sz="3200" dirty="0">
              <a:solidFill>
                <a:schemeClr val="bg2"/>
              </a:solidFill>
              <a:latin typeface="Calibri" panose="020F0502020204030204" pitchFamily="34" charset="0"/>
              <a:ea typeface="ＭＳ Ｐゴシック" panose="020B0600070205080204" pitchFamily="34" charset="-128"/>
            </a:endParaRP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086094040"/>
      </p:ext>
    </p:extLst>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8a</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62013" y="1838668"/>
            <a:ext cx="11540801" cy="268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Assessment of programming can be done meaningfully in both exam and lab settings.</a:t>
            </a:r>
          </a:p>
          <a:p>
            <a:pPr marL="0" indent="0" algn="ctr">
              <a:lnSpc>
                <a:spcPct val="110000"/>
              </a:lnSpc>
              <a:spcBef>
                <a:spcPts val="600"/>
              </a:spcBef>
            </a:pPr>
            <a:endParaRPr lang="en-US" altLang="en-US" sz="3600" dirty="0">
              <a:solidFill>
                <a:srgbClr val="0000FF"/>
              </a:solidFill>
              <a:latin typeface="Calibri" panose="020F0502020204030204" pitchFamily="34" charset="0"/>
              <a:ea typeface="ＭＳ Ｐゴシック" panose="020B0600070205080204" pitchFamily="34" charset="-128"/>
            </a:endParaRPr>
          </a:p>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It is important to align the assessment with the setting.</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75</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42816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07969" y="0"/>
            <a:ext cx="10492090" cy="1131128"/>
          </a:xfrm>
        </p:spPr>
        <p:txBody>
          <a:bodyPr>
            <a:noAutofit/>
          </a:bodyPr>
          <a:lstStyle/>
          <a:p>
            <a:pPr algn="ctr"/>
            <a:r>
              <a:rPr lang="en-US" altLang="en-US" b="1" dirty="0" smtClean="0">
                <a:solidFill>
                  <a:srgbClr val="C00000"/>
                </a:solidFill>
                <a:latin typeface="Calibri" panose="020F0502020204030204" pitchFamily="34" charset="0"/>
              </a:rPr>
              <a:t>Aligning assessment with setting</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366718" y="1234707"/>
            <a:ext cx="11723682" cy="496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sz="3200" dirty="0" smtClean="0">
                <a:solidFill>
                  <a:srgbClr val="0000FF"/>
                </a:solidFill>
                <a:latin typeface="Calibri" panose="020F0502020204030204" pitchFamily="34" charset="0"/>
                <a:cs typeface="Calibri" panose="020F0502020204030204" pitchFamily="34" charset="0"/>
              </a:rPr>
              <a:t>Both, concepts and syntax, are important.</a:t>
            </a:r>
          </a:p>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However, assessing recall of syntax in an exam setting is not useful.</a:t>
            </a:r>
          </a:p>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Syntax of a program gets checked in a lab setting during compiling.</a:t>
            </a:r>
          </a:p>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So, programming concepts may be assessed in an exam setting.</a:t>
            </a:r>
          </a:p>
          <a:p>
            <a:pPr marL="0" indent="0">
              <a:lnSpc>
                <a:spcPct val="110000"/>
              </a:lnSpc>
            </a:pPr>
            <a:endParaRPr lang="en-US" sz="3200" dirty="0">
              <a:solidFill>
                <a:srgbClr val="000000"/>
              </a:solidFill>
              <a:latin typeface="Calibri" panose="020F0502020204030204" pitchFamily="34" charset="0"/>
              <a:cs typeface="Calibri" panose="020F0502020204030204" pitchFamily="34" charset="0"/>
            </a:endParaRPr>
          </a:p>
          <a:p>
            <a:pPr marL="0" indent="0">
              <a:lnSpc>
                <a:spcPct val="110000"/>
              </a:lnSpc>
            </a:pPr>
            <a:r>
              <a:rPr lang="en-US" sz="3200" dirty="0" smtClean="0">
                <a:solidFill>
                  <a:srgbClr val="0000FF"/>
                </a:solidFill>
                <a:latin typeface="Calibri" panose="020F0502020204030204" pitchFamily="34" charset="0"/>
                <a:cs typeface="Calibri" panose="020F0502020204030204" pitchFamily="34" charset="0"/>
              </a:rPr>
              <a:t>Both, planning a program and writing a program, are important.</a:t>
            </a:r>
          </a:p>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However, assessing </a:t>
            </a:r>
            <a:r>
              <a:rPr lang="en-US" sz="3200" dirty="0">
                <a:solidFill>
                  <a:srgbClr val="000000"/>
                </a:solidFill>
                <a:latin typeface="Calibri" panose="020F0502020204030204" pitchFamily="34" charset="0"/>
                <a:cs typeface="Calibri" panose="020F0502020204030204" pitchFamily="34" charset="0"/>
              </a:rPr>
              <a:t>writing a program in an exam setting is not ideal</a:t>
            </a:r>
            <a:r>
              <a:rPr lang="en-US" sz="3200" dirty="0" smtClean="0">
                <a:solidFill>
                  <a:srgbClr val="000000"/>
                </a:solidFill>
                <a:latin typeface="Calibri" panose="020F0502020204030204" pitchFamily="34" charset="0"/>
                <a:cs typeface="Calibri" panose="020F0502020204030204" pitchFamily="34" charset="0"/>
              </a:rPr>
              <a:t>.</a:t>
            </a:r>
          </a:p>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Writing </a:t>
            </a:r>
            <a:r>
              <a:rPr lang="en-US" sz="3200" dirty="0">
                <a:solidFill>
                  <a:srgbClr val="000000"/>
                </a:solidFill>
                <a:latin typeface="Calibri" panose="020F0502020204030204" pitchFamily="34" charset="0"/>
                <a:cs typeface="Calibri" panose="020F0502020204030204" pitchFamily="34" charset="0"/>
              </a:rPr>
              <a:t>a program gets checked in a lab setting during </a:t>
            </a:r>
            <a:r>
              <a:rPr lang="en-US" sz="3200" dirty="0" smtClean="0">
                <a:solidFill>
                  <a:srgbClr val="000000"/>
                </a:solidFill>
                <a:latin typeface="Calibri" panose="020F0502020204030204" pitchFamily="34" charset="0"/>
                <a:cs typeface="Calibri" panose="020F0502020204030204" pitchFamily="34" charset="0"/>
              </a:rPr>
              <a:t>execution.</a:t>
            </a:r>
          </a:p>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So, planning a program may be assessed in an exam setting.</a:t>
            </a: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76</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9940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75678" y="0"/>
            <a:ext cx="10492090" cy="1131128"/>
          </a:xfrm>
        </p:spPr>
        <p:txBody>
          <a:bodyPr>
            <a:noAutofit/>
          </a:bodyPr>
          <a:lstStyle/>
          <a:p>
            <a:pPr algn="ctr"/>
            <a:r>
              <a:rPr lang="en-US" altLang="en-US" b="1" dirty="0" smtClean="0">
                <a:solidFill>
                  <a:srgbClr val="C00000"/>
                </a:solidFill>
                <a:latin typeface="Calibri" panose="020F0502020204030204" pitchFamily="34" charset="0"/>
              </a:rPr>
              <a:t>What to assess in exam settings?</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40632" y="1131128"/>
            <a:ext cx="11771696" cy="550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Some aspects of programming that can be meaningfully assessed in exam settings are:</a:t>
            </a:r>
          </a:p>
          <a:p>
            <a:pPr>
              <a:lnSpc>
                <a:spcPct val="110000"/>
              </a:lnSpc>
              <a:buFont typeface="Arial" panose="020B0604020202020204" pitchFamily="34" charset="0"/>
              <a:buChar char="•"/>
            </a:pPr>
            <a:r>
              <a:rPr lang="en-US" sz="2800" dirty="0" smtClean="0">
                <a:solidFill>
                  <a:srgbClr val="0000FF"/>
                </a:solidFill>
                <a:latin typeface="Calibri" panose="020F0502020204030204" pitchFamily="34" charset="0"/>
                <a:cs typeface="Calibri" panose="020F0502020204030204" pitchFamily="34" charset="0"/>
              </a:rPr>
              <a:t>Comprehension of programming concepts.</a:t>
            </a:r>
            <a:r>
              <a:rPr lang="en-US" sz="2800" dirty="0" smtClean="0">
                <a:solidFill>
                  <a:srgbClr val="000000"/>
                </a:solidFill>
                <a:latin typeface="Calibri" panose="020F0502020204030204" pitchFamily="34" charset="0"/>
                <a:cs typeface="Calibri" panose="020F0502020204030204" pitchFamily="34" charset="0"/>
              </a:rPr>
              <a:t> For example, by asking learners to read or trace a given program and predict its output.</a:t>
            </a:r>
          </a:p>
          <a:p>
            <a:pPr>
              <a:lnSpc>
                <a:spcPct val="110000"/>
              </a:lnSpc>
              <a:buFont typeface="Arial" panose="020B0604020202020204" pitchFamily="34" charset="0"/>
              <a:buChar char="•"/>
            </a:pPr>
            <a:endParaRPr lang="en-US" sz="2800" dirty="0" smtClean="0">
              <a:solidFill>
                <a:srgbClr val="000000"/>
              </a:solidFill>
              <a:latin typeface="Calibri" panose="020F0502020204030204" pitchFamily="34" charset="0"/>
              <a:cs typeface="Calibri" panose="020F0502020204030204" pitchFamily="34" charset="0"/>
            </a:endParaRPr>
          </a:p>
          <a:p>
            <a:pPr>
              <a:lnSpc>
                <a:spcPct val="110000"/>
              </a:lnSpc>
              <a:buFont typeface="Arial" panose="020B0604020202020204" pitchFamily="34" charset="0"/>
              <a:buChar char="•"/>
            </a:pPr>
            <a:r>
              <a:rPr lang="en-US" sz="2800" dirty="0" smtClean="0">
                <a:solidFill>
                  <a:srgbClr val="0000FF"/>
                </a:solidFill>
                <a:latin typeface="Calibri" panose="020F0502020204030204" pitchFamily="34" charset="0"/>
                <a:cs typeface="Calibri" panose="020F0502020204030204" pitchFamily="34" charset="0"/>
              </a:rPr>
              <a:t>Application of programming concepts.</a:t>
            </a:r>
            <a:r>
              <a:rPr lang="en-US" sz="2800" dirty="0" smtClean="0">
                <a:solidFill>
                  <a:srgbClr val="000000"/>
                </a:solidFill>
                <a:latin typeface="Calibri" panose="020F0502020204030204" pitchFamily="34" charset="0"/>
                <a:cs typeface="Calibri" panose="020F0502020204030204" pitchFamily="34" charset="0"/>
              </a:rPr>
              <a:t> For example, by asking learners to write pseudo-code, or draw a flow-chart.</a:t>
            </a:r>
          </a:p>
          <a:p>
            <a:pPr>
              <a:lnSpc>
                <a:spcPct val="110000"/>
              </a:lnSpc>
              <a:buFont typeface="Arial" panose="020B0604020202020204" pitchFamily="34" charset="0"/>
              <a:buChar char="•"/>
            </a:pPr>
            <a:endParaRPr lang="en-US" sz="2800" dirty="0" smtClean="0">
              <a:solidFill>
                <a:srgbClr val="000000"/>
              </a:solidFill>
              <a:latin typeface="Calibri" panose="020F0502020204030204" pitchFamily="34" charset="0"/>
              <a:cs typeface="Calibri" panose="020F0502020204030204" pitchFamily="34" charset="0"/>
            </a:endParaRPr>
          </a:p>
          <a:p>
            <a:pPr>
              <a:lnSpc>
                <a:spcPct val="110000"/>
              </a:lnSpc>
              <a:buFont typeface="Arial" panose="020B0604020202020204" pitchFamily="34" charset="0"/>
              <a:buChar char="•"/>
            </a:pPr>
            <a:r>
              <a:rPr lang="en-US" sz="2800" dirty="0" smtClean="0">
                <a:solidFill>
                  <a:srgbClr val="0000FF"/>
                </a:solidFill>
                <a:latin typeface="Calibri" panose="020F0502020204030204" pitchFamily="34" charset="0"/>
                <a:cs typeface="Calibri" panose="020F0502020204030204" pitchFamily="34" charset="0"/>
              </a:rPr>
              <a:t>Application of debugging concepts.</a:t>
            </a:r>
            <a:r>
              <a:rPr lang="en-US" sz="2800" dirty="0" smtClean="0">
                <a:solidFill>
                  <a:srgbClr val="000000"/>
                </a:solidFill>
                <a:latin typeface="Calibri" panose="020F0502020204030204" pitchFamily="34" charset="0"/>
                <a:cs typeface="Calibri" panose="020F0502020204030204" pitchFamily="34" charset="0"/>
              </a:rPr>
              <a:t> For example, by asking learners to      come up with test inputs, or modify </a:t>
            </a:r>
            <a:r>
              <a:rPr lang="en-US" sz="2800" dirty="0">
                <a:solidFill>
                  <a:srgbClr val="000000"/>
                </a:solidFill>
                <a:latin typeface="Calibri" panose="020F0502020204030204" pitchFamily="34" charset="0"/>
                <a:cs typeface="Calibri" panose="020F0502020204030204" pitchFamily="34" charset="0"/>
              </a:rPr>
              <a:t>a given </a:t>
            </a:r>
            <a:r>
              <a:rPr lang="en-US" sz="2800" dirty="0" smtClean="0">
                <a:solidFill>
                  <a:srgbClr val="000000"/>
                </a:solidFill>
                <a:latin typeface="Calibri" panose="020F0502020204030204" pitchFamily="34" charset="0"/>
                <a:cs typeface="Calibri" panose="020F0502020204030204" pitchFamily="34" charset="0"/>
              </a:rPr>
              <a:t>program</a:t>
            </a:r>
            <a:r>
              <a:rPr lang="en-US" sz="2800" dirty="0">
                <a:solidFill>
                  <a:srgbClr val="000000"/>
                </a:solidFill>
                <a:latin typeface="Calibri" panose="020F0502020204030204" pitchFamily="34" charset="0"/>
                <a:cs typeface="Calibri" panose="020F0502020204030204" pitchFamily="34" charset="0"/>
              </a:rPr>
              <a:t>.</a:t>
            </a:r>
            <a:r>
              <a:rPr lang="en-US" sz="2800" dirty="0" smtClean="0">
                <a:solidFill>
                  <a:srgbClr val="000000"/>
                </a:solidFill>
                <a:latin typeface="Calibri" panose="020F0502020204030204" pitchFamily="34" charset="0"/>
                <a:cs typeface="Calibri" panose="020F0502020204030204" pitchFamily="34" charset="0"/>
              </a:rPr>
              <a:t> </a:t>
            </a:r>
          </a:p>
          <a:p>
            <a:pPr>
              <a:lnSpc>
                <a:spcPct val="110000"/>
              </a:lnSpc>
              <a:buFont typeface="Arial" panose="020B0604020202020204" pitchFamily="34" charset="0"/>
              <a:buChar char="•"/>
            </a:pPr>
            <a:endParaRPr lang="en-US" sz="3200" dirty="0" smtClean="0">
              <a:solidFill>
                <a:srgbClr val="000000"/>
              </a:solidFill>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77</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335148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75678" y="0"/>
            <a:ext cx="10492090" cy="1131128"/>
          </a:xfrm>
        </p:spPr>
        <p:txBody>
          <a:bodyPr>
            <a:noAutofit/>
          </a:bodyPr>
          <a:lstStyle/>
          <a:p>
            <a:pPr algn="ctr"/>
            <a:r>
              <a:rPr lang="en-US" altLang="en-US" b="1" dirty="0" smtClean="0">
                <a:solidFill>
                  <a:srgbClr val="C00000"/>
                </a:solidFill>
                <a:latin typeface="Calibri" panose="020F0502020204030204" pitchFamily="34" charset="0"/>
              </a:rPr>
              <a:t>What to assess in lab settings?</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240632" y="1131128"/>
            <a:ext cx="11771696" cy="550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sz="3200" dirty="0" smtClean="0">
                <a:solidFill>
                  <a:srgbClr val="000000"/>
                </a:solidFill>
                <a:latin typeface="Calibri" panose="020F0502020204030204" pitchFamily="34" charset="0"/>
                <a:cs typeface="Calibri" panose="020F0502020204030204" pitchFamily="34" charset="0"/>
              </a:rPr>
              <a:t>Some aspects of programming that can be meaningfully assessed in lab settings are:</a:t>
            </a:r>
          </a:p>
          <a:p>
            <a:pPr>
              <a:lnSpc>
                <a:spcPct val="110000"/>
              </a:lnSpc>
              <a:buFont typeface="Arial" panose="020B0604020202020204" pitchFamily="34" charset="0"/>
              <a:buChar char="•"/>
            </a:pPr>
            <a:r>
              <a:rPr lang="en-US" sz="2800" dirty="0" smtClean="0">
                <a:solidFill>
                  <a:srgbClr val="0000FF"/>
                </a:solidFill>
                <a:latin typeface="Calibri" panose="020F0502020204030204" pitchFamily="34" charset="0"/>
                <a:cs typeface="Calibri" panose="020F0502020204030204" pitchFamily="34" charset="0"/>
              </a:rPr>
              <a:t>Application of programming syntax.</a:t>
            </a:r>
            <a:r>
              <a:rPr lang="en-US" sz="2800" dirty="0" smtClean="0">
                <a:solidFill>
                  <a:srgbClr val="000000"/>
                </a:solidFill>
                <a:latin typeface="Calibri" panose="020F0502020204030204" pitchFamily="34" charset="0"/>
                <a:cs typeface="Calibri" panose="020F0502020204030204" pitchFamily="34" charset="0"/>
              </a:rPr>
              <a:t> For example, by asking learners to  correct the syntax of a given program and compile it. </a:t>
            </a:r>
          </a:p>
          <a:p>
            <a:pPr>
              <a:lnSpc>
                <a:spcPct val="110000"/>
              </a:lnSpc>
              <a:buFont typeface="Arial" panose="020B0604020202020204" pitchFamily="34" charset="0"/>
              <a:buChar char="•"/>
            </a:pPr>
            <a:endParaRPr lang="en-US" sz="2800" dirty="0" smtClean="0">
              <a:solidFill>
                <a:srgbClr val="000000"/>
              </a:solidFill>
              <a:latin typeface="Calibri" panose="020F0502020204030204" pitchFamily="34" charset="0"/>
              <a:cs typeface="Calibri" panose="020F0502020204030204" pitchFamily="34" charset="0"/>
            </a:endParaRPr>
          </a:p>
          <a:p>
            <a:pPr>
              <a:lnSpc>
                <a:spcPct val="110000"/>
              </a:lnSpc>
              <a:buFont typeface="Arial" panose="020B0604020202020204" pitchFamily="34" charset="0"/>
              <a:buChar char="•"/>
            </a:pPr>
            <a:r>
              <a:rPr lang="en-US" sz="2800" dirty="0" smtClean="0">
                <a:solidFill>
                  <a:srgbClr val="0000FF"/>
                </a:solidFill>
                <a:latin typeface="Calibri" panose="020F0502020204030204" pitchFamily="34" charset="0"/>
                <a:cs typeface="Calibri" panose="020F0502020204030204" pitchFamily="34" charset="0"/>
              </a:rPr>
              <a:t>Application of programming concepts.</a:t>
            </a:r>
            <a:r>
              <a:rPr lang="en-US" sz="2800" dirty="0" smtClean="0">
                <a:solidFill>
                  <a:srgbClr val="000000"/>
                </a:solidFill>
                <a:latin typeface="Calibri" panose="020F0502020204030204" pitchFamily="34" charset="0"/>
                <a:cs typeface="Calibri" panose="020F0502020204030204" pitchFamily="34" charset="0"/>
              </a:rPr>
              <a:t> For example, by asking learners to write a program for a given goal.</a:t>
            </a:r>
          </a:p>
          <a:p>
            <a:pPr>
              <a:lnSpc>
                <a:spcPct val="110000"/>
              </a:lnSpc>
              <a:buFont typeface="Arial" panose="020B0604020202020204" pitchFamily="34" charset="0"/>
              <a:buChar char="•"/>
            </a:pPr>
            <a:endParaRPr lang="en-US" sz="2800" dirty="0" smtClean="0">
              <a:solidFill>
                <a:srgbClr val="000000"/>
              </a:solidFill>
              <a:latin typeface="Calibri" panose="020F0502020204030204" pitchFamily="34" charset="0"/>
              <a:cs typeface="Calibri" panose="020F0502020204030204" pitchFamily="34" charset="0"/>
            </a:endParaRPr>
          </a:p>
          <a:p>
            <a:pPr>
              <a:lnSpc>
                <a:spcPct val="110000"/>
              </a:lnSpc>
              <a:buFont typeface="Arial" panose="020B0604020202020204" pitchFamily="34" charset="0"/>
              <a:buChar char="•"/>
            </a:pPr>
            <a:r>
              <a:rPr lang="en-US" sz="2800" dirty="0" smtClean="0">
                <a:solidFill>
                  <a:srgbClr val="0000FF"/>
                </a:solidFill>
                <a:latin typeface="Calibri" panose="020F0502020204030204" pitchFamily="34" charset="0"/>
                <a:cs typeface="Calibri" panose="020F0502020204030204" pitchFamily="34" charset="0"/>
              </a:rPr>
              <a:t>Application of debugging concepts.</a:t>
            </a:r>
            <a:r>
              <a:rPr lang="en-US" sz="2800" dirty="0" smtClean="0">
                <a:solidFill>
                  <a:srgbClr val="000000"/>
                </a:solidFill>
                <a:latin typeface="Calibri" panose="020F0502020204030204" pitchFamily="34" charset="0"/>
                <a:cs typeface="Calibri" panose="020F0502020204030204" pitchFamily="34" charset="0"/>
              </a:rPr>
              <a:t> For example, by asking learners to devise test inputs for a given program, identify logical errors and modify it. </a:t>
            </a:r>
          </a:p>
          <a:p>
            <a:pPr>
              <a:lnSpc>
                <a:spcPct val="110000"/>
              </a:lnSpc>
              <a:buFont typeface="Arial" panose="020B0604020202020204" pitchFamily="34" charset="0"/>
              <a:buChar char="•"/>
            </a:pPr>
            <a:endParaRPr lang="en-US" sz="3200" dirty="0" smtClean="0">
              <a:solidFill>
                <a:srgbClr val="000000"/>
              </a:solidFill>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t>78</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7386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03200" y="0"/>
            <a:ext cx="11379200" cy="1143000"/>
          </a:xfrm>
          <a:prstGeom prst="rect">
            <a:avLst/>
          </a:prstGeom>
          <a:noFill/>
          <a:ln>
            <a:noFill/>
          </a:ln>
        </p:spPr>
        <p:txBody>
          <a:bodyPr lIns="121900" tIns="60933" rIns="121900" bIns="60933" anchor="ctr" anchorCtr="0">
            <a:noAutofit/>
          </a:bodyPr>
          <a:lstStyle/>
          <a:p>
            <a:pPr algn="ctr">
              <a:buClr>
                <a:schemeClr val="dk1"/>
              </a:buClr>
              <a:buSzPct val="25000"/>
            </a:pPr>
            <a:r>
              <a:rPr lang="en-US" sz="4800" b="1" dirty="0">
                <a:solidFill>
                  <a:srgbClr val="990033"/>
                </a:solidFill>
                <a:latin typeface="Calibri" panose="020F0502020204030204" pitchFamily="34" charset="0"/>
                <a:ea typeface="Calibri"/>
                <a:cs typeface="Calibri"/>
                <a:sym typeface="Calibri"/>
              </a:rPr>
              <a:t>Reflection Spot: </a:t>
            </a:r>
            <a:r>
              <a:rPr lang="en-US" sz="4800" b="1" dirty="0" smtClean="0">
                <a:solidFill>
                  <a:srgbClr val="990033"/>
                </a:solidFill>
                <a:latin typeface="Calibri" panose="020F0502020204030204" pitchFamily="34" charset="0"/>
                <a:ea typeface="Calibri"/>
                <a:cs typeface="Calibri"/>
                <a:sym typeface="Calibri"/>
              </a:rPr>
              <a:t>Think and decide </a:t>
            </a:r>
            <a:endParaRPr lang="en-US" sz="4800" b="1" dirty="0">
              <a:solidFill>
                <a:srgbClr val="990033"/>
              </a:solidFill>
              <a:latin typeface="Calibri" panose="020F0502020204030204" pitchFamily="34" charset="0"/>
              <a:ea typeface="Calibri"/>
              <a:cs typeface="Calibri"/>
              <a:sym typeface="Calibri"/>
            </a:endParaRPr>
          </a:p>
        </p:txBody>
      </p:sp>
      <p:sp>
        <p:nvSpPr>
          <p:cNvPr id="4" name="Slide Number Placeholder 3"/>
          <p:cNvSpPr>
            <a:spLocks noGrp="1"/>
          </p:cNvSpPr>
          <p:nvPr>
            <p:ph type="sldNum" sz="quarter" idx="12"/>
          </p:nvPr>
        </p:nvSpPr>
        <p:spPr/>
        <p:txBody>
          <a:bodyPr/>
          <a:lstStyle/>
          <a:p>
            <a:pPr defTabSz="1219170">
              <a:defRPr/>
            </a:pPr>
            <a:fld id="{2F0CD8D2-C10A-4760-B9E1-F23212E34E2D}" type="slidenum">
              <a:rPr lang="en-US">
                <a:latin typeface="Calibri" panose="020F0502020204030204" pitchFamily="34" charset="0"/>
              </a:rPr>
              <a:pPr defTabSz="1219170">
                <a:defRPr/>
              </a:pPr>
              <a:t>79</a:t>
            </a:fld>
            <a:endParaRPr 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defTabSz="1219170">
              <a:defRPr/>
            </a:pPr>
            <a:r>
              <a:rPr lang="en-US" smtClean="0">
                <a:latin typeface="Calibri" panose="020F0502020204030204" pitchFamily="34" charset="0"/>
              </a:rPr>
              <a:t>CS in Schools Workshop, Next Education - 2017</a:t>
            </a:r>
            <a:endParaRPr lang="en-US" dirty="0">
              <a:latin typeface="Calibri" panose="020F0502020204030204" pitchFamily="34" charset="0"/>
            </a:endParaRPr>
          </a:p>
        </p:txBody>
      </p:sp>
      <p:sp>
        <p:nvSpPr>
          <p:cNvPr id="9" name="Shape 120"/>
          <p:cNvSpPr txBox="1"/>
          <p:nvPr/>
        </p:nvSpPr>
        <p:spPr>
          <a:xfrm>
            <a:off x="203200" y="1284032"/>
            <a:ext cx="11887200" cy="4856885"/>
          </a:xfrm>
          <a:prstGeom prst="rect">
            <a:avLst/>
          </a:prstGeom>
          <a:solidFill>
            <a:schemeClr val="lt1"/>
          </a:solidFill>
          <a:ln w="25400" cap="flat">
            <a:solidFill>
              <a:schemeClr val="dk1"/>
            </a:solidFill>
            <a:prstDash val="solid"/>
            <a:round/>
            <a:headEnd type="none" w="med" len="med"/>
            <a:tailEnd type="none" w="med" len="med"/>
          </a:ln>
        </p:spPr>
        <p:txBody>
          <a:bodyPr lIns="121900" tIns="60933" rIns="121900" bIns="60933" anchor="t" anchorCtr="0">
            <a:noAutofit/>
          </a:bodyPr>
          <a:lstStyle/>
          <a:p>
            <a:pPr>
              <a:lnSpc>
                <a:spcPct val="110000"/>
              </a:lnSpc>
            </a:pPr>
            <a:r>
              <a:rPr lang="en-IN" sz="3200" i="1" dirty="0" smtClean="0">
                <a:solidFill>
                  <a:srgbClr val="0000FF"/>
                </a:solidFill>
                <a:latin typeface="Calibri" panose="020F0502020204030204" pitchFamily="34" charset="0"/>
                <a:ea typeface="Calibri"/>
                <a:cs typeface="Calibri"/>
                <a:sym typeface="Calibri"/>
              </a:rPr>
              <a:t>A teacher asks students to write a program in a lab setting. Which of the following objectives can be achieved: Student should be able to _________</a:t>
            </a:r>
            <a:endParaRPr lang="en-US" altLang="en-US" sz="3200" dirty="0" smtClean="0">
              <a:latin typeface="Calibri" panose="020F0502020204030204" pitchFamily="34" charset="0"/>
              <a:ea typeface="ＭＳ Ｐゴシック" panose="020B0600070205080204" pitchFamily="34" charset="-128"/>
            </a:endParaRPr>
          </a:p>
          <a:p>
            <a:pPr marL="514350" indent="-514350">
              <a:lnSpc>
                <a:spcPct val="110000"/>
              </a:lnSpc>
              <a:buAutoNum type="alphaUcPeriod"/>
            </a:pPr>
            <a:r>
              <a:rPr lang="en-US" altLang="en-US" sz="3200" dirty="0" smtClean="0">
                <a:latin typeface="Calibri" panose="020F0502020204030204" pitchFamily="34" charset="0"/>
                <a:ea typeface="ＭＳ Ｐゴシック" panose="020B0600070205080204" pitchFamily="34" charset="-128"/>
              </a:rPr>
              <a:t>Read programs.</a:t>
            </a:r>
          </a:p>
          <a:p>
            <a:pPr marL="514350" indent="-514350">
              <a:lnSpc>
                <a:spcPct val="110000"/>
              </a:lnSpc>
              <a:buAutoNum type="alphaUcPeriod"/>
            </a:pPr>
            <a:r>
              <a:rPr lang="en-US" altLang="en-US" sz="3200" dirty="0" smtClean="0">
                <a:latin typeface="Calibri" panose="020F0502020204030204" pitchFamily="34" charset="0"/>
                <a:ea typeface="ＭＳ Ｐゴシック" panose="020B0600070205080204" pitchFamily="34" charset="-128"/>
              </a:rPr>
              <a:t>Trace programs. </a:t>
            </a:r>
          </a:p>
          <a:p>
            <a:pPr marL="514350" indent="-514350">
              <a:lnSpc>
                <a:spcPct val="110000"/>
              </a:lnSpc>
              <a:buAutoNum type="alphaUcPeriod"/>
            </a:pPr>
            <a:r>
              <a:rPr lang="en-US" altLang="en-US" sz="3200" dirty="0" smtClean="0">
                <a:latin typeface="Calibri" panose="020F0502020204030204" pitchFamily="34" charset="0"/>
                <a:ea typeface="ＭＳ Ｐゴシック" panose="020B0600070205080204" pitchFamily="34" charset="-128"/>
              </a:rPr>
              <a:t>Debug programs.</a:t>
            </a:r>
            <a:endParaRPr lang="en-US" altLang="en-US" sz="3200" dirty="0">
              <a:latin typeface="Calibri" panose="020F0502020204030204" pitchFamily="34" charset="0"/>
              <a:ea typeface="ＭＳ Ｐゴシック" panose="020B0600070205080204" pitchFamily="34" charset="-128"/>
            </a:endParaRPr>
          </a:p>
          <a:p>
            <a:endParaRPr lang="en-US" sz="3200" dirty="0" smtClean="0">
              <a:latin typeface="Calibri" panose="020F0502020204030204" pitchFamily="34" charset="0"/>
              <a:cs typeface="Calibri" panose="020F0502020204030204" pitchFamily="34" charset="0"/>
            </a:endParaRPr>
          </a:p>
          <a:p>
            <a:pPr>
              <a:lnSpc>
                <a:spcPct val="110000"/>
              </a:lnSpc>
            </a:pPr>
            <a:r>
              <a:rPr lang="en-US" sz="3200" dirty="0" smtClean="0">
                <a:solidFill>
                  <a:srgbClr val="0000FF"/>
                </a:solidFill>
                <a:latin typeface="Calibri" panose="020F0502020204030204" pitchFamily="34" charset="0"/>
                <a:ea typeface="ＭＳ Ｐゴシック" panose="020B0600070205080204" pitchFamily="34" charset="-128"/>
                <a:cs typeface="Calibri"/>
                <a:sym typeface="Calibri"/>
              </a:rPr>
              <a:t>How?</a:t>
            </a:r>
          </a:p>
        </p:txBody>
      </p:sp>
      <p:sp>
        <p:nvSpPr>
          <p:cNvPr id="2" name="Date Placeholder 1"/>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4030488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latin typeface="+mn-lt"/>
              </a:rPr>
              <a:t>Agenda</a:t>
            </a:r>
            <a:endParaRPr lang="en-US" b="1" dirty="0">
              <a:latin typeface="+mn-lt"/>
            </a:endParaRPr>
          </a:p>
        </p:txBody>
      </p:sp>
      <p:sp>
        <p:nvSpPr>
          <p:cNvPr id="3" name="Content Placeholder 2"/>
          <p:cNvSpPr>
            <a:spLocks noGrp="1"/>
          </p:cNvSpPr>
          <p:nvPr>
            <p:ph idx="1"/>
          </p:nvPr>
        </p:nvSpPr>
        <p:spPr>
          <a:xfrm>
            <a:off x="410816" y="1248939"/>
            <a:ext cx="11457333" cy="5253461"/>
          </a:xfrm>
        </p:spPr>
        <p:txBody>
          <a:bodyPr>
            <a:normAutofit/>
          </a:bodyPr>
          <a:lstStyle/>
          <a:p>
            <a:pPr marL="0" indent="0">
              <a:lnSpc>
                <a:spcPct val="110000"/>
              </a:lnSpc>
              <a:spcBef>
                <a:spcPts val="0"/>
              </a:spcBef>
              <a:buNone/>
              <a:defRPr/>
            </a:pPr>
            <a:r>
              <a:rPr lang="en-US" altLang="en-US" sz="3200" dirty="0" smtClean="0"/>
              <a:t>Part A – Teaching-Learning of Computer applications</a:t>
            </a:r>
          </a:p>
          <a:p>
            <a:pPr marL="0" indent="0">
              <a:lnSpc>
                <a:spcPct val="110000"/>
              </a:lnSpc>
              <a:spcBef>
                <a:spcPts val="0"/>
              </a:spcBef>
              <a:buNone/>
              <a:defRPr/>
            </a:pPr>
            <a:endParaRPr lang="en-US" altLang="en-US" sz="3200" dirty="0"/>
          </a:p>
          <a:p>
            <a:pPr marL="0" indent="0">
              <a:lnSpc>
                <a:spcPct val="110000"/>
              </a:lnSpc>
              <a:spcBef>
                <a:spcPts val="0"/>
              </a:spcBef>
              <a:buNone/>
              <a:defRPr/>
            </a:pPr>
            <a:r>
              <a:rPr lang="en-US" altLang="en-US" sz="3200" dirty="0">
                <a:solidFill>
                  <a:schemeClr val="bg2">
                    <a:lumMod val="75000"/>
                  </a:schemeClr>
                </a:solidFill>
              </a:rPr>
              <a:t>Part B – </a:t>
            </a:r>
            <a:r>
              <a:rPr lang="en-US" altLang="en-US" sz="3200" dirty="0" smtClean="0">
                <a:solidFill>
                  <a:schemeClr val="bg2">
                    <a:lumMod val="75000"/>
                  </a:schemeClr>
                </a:solidFill>
              </a:rPr>
              <a:t>Teaching-Learning of Programming</a:t>
            </a:r>
            <a:endParaRPr lang="en-US" altLang="en-US" sz="3200" dirty="0">
              <a:solidFill>
                <a:schemeClr val="bg2">
                  <a:lumMod val="75000"/>
                </a:schemeClr>
              </a:solidFill>
            </a:endParaRPr>
          </a:p>
          <a:p>
            <a:pPr marL="0" indent="0">
              <a:lnSpc>
                <a:spcPct val="110000"/>
              </a:lnSpc>
              <a:spcBef>
                <a:spcPts val="0"/>
              </a:spcBef>
              <a:buNone/>
              <a:defRPr/>
            </a:pPr>
            <a:endParaRPr lang="en-US" altLang="en-US" sz="3200" dirty="0" smtClean="0">
              <a:solidFill>
                <a:schemeClr val="bg2">
                  <a:lumMod val="75000"/>
                </a:schemeClr>
              </a:solidFill>
            </a:endParaRPr>
          </a:p>
          <a:p>
            <a:pPr marL="0" indent="0">
              <a:lnSpc>
                <a:spcPct val="110000"/>
              </a:lnSpc>
              <a:spcBef>
                <a:spcPts val="0"/>
              </a:spcBef>
              <a:buNone/>
              <a:defRPr/>
            </a:pPr>
            <a:r>
              <a:rPr lang="en-US" altLang="en-US" sz="3200" dirty="0" smtClean="0">
                <a:solidFill>
                  <a:schemeClr val="bg2">
                    <a:lumMod val="75000"/>
                  </a:schemeClr>
                </a:solidFill>
              </a:rPr>
              <a:t>Part C – The Computer </a:t>
            </a:r>
            <a:r>
              <a:rPr lang="en-US" altLang="en-US" sz="3200" dirty="0" err="1" smtClean="0">
                <a:solidFill>
                  <a:schemeClr val="bg2">
                    <a:lumMod val="75000"/>
                  </a:schemeClr>
                </a:solidFill>
              </a:rPr>
              <a:t>Masti</a:t>
            </a:r>
            <a:r>
              <a:rPr lang="en-US" altLang="en-US" sz="3200" dirty="0" smtClean="0">
                <a:solidFill>
                  <a:schemeClr val="bg2">
                    <a:lumMod val="75000"/>
                  </a:schemeClr>
                </a:solidFill>
              </a:rPr>
              <a:t> story</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8</a:t>
            </a:fld>
            <a:endParaRPr lang="en-US"/>
          </a:p>
        </p:txBody>
      </p:sp>
    </p:spTree>
    <p:extLst>
      <p:ext uri="{BB962C8B-B14F-4D97-AF65-F5344CB8AC3E}">
        <p14:creationId xmlns:p14="http://schemas.microsoft.com/office/powerpoint/2010/main" val="42866423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0731" y="349733"/>
            <a:ext cx="9690538" cy="1131128"/>
          </a:xfrm>
        </p:spPr>
        <p:txBody>
          <a:bodyPr>
            <a:noAutofit/>
          </a:bodyPr>
          <a:lstStyle/>
          <a:p>
            <a:pPr algn="ctr"/>
            <a:r>
              <a:rPr lang="en-US" altLang="en-US" b="1" dirty="0" smtClean="0">
                <a:solidFill>
                  <a:srgbClr val="C00000"/>
                </a:solidFill>
                <a:latin typeface="Calibri" panose="020F0502020204030204" pitchFamily="34" charset="0"/>
              </a:rPr>
              <a:t>Note – 8b</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609602" y="1838668"/>
            <a:ext cx="11393212" cy="138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Align the assessment questions with their settings, </a:t>
            </a:r>
          </a:p>
          <a:p>
            <a:pPr marL="0" indent="0" algn="ctr">
              <a:lnSpc>
                <a:spcPct val="110000"/>
              </a:lnSpc>
              <a:spcBef>
                <a:spcPts val="600"/>
              </a:spcBef>
            </a:pPr>
            <a:r>
              <a:rPr lang="en-US" altLang="en-US" sz="3600" dirty="0">
                <a:solidFill>
                  <a:srgbClr val="0000FF"/>
                </a:solidFill>
                <a:latin typeface="Calibri" panose="020F0502020204030204" pitchFamily="34" charset="0"/>
                <a:ea typeface="ＭＳ Ｐゴシック" panose="020B0600070205080204" pitchFamily="34" charset="-128"/>
              </a:rPr>
              <a:t>a</a:t>
            </a:r>
            <a:r>
              <a:rPr lang="en-US" altLang="en-US" sz="3600" dirty="0" smtClean="0">
                <a:solidFill>
                  <a:srgbClr val="0000FF"/>
                </a:solidFill>
                <a:latin typeface="Calibri" panose="020F0502020204030204" pitchFamily="34" charset="0"/>
                <a:ea typeface="ＭＳ Ｐゴシック" panose="020B0600070205080204" pitchFamily="34" charset="-128"/>
              </a:rPr>
              <a:t>s well as their corresponding learning objectives. </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80</a:t>
            </a:fld>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6240247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9392" y="277933"/>
            <a:ext cx="10825655" cy="701739"/>
          </a:xfrm>
        </p:spPr>
        <p:txBody>
          <a:bodyPr>
            <a:noAutofit/>
          </a:bodyPr>
          <a:lstStyle/>
          <a:p>
            <a:pPr algn="ctr"/>
            <a:r>
              <a:rPr lang="en-US" b="1" dirty="0" smtClean="0">
                <a:solidFill>
                  <a:srgbClr val="C00000"/>
                </a:solidFill>
                <a:latin typeface="Calibri" panose="020F0502020204030204" pitchFamily="34" charset="0"/>
                <a:cs typeface="Calibri" panose="020F0502020204030204" pitchFamily="34" charset="0"/>
              </a:rPr>
              <a:t>Take-away - 8</a:t>
            </a:r>
            <a:endParaRPr lang="en-US" altLang="en-US" b="1" dirty="0">
              <a:solidFill>
                <a:srgbClr val="C00000"/>
              </a:solidFill>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1"/>
          </p:nvPr>
        </p:nvSpPr>
        <p:spPr>
          <a:xfrm>
            <a:off x="4165599" y="6305800"/>
            <a:ext cx="4694621" cy="476000"/>
          </a:xfrm>
        </p:spPr>
        <p:txBody>
          <a:bodyPr/>
          <a:lstStyle/>
          <a:p>
            <a:r>
              <a:rPr lang="en-US" sz="1600" smtClean="0"/>
              <a:t>CS in Schools Workshop, Next Education - 2017</a:t>
            </a:r>
            <a:endParaRPr lang="en-US" sz="1600" dirty="0"/>
          </a:p>
        </p:txBody>
      </p:sp>
      <p:sp>
        <p:nvSpPr>
          <p:cNvPr id="3" name="Slide Number Placeholder 2"/>
          <p:cNvSpPr>
            <a:spLocks noGrp="1"/>
          </p:cNvSpPr>
          <p:nvPr>
            <p:ph type="sldNum" sz="quarter" idx="12"/>
          </p:nvPr>
        </p:nvSpPr>
        <p:spPr/>
        <p:txBody>
          <a:bodyPr/>
          <a:lstStyle/>
          <a:p>
            <a:pPr algn="r"/>
            <a:fld id="{6255A744-DAA4-4A3D-BD9E-C311E6CB5A18}" type="slidenum">
              <a:rPr lang="en-US" sz="1600" smtClean="0"/>
              <a:pPr algn="r"/>
              <a:t>81</a:t>
            </a:fld>
            <a:endParaRPr lang="en-US" sz="1600"/>
          </a:p>
        </p:txBody>
      </p:sp>
      <p:sp>
        <p:nvSpPr>
          <p:cNvPr id="7" name="Shape 540"/>
          <p:cNvSpPr txBox="1"/>
          <p:nvPr/>
        </p:nvSpPr>
        <p:spPr>
          <a:xfrm>
            <a:off x="4470399" y="1181352"/>
            <a:ext cx="3251199" cy="914399"/>
          </a:xfrm>
          <a:prstGeom prst="rect">
            <a:avLst/>
          </a:prstGeom>
          <a:noFill/>
          <a:ln>
            <a:noFill/>
          </a:ln>
        </p:spPr>
        <p:txBody>
          <a:bodyPr lIns="121900" tIns="60933" rIns="121900" bIns="60933" anchor="t" anchorCtr="0">
            <a:noAutofit/>
          </a:bodyPr>
          <a:lstStyle/>
          <a:p>
            <a:pPr algn="ctr">
              <a:buClr>
                <a:schemeClr val="dk1"/>
              </a:buClr>
              <a:buSzPct val="25000"/>
            </a:pPr>
            <a:r>
              <a:rPr lang="en" sz="2800" b="1" dirty="0" smtClean="0">
                <a:solidFill>
                  <a:schemeClr val="dk1"/>
                </a:solidFill>
                <a:latin typeface="+mj-lt"/>
                <a:ea typeface="Calibri"/>
                <a:cs typeface="Calibri"/>
                <a:sym typeface="Calibri"/>
              </a:rPr>
              <a:t>Learning objective</a:t>
            </a:r>
            <a:endParaRPr lang="en" sz="2800" b="1" dirty="0">
              <a:solidFill>
                <a:schemeClr val="dk1"/>
              </a:solidFill>
              <a:latin typeface="+mj-lt"/>
              <a:ea typeface="Calibri"/>
              <a:cs typeface="Calibri"/>
              <a:sym typeface="Calibri"/>
            </a:endParaRPr>
          </a:p>
        </p:txBody>
      </p:sp>
      <p:sp>
        <p:nvSpPr>
          <p:cNvPr id="8" name="Shape 541"/>
          <p:cNvSpPr txBox="1"/>
          <p:nvPr/>
        </p:nvSpPr>
        <p:spPr>
          <a:xfrm>
            <a:off x="9031103" y="4840542"/>
            <a:ext cx="2551297" cy="369331"/>
          </a:xfrm>
          <a:prstGeom prst="rect">
            <a:avLst/>
          </a:prstGeom>
          <a:noFill/>
          <a:ln>
            <a:noFill/>
          </a:ln>
        </p:spPr>
        <p:txBody>
          <a:bodyPr lIns="121900" tIns="60933" rIns="121900" bIns="60933" anchor="t" anchorCtr="0">
            <a:noAutofit/>
          </a:bodyPr>
          <a:lstStyle/>
          <a:p>
            <a:pPr>
              <a:buClr>
                <a:schemeClr val="dk1"/>
              </a:buClr>
              <a:buSzPct val="25000"/>
            </a:pPr>
            <a:r>
              <a:rPr lang="en" sz="2800" b="1" dirty="0" smtClean="0">
                <a:solidFill>
                  <a:schemeClr val="dk1"/>
                </a:solidFill>
                <a:latin typeface="+mj-lt"/>
                <a:ea typeface="Calibri"/>
                <a:cs typeface="Calibri"/>
                <a:sym typeface="Calibri"/>
              </a:rPr>
              <a:t>Assessment</a:t>
            </a:r>
            <a:endParaRPr lang="en" sz="2800" b="1" dirty="0">
              <a:solidFill>
                <a:schemeClr val="dk1"/>
              </a:solidFill>
              <a:latin typeface="+mj-lt"/>
              <a:ea typeface="Calibri"/>
              <a:cs typeface="Calibri"/>
              <a:sym typeface="Calibri"/>
            </a:endParaRPr>
          </a:p>
        </p:txBody>
      </p:sp>
      <p:sp>
        <p:nvSpPr>
          <p:cNvPr id="9" name="Shape 542"/>
          <p:cNvSpPr txBox="1"/>
          <p:nvPr/>
        </p:nvSpPr>
        <p:spPr>
          <a:xfrm>
            <a:off x="1056198" y="4800173"/>
            <a:ext cx="2293240" cy="819400"/>
          </a:xfrm>
          <a:prstGeom prst="rect">
            <a:avLst/>
          </a:prstGeom>
          <a:noFill/>
          <a:ln>
            <a:noFill/>
          </a:ln>
        </p:spPr>
        <p:txBody>
          <a:bodyPr lIns="121900" tIns="60933" rIns="121900" bIns="60933" anchor="t" anchorCtr="0">
            <a:noAutofit/>
          </a:bodyPr>
          <a:lstStyle/>
          <a:p>
            <a:pPr algn="ctr">
              <a:buClr>
                <a:schemeClr val="dk1"/>
              </a:buClr>
              <a:buSzPct val="25000"/>
            </a:pPr>
            <a:r>
              <a:rPr lang="en" sz="2800" b="1" dirty="0" smtClean="0">
                <a:solidFill>
                  <a:schemeClr val="dk1"/>
                </a:solidFill>
                <a:latin typeface="+mj-lt"/>
                <a:ea typeface="Calibri"/>
                <a:cs typeface="Calibri"/>
                <a:sym typeface="Calibri"/>
              </a:rPr>
              <a:t>Instructional strategy</a:t>
            </a:r>
            <a:endParaRPr lang="en" sz="2800" b="1" dirty="0">
              <a:solidFill>
                <a:schemeClr val="dk1"/>
              </a:solidFill>
              <a:latin typeface="+mj-lt"/>
              <a:ea typeface="Calibri"/>
              <a:cs typeface="Calibri"/>
              <a:sym typeface="Calibri"/>
            </a:endParaRPr>
          </a:p>
        </p:txBody>
      </p:sp>
      <p:sp>
        <p:nvSpPr>
          <p:cNvPr id="13" name="Shape 540"/>
          <p:cNvSpPr txBox="1"/>
          <p:nvPr/>
        </p:nvSpPr>
        <p:spPr>
          <a:xfrm>
            <a:off x="3702749" y="3686079"/>
            <a:ext cx="4786497" cy="914399"/>
          </a:xfrm>
          <a:prstGeom prst="rect">
            <a:avLst/>
          </a:prstGeom>
          <a:noFill/>
          <a:ln>
            <a:noFill/>
          </a:ln>
        </p:spPr>
        <p:txBody>
          <a:bodyPr lIns="121900" tIns="60933" rIns="121900" bIns="60933" anchor="t" anchorCtr="0">
            <a:noAutofit/>
          </a:bodyPr>
          <a:lstStyle/>
          <a:p>
            <a:pPr algn="ctr">
              <a:buClr>
                <a:schemeClr val="dk1"/>
              </a:buClr>
              <a:buSzPct val="100000"/>
            </a:pPr>
            <a:r>
              <a:rPr lang="en" sz="2400" dirty="0" smtClean="0">
                <a:solidFill>
                  <a:schemeClr val="dk1"/>
                </a:solidFill>
                <a:latin typeface="+mj-lt"/>
                <a:ea typeface="Calibri"/>
                <a:cs typeface="Calibri"/>
                <a:sym typeface="Calibri"/>
              </a:rPr>
              <a:t>Systematic content design</a:t>
            </a:r>
          </a:p>
          <a:p>
            <a:pPr algn="ctr">
              <a:spcBef>
                <a:spcPts val="600"/>
              </a:spcBef>
              <a:buClr>
                <a:schemeClr val="dk1"/>
              </a:buClr>
              <a:buSzPct val="100000"/>
            </a:pPr>
            <a:r>
              <a:rPr lang="en" sz="2400" dirty="0" smtClean="0">
                <a:solidFill>
                  <a:schemeClr val="dk1"/>
                </a:solidFill>
                <a:latin typeface="+mj-lt"/>
                <a:ea typeface="Calibri"/>
                <a:cs typeface="Calibri"/>
                <a:sym typeface="Calibri"/>
              </a:rPr>
              <a:t>Effective teaching</a:t>
            </a:r>
            <a:endParaRPr lang="en" sz="2400" dirty="0">
              <a:solidFill>
                <a:schemeClr val="dk1"/>
              </a:solidFill>
              <a:latin typeface="+mj-lt"/>
              <a:ea typeface="Calibri"/>
              <a:cs typeface="Calibri"/>
              <a:sym typeface="Calibri"/>
            </a:endParaRPr>
          </a:p>
        </p:txBody>
      </p:sp>
      <p:cxnSp>
        <p:nvCxnSpPr>
          <p:cNvPr id="5" name="Straight Connector 4"/>
          <p:cNvCxnSpPr/>
          <p:nvPr/>
        </p:nvCxnSpPr>
        <p:spPr>
          <a:xfrm>
            <a:off x="6063448" y="1757668"/>
            <a:ext cx="2935103" cy="31994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51201" y="1825741"/>
            <a:ext cx="2844799" cy="31301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8" idx="1"/>
          </p:cNvCxnSpPr>
          <p:nvPr/>
        </p:nvCxnSpPr>
        <p:spPr>
          <a:xfrm>
            <a:off x="3251201" y="4955873"/>
            <a:ext cx="576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6005695" y="17564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a:spLocks noChangeAspect="1"/>
          </p:cNvSpPr>
          <p:nvPr/>
        </p:nvSpPr>
        <p:spPr>
          <a:xfrm>
            <a:off x="8890551" y="485309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p:cNvSpPr>
            <a:spLocks noChangeAspect="1"/>
          </p:cNvSpPr>
          <p:nvPr/>
        </p:nvSpPr>
        <p:spPr>
          <a:xfrm>
            <a:off x="3148464" y="484787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3"/>
          <p:cNvSpPr>
            <a:spLocks noChangeArrowheads="1"/>
          </p:cNvSpPr>
          <p:nvPr/>
        </p:nvSpPr>
        <p:spPr bwMode="auto">
          <a:xfrm>
            <a:off x="525089" y="5293956"/>
            <a:ext cx="11393212" cy="70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gn="ctr">
              <a:lnSpc>
                <a:spcPct val="110000"/>
              </a:lnSpc>
              <a:spcBef>
                <a:spcPts val="600"/>
              </a:spcBef>
            </a:pPr>
            <a:r>
              <a:rPr lang="en-US" altLang="en-US" sz="3600" dirty="0" smtClean="0">
                <a:solidFill>
                  <a:srgbClr val="0000FF"/>
                </a:solidFill>
                <a:latin typeface="Calibri" panose="020F0502020204030204" pitchFamily="34" charset="0"/>
                <a:ea typeface="ＭＳ Ｐゴシック" panose="020B0600070205080204" pitchFamily="34" charset="-128"/>
              </a:rPr>
              <a:t>Principle: Constructive alignment</a:t>
            </a:r>
            <a:endParaRPr lang="en-US" altLang="en-US" sz="3600" dirty="0">
              <a:solidFill>
                <a:srgbClr val="0000FF"/>
              </a:solidFill>
              <a:latin typeface="Calibri" panose="020F0502020204030204" pitchFamily="34" charset="0"/>
              <a:ea typeface="ＭＳ Ｐゴシック" panose="020B0600070205080204" pitchFamily="34" charset="-128"/>
            </a:endParaRPr>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12525309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b="1" dirty="0" smtClean="0">
                <a:solidFill>
                  <a:srgbClr val="800000"/>
                </a:solidFill>
              </a:rPr>
              <a:t>Agenda</a:t>
            </a:r>
            <a:endParaRPr lang="en-US" b="1" dirty="0"/>
          </a:p>
        </p:txBody>
      </p:sp>
      <p:sp>
        <p:nvSpPr>
          <p:cNvPr id="3" name="Content Placeholder 2"/>
          <p:cNvSpPr>
            <a:spLocks noGrp="1"/>
          </p:cNvSpPr>
          <p:nvPr>
            <p:ph idx="1"/>
          </p:nvPr>
        </p:nvSpPr>
        <p:spPr>
          <a:xfrm>
            <a:off x="410816" y="1248939"/>
            <a:ext cx="11457333" cy="5253461"/>
          </a:xfrm>
        </p:spPr>
        <p:txBody>
          <a:bodyPr>
            <a:normAutofit/>
          </a:bodyPr>
          <a:lstStyle/>
          <a:p>
            <a:pPr marL="0" indent="0">
              <a:lnSpc>
                <a:spcPct val="110000"/>
              </a:lnSpc>
              <a:spcBef>
                <a:spcPts val="0"/>
              </a:spcBef>
              <a:buNone/>
              <a:defRPr/>
            </a:pPr>
            <a:r>
              <a:rPr lang="en-US" altLang="en-US" sz="3200" dirty="0" smtClean="0">
                <a:solidFill>
                  <a:schemeClr val="bg2">
                    <a:lumMod val="75000"/>
                  </a:schemeClr>
                </a:solidFill>
              </a:rPr>
              <a:t>Part A – Teaching-Learning of Computer applications</a:t>
            </a:r>
          </a:p>
          <a:p>
            <a:pPr marL="0" indent="0">
              <a:lnSpc>
                <a:spcPct val="110000"/>
              </a:lnSpc>
              <a:spcBef>
                <a:spcPts val="0"/>
              </a:spcBef>
              <a:buNone/>
              <a:defRPr/>
            </a:pPr>
            <a:endParaRPr lang="en-US" altLang="en-US" sz="3200" dirty="0"/>
          </a:p>
          <a:p>
            <a:pPr marL="0" indent="0">
              <a:lnSpc>
                <a:spcPct val="110000"/>
              </a:lnSpc>
              <a:spcBef>
                <a:spcPts val="0"/>
              </a:spcBef>
              <a:buNone/>
              <a:defRPr/>
            </a:pPr>
            <a:r>
              <a:rPr lang="en-US" altLang="en-US" sz="3200" dirty="0">
                <a:solidFill>
                  <a:schemeClr val="bg2">
                    <a:lumMod val="75000"/>
                  </a:schemeClr>
                </a:solidFill>
              </a:rPr>
              <a:t>Part B – </a:t>
            </a:r>
            <a:r>
              <a:rPr lang="en-US" altLang="en-US" sz="3200" dirty="0" smtClean="0">
                <a:solidFill>
                  <a:schemeClr val="bg2">
                    <a:lumMod val="75000"/>
                  </a:schemeClr>
                </a:solidFill>
              </a:rPr>
              <a:t>Teaching-Learning of Programming</a:t>
            </a:r>
            <a:endParaRPr lang="en-US" altLang="en-US" sz="3200" dirty="0">
              <a:solidFill>
                <a:schemeClr val="bg2">
                  <a:lumMod val="75000"/>
                </a:schemeClr>
              </a:solidFill>
            </a:endParaRPr>
          </a:p>
          <a:p>
            <a:pPr marL="0" indent="0">
              <a:lnSpc>
                <a:spcPct val="110000"/>
              </a:lnSpc>
              <a:spcBef>
                <a:spcPts val="0"/>
              </a:spcBef>
              <a:buNone/>
              <a:defRPr/>
            </a:pPr>
            <a:endParaRPr lang="en-US" altLang="en-US" sz="3200" dirty="0" smtClean="0">
              <a:solidFill>
                <a:schemeClr val="bg2">
                  <a:lumMod val="75000"/>
                </a:schemeClr>
              </a:solidFill>
            </a:endParaRPr>
          </a:p>
          <a:p>
            <a:pPr marL="0" indent="0">
              <a:lnSpc>
                <a:spcPct val="110000"/>
              </a:lnSpc>
              <a:spcBef>
                <a:spcPts val="0"/>
              </a:spcBef>
              <a:buNone/>
              <a:defRPr/>
            </a:pPr>
            <a:r>
              <a:rPr lang="en-US" altLang="en-US" sz="3200" dirty="0" smtClean="0"/>
              <a:t>Part </a:t>
            </a:r>
            <a:r>
              <a:rPr lang="en-US" altLang="en-US" sz="3200" dirty="0"/>
              <a:t>C</a:t>
            </a:r>
            <a:r>
              <a:rPr lang="en-US" altLang="en-US" sz="3200" dirty="0" smtClean="0"/>
              <a:t> – The Computer </a:t>
            </a:r>
            <a:r>
              <a:rPr lang="en-US" altLang="en-US" sz="3200" dirty="0" err="1" smtClean="0"/>
              <a:t>Masti</a:t>
            </a:r>
            <a:r>
              <a:rPr lang="en-US" altLang="en-US" sz="3200" dirty="0" smtClean="0"/>
              <a:t> story</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82</a:t>
            </a:fld>
            <a:endParaRPr lang="en-US"/>
          </a:p>
        </p:txBody>
      </p:sp>
    </p:spTree>
    <p:extLst>
      <p:ext uri="{BB962C8B-B14F-4D97-AF65-F5344CB8AC3E}">
        <p14:creationId xmlns:p14="http://schemas.microsoft.com/office/powerpoint/2010/main" val="17831364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21</a:t>
            </a:r>
            <a:r>
              <a:rPr lang="en-US" b="1" baseline="30000" dirty="0" smtClean="0">
                <a:solidFill>
                  <a:srgbClr val="800000"/>
                </a:solidFill>
              </a:rPr>
              <a:t>st</a:t>
            </a:r>
            <a:r>
              <a:rPr lang="en-US" b="1" dirty="0" smtClean="0">
                <a:solidFill>
                  <a:srgbClr val="800000"/>
                </a:solidFill>
              </a:rPr>
              <a:t> Century Skills</a:t>
            </a:r>
            <a:endParaRPr lang="en-US" b="1" dirty="0"/>
          </a:p>
        </p:txBody>
      </p:sp>
      <p:sp>
        <p:nvSpPr>
          <p:cNvPr id="3" name="Content Placeholder 2"/>
          <p:cNvSpPr>
            <a:spLocks noGrp="1"/>
          </p:cNvSpPr>
          <p:nvPr>
            <p:ph idx="1"/>
          </p:nvPr>
        </p:nvSpPr>
        <p:spPr>
          <a:xfrm>
            <a:off x="689112" y="1248940"/>
            <a:ext cx="10874703" cy="5107410"/>
          </a:xfrm>
        </p:spPr>
        <p:txBody>
          <a:bodyPr>
            <a:normAutofit/>
          </a:bodyPr>
          <a:lstStyle/>
          <a:p>
            <a:r>
              <a:rPr lang="en-US" dirty="0"/>
              <a:t>Prescribed by UNESCO [See </a:t>
            </a:r>
            <a:r>
              <a:rPr lang="en-US" dirty="0" err="1"/>
              <a:t>wikipedia</a:t>
            </a:r>
            <a:r>
              <a:rPr lang="en-US" dirty="0"/>
              <a:t>]</a:t>
            </a:r>
          </a:p>
          <a:p>
            <a:endParaRPr lang="en-US" dirty="0"/>
          </a:p>
          <a:p>
            <a:r>
              <a:rPr lang="en-US" dirty="0"/>
              <a:t>4Cs - critical thinking skills, communication, collaboration and creativity</a:t>
            </a:r>
          </a:p>
          <a:p>
            <a:endParaRPr lang="en-US" dirty="0"/>
          </a:p>
          <a:p>
            <a:r>
              <a:rPr lang="en-US" dirty="0"/>
              <a:t>advocates integration of critical thinking, problem solving and communication into the teaching of core academic subjects</a:t>
            </a:r>
          </a:p>
          <a:p>
            <a:endParaRPr lang="en-US" dirty="0"/>
          </a:p>
          <a:p>
            <a:r>
              <a:rPr lang="en-US" dirty="0"/>
              <a:t>requires teachers to create meaningful and authentic activities and assessment that promote higher order thinking skills. </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83</a:t>
            </a:fld>
            <a:endParaRPr lang="en-US"/>
          </a:p>
        </p:txBody>
      </p:sp>
    </p:spTree>
    <p:extLst>
      <p:ext uri="{BB962C8B-B14F-4D97-AF65-F5344CB8AC3E}">
        <p14:creationId xmlns:p14="http://schemas.microsoft.com/office/powerpoint/2010/main" val="22324795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05" y="121891"/>
            <a:ext cx="11772900" cy="984173"/>
          </a:xfrm>
        </p:spPr>
        <p:txBody>
          <a:bodyPr>
            <a:normAutofit/>
          </a:bodyPr>
          <a:lstStyle/>
          <a:p>
            <a:pPr algn="ctr"/>
            <a:r>
              <a:rPr lang="en-US" b="1" dirty="0" smtClean="0">
                <a:solidFill>
                  <a:srgbClr val="800000"/>
                </a:solidFill>
              </a:rPr>
              <a:t>Computer </a:t>
            </a:r>
            <a:r>
              <a:rPr lang="en-US" b="1" dirty="0" err="1" smtClean="0">
                <a:solidFill>
                  <a:srgbClr val="800000"/>
                </a:solidFill>
              </a:rPr>
              <a:t>Masti</a:t>
            </a:r>
            <a:r>
              <a:rPr lang="en-US" b="1" dirty="0" smtClean="0">
                <a:solidFill>
                  <a:srgbClr val="800000"/>
                </a:solidFill>
              </a:rPr>
              <a:t> project (2006-2016):</a:t>
            </a:r>
            <a:endParaRPr lang="en-US" b="1" dirty="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7" name="Slide Number Placeholder 6"/>
          <p:cNvSpPr>
            <a:spLocks noGrp="1"/>
          </p:cNvSpPr>
          <p:nvPr>
            <p:ph type="sldNum" sz="quarter" idx="12"/>
          </p:nvPr>
        </p:nvSpPr>
        <p:spPr/>
        <p:txBody>
          <a:bodyPr/>
          <a:lstStyle/>
          <a:p>
            <a:fld id="{6255A744-DAA4-4A3D-BD9E-C311E6CB5A18}" type="slidenum">
              <a:rPr lang="en-US" smtClean="0"/>
              <a:t>84</a:t>
            </a:fld>
            <a:endParaRPr lang="en-US"/>
          </a:p>
        </p:txBody>
      </p:sp>
      <p:graphicFrame>
        <p:nvGraphicFramePr>
          <p:cNvPr id="6" name="Diagram 5"/>
          <p:cNvGraphicFramePr/>
          <p:nvPr>
            <p:extLst>
              <p:ext uri="{D42A27DB-BD31-4B8C-83A1-F6EECF244321}">
                <p14:modId xmlns:p14="http://schemas.microsoft.com/office/powerpoint/2010/main" val="1818640506"/>
              </p:ext>
            </p:extLst>
          </p:nvPr>
        </p:nvGraphicFramePr>
        <p:xfrm>
          <a:off x="838200" y="719666"/>
          <a:ext cx="10515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10407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Computer </a:t>
            </a:r>
            <a:r>
              <a:rPr lang="en-US" b="1" dirty="0" err="1" smtClean="0">
                <a:solidFill>
                  <a:srgbClr val="800000"/>
                </a:solidFill>
              </a:rPr>
              <a:t>Masti</a:t>
            </a:r>
            <a:r>
              <a:rPr lang="en-US" b="1" dirty="0" smtClean="0">
                <a:solidFill>
                  <a:srgbClr val="800000"/>
                </a:solidFill>
              </a:rPr>
              <a:t> - Beginning</a:t>
            </a:r>
            <a:endParaRPr lang="en-US" b="1" dirty="0"/>
          </a:p>
        </p:txBody>
      </p:sp>
      <p:sp>
        <p:nvSpPr>
          <p:cNvPr id="3" name="Content Placeholder 2"/>
          <p:cNvSpPr>
            <a:spLocks noGrp="1"/>
          </p:cNvSpPr>
          <p:nvPr>
            <p:ph idx="1"/>
          </p:nvPr>
        </p:nvSpPr>
        <p:spPr>
          <a:xfrm>
            <a:off x="689112" y="1248940"/>
            <a:ext cx="10664687" cy="5107410"/>
          </a:xfrm>
        </p:spPr>
        <p:txBody>
          <a:bodyPr>
            <a:normAutofit fontScale="92500" lnSpcReduction="10000"/>
          </a:bodyPr>
          <a:lstStyle/>
          <a:p>
            <a:pPr marL="0" indent="0">
              <a:lnSpc>
                <a:spcPct val="110000"/>
              </a:lnSpc>
              <a:spcBef>
                <a:spcPct val="20000"/>
              </a:spcBef>
              <a:buSzPct val="80000"/>
              <a:buNone/>
            </a:pPr>
            <a:r>
              <a:rPr lang="en-US" dirty="0" smtClean="0"/>
              <a:t>2006-2007: D</a:t>
            </a:r>
            <a:r>
              <a:rPr lang="en-SG" dirty="0" err="1" smtClean="0"/>
              <a:t>efining</a:t>
            </a:r>
            <a:r>
              <a:rPr lang="en-SG" dirty="0" smtClean="0"/>
              <a:t> </a:t>
            </a:r>
            <a:r>
              <a:rPr lang="en-SG" dirty="0"/>
              <a:t>a CS curriculum appropriate from Indian </a:t>
            </a:r>
            <a:r>
              <a:rPr lang="en-SG" dirty="0" smtClean="0"/>
              <a:t>schools.</a:t>
            </a:r>
          </a:p>
          <a:p>
            <a:pPr marL="0" indent="0">
              <a:lnSpc>
                <a:spcPct val="110000"/>
              </a:lnSpc>
              <a:spcBef>
                <a:spcPct val="20000"/>
              </a:spcBef>
              <a:buSzPct val="80000"/>
              <a:buNone/>
            </a:pPr>
            <a:endParaRPr lang="en-SG" dirty="0" smtClean="0"/>
          </a:p>
          <a:p>
            <a:pPr marL="0" indent="0">
              <a:lnSpc>
                <a:spcPct val="110000"/>
              </a:lnSpc>
              <a:spcBef>
                <a:spcPct val="20000"/>
              </a:spcBef>
              <a:buSzPct val="80000"/>
              <a:buNone/>
            </a:pPr>
            <a:r>
              <a:rPr lang="en-SG" dirty="0" smtClean="0"/>
              <a:t>Why was this required?</a:t>
            </a:r>
          </a:p>
          <a:p>
            <a:pPr>
              <a:lnSpc>
                <a:spcPct val="110000"/>
              </a:lnSpc>
              <a:spcBef>
                <a:spcPct val="20000"/>
              </a:spcBef>
              <a:buSzPct val="80000"/>
            </a:pPr>
            <a:r>
              <a:rPr lang="en-SG" dirty="0" smtClean="0"/>
              <a:t>Lack of standardized CS curriculum for K-12 in India.</a:t>
            </a:r>
          </a:p>
          <a:p>
            <a:pPr>
              <a:lnSpc>
                <a:spcPct val="110000"/>
              </a:lnSpc>
              <a:spcBef>
                <a:spcPct val="20000"/>
              </a:spcBef>
              <a:buSzPct val="80000"/>
            </a:pPr>
            <a:r>
              <a:rPr lang="en-SG" dirty="0" smtClean="0"/>
              <a:t>Lack of books that go beyond Computer usage skills.</a:t>
            </a:r>
          </a:p>
          <a:p>
            <a:pPr>
              <a:lnSpc>
                <a:spcPct val="110000"/>
              </a:lnSpc>
              <a:spcBef>
                <a:spcPct val="20000"/>
              </a:spcBef>
              <a:buSzPct val="80000"/>
            </a:pPr>
            <a:r>
              <a:rPr lang="en-SG" dirty="0" smtClean="0"/>
              <a:t>Lack of innovation in teaching practices.</a:t>
            </a:r>
          </a:p>
          <a:p>
            <a:pPr marL="0" indent="0">
              <a:lnSpc>
                <a:spcPct val="110000"/>
              </a:lnSpc>
              <a:spcBef>
                <a:spcPct val="20000"/>
              </a:spcBef>
              <a:buSzPct val="80000"/>
              <a:buNone/>
            </a:pPr>
            <a:endParaRPr lang="en-SG" dirty="0"/>
          </a:p>
          <a:p>
            <a:pPr marL="0" indent="0">
              <a:lnSpc>
                <a:spcPct val="110000"/>
              </a:lnSpc>
              <a:spcBef>
                <a:spcPct val="20000"/>
              </a:spcBef>
              <a:buSzPct val="80000"/>
              <a:buNone/>
            </a:pPr>
            <a:r>
              <a:rPr lang="en-SG" dirty="0" smtClean="0"/>
              <a:t>The </a:t>
            </a:r>
            <a:r>
              <a:rPr lang="en-SG" dirty="0"/>
              <a:t>third edition of this curriculum, called CMC, was released in </a:t>
            </a:r>
            <a:r>
              <a:rPr lang="en-SG" dirty="0" smtClean="0"/>
              <a:t>2013.</a:t>
            </a:r>
          </a:p>
          <a:p>
            <a:pPr>
              <a:lnSpc>
                <a:spcPct val="110000"/>
              </a:lnSpc>
              <a:spcBef>
                <a:spcPct val="20000"/>
              </a:spcBef>
              <a:buSzPct val="80000"/>
            </a:pPr>
            <a:r>
              <a:rPr lang="en-SG" dirty="0" smtClean="0"/>
              <a:t>defines </a:t>
            </a:r>
            <a:r>
              <a:rPr lang="en-SG" dirty="0"/>
              <a:t>the What, Why and How of </a:t>
            </a:r>
            <a:r>
              <a:rPr lang="en-SG" dirty="0" smtClean="0"/>
              <a:t>teaching </a:t>
            </a:r>
            <a:r>
              <a:rPr lang="en-SG" dirty="0"/>
              <a:t>CS in </a:t>
            </a:r>
            <a:r>
              <a:rPr lang="en-SG" dirty="0" smtClean="0"/>
              <a:t>K-12 (grade-wise).</a:t>
            </a:r>
          </a:p>
          <a:p>
            <a:pPr>
              <a:lnSpc>
                <a:spcPct val="110000"/>
              </a:lnSpc>
              <a:spcBef>
                <a:spcPct val="20000"/>
              </a:spcBef>
              <a:buSzPct val="80000"/>
            </a:pPr>
            <a:r>
              <a:rPr lang="en-SG" dirty="0" smtClean="0"/>
              <a:t>66 pages document - available from </a:t>
            </a:r>
            <a:r>
              <a:rPr lang="en-SG" dirty="0" smtClean="0">
                <a:hlinkClick r:id="rId3"/>
              </a:rPr>
              <a:t>www.cse.iitb.ac.in/~sri/ssrvm/</a:t>
            </a:r>
            <a:endParaRPr lang="en-SG" dirty="0" smtClean="0"/>
          </a:p>
          <a:p>
            <a:pPr marL="0" indent="0">
              <a:lnSpc>
                <a:spcPct val="110000"/>
              </a:lnSpc>
              <a:spcBef>
                <a:spcPct val="20000"/>
              </a:spcBef>
              <a:buSzPct val="80000"/>
              <a:buNone/>
            </a:pPr>
            <a:endParaRPr lang="en-US"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85</a:t>
            </a:fld>
            <a:endParaRPr lang="en-US"/>
          </a:p>
        </p:txBody>
      </p:sp>
    </p:spTree>
    <p:extLst>
      <p:ext uri="{BB962C8B-B14F-4D97-AF65-F5344CB8AC3E}">
        <p14:creationId xmlns:p14="http://schemas.microsoft.com/office/powerpoint/2010/main" val="26828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CMC - Philosophy</a:t>
            </a:r>
            <a:endParaRPr lang="en-US" b="1" dirty="0"/>
          </a:p>
        </p:txBody>
      </p:sp>
      <p:sp>
        <p:nvSpPr>
          <p:cNvPr id="3" name="Content Placeholder 2"/>
          <p:cNvSpPr>
            <a:spLocks noGrp="1"/>
          </p:cNvSpPr>
          <p:nvPr>
            <p:ph idx="1"/>
          </p:nvPr>
        </p:nvSpPr>
        <p:spPr>
          <a:xfrm>
            <a:off x="689112" y="1248940"/>
            <a:ext cx="5243337" cy="5107410"/>
          </a:xfrm>
        </p:spPr>
        <p:txBody>
          <a:bodyPr>
            <a:normAutofit/>
          </a:bodyPr>
          <a:lstStyle/>
          <a:p>
            <a:pPr marL="0" indent="0">
              <a:lnSpc>
                <a:spcPct val="110000"/>
              </a:lnSpc>
              <a:spcBef>
                <a:spcPct val="20000"/>
              </a:spcBef>
              <a:buSzPct val="80000"/>
              <a:buNone/>
            </a:pPr>
            <a:r>
              <a:rPr lang="en-US" sz="3200" b="1" dirty="0" smtClean="0"/>
              <a:t>Curriculum</a:t>
            </a:r>
          </a:p>
          <a:p>
            <a:pPr>
              <a:lnSpc>
                <a:spcPct val="110000"/>
              </a:lnSpc>
              <a:spcBef>
                <a:spcPct val="20000"/>
              </a:spcBef>
              <a:buSzPct val="80000"/>
            </a:pPr>
            <a:r>
              <a:rPr lang="en-US" dirty="0" smtClean="0"/>
              <a:t>Develop computer fluency, not just computer literacy.</a:t>
            </a:r>
          </a:p>
          <a:p>
            <a:pPr>
              <a:lnSpc>
                <a:spcPct val="110000"/>
              </a:lnSpc>
              <a:spcBef>
                <a:spcPct val="20000"/>
              </a:spcBef>
              <a:buSzPct val="80000"/>
            </a:pPr>
            <a:r>
              <a:rPr lang="en-US" dirty="0" smtClean="0">
                <a:solidFill>
                  <a:srgbClr val="0000FF"/>
                </a:solidFill>
              </a:rPr>
              <a:t>Develop thinking process skills, not just content mastery.</a:t>
            </a:r>
          </a:p>
          <a:p>
            <a:pPr>
              <a:lnSpc>
                <a:spcPct val="110000"/>
              </a:lnSpc>
              <a:spcBef>
                <a:spcPct val="20000"/>
              </a:spcBef>
              <a:buSzPct val="80000"/>
            </a:pPr>
            <a:r>
              <a:rPr lang="en-US" dirty="0" smtClean="0"/>
              <a:t>Highlight the interconnectedness of knowledge, not just address a topic/subject in isolation.</a:t>
            </a:r>
          </a:p>
          <a:p>
            <a:pPr>
              <a:lnSpc>
                <a:spcPct val="110000"/>
              </a:lnSpc>
              <a:spcBef>
                <a:spcPct val="20000"/>
              </a:spcBef>
              <a:buSzPct val="80000"/>
            </a:pPr>
            <a:r>
              <a:rPr lang="en-US" dirty="0" smtClean="0"/>
              <a:t>Spiral curriculum.</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Content Placeholder 2"/>
          <p:cNvSpPr txBox="1">
            <a:spLocks/>
          </p:cNvSpPr>
          <p:nvPr/>
        </p:nvSpPr>
        <p:spPr>
          <a:xfrm>
            <a:off x="6469161" y="1248939"/>
            <a:ext cx="5341839" cy="5107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ct val="20000"/>
              </a:spcBef>
              <a:buSzPct val="80000"/>
              <a:buFont typeface="Arial" panose="020B0604020202020204" pitchFamily="34" charset="0"/>
              <a:buNone/>
            </a:pPr>
            <a:r>
              <a:rPr lang="en-US" sz="3200" b="1" dirty="0" smtClean="0"/>
              <a:t>Teaching-Learning</a:t>
            </a:r>
          </a:p>
          <a:p>
            <a:pPr>
              <a:lnSpc>
                <a:spcPct val="110000"/>
              </a:lnSpc>
              <a:spcBef>
                <a:spcPct val="20000"/>
              </a:spcBef>
              <a:buSzPct val="80000"/>
            </a:pPr>
            <a:r>
              <a:rPr lang="en-US" dirty="0" smtClean="0"/>
              <a:t>Inquiry-based learning.</a:t>
            </a:r>
          </a:p>
          <a:p>
            <a:pPr>
              <a:lnSpc>
                <a:spcPct val="110000"/>
              </a:lnSpc>
              <a:spcBef>
                <a:spcPct val="20000"/>
              </a:spcBef>
              <a:buSzPct val="80000"/>
            </a:pPr>
            <a:r>
              <a:rPr lang="en-US" dirty="0" smtClean="0"/>
              <a:t>Guided-discovery approach.</a:t>
            </a:r>
          </a:p>
          <a:p>
            <a:pPr>
              <a:lnSpc>
                <a:spcPct val="110000"/>
              </a:lnSpc>
              <a:spcBef>
                <a:spcPct val="20000"/>
              </a:spcBef>
              <a:buSzPct val="80000"/>
            </a:pPr>
            <a:r>
              <a:rPr lang="en-US" dirty="0" smtClean="0"/>
              <a:t>Learning via real-world context.</a:t>
            </a:r>
          </a:p>
          <a:p>
            <a:pPr>
              <a:lnSpc>
                <a:spcPct val="110000"/>
              </a:lnSpc>
              <a:spcBef>
                <a:spcPct val="20000"/>
              </a:spcBef>
              <a:buSzPct val="80000"/>
            </a:pPr>
            <a:r>
              <a:rPr lang="en-US" dirty="0" smtClean="0"/>
              <a:t>Playfulness.</a:t>
            </a:r>
          </a:p>
          <a:p>
            <a:pPr>
              <a:lnSpc>
                <a:spcPct val="110000"/>
              </a:lnSpc>
              <a:spcBef>
                <a:spcPct val="20000"/>
              </a:spcBef>
              <a:buSzPct val="80000"/>
            </a:pPr>
            <a:endParaRPr lang="en-US" dirty="0" smtClean="0"/>
          </a:p>
        </p:txBody>
      </p:sp>
      <p:sp>
        <p:nvSpPr>
          <p:cNvPr id="7" name="Slide Number Placeholder 6"/>
          <p:cNvSpPr>
            <a:spLocks noGrp="1"/>
          </p:cNvSpPr>
          <p:nvPr>
            <p:ph type="sldNum" sz="quarter" idx="12"/>
          </p:nvPr>
        </p:nvSpPr>
        <p:spPr/>
        <p:txBody>
          <a:bodyPr/>
          <a:lstStyle/>
          <a:p>
            <a:fld id="{6255A744-DAA4-4A3D-BD9E-C311E6CB5A18}" type="slidenum">
              <a:rPr lang="en-US" smtClean="0"/>
              <a:t>86</a:t>
            </a:fld>
            <a:endParaRPr lang="en-US"/>
          </a:p>
        </p:txBody>
      </p:sp>
    </p:spTree>
    <p:extLst>
      <p:ext uri="{BB962C8B-B14F-4D97-AF65-F5344CB8AC3E}">
        <p14:creationId xmlns:p14="http://schemas.microsoft.com/office/powerpoint/2010/main" val="253796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CMC - Emphasis</a:t>
            </a:r>
            <a:endParaRPr lang="en-US" b="1" dirty="0"/>
          </a:p>
        </p:txBody>
      </p:sp>
      <p:sp>
        <p:nvSpPr>
          <p:cNvPr id="3" name="Content Placeholder 2"/>
          <p:cNvSpPr>
            <a:spLocks noGrp="1"/>
          </p:cNvSpPr>
          <p:nvPr>
            <p:ph idx="1"/>
          </p:nvPr>
        </p:nvSpPr>
        <p:spPr>
          <a:xfrm>
            <a:off x="689112" y="1248940"/>
            <a:ext cx="10874703" cy="5107410"/>
          </a:xfrm>
        </p:spPr>
        <p:txBody>
          <a:bodyPr>
            <a:normAutofit fontScale="92500"/>
          </a:bodyPr>
          <a:lstStyle/>
          <a:p>
            <a:pPr marL="0" indent="0">
              <a:lnSpc>
                <a:spcPct val="110000"/>
              </a:lnSpc>
              <a:spcBef>
                <a:spcPct val="20000"/>
              </a:spcBef>
              <a:buSzPct val="80000"/>
              <a:buNone/>
            </a:pPr>
            <a:r>
              <a:rPr lang="en-SG" b="1" dirty="0" smtClean="0"/>
              <a:t>Explicit </a:t>
            </a:r>
            <a:r>
              <a:rPr lang="en-SG" b="1" dirty="0"/>
              <a:t>emphasis on thinking process skills, and thematic </a:t>
            </a:r>
            <a:r>
              <a:rPr lang="en-SG" b="1" dirty="0" smtClean="0"/>
              <a:t>integration.</a:t>
            </a:r>
          </a:p>
          <a:p>
            <a:pPr>
              <a:lnSpc>
                <a:spcPct val="110000"/>
              </a:lnSpc>
              <a:spcBef>
                <a:spcPct val="20000"/>
              </a:spcBef>
              <a:buSzPct val="80000"/>
            </a:pPr>
            <a:r>
              <a:rPr lang="en-US" dirty="0" smtClean="0"/>
              <a:t>Builds </a:t>
            </a:r>
            <a:r>
              <a:rPr lang="en-US" dirty="0"/>
              <a:t>cognitive abilities </a:t>
            </a:r>
            <a:r>
              <a:rPr lang="en-US" dirty="0" smtClean="0"/>
              <a:t>for Computational Thinking and 21</a:t>
            </a:r>
            <a:r>
              <a:rPr lang="en-US" baseline="30000" dirty="0" smtClean="0"/>
              <a:t>st</a:t>
            </a:r>
            <a:r>
              <a:rPr lang="en-US" dirty="0" smtClean="0"/>
              <a:t> century skills.</a:t>
            </a:r>
          </a:p>
          <a:p>
            <a:pPr lvl="1">
              <a:lnSpc>
                <a:spcPct val="110000"/>
              </a:lnSpc>
              <a:spcBef>
                <a:spcPct val="20000"/>
              </a:spcBef>
              <a:buSzPct val="80000"/>
            </a:pPr>
            <a:r>
              <a:rPr lang="en-US" dirty="0" smtClean="0"/>
              <a:t>algorithmic </a:t>
            </a:r>
            <a:r>
              <a:rPr lang="en-US" dirty="0"/>
              <a:t>thinking, reasoning, problem solving, information </a:t>
            </a:r>
            <a:r>
              <a:rPr lang="en-US" dirty="0" smtClean="0"/>
              <a:t>gathering, brainstorming </a:t>
            </a:r>
            <a:r>
              <a:rPr lang="en-US" dirty="0"/>
              <a:t>and synthesizing, using multiple representations, and divergent thinking. </a:t>
            </a:r>
          </a:p>
          <a:p>
            <a:pPr lvl="1">
              <a:lnSpc>
                <a:spcPct val="110000"/>
              </a:lnSpc>
              <a:spcBef>
                <a:spcPct val="20000"/>
              </a:spcBef>
              <a:buSzPct val="80000"/>
            </a:pPr>
            <a:endParaRPr lang="en-US" dirty="0" smtClean="0"/>
          </a:p>
          <a:p>
            <a:pPr>
              <a:lnSpc>
                <a:spcPct val="110000"/>
              </a:lnSpc>
              <a:spcBef>
                <a:spcPct val="20000"/>
              </a:spcBef>
              <a:buSzPct val="80000"/>
            </a:pPr>
            <a:r>
              <a:rPr lang="en-US" dirty="0" smtClean="0"/>
              <a:t>Enables </a:t>
            </a:r>
            <a:r>
              <a:rPr lang="en-US" dirty="0"/>
              <a:t>students to </a:t>
            </a:r>
            <a:r>
              <a:rPr lang="en-US" dirty="0" smtClean="0"/>
              <a:t>plan </a:t>
            </a:r>
            <a:r>
              <a:rPr lang="en-US" dirty="0"/>
              <a:t>and execute complex </a:t>
            </a:r>
            <a:r>
              <a:rPr lang="en-US" dirty="0" smtClean="0"/>
              <a:t>projects.</a:t>
            </a:r>
          </a:p>
          <a:p>
            <a:pPr lvl="1">
              <a:lnSpc>
                <a:spcPct val="110000"/>
              </a:lnSpc>
              <a:spcBef>
                <a:spcPct val="20000"/>
              </a:spcBef>
              <a:buSzPct val="80000"/>
            </a:pPr>
            <a:r>
              <a:rPr lang="en-SG" dirty="0"/>
              <a:t>by breaking any given task into a sequence of steps, and then doing the detailed steps required to complete the task</a:t>
            </a:r>
            <a:r>
              <a:rPr lang="en-SG" dirty="0" smtClean="0"/>
              <a:t>.</a:t>
            </a:r>
          </a:p>
          <a:p>
            <a:pPr lvl="1">
              <a:lnSpc>
                <a:spcPct val="110000"/>
              </a:lnSpc>
              <a:spcBef>
                <a:spcPct val="20000"/>
              </a:spcBef>
              <a:buSzPct val="80000"/>
            </a:pPr>
            <a:endParaRPr lang="en-US" dirty="0" smtClean="0"/>
          </a:p>
          <a:p>
            <a:pPr>
              <a:lnSpc>
                <a:spcPct val="110000"/>
              </a:lnSpc>
              <a:spcBef>
                <a:spcPct val="20000"/>
              </a:spcBef>
              <a:buSzPct val="80000"/>
            </a:pPr>
            <a:r>
              <a:rPr lang="en-US" dirty="0"/>
              <a:t>B</a:t>
            </a:r>
            <a:r>
              <a:rPr lang="en-US" dirty="0" smtClean="0"/>
              <a:t>uilds </a:t>
            </a:r>
            <a:r>
              <a:rPr lang="en-US" dirty="0"/>
              <a:t>on what students learn i</a:t>
            </a:r>
            <a:r>
              <a:rPr lang="en-US" dirty="0" smtClean="0"/>
              <a:t>n other subjects. </a:t>
            </a:r>
          </a:p>
          <a:p>
            <a:pPr lvl="1">
              <a:lnSpc>
                <a:spcPct val="110000"/>
              </a:lnSpc>
              <a:spcBef>
                <a:spcPct val="20000"/>
              </a:spcBef>
              <a:buSzPct val="80000"/>
            </a:pPr>
            <a:r>
              <a:rPr lang="en-US" dirty="0" smtClean="0"/>
              <a:t>Leverages computer-based </a:t>
            </a:r>
            <a:r>
              <a:rPr lang="en-US" dirty="0"/>
              <a:t>projects </a:t>
            </a:r>
            <a:r>
              <a:rPr lang="en-US" dirty="0" smtClean="0"/>
              <a:t>to </a:t>
            </a:r>
            <a:r>
              <a:rPr lang="en-US" dirty="0"/>
              <a:t>motivate </a:t>
            </a:r>
            <a:r>
              <a:rPr lang="en-US" dirty="0" smtClean="0"/>
              <a:t>deeper learning </a:t>
            </a:r>
            <a:r>
              <a:rPr lang="en-US" dirty="0"/>
              <a:t>in the other subjects</a:t>
            </a:r>
            <a:r>
              <a:rPr lang="en-US" dirty="0" smtClean="0"/>
              <a:t>.</a:t>
            </a:r>
            <a:endParaRPr lang="en-SG"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87</a:t>
            </a:fld>
            <a:endParaRPr lang="en-US"/>
          </a:p>
        </p:txBody>
      </p:sp>
    </p:spTree>
    <p:extLst>
      <p:ext uri="{BB962C8B-B14F-4D97-AF65-F5344CB8AC3E}">
        <p14:creationId xmlns:p14="http://schemas.microsoft.com/office/powerpoint/2010/main" val="15220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Key challenge for CMC</a:t>
            </a:r>
            <a:endParaRPr lang="en-US" b="1" dirty="0"/>
          </a:p>
        </p:txBody>
      </p:sp>
      <p:sp>
        <p:nvSpPr>
          <p:cNvPr id="3" name="Content Placeholder 2"/>
          <p:cNvSpPr>
            <a:spLocks noGrp="1"/>
          </p:cNvSpPr>
          <p:nvPr>
            <p:ph idx="1"/>
          </p:nvPr>
        </p:nvSpPr>
        <p:spPr>
          <a:xfrm>
            <a:off x="689112" y="1248940"/>
            <a:ext cx="10874703" cy="5107410"/>
          </a:xfrm>
        </p:spPr>
        <p:txBody>
          <a:bodyPr>
            <a:normAutofit/>
          </a:bodyPr>
          <a:lstStyle/>
          <a:p>
            <a:pPr marL="0" indent="0">
              <a:lnSpc>
                <a:spcPct val="110000"/>
              </a:lnSpc>
              <a:spcBef>
                <a:spcPct val="20000"/>
              </a:spcBef>
              <a:buSzPct val="80000"/>
              <a:buNone/>
            </a:pPr>
            <a:r>
              <a:rPr lang="en-SG" dirty="0" smtClean="0"/>
              <a:t>Defining a curriculum is not enough,</a:t>
            </a:r>
          </a:p>
          <a:p>
            <a:pPr marL="0" indent="0">
              <a:lnSpc>
                <a:spcPct val="110000"/>
              </a:lnSpc>
              <a:spcBef>
                <a:spcPct val="20000"/>
              </a:spcBef>
              <a:buSzPct val="80000"/>
              <a:buNone/>
            </a:pPr>
            <a:r>
              <a:rPr lang="en-SG" b="1" dirty="0"/>
              <a:t>	</a:t>
            </a:r>
            <a:r>
              <a:rPr lang="en-SG" b="1" dirty="0" smtClean="0"/>
              <a:t>teachers need books to use in their classrooms/labs.</a:t>
            </a:r>
          </a:p>
          <a:p>
            <a:pPr>
              <a:lnSpc>
                <a:spcPct val="110000"/>
              </a:lnSpc>
              <a:spcBef>
                <a:spcPct val="20000"/>
              </a:spcBef>
              <a:buSzPct val="80000"/>
            </a:pPr>
            <a:endParaRPr lang="en-US" dirty="0" smtClean="0"/>
          </a:p>
          <a:p>
            <a:pPr marL="0" indent="0">
              <a:lnSpc>
                <a:spcPct val="110000"/>
              </a:lnSpc>
              <a:spcBef>
                <a:spcPct val="20000"/>
              </a:spcBef>
              <a:buSzPct val="80000"/>
              <a:buNone/>
            </a:pPr>
            <a:r>
              <a:rPr lang="en-US" b="1" dirty="0" smtClean="0"/>
              <a:t>Solution:</a:t>
            </a:r>
          </a:p>
          <a:p>
            <a:pPr>
              <a:lnSpc>
                <a:spcPct val="110000"/>
              </a:lnSpc>
              <a:spcBef>
                <a:spcPct val="20000"/>
              </a:spcBef>
              <a:buSzPct val="80000"/>
            </a:pPr>
            <a:r>
              <a:rPr lang="en-US" dirty="0" smtClean="0"/>
              <a:t>2007-2013: Creation of Computer </a:t>
            </a:r>
            <a:r>
              <a:rPr lang="en-US" dirty="0" err="1" smtClean="0"/>
              <a:t>Masti</a:t>
            </a:r>
            <a:r>
              <a:rPr lang="en-US" dirty="0" smtClean="0"/>
              <a:t> textbooks for grades 1-8.</a:t>
            </a:r>
          </a:p>
          <a:p>
            <a:pPr>
              <a:lnSpc>
                <a:spcPct val="110000"/>
              </a:lnSpc>
              <a:spcBef>
                <a:spcPct val="20000"/>
              </a:spcBef>
              <a:buSzPct val="80000"/>
            </a:pPr>
            <a:r>
              <a:rPr lang="en-US" dirty="0" smtClean="0"/>
              <a:t>Released under Creative Commons.</a:t>
            </a:r>
          </a:p>
          <a:p>
            <a:pPr>
              <a:lnSpc>
                <a:spcPct val="110000"/>
              </a:lnSpc>
              <a:spcBef>
                <a:spcPct val="20000"/>
              </a:spcBef>
              <a:buSzPct val="80000"/>
            </a:pPr>
            <a:r>
              <a:rPr lang="en-US" dirty="0" smtClean="0"/>
              <a:t>Available for download from </a:t>
            </a:r>
            <a:r>
              <a:rPr lang="en-US" dirty="0" smtClean="0">
                <a:hlinkClick r:id="rId3"/>
              </a:rPr>
              <a:t>www.cse.iitb.ac.in/~sri/ssrvm/</a:t>
            </a:r>
            <a:endParaRPr lang="en-US" dirty="0" smtClean="0"/>
          </a:p>
          <a:p>
            <a:pPr>
              <a:lnSpc>
                <a:spcPct val="110000"/>
              </a:lnSpc>
              <a:spcBef>
                <a:spcPct val="20000"/>
              </a:spcBef>
              <a:buSzPct val="80000"/>
            </a:pPr>
            <a:r>
              <a:rPr lang="en-US" i="1" dirty="0"/>
              <a:t>Google Analytics Statistics</a:t>
            </a:r>
            <a:r>
              <a:rPr lang="en-US" dirty="0"/>
              <a:t> [2009 to 2016]: </a:t>
            </a:r>
            <a:r>
              <a:rPr lang="en-US" dirty="0" err="1"/>
              <a:t>Approx</a:t>
            </a:r>
            <a:r>
              <a:rPr lang="en-US" dirty="0"/>
              <a:t> 77,000 page views, 25% returning visitors, from 140 countries.</a:t>
            </a:r>
            <a:endParaRPr lang="en-SG" dirty="0" smtClean="0"/>
          </a:p>
          <a:p>
            <a:pPr marL="0" indent="0">
              <a:lnSpc>
                <a:spcPct val="110000"/>
              </a:lnSpc>
              <a:spcBef>
                <a:spcPct val="20000"/>
              </a:spcBef>
              <a:buSzPct val="80000"/>
              <a:buNone/>
            </a:pPr>
            <a:endParaRPr lang="en-US"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88</a:t>
            </a:fld>
            <a:endParaRPr lang="en-US"/>
          </a:p>
        </p:txBody>
      </p:sp>
    </p:spTree>
    <p:extLst>
      <p:ext uri="{BB962C8B-B14F-4D97-AF65-F5344CB8AC3E}">
        <p14:creationId xmlns:p14="http://schemas.microsoft.com/office/powerpoint/2010/main" val="34570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Computer </a:t>
            </a:r>
            <a:r>
              <a:rPr lang="en-US" b="1" dirty="0" err="1" smtClean="0">
                <a:solidFill>
                  <a:srgbClr val="800000"/>
                </a:solidFill>
              </a:rPr>
              <a:t>Masti</a:t>
            </a:r>
            <a:r>
              <a:rPr lang="en-US" b="1" dirty="0" smtClean="0">
                <a:solidFill>
                  <a:srgbClr val="800000"/>
                </a:solidFill>
              </a:rPr>
              <a:t> Books – primary school</a:t>
            </a:r>
            <a:endParaRPr lang="en-US" b="1" dirty="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89</a:t>
            </a:fld>
            <a:endParaRPr lang="en-US"/>
          </a:p>
        </p:txBody>
      </p:sp>
      <p:pic>
        <p:nvPicPr>
          <p:cNvPr id="7" name="Picture 6"/>
          <p:cNvPicPr>
            <a:picLocks noChangeAspect="1"/>
          </p:cNvPicPr>
          <p:nvPr/>
        </p:nvPicPr>
        <p:blipFill rotWithShape="1">
          <a:blip r:embed="rId3"/>
          <a:srcRect l="34168" t="19446" r="35832" b="9442"/>
          <a:stretch/>
        </p:blipFill>
        <p:spPr>
          <a:xfrm>
            <a:off x="401737" y="1118887"/>
            <a:ext cx="4158687" cy="5544916"/>
          </a:xfrm>
          <a:prstGeom prst="rect">
            <a:avLst/>
          </a:prstGeom>
        </p:spPr>
      </p:pic>
      <p:pic>
        <p:nvPicPr>
          <p:cNvPr id="8" name="Picture 7"/>
          <p:cNvPicPr>
            <a:picLocks noChangeAspect="1"/>
          </p:cNvPicPr>
          <p:nvPr/>
        </p:nvPicPr>
        <p:blipFill rotWithShape="1">
          <a:blip r:embed="rId4"/>
          <a:srcRect l="33665" t="16667" r="36335" b="56665"/>
          <a:stretch/>
        </p:blipFill>
        <p:spPr>
          <a:xfrm>
            <a:off x="5111428" y="1059444"/>
            <a:ext cx="5486400" cy="2567570"/>
          </a:xfrm>
          <a:prstGeom prst="rect">
            <a:avLst/>
          </a:prstGeom>
        </p:spPr>
      </p:pic>
      <p:pic>
        <p:nvPicPr>
          <p:cNvPr id="9" name="Picture 8"/>
          <p:cNvPicPr>
            <a:picLocks noChangeAspect="1"/>
          </p:cNvPicPr>
          <p:nvPr/>
        </p:nvPicPr>
        <p:blipFill rotWithShape="1">
          <a:blip r:embed="rId5"/>
          <a:srcRect l="33317" t="16667" r="36683" b="56666"/>
          <a:stretch/>
        </p:blipFill>
        <p:spPr>
          <a:xfrm>
            <a:off x="5111428" y="3978275"/>
            <a:ext cx="5486400" cy="2743200"/>
          </a:xfrm>
          <a:prstGeom prst="rect">
            <a:avLst/>
          </a:prstGeom>
        </p:spPr>
      </p:pic>
    </p:spTree>
    <p:extLst>
      <p:ext uri="{BB962C8B-B14F-4D97-AF65-F5344CB8AC3E}">
        <p14:creationId xmlns:p14="http://schemas.microsoft.com/office/powerpoint/2010/main" val="133887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7101" y="128352"/>
            <a:ext cx="9690538" cy="1131128"/>
          </a:xfrm>
        </p:spPr>
        <p:txBody>
          <a:bodyPr>
            <a:noAutofit/>
          </a:bodyPr>
          <a:lstStyle/>
          <a:p>
            <a:pPr algn="ctr"/>
            <a:r>
              <a:rPr lang="en-US" altLang="en-US" b="1" dirty="0" smtClean="0">
                <a:solidFill>
                  <a:srgbClr val="C00000"/>
                </a:solidFill>
                <a:latin typeface="Calibri" panose="020F0502020204030204" pitchFamily="34" charset="0"/>
              </a:rPr>
              <a:t>Scenario - 1</a:t>
            </a:r>
            <a:endParaRPr lang="en-US" altLang="en-US" b="1" dirty="0">
              <a:solidFill>
                <a:srgbClr val="C00000"/>
              </a:solidFill>
              <a:latin typeface="Calibri" panose="020F0502020204030204" pitchFamily="34" charset="0"/>
            </a:endParaRPr>
          </a:p>
        </p:txBody>
      </p:sp>
      <p:sp>
        <p:nvSpPr>
          <p:cNvPr id="31747" name="Rectangle 3"/>
          <p:cNvSpPr>
            <a:spLocks noChangeArrowheads="1"/>
          </p:cNvSpPr>
          <p:nvPr/>
        </p:nvSpPr>
        <p:spPr bwMode="auto">
          <a:xfrm>
            <a:off x="404261" y="1415895"/>
            <a:ext cx="11617803" cy="494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rIns="0">
            <a:spAutoFit/>
          </a:bodyPr>
          <a:lstStyle>
            <a:lvl1pPr marL="457200" indent="-457200">
              <a:defRPr sz="2000">
                <a:solidFill>
                  <a:schemeClr val="tx1"/>
                </a:solidFill>
                <a:latin typeface="Arial" panose="020B0604020202020204" pitchFamily="34" charset="0"/>
                <a:ea typeface="Osaka" pitchFamily="28" charset="-128"/>
              </a:defRPr>
            </a:lvl1pPr>
            <a:lvl2pPr marL="914400" indent="-457200">
              <a:defRPr sz="2000">
                <a:solidFill>
                  <a:schemeClr val="tx1"/>
                </a:solidFill>
                <a:latin typeface="Arial" panose="020B0604020202020204" pitchFamily="34" charset="0"/>
                <a:ea typeface="Osaka" pitchFamily="28" charset="-128"/>
              </a:defRPr>
            </a:lvl2pPr>
            <a:lvl3pPr marL="1371600" indent="-457200">
              <a:defRPr sz="2000">
                <a:solidFill>
                  <a:schemeClr val="tx1"/>
                </a:solidFill>
                <a:latin typeface="Arial" panose="020B0604020202020204" pitchFamily="34" charset="0"/>
                <a:ea typeface="Osaka" pitchFamily="28" charset="-128"/>
              </a:defRPr>
            </a:lvl3pPr>
            <a:lvl4pPr marL="1828800" indent="-457200">
              <a:defRPr sz="2000">
                <a:solidFill>
                  <a:schemeClr val="tx1"/>
                </a:solidFill>
                <a:latin typeface="Arial" panose="020B0604020202020204" pitchFamily="34" charset="0"/>
                <a:ea typeface="Osaka" pitchFamily="28" charset="-128"/>
              </a:defRPr>
            </a:lvl4pPr>
            <a:lvl5pPr marL="2286000" indent="-457200">
              <a:defRPr sz="2000">
                <a:solidFill>
                  <a:schemeClr val="tx1"/>
                </a:solidFill>
                <a:latin typeface="Arial" panose="020B0604020202020204" pitchFamily="34" charset="0"/>
                <a:ea typeface="Osaka" pitchFamily="28" charset="-128"/>
              </a:defRPr>
            </a:lvl5pPr>
            <a:lvl6pPr marL="27432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6pPr>
            <a:lvl7pPr marL="32004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7pPr>
            <a:lvl8pPr marL="36576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8pPr>
            <a:lvl9pPr marL="4114800" indent="-457200" eaLnBrk="0" fontAlgn="base" hangingPunct="0">
              <a:spcBef>
                <a:spcPct val="0"/>
              </a:spcBef>
              <a:spcAft>
                <a:spcPct val="0"/>
              </a:spcAft>
              <a:defRPr sz="2000">
                <a:solidFill>
                  <a:schemeClr val="tx1"/>
                </a:solidFill>
                <a:latin typeface="Arial" panose="020B0604020202020204" pitchFamily="34" charset="0"/>
                <a:ea typeface="Osaka" pitchFamily="28" charset="-128"/>
              </a:defRPr>
            </a:lvl9pPr>
          </a:lstStyle>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For teaching the topic of making presentations:</a:t>
            </a: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 </a:t>
            </a: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Teacher A shows his students the various features of a presentation software, and then lets them practice it in the computer lab.</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a:p>
            <a:pPr marL="0" indent="0">
              <a:lnSpc>
                <a:spcPct val="110000"/>
              </a:lnSpc>
            </a:pPr>
            <a:r>
              <a:rPr lang="en-US" altLang="en-US" sz="3200" dirty="0" smtClean="0">
                <a:latin typeface="Calibri" panose="020F0502020204030204" pitchFamily="34" charset="0"/>
                <a:ea typeface="ＭＳ Ｐゴシック" panose="020B0600070205080204" pitchFamily="34" charset="-128"/>
              </a:rPr>
              <a:t>Teacher B first gets her students to plan the presentation contents, shows only some key features of the presentation software and lets her students explore the software on their own. </a:t>
            </a:r>
          </a:p>
          <a:p>
            <a:pPr marL="0" indent="0">
              <a:lnSpc>
                <a:spcPct val="110000"/>
              </a:lnSpc>
            </a:pPr>
            <a:endParaRPr lang="en-US" altLang="en-US" sz="3200" dirty="0">
              <a:latin typeface="Calibri" panose="020F0502020204030204" pitchFamily="34" charset="0"/>
              <a:ea typeface="ＭＳ Ｐゴシック" panose="020B0600070205080204" pitchFamily="34" charset="-128"/>
            </a:endParaRPr>
          </a:p>
        </p:txBody>
      </p:sp>
      <p:sp>
        <p:nvSpPr>
          <p:cNvPr id="2" name="Footer Placeholder 1"/>
          <p:cNvSpPr>
            <a:spLocks noGrp="1"/>
          </p:cNvSpPr>
          <p:nvPr>
            <p:ph type="ftr" sz="quarter" idx="11"/>
          </p:nvPr>
        </p:nvSpPr>
        <p:spPr>
          <a:xfrm>
            <a:off x="4165599" y="6305800"/>
            <a:ext cx="4694621" cy="476000"/>
          </a:xfrm>
        </p:spPr>
        <p:txBody>
          <a:bodyPr/>
          <a:lstStyle/>
          <a:p>
            <a:r>
              <a:rPr lang="en-US" smtClean="0">
                <a:latin typeface="Calibri" panose="020F0502020204030204" pitchFamily="34" charset="0"/>
                <a:cs typeface="Calibri" panose="020F0502020204030204" pitchFamily="34" charset="0"/>
              </a:rPr>
              <a:t>CS in Schools Workshop, Next Education - 2017</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r"/>
            <a:fld id="{6255A744-DAA4-4A3D-BD9E-C311E6CB5A18}" type="slidenum">
              <a:rPr lang="en-US" smtClean="0"/>
              <a:pPr algn="r"/>
              <a:t>9</a:t>
            </a:fld>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Tree>
    <p:extLst>
      <p:ext uri="{BB962C8B-B14F-4D97-AF65-F5344CB8AC3E}">
        <p14:creationId xmlns:p14="http://schemas.microsoft.com/office/powerpoint/2010/main" val="27561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Computer </a:t>
            </a:r>
            <a:r>
              <a:rPr lang="en-US" b="1" dirty="0" err="1" smtClean="0">
                <a:solidFill>
                  <a:srgbClr val="800000"/>
                </a:solidFill>
              </a:rPr>
              <a:t>Masti</a:t>
            </a:r>
            <a:r>
              <a:rPr lang="en-US" b="1" dirty="0" smtClean="0">
                <a:solidFill>
                  <a:srgbClr val="800000"/>
                </a:solidFill>
              </a:rPr>
              <a:t> Books – secondary school</a:t>
            </a:r>
            <a:endParaRPr lang="en-US" b="1" dirty="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90</a:t>
            </a:fld>
            <a:endParaRPr lang="en-US"/>
          </a:p>
        </p:txBody>
      </p:sp>
      <p:pic>
        <p:nvPicPr>
          <p:cNvPr id="7" name="Picture 6"/>
          <p:cNvPicPr>
            <a:picLocks noChangeAspect="1"/>
          </p:cNvPicPr>
          <p:nvPr/>
        </p:nvPicPr>
        <p:blipFill rotWithShape="1">
          <a:blip r:embed="rId3"/>
          <a:srcRect l="26667" t="16667" r="43333" b="12221"/>
          <a:stretch/>
        </p:blipFill>
        <p:spPr>
          <a:xfrm>
            <a:off x="490330" y="1014653"/>
            <a:ext cx="4280116" cy="5706822"/>
          </a:xfrm>
          <a:prstGeom prst="rect">
            <a:avLst/>
          </a:prstGeom>
        </p:spPr>
      </p:pic>
      <p:pic>
        <p:nvPicPr>
          <p:cNvPr id="8" name="Picture 7"/>
          <p:cNvPicPr>
            <a:picLocks noChangeAspect="1"/>
          </p:cNvPicPr>
          <p:nvPr/>
        </p:nvPicPr>
        <p:blipFill rotWithShape="1">
          <a:blip r:embed="rId4"/>
          <a:srcRect l="26667" t="16667" r="43333" b="66430"/>
          <a:stretch/>
        </p:blipFill>
        <p:spPr>
          <a:xfrm>
            <a:off x="5074533" y="3692892"/>
            <a:ext cx="6294351" cy="2743200"/>
          </a:xfrm>
          <a:prstGeom prst="rect">
            <a:avLst/>
          </a:prstGeom>
        </p:spPr>
      </p:pic>
      <p:pic>
        <p:nvPicPr>
          <p:cNvPr id="9" name="Picture 8"/>
          <p:cNvPicPr>
            <a:picLocks noChangeAspect="1"/>
          </p:cNvPicPr>
          <p:nvPr/>
        </p:nvPicPr>
        <p:blipFill rotWithShape="1">
          <a:blip r:embed="rId5"/>
          <a:srcRect l="26667" t="16667" r="44833" b="69110"/>
          <a:stretch/>
        </p:blipFill>
        <p:spPr>
          <a:xfrm>
            <a:off x="5074534" y="1014652"/>
            <a:ext cx="6187083" cy="2191535"/>
          </a:xfrm>
          <a:prstGeom prst="rect">
            <a:avLst/>
          </a:prstGeom>
        </p:spPr>
      </p:pic>
    </p:spTree>
    <p:extLst>
      <p:ext uri="{BB962C8B-B14F-4D97-AF65-F5344CB8AC3E}">
        <p14:creationId xmlns:p14="http://schemas.microsoft.com/office/powerpoint/2010/main" val="137139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Computer </a:t>
            </a:r>
            <a:r>
              <a:rPr lang="en-US" b="1" dirty="0" err="1" smtClean="0">
                <a:solidFill>
                  <a:srgbClr val="800000"/>
                </a:solidFill>
              </a:rPr>
              <a:t>Masti</a:t>
            </a:r>
            <a:r>
              <a:rPr lang="en-US" b="1" dirty="0" smtClean="0">
                <a:solidFill>
                  <a:srgbClr val="800000"/>
                </a:solidFill>
              </a:rPr>
              <a:t> – Aspects</a:t>
            </a:r>
            <a:endParaRPr lang="en-US" b="1" dirty="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91</a:t>
            </a:fld>
            <a:endParaRPr lang="en-US"/>
          </a:p>
        </p:txBody>
      </p:sp>
      <p:pic>
        <p:nvPicPr>
          <p:cNvPr id="7" name="Picture 6"/>
          <p:cNvPicPr>
            <a:picLocks noChangeAspect="1"/>
          </p:cNvPicPr>
          <p:nvPr/>
        </p:nvPicPr>
        <p:blipFill>
          <a:blip r:embed="rId3"/>
          <a:stretch>
            <a:fillRect/>
          </a:stretch>
        </p:blipFill>
        <p:spPr>
          <a:xfrm>
            <a:off x="779853" y="1248939"/>
            <a:ext cx="10046643" cy="5215869"/>
          </a:xfrm>
          <a:prstGeom prst="rect">
            <a:avLst/>
          </a:prstGeom>
        </p:spPr>
      </p:pic>
    </p:spTree>
    <p:extLst>
      <p:ext uri="{BB962C8B-B14F-4D97-AF65-F5344CB8AC3E}">
        <p14:creationId xmlns:p14="http://schemas.microsoft.com/office/powerpoint/2010/main" val="1284432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Example – Concept learning not merely skills </a:t>
            </a:r>
            <a:endParaRPr lang="en-US" b="1" dirty="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92</a:t>
            </a:fld>
            <a:endParaRPr lang="en-US"/>
          </a:p>
        </p:txBody>
      </p:sp>
      <p:pic>
        <p:nvPicPr>
          <p:cNvPr id="7" name="Picture 6"/>
          <p:cNvPicPr>
            <a:picLocks noChangeAspect="1"/>
          </p:cNvPicPr>
          <p:nvPr/>
        </p:nvPicPr>
        <p:blipFill>
          <a:blip r:embed="rId3"/>
          <a:stretch>
            <a:fillRect/>
          </a:stretch>
        </p:blipFill>
        <p:spPr>
          <a:xfrm>
            <a:off x="960120" y="1011231"/>
            <a:ext cx="10360611" cy="5160969"/>
          </a:xfrm>
          <a:prstGeom prst="rect">
            <a:avLst/>
          </a:prstGeom>
        </p:spPr>
      </p:pic>
    </p:spTree>
    <p:extLst>
      <p:ext uri="{BB962C8B-B14F-4D97-AF65-F5344CB8AC3E}">
        <p14:creationId xmlns:p14="http://schemas.microsoft.com/office/powerpoint/2010/main" val="17239786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886"/>
            <a:ext cx="11795760" cy="984173"/>
          </a:xfrm>
        </p:spPr>
        <p:txBody>
          <a:bodyPr>
            <a:normAutofit/>
          </a:bodyPr>
          <a:lstStyle/>
          <a:p>
            <a:pPr algn="ctr"/>
            <a:r>
              <a:rPr lang="en-US" sz="3600" b="1" dirty="0" smtClean="0">
                <a:solidFill>
                  <a:srgbClr val="800000"/>
                </a:solidFill>
              </a:rPr>
              <a:t>Example - Computational Thinking, Programming, Games</a:t>
            </a:r>
            <a:endParaRPr lang="en-US" sz="3600" b="1" dirty="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93</a:t>
            </a:fld>
            <a:endParaRPr lang="en-US"/>
          </a:p>
        </p:txBody>
      </p:sp>
      <p:pic>
        <p:nvPicPr>
          <p:cNvPr id="3" name="Picture 2"/>
          <p:cNvPicPr>
            <a:picLocks noChangeAspect="1"/>
          </p:cNvPicPr>
          <p:nvPr/>
        </p:nvPicPr>
        <p:blipFill>
          <a:blip r:embed="rId3"/>
          <a:stretch>
            <a:fillRect/>
          </a:stretch>
        </p:blipFill>
        <p:spPr>
          <a:xfrm>
            <a:off x="630936" y="1371856"/>
            <a:ext cx="10369296" cy="4914629"/>
          </a:xfrm>
          <a:prstGeom prst="rect">
            <a:avLst/>
          </a:prstGeom>
        </p:spPr>
      </p:pic>
    </p:spTree>
    <p:extLst>
      <p:ext uri="{BB962C8B-B14F-4D97-AF65-F5344CB8AC3E}">
        <p14:creationId xmlns:p14="http://schemas.microsoft.com/office/powerpoint/2010/main" val="34874611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Computer </a:t>
            </a:r>
            <a:r>
              <a:rPr lang="en-US" b="1" dirty="0" err="1" smtClean="0">
                <a:solidFill>
                  <a:srgbClr val="800000"/>
                </a:solidFill>
              </a:rPr>
              <a:t>Masti</a:t>
            </a:r>
            <a:r>
              <a:rPr lang="en-US" b="1" dirty="0" smtClean="0">
                <a:solidFill>
                  <a:srgbClr val="800000"/>
                </a:solidFill>
              </a:rPr>
              <a:t> and 21</a:t>
            </a:r>
            <a:r>
              <a:rPr lang="en-US" b="1" baseline="30000" dirty="0" smtClean="0">
                <a:solidFill>
                  <a:srgbClr val="800000"/>
                </a:solidFill>
              </a:rPr>
              <a:t>st</a:t>
            </a:r>
            <a:r>
              <a:rPr lang="en-US" b="1" dirty="0" smtClean="0">
                <a:solidFill>
                  <a:srgbClr val="800000"/>
                </a:solidFill>
              </a:rPr>
              <a:t> Century Skills</a:t>
            </a:r>
            <a:endParaRPr lang="en-US" b="1" dirty="0"/>
          </a:p>
        </p:txBody>
      </p:sp>
      <p:sp>
        <p:nvSpPr>
          <p:cNvPr id="3" name="Content Placeholder 2"/>
          <p:cNvSpPr>
            <a:spLocks noGrp="1"/>
          </p:cNvSpPr>
          <p:nvPr>
            <p:ph idx="1"/>
          </p:nvPr>
        </p:nvSpPr>
        <p:spPr>
          <a:xfrm>
            <a:off x="689112" y="1248940"/>
            <a:ext cx="10874703" cy="5107410"/>
          </a:xfrm>
        </p:spPr>
        <p:txBody>
          <a:bodyPr>
            <a:normAutofit/>
          </a:bodyPr>
          <a:lstStyle/>
          <a:p>
            <a:r>
              <a:rPr lang="en-US" b="1" dirty="0"/>
              <a:t>Critical thinking skills</a:t>
            </a:r>
            <a:endParaRPr lang="en-US" dirty="0"/>
          </a:p>
          <a:p>
            <a:r>
              <a:rPr lang="en-US" dirty="0"/>
              <a:t>Chapters explicitly on step-wise thinking, logical reasoning, gathering information, synthesizing information, making mind-maps, handling multiple </a:t>
            </a:r>
            <a:r>
              <a:rPr lang="en-US" dirty="0" smtClean="0"/>
              <a:t>representations.</a:t>
            </a:r>
            <a:endParaRPr lang="en-US" dirty="0"/>
          </a:p>
          <a:p>
            <a:r>
              <a:rPr lang="en-US" b="1" dirty="0"/>
              <a:t>Communication</a:t>
            </a:r>
            <a:endParaRPr lang="en-US" dirty="0"/>
          </a:p>
          <a:p>
            <a:r>
              <a:rPr lang="en-US" dirty="0"/>
              <a:t>Exercises on planning, creating newsletters, using Internet and </a:t>
            </a:r>
            <a:r>
              <a:rPr lang="en-US" dirty="0" smtClean="0"/>
              <a:t>Web.</a:t>
            </a:r>
            <a:endParaRPr lang="en-US" dirty="0"/>
          </a:p>
          <a:p>
            <a:r>
              <a:rPr lang="en-US" b="1" dirty="0"/>
              <a:t>Collaboration</a:t>
            </a:r>
            <a:endParaRPr lang="en-US" dirty="0"/>
          </a:p>
          <a:p>
            <a:r>
              <a:rPr lang="en-US" dirty="0"/>
              <a:t>Group activities and </a:t>
            </a:r>
            <a:r>
              <a:rPr lang="en-US" dirty="0" smtClean="0"/>
              <a:t>projects.</a:t>
            </a:r>
            <a:endParaRPr lang="en-US" dirty="0"/>
          </a:p>
          <a:p>
            <a:r>
              <a:rPr lang="en-US" b="1" dirty="0"/>
              <a:t>Creativity</a:t>
            </a:r>
            <a:endParaRPr lang="en-US" dirty="0"/>
          </a:p>
          <a:p>
            <a:r>
              <a:rPr lang="en-US" dirty="0"/>
              <a:t>Digital story-telling, projects that span multiple </a:t>
            </a:r>
            <a:r>
              <a:rPr lang="en-US" dirty="0" smtClean="0"/>
              <a:t>topics.</a:t>
            </a:r>
            <a:endParaRPr lang="en-US" dirty="0"/>
          </a:p>
          <a:p>
            <a:pPr marL="0" indent="0">
              <a:lnSpc>
                <a:spcPct val="110000"/>
              </a:lnSpc>
              <a:spcBef>
                <a:spcPct val="20000"/>
              </a:spcBef>
              <a:buSzPct val="80000"/>
              <a:buNone/>
            </a:pPr>
            <a:endParaRPr lang="en-US"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94</a:t>
            </a:fld>
            <a:endParaRPr lang="en-US"/>
          </a:p>
        </p:txBody>
      </p:sp>
    </p:spTree>
    <p:extLst>
      <p:ext uri="{BB962C8B-B14F-4D97-AF65-F5344CB8AC3E}">
        <p14:creationId xmlns:p14="http://schemas.microsoft.com/office/powerpoint/2010/main" val="19582456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Key challenge for CM textbooks</a:t>
            </a:r>
            <a:endParaRPr lang="en-US" b="1" dirty="0"/>
          </a:p>
        </p:txBody>
      </p:sp>
      <p:sp>
        <p:nvSpPr>
          <p:cNvPr id="3" name="Content Placeholder 2"/>
          <p:cNvSpPr>
            <a:spLocks noGrp="1"/>
          </p:cNvSpPr>
          <p:nvPr>
            <p:ph idx="1"/>
          </p:nvPr>
        </p:nvSpPr>
        <p:spPr>
          <a:xfrm>
            <a:off x="689112" y="1248940"/>
            <a:ext cx="10874703" cy="5107410"/>
          </a:xfrm>
        </p:spPr>
        <p:txBody>
          <a:bodyPr>
            <a:normAutofit/>
          </a:bodyPr>
          <a:lstStyle/>
          <a:p>
            <a:pPr marL="0" indent="0">
              <a:lnSpc>
                <a:spcPct val="110000"/>
              </a:lnSpc>
              <a:spcBef>
                <a:spcPct val="20000"/>
              </a:spcBef>
              <a:buSzPct val="80000"/>
              <a:buNone/>
            </a:pPr>
            <a:r>
              <a:rPr lang="en-SG" dirty="0" smtClean="0"/>
              <a:t>Writing textbooks is not enough,</a:t>
            </a:r>
          </a:p>
          <a:p>
            <a:pPr marL="0" indent="0">
              <a:lnSpc>
                <a:spcPct val="110000"/>
              </a:lnSpc>
              <a:spcBef>
                <a:spcPct val="20000"/>
              </a:spcBef>
              <a:buSzPct val="80000"/>
              <a:buNone/>
            </a:pPr>
            <a:r>
              <a:rPr lang="en-SG" b="1" dirty="0"/>
              <a:t>	</a:t>
            </a:r>
            <a:r>
              <a:rPr lang="en-SG" b="1" dirty="0" smtClean="0"/>
              <a:t>teachers need training to use them in their classrooms/labs.</a:t>
            </a:r>
          </a:p>
          <a:p>
            <a:pPr>
              <a:lnSpc>
                <a:spcPct val="110000"/>
              </a:lnSpc>
              <a:spcBef>
                <a:spcPct val="20000"/>
              </a:spcBef>
              <a:buSzPct val="80000"/>
            </a:pPr>
            <a:endParaRPr lang="en-US" dirty="0" smtClean="0"/>
          </a:p>
          <a:p>
            <a:pPr marL="0" indent="0">
              <a:lnSpc>
                <a:spcPct val="110000"/>
              </a:lnSpc>
              <a:spcBef>
                <a:spcPct val="20000"/>
              </a:spcBef>
              <a:buSzPct val="80000"/>
              <a:buNone/>
            </a:pPr>
            <a:r>
              <a:rPr lang="en-US" b="1" dirty="0" smtClean="0"/>
              <a:t>Solution:</a:t>
            </a:r>
          </a:p>
          <a:p>
            <a:pPr>
              <a:lnSpc>
                <a:spcPct val="110000"/>
              </a:lnSpc>
              <a:spcBef>
                <a:spcPct val="20000"/>
              </a:spcBef>
              <a:buSzPct val="80000"/>
            </a:pPr>
            <a:r>
              <a:rPr lang="en-US" dirty="0" smtClean="0"/>
              <a:t>2008: Pilot teacher training program at IIT Bombay.</a:t>
            </a:r>
          </a:p>
          <a:p>
            <a:pPr>
              <a:lnSpc>
                <a:spcPct val="110000"/>
              </a:lnSpc>
              <a:spcBef>
                <a:spcPct val="20000"/>
              </a:spcBef>
              <a:buSzPct val="80000"/>
            </a:pPr>
            <a:r>
              <a:rPr lang="en-US" dirty="0" smtClean="0"/>
              <a:t>2009: Creation of a company, </a:t>
            </a:r>
            <a:r>
              <a:rPr lang="en-US" dirty="0" err="1" smtClean="0"/>
              <a:t>InOpen</a:t>
            </a:r>
            <a:r>
              <a:rPr lang="en-US" dirty="0" smtClean="0"/>
              <a:t> for CM implementation in schools.</a:t>
            </a:r>
          </a:p>
          <a:p>
            <a:pPr lvl="1">
              <a:lnSpc>
                <a:spcPct val="110000"/>
              </a:lnSpc>
              <a:spcBef>
                <a:spcPct val="20000"/>
              </a:spcBef>
              <a:buSzPct val="80000"/>
            </a:pPr>
            <a:r>
              <a:rPr lang="en-US" dirty="0" smtClean="0"/>
              <a:t>2015: Reached 200+ schools, 200,000+ students.</a:t>
            </a:r>
          </a:p>
          <a:p>
            <a:pPr>
              <a:lnSpc>
                <a:spcPct val="110000"/>
              </a:lnSpc>
              <a:spcBef>
                <a:spcPct val="20000"/>
              </a:spcBef>
              <a:buSzPct val="80000"/>
            </a:pPr>
            <a:r>
              <a:rPr lang="en-US" dirty="0" smtClean="0"/>
              <a:t>2016: </a:t>
            </a:r>
            <a:r>
              <a:rPr lang="en-US" dirty="0" err="1" smtClean="0"/>
              <a:t>InOpen</a:t>
            </a:r>
            <a:r>
              <a:rPr lang="en-US" dirty="0" smtClean="0"/>
              <a:t> acquired by Next Education.</a:t>
            </a:r>
          </a:p>
          <a:p>
            <a:pPr lvl="1">
              <a:lnSpc>
                <a:spcPct val="110000"/>
              </a:lnSpc>
              <a:spcBef>
                <a:spcPct val="20000"/>
              </a:spcBef>
              <a:buSzPct val="80000"/>
            </a:pPr>
            <a:r>
              <a:rPr lang="en-US" dirty="0"/>
              <a:t>S</a:t>
            </a:r>
            <a:r>
              <a:rPr lang="en-US" dirty="0" smtClean="0"/>
              <a:t>caling up by an order of magnitude.</a:t>
            </a:r>
            <a:endParaRPr lang="en-SG" dirty="0" smtClean="0"/>
          </a:p>
          <a:p>
            <a:pPr marL="0" indent="0">
              <a:lnSpc>
                <a:spcPct val="110000"/>
              </a:lnSpc>
              <a:spcBef>
                <a:spcPct val="20000"/>
              </a:spcBef>
              <a:buSzPct val="80000"/>
              <a:buNone/>
            </a:pPr>
            <a:endParaRPr lang="en-US" dirty="0" smtClean="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95</a:t>
            </a:fld>
            <a:endParaRPr lang="en-US"/>
          </a:p>
        </p:txBody>
      </p:sp>
    </p:spTree>
    <p:extLst>
      <p:ext uri="{BB962C8B-B14F-4D97-AF65-F5344CB8AC3E}">
        <p14:creationId xmlns:p14="http://schemas.microsoft.com/office/powerpoint/2010/main" val="613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Key challenge for Implementation</a:t>
            </a:r>
            <a:endParaRPr lang="en-US" b="1" dirty="0"/>
          </a:p>
        </p:txBody>
      </p:sp>
      <p:sp>
        <p:nvSpPr>
          <p:cNvPr id="3" name="Content Placeholder 2"/>
          <p:cNvSpPr>
            <a:spLocks noGrp="1"/>
          </p:cNvSpPr>
          <p:nvPr>
            <p:ph idx="1"/>
          </p:nvPr>
        </p:nvSpPr>
        <p:spPr>
          <a:xfrm>
            <a:off x="689112" y="1248940"/>
            <a:ext cx="10874703" cy="5107410"/>
          </a:xfrm>
        </p:spPr>
        <p:txBody>
          <a:bodyPr>
            <a:normAutofit/>
          </a:bodyPr>
          <a:lstStyle/>
          <a:p>
            <a:pPr marL="0" indent="0">
              <a:lnSpc>
                <a:spcPct val="110000"/>
              </a:lnSpc>
              <a:spcBef>
                <a:spcPct val="20000"/>
              </a:spcBef>
              <a:buSzPct val="80000"/>
              <a:buNone/>
            </a:pPr>
            <a:r>
              <a:rPr lang="en-SG" dirty="0" smtClean="0"/>
              <a:t>Providing training to use the textbooks is not enough,</a:t>
            </a:r>
          </a:p>
          <a:p>
            <a:pPr marL="0" indent="0">
              <a:lnSpc>
                <a:spcPct val="110000"/>
              </a:lnSpc>
              <a:spcBef>
                <a:spcPct val="20000"/>
              </a:spcBef>
              <a:buSzPct val="80000"/>
              <a:buNone/>
            </a:pPr>
            <a:r>
              <a:rPr lang="en-SG" b="1" dirty="0" smtClean="0"/>
              <a:t>	policy-makers, teachers and parents need to have buy-in.</a:t>
            </a:r>
          </a:p>
          <a:p>
            <a:pPr>
              <a:lnSpc>
                <a:spcPct val="110000"/>
              </a:lnSpc>
              <a:spcBef>
                <a:spcPct val="20000"/>
              </a:spcBef>
              <a:buSzPct val="80000"/>
            </a:pPr>
            <a:endParaRPr lang="en-US" dirty="0" smtClean="0"/>
          </a:p>
          <a:p>
            <a:pPr marL="0" indent="0">
              <a:lnSpc>
                <a:spcPct val="110000"/>
              </a:lnSpc>
              <a:spcBef>
                <a:spcPct val="20000"/>
              </a:spcBef>
              <a:buSzPct val="80000"/>
              <a:buNone/>
            </a:pPr>
            <a:r>
              <a:rPr lang="en-US" b="1" dirty="0" smtClean="0"/>
              <a:t>Issues:</a:t>
            </a:r>
          </a:p>
          <a:p>
            <a:pPr>
              <a:lnSpc>
                <a:spcPct val="110000"/>
              </a:lnSpc>
              <a:spcBef>
                <a:spcPct val="20000"/>
              </a:spcBef>
              <a:buSzPct val="80000"/>
            </a:pPr>
            <a:r>
              <a:rPr lang="en-US" dirty="0" smtClean="0"/>
              <a:t>Moving from separation of theory and lab to an integrated approach.</a:t>
            </a:r>
          </a:p>
          <a:p>
            <a:pPr>
              <a:lnSpc>
                <a:spcPct val="110000"/>
              </a:lnSpc>
              <a:spcBef>
                <a:spcPct val="20000"/>
              </a:spcBef>
              <a:buSzPct val="80000"/>
            </a:pPr>
            <a:r>
              <a:rPr lang="en-US" dirty="0" smtClean="0"/>
              <a:t>Moving from focus on content to focus on process.</a:t>
            </a:r>
          </a:p>
          <a:p>
            <a:pPr>
              <a:lnSpc>
                <a:spcPct val="110000"/>
              </a:lnSpc>
              <a:spcBef>
                <a:spcPct val="20000"/>
              </a:spcBef>
              <a:buSzPct val="80000"/>
            </a:pPr>
            <a:r>
              <a:rPr lang="en-US" dirty="0" smtClean="0"/>
              <a:t>Aligning assessment with curriculum goals.</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96</a:t>
            </a:fld>
            <a:endParaRPr lang="en-US"/>
          </a:p>
        </p:txBody>
      </p:sp>
    </p:spTree>
    <p:extLst>
      <p:ext uri="{BB962C8B-B14F-4D97-AF65-F5344CB8AC3E}">
        <p14:creationId xmlns:p14="http://schemas.microsoft.com/office/powerpoint/2010/main" val="31395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0"/>
            <a:ext cx="10863470" cy="815009"/>
          </a:xfrm>
        </p:spPr>
        <p:txBody>
          <a:bodyPr>
            <a:normAutofit/>
          </a:bodyPr>
          <a:lstStyle/>
          <a:p>
            <a:pPr algn="ctr"/>
            <a:r>
              <a:rPr lang="en-US" b="1" dirty="0" smtClean="0">
                <a:solidFill>
                  <a:srgbClr val="800000"/>
                </a:solidFill>
              </a:rPr>
              <a:t>Ongoing efforts</a:t>
            </a:r>
            <a:endParaRPr lang="en-US" b="1" dirty="0"/>
          </a:p>
        </p:txBody>
      </p:sp>
      <p:sp>
        <p:nvSpPr>
          <p:cNvPr id="3" name="Content Placeholder 2"/>
          <p:cNvSpPr>
            <a:spLocks noGrp="1"/>
          </p:cNvSpPr>
          <p:nvPr>
            <p:ph idx="1"/>
          </p:nvPr>
        </p:nvSpPr>
        <p:spPr>
          <a:xfrm>
            <a:off x="365761" y="696546"/>
            <a:ext cx="8393928" cy="1451788"/>
          </a:xfrm>
        </p:spPr>
        <p:txBody>
          <a:bodyPr>
            <a:normAutofit fontScale="92500" lnSpcReduction="10000"/>
          </a:bodyPr>
          <a:lstStyle/>
          <a:p>
            <a:pPr>
              <a:lnSpc>
                <a:spcPct val="110000"/>
              </a:lnSpc>
              <a:spcBef>
                <a:spcPct val="20000"/>
              </a:spcBef>
              <a:buSzPct val="80000"/>
            </a:pPr>
            <a:r>
              <a:rPr lang="en-US" dirty="0"/>
              <a:t>Updating content with current technologies.</a:t>
            </a:r>
          </a:p>
          <a:p>
            <a:pPr>
              <a:lnSpc>
                <a:spcPct val="110000"/>
              </a:lnSpc>
              <a:spcBef>
                <a:spcPct val="20000"/>
              </a:spcBef>
              <a:buSzPct val="80000"/>
            </a:pPr>
            <a:r>
              <a:rPr lang="en-US" dirty="0"/>
              <a:t>Digital platforms – interactive eBook, and so </a:t>
            </a:r>
            <a:r>
              <a:rPr lang="en-US" dirty="0" smtClean="0"/>
              <a:t>on.</a:t>
            </a:r>
          </a:p>
          <a:p>
            <a:pPr>
              <a:lnSpc>
                <a:spcPct val="110000"/>
              </a:lnSpc>
              <a:spcBef>
                <a:spcPct val="20000"/>
              </a:spcBef>
              <a:buSzPct val="80000"/>
            </a:pPr>
            <a:r>
              <a:rPr lang="en-US" dirty="0"/>
              <a:t>Awareness and training workshops.</a:t>
            </a:r>
          </a:p>
          <a:p>
            <a:pPr>
              <a:lnSpc>
                <a:spcPct val="110000"/>
              </a:lnSpc>
              <a:spcBef>
                <a:spcPct val="20000"/>
              </a:spcBef>
              <a:buSzPct val="80000"/>
            </a:pPr>
            <a:endParaRPr lang="en-US" dirty="0"/>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97</a:t>
            </a:fld>
            <a:endParaRPr lang="en-US"/>
          </a:p>
        </p:txBody>
      </p:sp>
      <p:pic>
        <p:nvPicPr>
          <p:cNvPr id="8" name="Picture 7"/>
          <p:cNvPicPr>
            <a:picLocks noChangeAspect="1"/>
          </p:cNvPicPr>
          <p:nvPr/>
        </p:nvPicPr>
        <p:blipFill rotWithShape="1">
          <a:blip r:embed="rId3"/>
          <a:srcRect l="10043" t="13778" r="12464" b="5537"/>
          <a:stretch/>
        </p:blipFill>
        <p:spPr>
          <a:xfrm>
            <a:off x="4562060" y="2110389"/>
            <a:ext cx="7560365" cy="4273051"/>
          </a:xfrm>
          <a:prstGeom prst="rect">
            <a:avLst/>
          </a:prstGeom>
        </p:spPr>
      </p:pic>
      <p:sp>
        <p:nvSpPr>
          <p:cNvPr id="9" name="Content Placeholder 2"/>
          <p:cNvSpPr txBox="1">
            <a:spLocks/>
          </p:cNvSpPr>
          <p:nvPr/>
        </p:nvSpPr>
        <p:spPr>
          <a:xfrm>
            <a:off x="365761" y="2733904"/>
            <a:ext cx="4053839" cy="33175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20000"/>
              </a:spcBef>
              <a:buSzPct val="80000"/>
            </a:pPr>
            <a:r>
              <a:rPr lang="en-US" dirty="0" smtClean="0"/>
              <a:t>MOOCs (</a:t>
            </a:r>
            <a:r>
              <a:rPr lang="en-US" dirty="0"/>
              <a:t>Massive Open Online Courses</a:t>
            </a:r>
            <a:r>
              <a:rPr lang="en-US" dirty="0" smtClean="0"/>
              <a:t>) through </a:t>
            </a:r>
            <a:r>
              <a:rPr lang="en-US" dirty="0" err="1" smtClean="0"/>
              <a:t>IITBombayX</a:t>
            </a:r>
            <a:r>
              <a:rPr lang="en-US" dirty="0" smtClean="0"/>
              <a:t>.</a:t>
            </a:r>
          </a:p>
          <a:p>
            <a:pPr lvl="1">
              <a:lnSpc>
                <a:spcPct val="110000"/>
              </a:lnSpc>
              <a:spcBef>
                <a:spcPct val="20000"/>
              </a:spcBef>
              <a:buSzPct val="80000"/>
            </a:pPr>
            <a:r>
              <a:rPr lang="en-US" dirty="0" smtClean="0"/>
              <a:t>ET 611 – effective use of ICT for school teachers</a:t>
            </a:r>
          </a:p>
          <a:p>
            <a:pPr lvl="1">
              <a:lnSpc>
                <a:spcPct val="110000"/>
              </a:lnSpc>
              <a:spcBef>
                <a:spcPct val="20000"/>
              </a:spcBef>
              <a:buSzPct val="80000"/>
            </a:pPr>
            <a:r>
              <a:rPr lang="en-US" dirty="0" smtClean="0"/>
              <a:t>ET 612 – effective teaching-learning of CS in schools</a:t>
            </a:r>
          </a:p>
        </p:txBody>
      </p:sp>
    </p:spTree>
    <p:extLst>
      <p:ext uri="{BB962C8B-B14F-4D97-AF65-F5344CB8AC3E}">
        <p14:creationId xmlns:p14="http://schemas.microsoft.com/office/powerpoint/2010/main" val="40804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Thank you</a:t>
            </a:r>
            <a:endParaRPr lang="en-US" b="1" dirty="0"/>
          </a:p>
        </p:txBody>
      </p:sp>
      <p:sp>
        <p:nvSpPr>
          <p:cNvPr id="3" name="Content Placeholder 2"/>
          <p:cNvSpPr>
            <a:spLocks noGrp="1"/>
          </p:cNvSpPr>
          <p:nvPr>
            <p:ph idx="1"/>
          </p:nvPr>
        </p:nvSpPr>
        <p:spPr>
          <a:xfrm>
            <a:off x="689112" y="1248940"/>
            <a:ext cx="10874703" cy="5107410"/>
          </a:xfrm>
        </p:spPr>
        <p:txBody>
          <a:bodyPr>
            <a:normAutofit/>
          </a:bodyPr>
          <a:lstStyle/>
          <a:p>
            <a:r>
              <a:rPr lang="en-US" sz="3200" dirty="0" smtClean="0"/>
              <a:t>This </a:t>
            </a:r>
            <a:r>
              <a:rPr lang="en-US" sz="3200" dirty="0"/>
              <a:t>presentation is released under Creative Commons-Attribution 4.0 </a:t>
            </a:r>
            <a:r>
              <a:rPr lang="en-US" sz="3200" dirty="0" smtClean="0"/>
              <a:t>License.</a:t>
            </a:r>
          </a:p>
          <a:p>
            <a:pPr lvl="1"/>
            <a:r>
              <a:rPr lang="en-US" dirty="0" smtClean="0"/>
              <a:t>You </a:t>
            </a:r>
            <a:r>
              <a:rPr lang="en-US" dirty="0"/>
              <a:t>are free to use, distribute and modify it , including for commercial purposes, provided you acknowledge the source.</a:t>
            </a:r>
          </a:p>
          <a:p>
            <a:endParaRPr lang="en-US" sz="3200" dirty="0" smtClean="0"/>
          </a:p>
          <a:p>
            <a:pPr marL="0" indent="0">
              <a:buNone/>
            </a:pPr>
            <a:r>
              <a:rPr lang="en-US" sz="3200" dirty="0" smtClean="0"/>
              <a:t>To Download - </a:t>
            </a:r>
          </a:p>
          <a:p>
            <a:pPr marL="514350" indent="-514350">
              <a:buFont typeface="+mj-lt"/>
              <a:buAutoNum type="arabicPeriod"/>
            </a:pPr>
            <a:r>
              <a:rPr lang="en-US" sz="3200" dirty="0" smtClean="0"/>
              <a:t>Google - Sridhar Iyer IIT Bombay</a:t>
            </a:r>
          </a:p>
          <a:p>
            <a:pPr marL="514350" indent="-514350">
              <a:buFont typeface="+mj-lt"/>
              <a:buAutoNum type="arabicPeriod"/>
            </a:pPr>
            <a:r>
              <a:rPr lang="en-US" sz="3200" dirty="0" smtClean="0"/>
              <a:t>Get to my web page</a:t>
            </a:r>
          </a:p>
          <a:p>
            <a:pPr marL="514350" indent="-514350">
              <a:buFont typeface="+mj-lt"/>
              <a:buAutoNum type="arabicPeriod"/>
            </a:pPr>
            <a:r>
              <a:rPr lang="en-US" sz="3200" dirty="0" smtClean="0"/>
              <a:t>Click on ‘Talks’</a:t>
            </a:r>
          </a:p>
        </p:txBody>
      </p:sp>
      <p:sp>
        <p:nvSpPr>
          <p:cNvPr id="5" name="Footer Placeholder 4"/>
          <p:cNvSpPr>
            <a:spLocks noGrp="1"/>
          </p:cNvSpPr>
          <p:nvPr>
            <p:ph type="ftr" sz="quarter" idx="11"/>
          </p:nvPr>
        </p:nvSpPr>
        <p:spPr/>
        <p:txBody>
          <a:bodyPr/>
          <a:lstStyle/>
          <a:p>
            <a:r>
              <a:rPr lang="en-US" smtClean="0"/>
              <a:t>CS in Schools Workshop, Next Education - 2017</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98</a:t>
            </a:fld>
            <a:endParaRPr lang="en-US"/>
          </a:p>
        </p:txBody>
      </p:sp>
    </p:spTree>
    <p:extLst>
      <p:ext uri="{BB962C8B-B14F-4D97-AF65-F5344CB8AC3E}">
        <p14:creationId xmlns:p14="http://schemas.microsoft.com/office/powerpoint/2010/main" val="32724399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5"/>
          <p:cNvSpPr txBox="1"/>
          <p:nvPr/>
        </p:nvSpPr>
        <p:spPr>
          <a:xfrm>
            <a:off x="2682875" y="5927330"/>
            <a:ext cx="6963173" cy="454421"/>
          </a:xfrm>
          <a:prstGeom prst="rect">
            <a:avLst/>
          </a:prstGeom>
          <a:noFill/>
          <a:ln>
            <a:noFill/>
          </a:ln>
        </p:spPr>
        <p:txBody>
          <a:bodyPr lIns="114281" tIns="57125" rIns="114281" bIns="57125"/>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fontAlgn="auto">
              <a:defRPr/>
            </a:pPr>
            <a:r>
              <a:rPr lang="en-US" sz="2250" dirty="0">
                <a:solidFill>
                  <a:schemeClr val="tx1">
                    <a:lumMod val="75000"/>
                    <a:lumOff val="25000"/>
                  </a:schemeClr>
                </a:solidFill>
                <a:latin typeface="Myriad Pro" pitchFamily="34" charset="0"/>
              </a:rPr>
              <a:t>Creating a brighter tomorrow for today’s students</a:t>
            </a:r>
            <a:endParaRPr lang="en-IN" sz="2250" dirty="0">
              <a:solidFill>
                <a:schemeClr val="tx1">
                  <a:lumMod val="75000"/>
                  <a:lumOff val="25000"/>
                </a:schemeClr>
              </a:solidFill>
              <a:latin typeface="Myriad Pro"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5032" y="4953001"/>
            <a:ext cx="2821781" cy="71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0" y="6705205"/>
            <a:ext cx="11430000" cy="152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5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625" y="2661047"/>
            <a:ext cx="508000" cy="54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6454" y="1611313"/>
            <a:ext cx="1776015" cy="29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4094" y="1549797"/>
            <a:ext cx="545704" cy="70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9032" y="1424781"/>
            <a:ext cx="432594" cy="53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8312" y="1736329"/>
            <a:ext cx="611188"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095" y="3131344"/>
            <a:ext cx="664766"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5625" y="873125"/>
            <a:ext cx="41473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91907" y="2522141"/>
            <a:ext cx="410766"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69235" y="762000"/>
            <a:ext cx="9286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1579" y="2589610"/>
            <a:ext cx="496094"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71469" y="2053829"/>
            <a:ext cx="57546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48673" y="1557735"/>
            <a:ext cx="47426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34844" y="571500"/>
            <a:ext cx="74017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121673" y="3325813"/>
            <a:ext cx="50800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a:xfrm>
            <a:off x="490330" y="36166"/>
            <a:ext cx="10863470" cy="61470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rgbClr val="800000"/>
                </a:solidFill>
              </a:rPr>
              <a:t>Acknowledgements</a:t>
            </a:r>
            <a:endParaRPr lang="en-US" b="1" dirty="0"/>
          </a:p>
        </p:txBody>
      </p:sp>
    </p:spTree>
    <p:extLst>
      <p:ext uri="{BB962C8B-B14F-4D97-AF65-F5344CB8AC3E}">
        <p14:creationId xmlns:p14="http://schemas.microsoft.com/office/powerpoint/2010/main" val="328545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53" presetClass="entr" presetSubtype="16"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400" fill="hold"/>
                                        <p:tgtEl>
                                          <p:spTgt spid="5"/>
                                        </p:tgtEl>
                                        <p:attrNameLst>
                                          <p:attrName>ppt_w</p:attrName>
                                        </p:attrNameLst>
                                      </p:cBhvr>
                                      <p:tavLst>
                                        <p:tav tm="0">
                                          <p:val>
                                            <p:fltVal val="0"/>
                                          </p:val>
                                        </p:tav>
                                        <p:tav tm="100000">
                                          <p:val>
                                            <p:strVal val="#ppt_w"/>
                                          </p:val>
                                        </p:tav>
                                      </p:tavLst>
                                    </p:anim>
                                    <p:anim calcmode="lin" valueType="num">
                                      <p:cBhvr>
                                        <p:cTn id="16" dur="400" fill="hold"/>
                                        <p:tgtEl>
                                          <p:spTgt spid="5"/>
                                        </p:tgtEl>
                                        <p:attrNameLst>
                                          <p:attrName>ppt_h</p:attrName>
                                        </p:attrNameLst>
                                      </p:cBhvr>
                                      <p:tavLst>
                                        <p:tav tm="0">
                                          <p:val>
                                            <p:fltVal val="0"/>
                                          </p:val>
                                        </p:tav>
                                        <p:tav tm="100000">
                                          <p:val>
                                            <p:strVal val="#ppt_h"/>
                                          </p:val>
                                        </p:tav>
                                      </p:tavLst>
                                    </p:anim>
                                    <p:animEffect transition="in" filter="fade">
                                      <p:cBhvr>
                                        <p:cTn id="17" dur="400"/>
                                        <p:tgtEl>
                                          <p:spTgt spid="5"/>
                                        </p:tgtEl>
                                      </p:cBhvr>
                                    </p:animEffect>
                                  </p:childTnLst>
                                </p:cTn>
                              </p:par>
                              <p:par>
                                <p:cTn id="18" presetID="53" presetClass="entr" presetSubtype="16" fill="hold" nodeType="withEffect">
                                  <p:stCondLst>
                                    <p:cond delay="70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 fill="hold"/>
                                        <p:tgtEl>
                                          <p:spTgt spid="9"/>
                                        </p:tgtEl>
                                        <p:attrNameLst>
                                          <p:attrName>ppt_w</p:attrName>
                                        </p:attrNameLst>
                                      </p:cBhvr>
                                      <p:tavLst>
                                        <p:tav tm="0">
                                          <p:val>
                                            <p:fltVal val="0"/>
                                          </p:val>
                                        </p:tav>
                                        <p:tav tm="100000">
                                          <p:val>
                                            <p:strVal val="#ppt_w"/>
                                          </p:val>
                                        </p:tav>
                                      </p:tavLst>
                                    </p:anim>
                                    <p:anim calcmode="lin" valueType="num">
                                      <p:cBhvr>
                                        <p:cTn id="21" dur="300" fill="hold"/>
                                        <p:tgtEl>
                                          <p:spTgt spid="9"/>
                                        </p:tgtEl>
                                        <p:attrNameLst>
                                          <p:attrName>ppt_h</p:attrName>
                                        </p:attrNameLst>
                                      </p:cBhvr>
                                      <p:tavLst>
                                        <p:tav tm="0">
                                          <p:val>
                                            <p:fltVal val="0"/>
                                          </p:val>
                                        </p:tav>
                                        <p:tav tm="100000">
                                          <p:val>
                                            <p:strVal val="#ppt_h"/>
                                          </p:val>
                                        </p:tav>
                                      </p:tavLst>
                                    </p:anim>
                                    <p:animEffect transition="in" filter="fade">
                                      <p:cBhvr>
                                        <p:cTn id="22" dur="300"/>
                                        <p:tgtEl>
                                          <p:spTgt spid="9"/>
                                        </p:tgtEl>
                                      </p:cBhvr>
                                    </p:animEffect>
                                  </p:childTnLst>
                                </p:cTn>
                              </p:par>
                              <p:par>
                                <p:cTn id="23" presetID="53" presetClass="entr" presetSubtype="16" fill="hold" nodeType="withEffect">
                                  <p:stCondLst>
                                    <p:cond delay="5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450" fill="hold"/>
                                        <p:tgtEl>
                                          <p:spTgt spid="10"/>
                                        </p:tgtEl>
                                        <p:attrNameLst>
                                          <p:attrName>ppt_w</p:attrName>
                                        </p:attrNameLst>
                                      </p:cBhvr>
                                      <p:tavLst>
                                        <p:tav tm="0">
                                          <p:val>
                                            <p:fltVal val="0"/>
                                          </p:val>
                                        </p:tav>
                                        <p:tav tm="100000">
                                          <p:val>
                                            <p:strVal val="#ppt_w"/>
                                          </p:val>
                                        </p:tav>
                                      </p:tavLst>
                                    </p:anim>
                                    <p:anim calcmode="lin" valueType="num">
                                      <p:cBhvr>
                                        <p:cTn id="26" dur="450" fill="hold"/>
                                        <p:tgtEl>
                                          <p:spTgt spid="10"/>
                                        </p:tgtEl>
                                        <p:attrNameLst>
                                          <p:attrName>ppt_h</p:attrName>
                                        </p:attrNameLst>
                                      </p:cBhvr>
                                      <p:tavLst>
                                        <p:tav tm="0">
                                          <p:val>
                                            <p:fltVal val="0"/>
                                          </p:val>
                                        </p:tav>
                                        <p:tav tm="100000">
                                          <p:val>
                                            <p:strVal val="#ppt_h"/>
                                          </p:val>
                                        </p:tav>
                                      </p:tavLst>
                                    </p:anim>
                                    <p:animEffect transition="in" filter="fade">
                                      <p:cBhvr>
                                        <p:cTn id="27" dur="450"/>
                                        <p:tgtEl>
                                          <p:spTgt spid="10"/>
                                        </p:tgtEl>
                                      </p:cBhvr>
                                    </p:animEffect>
                                  </p:childTnLst>
                                </p:cTn>
                              </p:par>
                              <p:par>
                                <p:cTn id="28" presetID="53" presetClass="entr" presetSubtype="16" fill="hold" nodeType="withEffect">
                                  <p:stCondLst>
                                    <p:cond delay="650"/>
                                  </p:stCondLst>
                                  <p:childTnLst>
                                    <p:set>
                                      <p:cBhvr>
                                        <p:cTn id="29" dur="1" fill="hold">
                                          <p:stCondLst>
                                            <p:cond delay="0"/>
                                          </p:stCondLst>
                                        </p:cTn>
                                        <p:tgtEl>
                                          <p:spTgt spid="11"/>
                                        </p:tgtEl>
                                        <p:attrNameLst>
                                          <p:attrName>style.visibility</p:attrName>
                                        </p:attrNameLst>
                                      </p:cBhvr>
                                      <p:to>
                                        <p:strVal val="visible"/>
                                      </p:to>
                                    </p:set>
                                    <p:anim calcmode="lin" valueType="num">
                                      <p:cBhvr>
                                        <p:cTn id="30" dur="350" fill="hold"/>
                                        <p:tgtEl>
                                          <p:spTgt spid="11"/>
                                        </p:tgtEl>
                                        <p:attrNameLst>
                                          <p:attrName>ppt_w</p:attrName>
                                        </p:attrNameLst>
                                      </p:cBhvr>
                                      <p:tavLst>
                                        <p:tav tm="0">
                                          <p:val>
                                            <p:fltVal val="0"/>
                                          </p:val>
                                        </p:tav>
                                        <p:tav tm="100000">
                                          <p:val>
                                            <p:strVal val="#ppt_w"/>
                                          </p:val>
                                        </p:tav>
                                      </p:tavLst>
                                    </p:anim>
                                    <p:anim calcmode="lin" valueType="num">
                                      <p:cBhvr>
                                        <p:cTn id="31" dur="350" fill="hold"/>
                                        <p:tgtEl>
                                          <p:spTgt spid="11"/>
                                        </p:tgtEl>
                                        <p:attrNameLst>
                                          <p:attrName>ppt_h</p:attrName>
                                        </p:attrNameLst>
                                      </p:cBhvr>
                                      <p:tavLst>
                                        <p:tav tm="0">
                                          <p:val>
                                            <p:fltVal val="0"/>
                                          </p:val>
                                        </p:tav>
                                        <p:tav tm="100000">
                                          <p:val>
                                            <p:strVal val="#ppt_h"/>
                                          </p:val>
                                        </p:tav>
                                      </p:tavLst>
                                    </p:anim>
                                    <p:animEffect transition="in" filter="fade">
                                      <p:cBhvr>
                                        <p:cTn id="32" dur="350"/>
                                        <p:tgtEl>
                                          <p:spTgt spid="11"/>
                                        </p:tgtEl>
                                      </p:cBhvr>
                                    </p:animEffect>
                                  </p:childTnLst>
                                </p:cTn>
                              </p:par>
                              <p:par>
                                <p:cTn id="33" presetID="53" presetClass="entr" presetSubtype="16" fill="hold"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nodeType="withEffect">
                                  <p:stCondLst>
                                    <p:cond delay="75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50" fill="hold"/>
                                        <p:tgtEl>
                                          <p:spTgt spid="13"/>
                                        </p:tgtEl>
                                        <p:attrNameLst>
                                          <p:attrName>ppt_w</p:attrName>
                                        </p:attrNameLst>
                                      </p:cBhvr>
                                      <p:tavLst>
                                        <p:tav tm="0">
                                          <p:val>
                                            <p:fltVal val="0"/>
                                          </p:val>
                                        </p:tav>
                                        <p:tav tm="100000">
                                          <p:val>
                                            <p:strVal val="#ppt_w"/>
                                          </p:val>
                                        </p:tav>
                                      </p:tavLst>
                                    </p:anim>
                                    <p:anim calcmode="lin" valueType="num">
                                      <p:cBhvr>
                                        <p:cTn id="41" dur="250" fill="hold"/>
                                        <p:tgtEl>
                                          <p:spTgt spid="13"/>
                                        </p:tgtEl>
                                        <p:attrNameLst>
                                          <p:attrName>ppt_h</p:attrName>
                                        </p:attrNameLst>
                                      </p:cBhvr>
                                      <p:tavLst>
                                        <p:tav tm="0">
                                          <p:val>
                                            <p:fltVal val="0"/>
                                          </p:val>
                                        </p:tav>
                                        <p:tav tm="100000">
                                          <p:val>
                                            <p:strVal val="#ppt_h"/>
                                          </p:val>
                                        </p:tav>
                                      </p:tavLst>
                                    </p:anim>
                                    <p:animEffect transition="in" filter="fade">
                                      <p:cBhvr>
                                        <p:cTn id="42" dur="250"/>
                                        <p:tgtEl>
                                          <p:spTgt spid="13"/>
                                        </p:tgtEl>
                                      </p:cBhvr>
                                    </p:animEffect>
                                  </p:childTnLst>
                                </p:cTn>
                              </p:par>
                              <p:par>
                                <p:cTn id="43" presetID="53" presetClass="entr" presetSubtype="16" fill="hold" nodeType="withEffect">
                                  <p:stCondLst>
                                    <p:cond delay="650"/>
                                  </p:stCondLst>
                                  <p:childTnLst>
                                    <p:set>
                                      <p:cBhvr>
                                        <p:cTn id="44" dur="1" fill="hold">
                                          <p:stCondLst>
                                            <p:cond delay="0"/>
                                          </p:stCondLst>
                                        </p:cTn>
                                        <p:tgtEl>
                                          <p:spTgt spid="14"/>
                                        </p:tgtEl>
                                        <p:attrNameLst>
                                          <p:attrName>style.visibility</p:attrName>
                                        </p:attrNameLst>
                                      </p:cBhvr>
                                      <p:to>
                                        <p:strVal val="visible"/>
                                      </p:to>
                                    </p:set>
                                    <p:anim calcmode="lin" valueType="num">
                                      <p:cBhvr>
                                        <p:cTn id="45" dur="350" fill="hold"/>
                                        <p:tgtEl>
                                          <p:spTgt spid="14"/>
                                        </p:tgtEl>
                                        <p:attrNameLst>
                                          <p:attrName>ppt_w</p:attrName>
                                        </p:attrNameLst>
                                      </p:cBhvr>
                                      <p:tavLst>
                                        <p:tav tm="0">
                                          <p:val>
                                            <p:fltVal val="0"/>
                                          </p:val>
                                        </p:tav>
                                        <p:tav tm="100000">
                                          <p:val>
                                            <p:strVal val="#ppt_w"/>
                                          </p:val>
                                        </p:tav>
                                      </p:tavLst>
                                    </p:anim>
                                    <p:anim calcmode="lin" valueType="num">
                                      <p:cBhvr>
                                        <p:cTn id="46" dur="350" fill="hold"/>
                                        <p:tgtEl>
                                          <p:spTgt spid="14"/>
                                        </p:tgtEl>
                                        <p:attrNameLst>
                                          <p:attrName>ppt_h</p:attrName>
                                        </p:attrNameLst>
                                      </p:cBhvr>
                                      <p:tavLst>
                                        <p:tav tm="0">
                                          <p:val>
                                            <p:fltVal val="0"/>
                                          </p:val>
                                        </p:tav>
                                        <p:tav tm="100000">
                                          <p:val>
                                            <p:strVal val="#ppt_h"/>
                                          </p:val>
                                        </p:tav>
                                      </p:tavLst>
                                    </p:anim>
                                    <p:animEffect transition="in" filter="fade">
                                      <p:cBhvr>
                                        <p:cTn id="47" dur="350"/>
                                        <p:tgtEl>
                                          <p:spTgt spid="14"/>
                                        </p:tgtEl>
                                      </p:cBhvr>
                                    </p:animEffect>
                                  </p:childTnLst>
                                </p:cTn>
                              </p:par>
                              <p:par>
                                <p:cTn id="48" presetID="53" presetClass="entr" presetSubtype="16" fill="hold" nodeType="withEffect">
                                  <p:stCondLst>
                                    <p:cond delay="520"/>
                                  </p:stCondLst>
                                  <p:childTnLst>
                                    <p:set>
                                      <p:cBhvr>
                                        <p:cTn id="49" dur="1" fill="hold">
                                          <p:stCondLst>
                                            <p:cond delay="0"/>
                                          </p:stCondLst>
                                        </p:cTn>
                                        <p:tgtEl>
                                          <p:spTgt spid="20"/>
                                        </p:tgtEl>
                                        <p:attrNameLst>
                                          <p:attrName>style.visibility</p:attrName>
                                        </p:attrNameLst>
                                      </p:cBhvr>
                                      <p:to>
                                        <p:strVal val="visible"/>
                                      </p:to>
                                    </p:set>
                                    <p:anim calcmode="lin" valueType="num">
                                      <p:cBhvr>
                                        <p:cTn id="50" dur="480" fill="hold"/>
                                        <p:tgtEl>
                                          <p:spTgt spid="20"/>
                                        </p:tgtEl>
                                        <p:attrNameLst>
                                          <p:attrName>ppt_w</p:attrName>
                                        </p:attrNameLst>
                                      </p:cBhvr>
                                      <p:tavLst>
                                        <p:tav tm="0">
                                          <p:val>
                                            <p:fltVal val="0"/>
                                          </p:val>
                                        </p:tav>
                                        <p:tav tm="100000">
                                          <p:val>
                                            <p:strVal val="#ppt_w"/>
                                          </p:val>
                                        </p:tav>
                                      </p:tavLst>
                                    </p:anim>
                                    <p:anim calcmode="lin" valueType="num">
                                      <p:cBhvr>
                                        <p:cTn id="51" dur="480" fill="hold"/>
                                        <p:tgtEl>
                                          <p:spTgt spid="20"/>
                                        </p:tgtEl>
                                        <p:attrNameLst>
                                          <p:attrName>ppt_h</p:attrName>
                                        </p:attrNameLst>
                                      </p:cBhvr>
                                      <p:tavLst>
                                        <p:tav tm="0">
                                          <p:val>
                                            <p:fltVal val="0"/>
                                          </p:val>
                                        </p:tav>
                                        <p:tav tm="100000">
                                          <p:val>
                                            <p:strVal val="#ppt_h"/>
                                          </p:val>
                                        </p:tav>
                                      </p:tavLst>
                                    </p:anim>
                                    <p:animEffect transition="in" filter="fade">
                                      <p:cBhvr>
                                        <p:cTn id="52" dur="480"/>
                                        <p:tgtEl>
                                          <p:spTgt spid="20"/>
                                        </p:tgtEl>
                                      </p:cBhvr>
                                    </p:animEffect>
                                  </p:childTnLst>
                                </p:cTn>
                              </p:par>
                              <p:par>
                                <p:cTn id="53" presetID="53" presetClass="entr" presetSubtype="16" fill="hold" nodeType="withEffect">
                                  <p:stCondLst>
                                    <p:cond delay="75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50" fill="hold"/>
                                        <p:tgtEl>
                                          <p:spTgt spid="16"/>
                                        </p:tgtEl>
                                        <p:attrNameLst>
                                          <p:attrName>ppt_w</p:attrName>
                                        </p:attrNameLst>
                                      </p:cBhvr>
                                      <p:tavLst>
                                        <p:tav tm="0">
                                          <p:val>
                                            <p:fltVal val="0"/>
                                          </p:val>
                                        </p:tav>
                                        <p:tav tm="100000">
                                          <p:val>
                                            <p:strVal val="#ppt_w"/>
                                          </p:val>
                                        </p:tav>
                                      </p:tavLst>
                                    </p:anim>
                                    <p:anim calcmode="lin" valueType="num">
                                      <p:cBhvr>
                                        <p:cTn id="56" dur="250" fill="hold"/>
                                        <p:tgtEl>
                                          <p:spTgt spid="16"/>
                                        </p:tgtEl>
                                        <p:attrNameLst>
                                          <p:attrName>ppt_h</p:attrName>
                                        </p:attrNameLst>
                                      </p:cBhvr>
                                      <p:tavLst>
                                        <p:tav tm="0">
                                          <p:val>
                                            <p:fltVal val="0"/>
                                          </p:val>
                                        </p:tav>
                                        <p:tav tm="100000">
                                          <p:val>
                                            <p:strVal val="#ppt_h"/>
                                          </p:val>
                                        </p:tav>
                                      </p:tavLst>
                                    </p:anim>
                                    <p:animEffect transition="in" filter="fade">
                                      <p:cBhvr>
                                        <p:cTn id="57" dur="250"/>
                                        <p:tgtEl>
                                          <p:spTgt spid="16"/>
                                        </p:tgtEl>
                                      </p:cBhvr>
                                    </p:animEffect>
                                  </p:childTnLst>
                                </p:cTn>
                              </p:par>
                              <p:par>
                                <p:cTn id="58" presetID="53" presetClass="entr" presetSubtype="16" fill="hold" nodeType="withEffect">
                                  <p:stCondLst>
                                    <p:cond delay="540"/>
                                  </p:stCondLst>
                                  <p:childTnLst>
                                    <p:set>
                                      <p:cBhvr>
                                        <p:cTn id="59" dur="1" fill="hold">
                                          <p:stCondLst>
                                            <p:cond delay="0"/>
                                          </p:stCondLst>
                                        </p:cTn>
                                        <p:tgtEl>
                                          <p:spTgt spid="17"/>
                                        </p:tgtEl>
                                        <p:attrNameLst>
                                          <p:attrName>style.visibility</p:attrName>
                                        </p:attrNameLst>
                                      </p:cBhvr>
                                      <p:to>
                                        <p:strVal val="visible"/>
                                      </p:to>
                                    </p:set>
                                    <p:anim calcmode="lin" valueType="num">
                                      <p:cBhvr>
                                        <p:cTn id="60" dur="460" fill="hold"/>
                                        <p:tgtEl>
                                          <p:spTgt spid="17"/>
                                        </p:tgtEl>
                                        <p:attrNameLst>
                                          <p:attrName>ppt_w</p:attrName>
                                        </p:attrNameLst>
                                      </p:cBhvr>
                                      <p:tavLst>
                                        <p:tav tm="0">
                                          <p:val>
                                            <p:fltVal val="0"/>
                                          </p:val>
                                        </p:tav>
                                        <p:tav tm="100000">
                                          <p:val>
                                            <p:strVal val="#ppt_w"/>
                                          </p:val>
                                        </p:tav>
                                      </p:tavLst>
                                    </p:anim>
                                    <p:anim calcmode="lin" valueType="num">
                                      <p:cBhvr>
                                        <p:cTn id="61" dur="460" fill="hold"/>
                                        <p:tgtEl>
                                          <p:spTgt spid="17"/>
                                        </p:tgtEl>
                                        <p:attrNameLst>
                                          <p:attrName>ppt_h</p:attrName>
                                        </p:attrNameLst>
                                      </p:cBhvr>
                                      <p:tavLst>
                                        <p:tav tm="0">
                                          <p:val>
                                            <p:fltVal val="0"/>
                                          </p:val>
                                        </p:tav>
                                        <p:tav tm="100000">
                                          <p:val>
                                            <p:strVal val="#ppt_h"/>
                                          </p:val>
                                        </p:tav>
                                      </p:tavLst>
                                    </p:anim>
                                    <p:animEffect transition="in" filter="fade">
                                      <p:cBhvr>
                                        <p:cTn id="62" dur="460"/>
                                        <p:tgtEl>
                                          <p:spTgt spid="17"/>
                                        </p:tgtEl>
                                      </p:cBhvr>
                                    </p:animEffect>
                                  </p:childTnLst>
                                </p:cTn>
                              </p:par>
                              <p:par>
                                <p:cTn id="63" presetID="53" presetClass="entr" presetSubtype="16" fill="hold" nodeType="withEffect">
                                  <p:stCondLst>
                                    <p:cond delay="800"/>
                                  </p:stCondLst>
                                  <p:childTnLst>
                                    <p:set>
                                      <p:cBhvr>
                                        <p:cTn id="64" dur="1" fill="hold">
                                          <p:stCondLst>
                                            <p:cond delay="0"/>
                                          </p:stCondLst>
                                        </p:cTn>
                                        <p:tgtEl>
                                          <p:spTgt spid="18"/>
                                        </p:tgtEl>
                                        <p:attrNameLst>
                                          <p:attrName>style.visibility</p:attrName>
                                        </p:attrNameLst>
                                      </p:cBhvr>
                                      <p:to>
                                        <p:strVal val="visible"/>
                                      </p:to>
                                    </p:set>
                                    <p:anim calcmode="lin" valueType="num">
                                      <p:cBhvr>
                                        <p:cTn id="65" dur="200" fill="hold"/>
                                        <p:tgtEl>
                                          <p:spTgt spid="18"/>
                                        </p:tgtEl>
                                        <p:attrNameLst>
                                          <p:attrName>ppt_w</p:attrName>
                                        </p:attrNameLst>
                                      </p:cBhvr>
                                      <p:tavLst>
                                        <p:tav tm="0">
                                          <p:val>
                                            <p:fltVal val="0"/>
                                          </p:val>
                                        </p:tav>
                                        <p:tav tm="100000">
                                          <p:val>
                                            <p:strVal val="#ppt_w"/>
                                          </p:val>
                                        </p:tav>
                                      </p:tavLst>
                                    </p:anim>
                                    <p:anim calcmode="lin" valueType="num">
                                      <p:cBhvr>
                                        <p:cTn id="66" dur="200" fill="hold"/>
                                        <p:tgtEl>
                                          <p:spTgt spid="18"/>
                                        </p:tgtEl>
                                        <p:attrNameLst>
                                          <p:attrName>ppt_h</p:attrName>
                                        </p:attrNameLst>
                                      </p:cBhvr>
                                      <p:tavLst>
                                        <p:tav tm="0">
                                          <p:val>
                                            <p:fltVal val="0"/>
                                          </p:val>
                                        </p:tav>
                                        <p:tav tm="100000">
                                          <p:val>
                                            <p:strVal val="#ppt_h"/>
                                          </p:val>
                                        </p:tav>
                                      </p:tavLst>
                                    </p:anim>
                                    <p:animEffect transition="in" filter="fade">
                                      <p:cBhvr>
                                        <p:cTn id="67" dur="200"/>
                                        <p:tgtEl>
                                          <p:spTgt spid="18"/>
                                        </p:tgtEl>
                                      </p:cBhvr>
                                    </p:animEffect>
                                  </p:childTnLst>
                                </p:cTn>
                              </p:par>
                              <p:par>
                                <p:cTn id="68" presetID="53" presetClass="entr" presetSubtype="16" fill="hold" nodeType="withEffect">
                                  <p:stCondLst>
                                    <p:cond delay="680"/>
                                  </p:stCondLst>
                                  <p:childTnLst>
                                    <p:set>
                                      <p:cBhvr>
                                        <p:cTn id="69" dur="1" fill="hold">
                                          <p:stCondLst>
                                            <p:cond delay="0"/>
                                          </p:stCondLst>
                                        </p:cTn>
                                        <p:tgtEl>
                                          <p:spTgt spid="19"/>
                                        </p:tgtEl>
                                        <p:attrNameLst>
                                          <p:attrName>style.visibility</p:attrName>
                                        </p:attrNameLst>
                                      </p:cBhvr>
                                      <p:to>
                                        <p:strVal val="visible"/>
                                      </p:to>
                                    </p:set>
                                    <p:anim calcmode="lin" valueType="num">
                                      <p:cBhvr>
                                        <p:cTn id="70" dur="320" fill="hold"/>
                                        <p:tgtEl>
                                          <p:spTgt spid="19"/>
                                        </p:tgtEl>
                                        <p:attrNameLst>
                                          <p:attrName>ppt_w</p:attrName>
                                        </p:attrNameLst>
                                      </p:cBhvr>
                                      <p:tavLst>
                                        <p:tav tm="0">
                                          <p:val>
                                            <p:fltVal val="0"/>
                                          </p:val>
                                        </p:tav>
                                        <p:tav tm="100000">
                                          <p:val>
                                            <p:strVal val="#ppt_w"/>
                                          </p:val>
                                        </p:tav>
                                      </p:tavLst>
                                    </p:anim>
                                    <p:anim calcmode="lin" valueType="num">
                                      <p:cBhvr>
                                        <p:cTn id="71" dur="320" fill="hold"/>
                                        <p:tgtEl>
                                          <p:spTgt spid="19"/>
                                        </p:tgtEl>
                                        <p:attrNameLst>
                                          <p:attrName>ppt_h</p:attrName>
                                        </p:attrNameLst>
                                      </p:cBhvr>
                                      <p:tavLst>
                                        <p:tav tm="0">
                                          <p:val>
                                            <p:fltVal val="0"/>
                                          </p:val>
                                        </p:tav>
                                        <p:tav tm="100000">
                                          <p:val>
                                            <p:strVal val="#ppt_h"/>
                                          </p:val>
                                        </p:tav>
                                      </p:tavLst>
                                    </p:anim>
                                    <p:animEffect transition="in" filter="fade">
                                      <p:cBhvr>
                                        <p:cTn id="72" dur="320"/>
                                        <p:tgtEl>
                                          <p:spTgt spid="19"/>
                                        </p:tgtEl>
                                      </p:cBhvr>
                                    </p:animEffect>
                                  </p:childTnLst>
                                </p:cTn>
                              </p:par>
                              <p:par>
                                <p:cTn id="73" presetID="47" presetClass="entr" presetSubtype="0" fill="hold" nodeType="withEffect">
                                  <p:stCondLst>
                                    <p:cond delay="100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anim calcmode="lin" valueType="num">
                                      <p:cBhvr>
                                        <p:cTn id="76" dur="500" fill="hold"/>
                                        <p:tgtEl>
                                          <p:spTgt spid="7"/>
                                        </p:tgtEl>
                                        <p:attrNameLst>
                                          <p:attrName>ppt_x</p:attrName>
                                        </p:attrNameLst>
                                      </p:cBhvr>
                                      <p:tavLst>
                                        <p:tav tm="0">
                                          <p:val>
                                            <p:strVal val="#ppt_x"/>
                                          </p:val>
                                        </p:tav>
                                        <p:tav tm="100000">
                                          <p:val>
                                            <p:strVal val="#ppt_x"/>
                                          </p:val>
                                        </p:tav>
                                      </p:tavLst>
                                    </p:anim>
                                    <p:anim calcmode="lin" valueType="num">
                                      <p:cBhvr>
                                        <p:cTn id="77" dur="500" fill="hold"/>
                                        <p:tgtEl>
                                          <p:spTgt spid="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150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anim calcmode="lin" valueType="num">
                                      <p:cBhvr>
                                        <p:cTn id="81" dur="500" fill="hold"/>
                                        <p:tgtEl>
                                          <p:spTgt spid="4"/>
                                        </p:tgtEl>
                                        <p:attrNameLst>
                                          <p:attrName>ppt_x</p:attrName>
                                        </p:attrNameLst>
                                      </p:cBhvr>
                                      <p:tavLst>
                                        <p:tav tm="0">
                                          <p:val>
                                            <p:strVal val="#ppt_x"/>
                                          </p:val>
                                        </p:tav>
                                        <p:tav tm="100000">
                                          <p:val>
                                            <p:strVal val="#ppt_x"/>
                                          </p:val>
                                        </p:tav>
                                      </p:tavLst>
                                    </p:anim>
                                    <p:anim calcmode="lin" valueType="num">
                                      <p:cBhvr>
                                        <p:cTn id="8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11393</TotalTime>
  <Words>5937</Words>
  <Application>Microsoft Office PowerPoint</Application>
  <PresentationFormat>Widescreen</PresentationFormat>
  <Paragraphs>931</Paragraphs>
  <Slides>99</Slides>
  <Notes>92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ＭＳ Ｐゴシック</vt:lpstr>
      <vt:lpstr>Arial</vt:lpstr>
      <vt:lpstr>Calibri</vt:lpstr>
      <vt:lpstr>Calibri Light</vt:lpstr>
      <vt:lpstr>Myriad Pro</vt:lpstr>
      <vt:lpstr>Osaka</vt:lpstr>
      <vt:lpstr>Office Theme</vt:lpstr>
      <vt:lpstr>Computer Science teaching-learning in schools</vt:lpstr>
      <vt:lpstr>What do we want our students to learn in CS?</vt:lpstr>
      <vt:lpstr>Why?</vt:lpstr>
      <vt:lpstr>Some responses from previous audiences</vt:lpstr>
      <vt:lpstr>How do we want our students to learn in CS?</vt:lpstr>
      <vt:lpstr>Why?</vt:lpstr>
      <vt:lpstr>Some responses from previous audiences</vt:lpstr>
      <vt:lpstr>Agenda</vt:lpstr>
      <vt:lpstr>Scenario - 1</vt:lpstr>
      <vt:lpstr>Reflection Spot: Think and decide </vt:lpstr>
      <vt:lpstr>Note – 1a</vt:lpstr>
      <vt:lpstr>Computer fluency, not just computer literacy</vt:lpstr>
      <vt:lpstr>Why is computer fluency important?</vt:lpstr>
      <vt:lpstr>Activity: Think – Pair – Share</vt:lpstr>
      <vt:lpstr>Some responses from previous audiences</vt:lpstr>
      <vt:lpstr>Note – 1b</vt:lpstr>
      <vt:lpstr>How to teach computer usage skills?</vt:lpstr>
      <vt:lpstr>Take-away - 1</vt:lpstr>
      <vt:lpstr>Scenario - 2</vt:lpstr>
      <vt:lpstr>Reflection Spot: Think and write</vt:lpstr>
      <vt:lpstr>Thinking skills, not just content</vt:lpstr>
      <vt:lpstr>Why are thinking skills important?</vt:lpstr>
      <vt:lpstr>Activity – Peer-Instruction </vt:lpstr>
      <vt:lpstr>Note - 2</vt:lpstr>
      <vt:lpstr>How to teach thinking skills?</vt:lpstr>
      <vt:lpstr>Take-away - 2</vt:lpstr>
      <vt:lpstr>Scenario - 3</vt:lpstr>
      <vt:lpstr>Reflection Spot: Think and write</vt:lpstr>
      <vt:lpstr>Thematic integration, not topics in isolation</vt:lpstr>
      <vt:lpstr>How to do thematic integration?</vt:lpstr>
      <vt:lpstr>How to integrate real-world contexts?</vt:lpstr>
      <vt:lpstr>Take-away - 3</vt:lpstr>
      <vt:lpstr>Scenario - 4</vt:lpstr>
      <vt:lpstr>Reflection Spot: Think and decide </vt:lpstr>
      <vt:lpstr>Training in safety, not prohibition</vt:lpstr>
      <vt:lpstr>How to do inculcate safe practices?</vt:lpstr>
      <vt:lpstr>How to inculcate sensitivity?</vt:lpstr>
      <vt:lpstr>Take-away - 4</vt:lpstr>
      <vt:lpstr>Agenda</vt:lpstr>
      <vt:lpstr>Scenario - 5</vt:lpstr>
      <vt:lpstr>Reflection Spot: Think and decide </vt:lpstr>
      <vt:lpstr>Note – 5a</vt:lpstr>
      <vt:lpstr>Programming concepts, not just syntax</vt:lpstr>
      <vt:lpstr>What are some basic programming concepts?</vt:lpstr>
      <vt:lpstr>Why are concepts more important than syntax?</vt:lpstr>
      <vt:lpstr>Activity: Think – Pair – Share</vt:lpstr>
      <vt:lpstr>Note – 5b</vt:lpstr>
      <vt:lpstr>How to teach programming concepts?</vt:lpstr>
      <vt:lpstr>Take-away - 5</vt:lpstr>
      <vt:lpstr>Scenario - 6</vt:lpstr>
      <vt:lpstr>Reflection Spot: Think and decide </vt:lpstr>
      <vt:lpstr>Note - 6</vt:lpstr>
      <vt:lpstr>Program tracing, not just reading/writing</vt:lpstr>
      <vt:lpstr>Why is tracing important?</vt:lpstr>
      <vt:lpstr>How to do active learning in programming?</vt:lpstr>
      <vt:lpstr>How to do active learning in programming?</vt:lpstr>
      <vt:lpstr>How to do tracing: Example from CS 101</vt:lpstr>
      <vt:lpstr>PowerPoint Presentation</vt:lpstr>
      <vt:lpstr>PowerPoint Presentation</vt:lpstr>
      <vt:lpstr>PowerPoint Presentation</vt:lpstr>
      <vt:lpstr>PowerPoint Presentation</vt:lpstr>
      <vt:lpstr>PowerPoint Presentation</vt:lpstr>
      <vt:lpstr>PowerPoint Presentation</vt:lpstr>
      <vt:lpstr>Take-away - 6</vt:lpstr>
      <vt:lpstr>Scenario - 7</vt:lpstr>
      <vt:lpstr>Reflection Spot: Think and write </vt:lpstr>
      <vt:lpstr>Note – 7a</vt:lpstr>
      <vt:lpstr>Pedagogical strategy: Run-Modify-Write</vt:lpstr>
      <vt:lpstr>Activity: Peer-Instruction </vt:lpstr>
      <vt:lpstr>Note – 7b</vt:lpstr>
      <vt:lpstr>Why is testing important?</vt:lpstr>
      <vt:lpstr>Take-away - 7</vt:lpstr>
      <vt:lpstr>Scenario - 8</vt:lpstr>
      <vt:lpstr>Reflection Spot: Think and write </vt:lpstr>
      <vt:lpstr>Note – 8a</vt:lpstr>
      <vt:lpstr>Aligning assessment with setting</vt:lpstr>
      <vt:lpstr>What to assess in exam settings?</vt:lpstr>
      <vt:lpstr>What to assess in lab settings?</vt:lpstr>
      <vt:lpstr>Reflection Spot: Think and decide </vt:lpstr>
      <vt:lpstr>Note – 8b</vt:lpstr>
      <vt:lpstr>Take-away - 8</vt:lpstr>
      <vt:lpstr>Agenda</vt:lpstr>
      <vt:lpstr>21st Century Skills</vt:lpstr>
      <vt:lpstr>Computer Masti project (2006-2016):</vt:lpstr>
      <vt:lpstr>Computer Masti - Beginning</vt:lpstr>
      <vt:lpstr>CMC - Philosophy</vt:lpstr>
      <vt:lpstr>CMC - Emphasis</vt:lpstr>
      <vt:lpstr>Key challenge for CMC</vt:lpstr>
      <vt:lpstr>Computer Masti Books – primary school</vt:lpstr>
      <vt:lpstr>Computer Masti Books – secondary school</vt:lpstr>
      <vt:lpstr>Computer Masti – Aspects</vt:lpstr>
      <vt:lpstr>Example – Concept learning not merely skills </vt:lpstr>
      <vt:lpstr>Example - Computational Thinking, Programming, Games</vt:lpstr>
      <vt:lpstr>Computer Masti and 21st Century Skills</vt:lpstr>
      <vt:lpstr>Key challenge for CM textbooks</vt:lpstr>
      <vt:lpstr>Key challenge for Implementation</vt:lpstr>
      <vt:lpstr>Ongoing efforts</vt:lpstr>
      <vt:lpstr>Thank you</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teaching-learning in schools</dc:title>
  <dc:creator>Sridhar Iyer</dc:creator>
  <cp:lastModifiedBy>Sridhar Iyer</cp:lastModifiedBy>
  <cp:revision>572</cp:revision>
  <dcterms:created xsi:type="dcterms:W3CDTF">2015-11-03T07:32:12Z</dcterms:created>
  <dcterms:modified xsi:type="dcterms:W3CDTF">2017-08-29T16:10:44Z</dcterms:modified>
</cp:coreProperties>
</file>