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670" r:id="rId2"/>
  </p:sldMasterIdLst>
  <p:notesMasterIdLst>
    <p:notesMasterId r:id="rId48"/>
  </p:notesMasterIdLst>
  <p:handoutMasterIdLst>
    <p:handoutMasterId r:id="rId49"/>
  </p:handoutMasterIdLst>
  <p:sldIdLst>
    <p:sldId id="377" r:id="rId3"/>
    <p:sldId id="395" r:id="rId4"/>
    <p:sldId id="394" r:id="rId5"/>
    <p:sldId id="386" r:id="rId6"/>
    <p:sldId id="415" r:id="rId7"/>
    <p:sldId id="455" r:id="rId8"/>
    <p:sldId id="419" r:id="rId9"/>
    <p:sldId id="440" r:id="rId10"/>
    <p:sldId id="420" r:id="rId11"/>
    <p:sldId id="421" r:id="rId12"/>
    <p:sldId id="445" r:id="rId13"/>
    <p:sldId id="425" r:id="rId14"/>
    <p:sldId id="427" r:id="rId15"/>
    <p:sldId id="426" r:id="rId16"/>
    <p:sldId id="428" r:id="rId17"/>
    <p:sldId id="388" r:id="rId18"/>
    <p:sldId id="414" r:id="rId19"/>
    <p:sldId id="447" r:id="rId20"/>
    <p:sldId id="448" r:id="rId21"/>
    <p:sldId id="441" r:id="rId22"/>
    <p:sldId id="442" r:id="rId23"/>
    <p:sldId id="429" r:id="rId24"/>
    <p:sldId id="449" r:id="rId25"/>
    <p:sldId id="450" r:id="rId26"/>
    <p:sldId id="451" r:id="rId27"/>
    <p:sldId id="452" r:id="rId28"/>
    <p:sldId id="417" r:id="rId29"/>
    <p:sldId id="453" r:id="rId30"/>
    <p:sldId id="418" r:id="rId31"/>
    <p:sldId id="443" r:id="rId32"/>
    <p:sldId id="457" r:id="rId33"/>
    <p:sldId id="458" r:id="rId34"/>
    <p:sldId id="424" r:id="rId35"/>
    <p:sldId id="459" r:id="rId36"/>
    <p:sldId id="460" r:id="rId37"/>
    <p:sldId id="416" r:id="rId38"/>
    <p:sldId id="430" r:id="rId39"/>
    <p:sldId id="405" r:id="rId40"/>
    <p:sldId id="454" r:id="rId41"/>
    <p:sldId id="439" r:id="rId42"/>
    <p:sldId id="431" r:id="rId43"/>
    <p:sldId id="444" r:id="rId44"/>
    <p:sldId id="456" r:id="rId45"/>
    <p:sldId id="422" r:id="rId46"/>
    <p:sldId id="381" r:id="rId4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04">
          <p15:clr>
            <a:srgbClr val="A4A3A4"/>
          </p15:clr>
        </p15:guide>
        <p15:guide id="2" orient="horz" pos="1812">
          <p15:clr>
            <a:srgbClr val="A4A3A4"/>
          </p15:clr>
        </p15:guide>
        <p15:guide id="3" orient="horz">
          <p15:clr>
            <a:srgbClr val="A4A3A4"/>
          </p15:clr>
        </p15:guide>
        <p15:guide id="4" orient="horz" pos="1188">
          <p15:clr>
            <a:srgbClr val="A4A3A4"/>
          </p15:clr>
        </p15:guide>
        <p15:guide id="5" orient="horz" pos="2436">
          <p15:clr>
            <a:srgbClr val="A4A3A4"/>
          </p15:clr>
        </p15:guide>
        <p15:guide id="6" pos="240">
          <p15:clr>
            <a:srgbClr val="A4A3A4"/>
          </p15:clr>
        </p15:guide>
        <p15:guide id="7" pos="4944">
          <p15:clr>
            <a:srgbClr val="A4A3A4"/>
          </p15:clr>
        </p15:guide>
        <p15:guide id="8" pos="5472">
          <p15:clr>
            <a:srgbClr val="A4A3A4"/>
          </p15:clr>
        </p15:guide>
        <p15:guide id="9" pos="384">
          <p15:clr>
            <a:srgbClr val="A4A3A4"/>
          </p15:clr>
        </p15:guide>
        <p15:guide id="10" pos="2208">
          <p15:clr>
            <a:srgbClr val="A4A3A4"/>
          </p15:clr>
        </p15:guide>
        <p15:guide id="11" pos="388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F81BD"/>
    <a:srgbClr val="CC0099"/>
    <a:srgbClr val="1F4B7D"/>
    <a:srgbClr val="1F497D"/>
    <a:srgbClr val="406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84686" autoAdjust="0"/>
  </p:normalViewPr>
  <p:slideViewPr>
    <p:cSldViewPr showGuides="1">
      <p:cViewPr varScale="1">
        <p:scale>
          <a:sx n="102" d="100"/>
          <a:sy n="102" d="100"/>
        </p:scale>
        <p:origin x="525" y="57"/>
      </p:cViewPr>
      <p:guideLst>
        <p:guide orient="horz" pos="804"/>
        <p:guide orient="horz" pos="1812"/>
        <p:guide orient="horz"/>
        <p:guide orient="horz" pos="1188"/>
        <p:guide orient="horz" pos="2436"/>
        <p:guide pos="240"/>
        <p:guide pos="4944"/>
        <p:guide pos="5472"/>
        <p:guide pos="384"/>
        <p:guide pos="2208"/>
        <p:guide pos="38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2640" y="2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5DD14-19B6-4C17-9105-BC8A5469ADDF}" type="datetimeFigureOut">
              <a:rPr lang="en-IN" smtClean="0"/>
              <a:pPr/>
              <a:t>05-12-2020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5CB855-D53C-4605-9AAD-D6D0E852625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788969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8DCD69-082C-490E-B2D6-957B6962DA60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04ACE-3B28-4B81-80C4-AF07801707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773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</a:t>
            </a:r>
            <a:r>
              <a:rPr lang="en-IN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talk</a:t>
            </a:r>
            <a:r>
              <a:rPr lang="en-I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Give an overview of what-why-how of CT, its relevance to India at school and college level, how to inculcate</a:t>
            </a:r>
            <a:r>
              <a:rPr lang="en-IN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CT</a:t>
            </a:r>
            <a:r>
              <a:rPr lang="en-I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your topic, and resources.</a:t>
            </a:r>
          </a:p>
          <a:p>
            <a:r>
              <a:rPr lang="en-I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Non-goals: Give a comprehensive view of all aspects</a:t>
            </a:r>
            <a:r>
              <a:rPr lang="en-IN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perspectives on CT. Get into details of different aspects.</a:t>
            </a:r>
            <a:endParaRPr lang="en-I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04ACE-3B28-4B81-80C4-AF078017078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038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04ACE-3B28-4B81-80C4-AF078017078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53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&lt;Main</a:t>
            </a:r>
            <a:r>
              <a:rPr lang="en-IN" baseline="0" dirty="0" smtClean="0"/>
              <a:t> steps – Detailed steps&gt; forms the basis of problem decomposition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04ACE-3B28-4B81-80C4-AF078017078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380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Spiral</a:t>
            </a:r>
            <a:r>
              <a:rPr lang="en-IN" baseline="0" dirty="0" smtClean="0"/>
              <a:t> and gradually increasing complexity of tasks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04ACE-3B28-4B81-80C4-AF078017078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81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04ACE-3B28-4B81-80C4-AF078017078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6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These</a:t>
            </a:r>
            <a:r>
              <a:rPr lang="en-IN" baseline="0" dirty="0" smtClean="0"/>
              <a:t> are responses from audience at T4E 2019</a:t>
            </a:r>
            <a:endParaRPr lang="en-I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04ACE-3B28-4B81-80C4-AF078017078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14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04ACE-3B28-4B81-80C4-AF078017078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532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This is in the context of computing. There are variations and other</a:t>
            </a:r>
            <a:r>
              <a:rPr lang="en-IN" baseline="0" dirty="0" smtClean="0"/>
              <a:t> frameworks for CT in CS.</a:t>
            </a:r>
          </a:p>
          <a:p>
            <a:r>
              <a:rPr lang="en-IN" baseline="0" dirty="0" smtClean="0"/>
              <a:t>There are no formal frameworks for CT in other disciplines yet.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04ACE-3B28-4B81-80C4-AF078017078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26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04ACE-3B28-4B81-80C4-AF078017078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292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04ACE-3B28-4B81-80C4-AF078017078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73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Add a lot of diverse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04ACE-3B28-4B81-80C4-AF078017078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398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04ACE-3B28-4B81-80C4-AF078017078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14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04ACE-3B28-4B81-80C4-AF078017078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336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04ACE-3B28-4B81-80C4-AF078017078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479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04ACE-3B28-4B81-80C4-AF078017078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494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04ACE-3B28-4B81-80C4-AF078017078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6223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CT goes beyond programming, and</a:t>
            </a:r>
            <a:r>
              <a:rPr lang="en-IN" baseline="0" dirty="0" smtClean="0"/>
              <a:t> beyond</a:t>
            </a:r>
            <a:r>
              <a:rPr lang="en-IN" dirty="0" smtClean="0"/>
              <a:t> CS, so is it everything?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04ACE-3B28-4B81-80C4-AF078017078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153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04ACE-3B28-4B81-80C4-AF078017078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2516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04ACE-3B28-4B81-80C4-AF078017078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566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04ACE-3B28-4B81-80C4-AF078017078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9503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04ACE-3B28-4B81-80C4-AF078017078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190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Go beyond Scratch and Arduino</a:t>
            </a:r>
            <a:r>
              <a:rPr lang="en-IN" baseline="0" dirty="0" smtClean="0"/>
              <a:t> based </a:t>
            </a:r>
            <a:r>
              <a:rPr lang="en-IN" dirty="0" smtClean="0"/>
              <a:t>projects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04ACE-3B28-4B81-80C4-AF078017078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33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04ACE-3B28-4B81-80C4-AF078017078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102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04ACE-3B28-4B81-80C4-AF0780170789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551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Add takeaways on</a:t>
            </a:r>
            <a:r>
              <a:rPr lang="en-IN" baseline="0" dirty="0" smtClean="0"/>
              <a:t> how to do the training and transfer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04ACE-3B28-4B81-80C4-AF0780170789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1931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04ACE-3B28-4B81-80C4-AF0780170789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048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04ACE-3B28-4B81-80C4-AF0780170789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525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04ACE-3B28-4B81-80C4-AF0780170789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086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04ACE-3B28-4B81-80C4-AF0780170789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877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Attempt</a:t>
            </a:r>
            <a:r>
              <a:rPr lang="en-IN" baseline="0" dirty="0" smtClean="0"/>
              <a:t> a comprehensive mention</a:t>
            </a:r>
            <a:r>
              <a:rPr lang="en-IN" dirty="0" smtClean="0"/>
              <a:t> of aspects</a:t>
            </a:r>
            <a:r>
              <a:rPr lang="en-IN" baseline="0" dirty="0" smtClean="0"/>
              <a:t> and perspectives, so that audience is aware of what else is there in CT education and research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04ACE-3B28-4B81-80C4-AF0780170789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1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04ACE-3B28-4B81-80C4-AF078017078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60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04ACE-3B28-4B81-80C4-AF078017078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25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04ACE-3B28-4B81-80C4-AF078017078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51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04ACE-3B28-4B81-80C4-AF078017078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25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This</a:t>
            </a:r>
            <a:r>
              <a:rPr lang="en-IN" baseline="0" dirty="0" smtClean="0"/>
              <a:t> is the definition used in the book chapter. It also has: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Logically organizing and analyzing data</a:t>
            </a:r>
            <a:endParaRPr lang="en-IN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Representing data through abstractions such as models and simulations</a:t>
            </a:r>
            <a:endParaRPr lang="en-IN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Identifying, analyzing, and implementing possible solutions with the goal of achieving the most efficient and effective combination of steps and resources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04ACE-3B28-4B81-80C4-AF078017078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50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04ACE-3B28-4B81-80C4-AF078017078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83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81000" y="1200149"/>
            <a:ext cx="7632000" cy="1371601"/>
          </a:xfrm>
          <a:prstGeom prst="rect">
            <a:avLst/>
          </a:prstGeom>
        </p:spPr>
        <p:txBody>
          <a:bodyPr anchor="ctr"/>
          <a:lstStyle>
            <a:lvl1pPr algn="ctr">
              <a:defRPr sz="4000" b="1" cap="none" baseline="0">
                <a:solidFill>
                  <a:srgbClr val="4F81BD"/>
                </a:solidFill>
              </a:defRPr>
            </a:lvl1pPr>
          </a:lstStyle>
          <a:p>
            <a:r>
              <a:rPr lang="en-IN" b="1" dirty="0" smtClean="0"/>
              <a:t>Session Title</a:t>
            </a:r>
            <a:endParaRPr lang="fr-CA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81000" y="2724150"/>
            <a:ext cx="763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2952750"/>
            <a:ext cx="7632000" cy="4572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 b="0">
                <a:latin typeface="+mn-lt"/>
              </a:defRPr>
            </a:lvl1pPr>
          </a:lstStyle>
          <a:p>
            <a:pPr lvl="0"/>
            <a:r>
              <a:rPr lang="en-IN" dirty="0" smtClean="0"/>
              <a:t>Instructor(s) Name</a:t>
            </a:r>
          </a:p>
        </p:txBody>
      </p:sp>
    </p:spTree>
    <p:extLst>
      <p:ext uri="{BB962C8B-B14F-4D97-AF65-F5344CB8AC3E}">
        <p14:creationId xmlns:p14="http://schemas.microsoft.com/office/powerpoint/2010/main" val="55056437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rs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81000" y="819150"/>
            <a:ext cx="7924800" cy="707886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IN" sz="4000" dirty="0" smtClean="0">
                <a:solidFill>
                  <a:schemeClr val="bg1"/>
                </a:solidFill>
              </a:rPr>
              <a:t>Computational</a:t>
            </a:r>
            <a:r>
              <a:rPr lang="en-IN" sz="4000" baseline="0" dirty="0" smtClean="0">
                <a:solidFill>
                  <a:schemeClr val="bg1"/>
                </a:solidFill>
              </a:rPr>
              <a:t> Thinking in Education</a:t>
            </a:r>
            <a:endParaRPr lang="en-IN" sz="4000" dirty="0">
              <a:solidFill>
                <a:schemeClr val="bg1"/>
              </a:solidFill>
            </a:endParaRPr>
          </a:p>
        </p:txBody>
      </p:sp>
      <p:pic>
        <p:nvPicPr>
          <p:cNvPr id="14" name="Picture 10" descr="iitblogo.png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010400" y="2259716"/>
            <a:ext cx="795137" cy="77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 userDrawn="1"/>
        </p:nvSpPr>
        <p:spPr>
          <a:xfrm>
            <a:off x="3429000" y="2343150"/>
            <a:ext cx="16027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Sridhar Iyer</a:t>
            </a:r>
          </a:p>
          <a:p>
            <a:r>
              <a:rPr lang="en-US" sz="2400" b="1" dirty="0" smtClean="0">
                <a:latin typeface="+mj-lt"/>
              </a:rPr>
              <a:t>IIT Bombay</a:t>
            </a:r>
            <a:endParaRPr lang="en-IN" sz="2400" b="1" dirty="0">
              <a:latin typeface="+mj-lt"/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609600" y="4476750"/>
            <a:ext cx="7894200" cy="510900"/>
            <a:chOff x="609600" y="4476750"/>
            <a:chExt cx="7894200" cy="510900"/>
          </a:xfrm>
        </p:grpSpPr>
        <p:sp>
          <p:nvSpPr>
            <p:cNvPr id="10" name="Google Shape;74;p13"/>
            <p:cNvSpPr txBox="1"/>
            <p:nvPr userDrawn="1"/>
          </p:nvSpPr>
          <p:spPr>
            <a:xfrm>
              <a:off x="609600" y="4476750"/>
              <a:ext cx="7894200" cy="5109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165735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" sz="1000" baseline="0" dirty="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This presentation is released under Creative Commons-Attribution 4.0 License. You are free to use, distribute and modify it , including for commercial purposes, provided you acknowledge the source.</a:t>
              </a:r>
              <a:endParaRPr sz="1000" baseline="0" dirty="0"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11" name="Google Shape;75;p13"/>
            <p:cNvPicPr preferRelativeResize="0"/>
            <p:nvPr userDrawn="1"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62000" y="4560639"/>
              <a:ext cx="933750" cy="324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25" y="2366677"/>
            <a:ext cx="1231042" cy="78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24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Bullets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81000" y="476381"/>
            <a:ext cx="7632000" cy="475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476381"/>
            <a:ext cx="291920" cy="475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0264" y="4810125"/>
            <a:ext cx="56653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0A7A5-0D08-469E-B95B-6F4F1103621D}" type="slidenum">
              <a:rPr lang="en-IN" smtClean="0"/>
              <a:t>‹#›</a:t>
            </a:fld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481078"/>
            <a:ext cx="7620000" cy="46659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Heading</a:t>
            </a:r>
          </a:p>
        </p:txBody>
      </p:sp>
      <p:sp>
        <p:nvSpPr>
          <p:cNvPr id="1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81000" y="1123200"/>
            <a:ext cx="7620000" cy="3582150"/>
          </a:xfrm>
          <a:prstGeom prst="rect">
            <a:avLst/>
          </a:prstGeom>
        </p:spPr>
        <p:txBody>
          <a:bodyPr/>
          <a:lstStyle>
            <a:lvl1pPr marL="266700" indent="-266700">
              <a:lnSpc>
                <a:spcPct val="108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  <a:defRPr sz="2400"/>
            </a:lvl1pPr>
            <a:lvl2pPr marL="542925" indent="-276225">
              <a:lnSpc>
                <a:spcPct val="108000"/>
              </a:lnSpc>
              <a:spcBef>
                <a:spcPts val="0"/>
              </a:spcBef>
              <a:buSzPct val="75000"/>
              <a:buFont typeface="Arial" panose="020B0604020202020204" pitchFamily="34" charset="0"/>
              <a:buChar char="•"/>
              <a:defRPr sz="2000"/>
            </a:lvl2pPr>
            <a:lvl3pPr marL="895350" indent="-352425">
              <a:lnSpc>
                <a:spcPct val="108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Ø"/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Edit Text Using Bullets Points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81000" y="1123200"/>
            <a:ext cx="3886200" cy="3394472"/>
          </a:xfrm>
          <a:prstGeom prst="rect">
            <a:avLst/>
          </a:prstGeom>
        </p:spPr>
        <p:txBody>
          <a:bodyPr/>
          <a:lstStyle>
            <a:lvl1pPr marL="266700" indent="-266700">
              <a:lnSpc>
                <a:spcPct val="108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  <a:defRPr sz="2000" baseline="0"/>
            </a:lvl1pPr>
            <a:lvl2pPr marL="742950" indent="-285750">
              <a:buSzPct val="75000"/>
              <a:buFont typeface="Wingdings" panose="05000000000000000000" pitchFamily="2" charset="2"/>
              <a:buChar char="§"/>
              <a:defRPr sz="1800"/>
            </a:lvl2pPr>
            <a:lvl3pPr>
              <a:buSzPct val="75000"/>
              <a:defRPr sz="1600"/>
            </a:lvl3pPr>
            <a:lvl4pPr marL="1600200" indent="-228600">
              <a:buSzPct val="75000"/>
              <a:buFont typeface="Wingdings" panose="05000000000000000000" pitchFamily="2" charset="2"/>
              <a:buChar char="Ø"/>
              <a:defRPr sz="1400" b="0"/>
            </a:lvl4pPr>
          </a:lstStyle>
          <a:p>
            <a:pPr lvl="0"/>
            <a:r>
              <a:rPr lang="en-US" dirty="0" smtClean="0"/>
              <a:t>Text box 1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381000" y="476381"/>
            <a:ext cx="7632000" cy="475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476381"/>
            <a:ext cx="291920" cy="475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4470000" y="1123950"/>
            <a:ext cx="3543000" cy="3394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/>
            </a:lvl1pPr>
            <a:lvl2pPr marL="742950" indent="-285750">
              <a:buSzPct val="75000"/>
              <a:buFont typeface="Wingdings" panose="05000000000000000000" pitchFamily="2" charset="2"/>
              <a:buChar char="§"/>
              <a:defRPr sz="2400"/>
            </a:lvl2pPr>
            <a:lvl3pPr>
              <a:buSzPct val="75000"/>
              <a:defRPr sz="1800"/>
            </a:lvl3pPr>
            <a:lvl4pPr marL="1600200" indent="-228600">
              <a:buSzPct val="75000"/>
              <a:buFont typeface="Wingdings" panose="05000000000000000000" pitchFamily="2" charset="2"/>
              <a:buChar char="Ø"/>
              <a:defRPr sz="1600" b="0"/>
            </a:lvl4pPr>
          </a:lstStyle>
          <a:p>
            <a:pPr lvl="0"/>
            <a:r>
              <a:rPr lang="en-US" dirty="0" smtClean="0"/>
              <a:t>Add Images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0264" y="4810125"/>
            <a:ext cx="56653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0A7A5-0D08-469E-B95B-6F4F1103621D}" type="slidenum">
              <a:rPr lang="en-IN" smtClean="0"/>
              <a:t>‹#›</a:t>
            </a:fld>
            <a:endParaRPr lang="en-IN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481078"/>
            <a:ext cx="7632000" cy="46659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Heading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Sub 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5612" y="1123200"/>
            <a:ext cx="4040188" cy="47982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Section Heading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5612" y="1631156"/>
            <a:ext cx="4040188" cy="2963466"/>
          </a:xfrm>
          <a:prstGeom prst="rect">
            <a:avLst/>
          </a:prstGeom>
        </p:spPr>
        <p:txBody>
          <a:bodyPr/>
          <a:lstStyle>
            <a:lvl1pPr marL="266700" indent="-266700">
              <a:lnSpc>
                <a:spcPct val="108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  <a:defRPr sz="2000"/>
            </a:lvl1pPr>
            <a:lvl2pPr marL="542925" indent="-276225">
              <a:lnSpc>
                <a:spcPct val="108000"/>
              </a:lnSpc>
              <a:spcBef>
                <a:spcPts val="0"/>
              </a:spcBef>
              <a:buSzPct val="75000"/>
              <a:buFont typeface="Arial" panose="020B0604020202020204" pitchFamily="34" charset="0"/>
              <a:buChar char="•"/>
              <a:tabLst>
                <a:tab pos="361950" algn="l"/>
              </a:tabLst>
              <a:defRPr sz="1800"/>
            </a:lvl2pPr>
            <a:lvl3pPr marL="809625" indent="-266700">
              <a:lnSpc>
                <a:spcPct val="108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Ø"/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81000" y="476381"/>
            <a:ext cx="7632000" cy="475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476381"/>
            <a:ext cx="291920" cy="475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3"/>
          <p:cNvSpPr>
            <a:spLocks noGrp="1"/>
          </p:cNvSpPr>
          <p:nvPr>
            <p:ph sz="half" idx="10" hasCustomPrompt="1"/>
          </p:nvPr>
        </p:nvSpPr>
        <p:spPr>
          <a:xfrm>
            <a:off x="4799012" y="1123200"/>
            <a:ext cx="3049588" cy="3352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/>
            </a:lvl1pPr>
            <a:lvl2pPr marL="742950" indent="-285750">
              <a:buFont typeface="Arial" panose="020B0604020202020204" pitchFamily="34" charset="0"/>
              <a:buChar char="•"/>
              <a:defRPr sz="1600"/>
            </a:lvl2pPr>
            <a:lvl3pPr marL="1143000" indent="-228600">
              <a:buFont typeface="Wingdings" panose="05000000000000000000" pitchFamily="2" charset="2"/>
              <a:buChar char="Ø"/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Add images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0264" y="4810125"/>
            <a:ext cx="56653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0A7A5-0D08-469E-B95B-6F4F1103621D}" type="slidenum">
              <a:rPr lang="en-IN" smtClean="0"/>
              <a:t>‹#›</a:t>
            </a:fld>
            <a:endParaRPr lang="en-IN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86000" y="481078"/>
            <a:ext cx="7134000" cy="46659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Heading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81000" y="476381"/>
            <a:ext cx="7632000" cy="475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476381"/>
            <a:ext cx="291920" cy="475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381000" y="1123200"/>
            <a:ext cx="7632000" cy="297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 smtClean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0264" y="4810125"/>
            <a:ext cx="56653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0A7A5-0D08-469E-B95B-6F4F1103621D}" type="slidenum">
              <a:rPr lang="en-IN" smtClean="0"/>
              <a:t>‹#›</a:t>
            </a:fld>
            <a:endParaRPr lang="en-IN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481078"/>
            <a:ext cx="7632000" cy="46659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807235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81000" y="476381"/>
            <a:ext cx="7632000" cy="4759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476381"/>
            <a:ext cx="291920" cy="4759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0264" y="4810125"/>
            <a:ext cx="56653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0A7A5-0D08-469E-B95B-6F4F1103621D}" type="slidenum">
              <a:rPr lang="en-IN" smtClean="0"/>
              <a:t>‹#›</a:t>
            </a:fld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123200"/>
            <a:ext cx="7632000" cy="358215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8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None/>
              <a:defRPr sz="2400" b="0" baseline="0"/>
            </a:lvl1pPr>
          </a:lstStyle>
          <a:p>
            <a:pPr lvl="0"/>
            <a:r>
              <a:rPr lang="en-US" dirty="0" smtClean="0"/>
              <a:t>Click to Edit Activity work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476250"/>
            <a:ext cx="7632000" cy="4762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3200" dirty="0" smtClean="0">
                <a:solidFill>
                  <a:schemeClr val="bg1"/>
                </a:solidFill>
              </a:rPr>
              <a:t>Activity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-2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81000" y="476381"/>
            <a:ext cx="7632000" cy="4759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476381"/>
            <a:ext cx="291920" cy="4759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0264" y="4810125"/>
            <a:ext cx="56653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0A7A5-0D08-469E-B95B-6F4F1103621D}" type="slidenum">
              <a:rPr lang="en-IN" smtClean="0"/>
              <a:t>‹#›</a:t>
            </a:fld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123200"/>
            <a:ext cx="7632000" cy="358215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8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None/>
              <a:defRPr sz="2400" b="0" baseline="0"/>
            </a:lvl1pPr>
          </a:lstStyle>
          <a:p>
            <a:pPr lvl="0"/>
            <a:r>
              <a:rPr lang="en-US" dirty="0" smtClean="0"/>
              <a:t>Click to Edit Activity work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476250"/>
            <a:ext cx="7632000" cy="4762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3200" dirty="0" smtClean="0">
                <a:solidFill>
                  <a:schemeClr val="bg1"/>
                </a:solidFill>
              </a:rPr>
              <a:t>Activity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58947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2266950"/>
            <a:ext cx="4019550" cy="609600"/>
          </a:xfrm>
          <a:prstGeom prst="rect">
            <a:avLst/>
          </a:prstGeom>
          <a:solidFill>
            <a:srgbClr val="4F81BD"/>
          </a:solidFill>
        </p:spPr>
        <p:txBody>
          <a:bodyPr/>
          <a:lstStyle>
            <a:lvl1pPr algn="l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Separator slide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0A7A5-0D08-469E-B95B-6F4F1103621D}" type="slidenum">
              <a:rPr lang="en-IN" smtClean="0"/>
              <a:t>‹#›</a:t>
            </a:fld>
            <a:endParaRPr lang="en-IN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12" hasCustomPrompt="1"/>
          </p:nvPr>
        </p:nvSpPr>
        <p:spPr>
          <a:xfrm>
            <a:off x="4662714" y="1123950"/>
            <a:ext cx="3378600" cy="3394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/>
            </a:lvl1pPr>
            <a:lvl2pPr marL="742950" indent="-285750">
              <a:buSzPct val="75000"/>
              <a:buFont typeface="Wingdings" panose="05000000000000000000" pitchFamily="2" charset="2"/>
              <a:buChar char="§"/>
              <a:defRPr sz="2400"/>
            </a:lvl2pPr>
            <a:lvl3pPr>
              <a:buSzPct val="75000"/>
              <a:defRPr sz="1800"/>
            </a:lvl3pPr>
            <a:lvl4pPr marL="1600200" indent="-228600">
              <a:buSzPct val="75000"/>
              <a:buFont typeface="Wingdings" panose="05000000000000000000" pitchFamily="2" charset="2"/>
              <a:buChar char="Ø"/>
              <a:defRPr sz="1600" b="0"/>
            </a:lvl4pPr>
          </a:lstStyle>
          <a:p>
            <a:pPr lvl="0"/>
            <a:r>
              <a:rPr lang="en-US" dirty="0" smtClean="0"/>
              <a:t>Add Images</a:t>
            </a:r>
          </a:p>
        </p:txBody>
      </p:sp>
    </p:spTree>
    <p:extLst>
      <p:ext uri="{BB962C8B-B14F-4D97-AF65-F5344CB8AC3E}">
        <p14:creationId xmlns:p14="http://schemas.microsoft.com/office/powerpoint/2010/main" val="859500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81000" y="2131219"/>
            <a:ext cx="7632000" cy="792956"/>
          </a:xfrm>
          <a:prstGeom prst="rect">
            <a:avLst/>
          </a:prstGeom>
        </p:spPr>
        <p:txBody>
          <a:bodyPr anchor="t"/>
          <a:lstStyle>
            <a:lvl1pPr algn="ctr">
              <a:defRPr sz="4000" b="1" cap="none" baseline="0">
                <a:solidFill>
                  <a:srgbClr val="4F81BD"/>
                </a:solidFill>
              </a:defRPr>
            </a:lvl1pPr>
          </a:lstStyle>
          <a:p>
            <a:r>
              <a:rPr lang="en-US" b="1" dirty="0" smtClean="0"/>
              <a:t>Thank you</a:t>
            </a:r>
            <a:endParaRPr lang="fr-CA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81000" y="3028950"/>
            <a:ext cx="763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0264" y="4810125"/>
            <a:ext cx="56653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0A7A5-0D08-469E-B95B-6F4F1103621D}" type="slidenum">
              <a:rPr lang="en-IN" smtClean="0"/>
              <a:t>‹#›</a:t>
            </a:fld>
            <a:endParaRPr lang="en-IN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381000" y="3409950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i="1" u="sng" dirty="0" smtClean="0">
                <a:solidFill>
                  <a:schemeClr val="accent1"/>
                </a:solidFill>
              </a:rPr>
              <a:t>www.et.iitb.ac.in </a:t>
            </a:r>
            <a:endParaRPr lang="en-IN" sz="2000" i="1" u="sng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835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823618"/>
            <a:ext cx="9143999" cy="228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7" name="Picture 10" descr="iitblogo.png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234985" y="269078"/>
            <a:ext cx="566537" cy="552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8066282" y="790575"/>
            <a:ext cx="925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IIT BOMBAY</a:t>
            </a:r>
            <a:endParaRPr lang="en-IN" sz="1200" dirty="0">
              <a:latin typeface="+mj-lt"/>
            </a:endParaRP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2209800" y="4806000"/>
            <a:ext cx="4284000" cy="215900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T4E 2019, Goa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0264" y="4806000"/>
            <a:ext cx="56653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0A7A5-0D08-469E-B95B-6F4F1103621D}" type="slidenum">
              <a:rPr lang="en-IN" smtClean="0"/>
              <a:t>‹#›</a:t>
            </a:fld>
            <a:endParaRPr lang="en-IN" dirty="0"/>
          </a:p>
        </p:txBody>
      </p:sp>
      <p:sp>
        <p:nvSpPr>
          <p:cNvPr id="14" name="Footer Placeholder 4"/>
          <p:cNvSpPr txBox="1">
            <a:spLocks/>
          </p:cNvSpPr>
          <p:nvPr userDrawn="1"/>
        </p:nvSpPr>
        <p:spPr>
          <a:xfrm>
            <a:off x="381600" y="4806000"/>
            <a:ext cx="1295400" cy="215900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Dec 11, 2019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8" r:id="rId2"/>
    <p:sldLayoutId id="2147483659" r:id="rId3"/>
    <p:sldLayoutId id="2147483662" r:id="rId4"/>
    <p:sldLayoutId id="2147483665" r:id="rId5"/>
    <p:sldLayoutId id="2147483664" r:id="rId6"/>
    <p:sldLayoutId id="2147483671" r:id="rId7"/>
    <p:sldLayoutId id="2147483668" r:id="rId8"/>
    <p:sldLayoutId id="2147483666" r:id="rId9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781550"/>
            <a:ext cx="9143999" cy="228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EEDB5-1E9E-4E5D-8F8E-05E7A296DCA1}" type="slidenum">
              <a:rPr lang="en-IN" smtClean="0"/>
              <a:t>‹#›</a:t>
            </a:fld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Sep 19-21, 2019</a:t>
            </a:r>
            <a:endParaRPr lang="en-IN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N" dirty="0" smtClean="0"/>
              <a:t>CEP for Next Education India Pvt Ltd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15456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e.iitb.ac.in/~sri/ssrv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2stem.org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surge.com/news/2018-11-28-helping-students-see-hamlet-and-harry-potter-in-a-new-light-with-computational-thinkin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se.upenn.edu/news/creating-through-electronic-textiles-and-dna-penn-gse%E2%80%99s-dr-yasmin-kafai-advances-active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putinged.wordpress.com/2019/04/29/what-is-computational-thinking-its-the-friction-that-we-want-to-minimize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advocate.csteachers.org/2019/02/27/situated-computational-thinking/" TargetMode="External"/><Relationship Id="rId4" Type="http://schemas.openxmlformats.org/officeDocument/2006/relationships/hyperlink" Target="computational%20practices%20of%20actual%20scientists%20and%20engineers%20who%20use%20computing.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3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.iitb.ac.in/projects/telots/details.html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mmachilabs.org/second-foundation/" TargetMode="External"/><Relationship Id="rId5" Type="http://schemas.openxmlformats.org/officeDocument/2006/relationships/hyperlink" Target="http://cspathshala.org/" TargetMode="External"/><Relationship Id="rId4" Type="http://schemas.openxmlformats.org/officeDocument/2006/relationships/hyperlink" Target="http://www.cse.iitb.ac.in/~sri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.iitb.ac.in/ResearchResources.html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putinged.wordpress.com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acm.acm.org/blogs/blog-cacm/232488-a-tale-of-two-cts-and-a-revised-timeline-for-computational-thinking/fulltex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book/10.1007/978-981-13-6528-7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789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20A7A5-0D08-469E-B95B-6F4F1103621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481078"/>
            <a:ext cx="7467600" cy="466594"/>
          </a:xfrm>
        </p:spPr>
        <p:txBody>
          <a:bodyPr/>
          <a:lstStyle/>
          <a:p>
            <a:r>
              <a:rPr lang="en-US" dirty="0" smtClean="0"/>
              <a:t>Definition of CT for this talk</a:t>
            </a:r>
            <a:endParaRPr 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86255" y="1134932"/>
            <a:ext cx="8300545" cy="366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0"/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en-US" altLang="en-US" sz="24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86255" y="1047750"/>
            <a:ext cx="8300545" cy="366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0"/>
          <a:lstStyle/>
          <a:p>
            <a:r>
              <a:rPr lang="en-US" sz="1600" dirty="0"/>
              <a:t>ISTE and CSTA (2011). </a:t>
            </a:r>
            <a:r>
              <a:rPr lang="en-US" sz="1600" i="1" dirty="0"/>
              <a:t>Operational Definition of Computational Thinking for K-12 Education</a:t>
            </a:r>
            <a:r>
              <a:rPr lang="en-US" sz="1600" dirty="0"/>
              <a:t>. International Society for Technology in Education and Computer Science Teachers </a:t>
            </a:r>
            <a:r>
              <a:rPr lang="en-US" sz="1600" dirty="0" smtClean="0"/>
              <a:t>Association.</a:t>
            </a:r>
          </a:p>
          <a:p>
            <a:endParaRPr lang="en-US" dirty="0" smtClean="0"/>
          </a:p>
          <a:p>
            <a:r>
              <a:rPr lang="en-US" sz="2000" dirty="0" smtClean="0"/>
              <a:t>CT is a problem-solving </a:t>
            </a:r>
            <a:r>
              <a:rPr lang="en-US" sz="2000" dirty="0"/>
              <a:t>process that </a:t>
            </a:r>
            <a:r>
              <a:rPr lang="en-US" sz="2000" dirty="0" smtClean="0"/>
              <a:t>includes:</a:t>
            </a:r>
            <a:endParaRPr lang="en-IN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/>
              <a:t>Formulating problems in a way that enables us to use a computer </a:t>
            </a:r>
            <a:r>
              <a:rPr lang="en-US" sz="2000" dirty="0" smtClean="0"/>
              <a:t>to </a:t>
            </a:r>
            <a:r>
              <a:rPr lang="en-US" sz="2000" dirty="0"/>
              <a:t>help solve </a:t>
            </a:r>
            <a:r>
              <a:rPr lang="en-US" sz="2000" dirty="0" smtClean="0"/>
              <a:t>them.</a:t>
            </a:r>
            <a:endParaRPr lang="en-IN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Automating solutions through algorithmic thinking (a series of ordered steps).</a:t>
            </a:r>
            <a:endParaRPr lang="en-IN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Generalizing </a:t>
            </a:r>
            <a:r>
              <a:rPr lang="en-US" sz="2000" dirty="0"/>
              <a:t>and transferring this problem solving process to a wide variety of </a:t>
            </a:r>
            <a:r>
              <a:rPr lang="en-US" sz="2000" dirty="0" smtClean="0"/>
              <a:t>problems.</a:t>
            </a:r>
            <a:endParaRPr lang="en-IN" dirty="0"/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20297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20A7A5-0D08-469E-B95B-6F4F1103621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481078"/>
            <a:ext cx="7467600" cy="466594"/>
          </a:xfrm>
        </p:spPr>
        <p:txBody>
          <a:bodyPr/>
          <a:lstStyle/>
          <a:p>
            <a:r>
              <a:rPr lang="en-US" dirty="0" smtClean="0"/>
              <a:t>Why bother about teaching-learning of CT?</a:t>
            </a:r>
            <a:endParaRPr 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86255" y="1134932"/>
            <a:ext cx="8300545" cy="366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0"/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en-US" altLang="en-US" sz="24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86255" y="1047750"/>
            <a:ext cx="8300545" cy="366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0"/>
          <a:lstStyle/>
          <a:p>
            <a:pPr lvl="0"/>
            <a:r>
              <a:rPr lang="en-US" sz="2400" dirty="0" smtClean="0"/>
              <a:t>We need to nurture the next generation to become creative problem-solvers.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CT helps learners to formulate and solve problems in the digital world.</a:t>
            </a:r>
            <a:endParaRPr lang="en-IN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There is a need for integration of CT in K-12 education. </a:t>
            </a:r>
            <a:r>
              <a:rPr lang="en-US" sz="2000" b="1" dirty="0" smtClean="0">
                <a:cs typeface="Times New Roman" panose="02020603050405020304" pitchFamily="18" charset="0"/>
              </a:rPr>
              <a:t>(</a:t>
            </a:r>
            <a:r>
              <a:rPr lang="en-US" sz="2000" dirty="0" smtClean="0">
                <a:cs typeface="Times New Roman" panose="02020603050405020304" pitchFamily="18" charset="0"/>
              </a:rPr>
              <a:t>Grover </a:t>
            </a:r>
            <a:r>
              <a:rPr lang="en-US" sz="2000" dirty="0">
                <a:cs typeface="Times New Roman" panose="02020603050405020304" pitchFamily="18" charset="0"/>
              </a:rPr>
              <a:t>&amp; Pea, 2013; Lye &amp; </a:t>
            </a:r>
            <a:r>
              <a:rPr lang="en-US" sz="2000" dirty="0" err="1">
                <a:cs typeface="Times New Roman" panose="02020603050405020304" pitchFamily="18" charset="0"/>
              </a:rPr>
              <a:t>Koh</a:t>
            </a:r>
            <a:r>
              <a:rPr lang="en-US" sz="2000" dirty="0">
                <a:cs typeface="Times New Roman" panose="02020603050405020304" pitchFamily="18" charset="0"/>
              </a:rPr>
              <a:t>, 2014</a:t>
            </a:r>
            <a:r>
              <a:rPr lang="en-US" sz="2000" dirty="0" smtClean="0">
                <a:cs typeface="Times New Roman" panose="02020603050405020304" pitchFamily="18" charset="0"/>
              </a:rPr>
              <a:t>)</a:t>
            </a:r>
            <a:endParaRPr lang="en-US" sz="2000" b="1" dirty="0" smtClean="0"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b="1" dirty="0"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cs typeface="Times New Roman" panose="02020603050405020304" pitchFamily="18" charset="0"/>
              </a:rPr>
              <a:t>FOMO – </a:t>
            </a:r>
            <a:r>
              <a:rPr lang="en-US" sz="2000" dirty="0" smtClean="0">
                <a:cs typeface="Times New Roman" panose="02020603050405020304" pitchFamily="18" charset="0"/>
              </a:rPr>
              <a:t>Many countries have already started implementing CTE in a big way.</a:t>
            </a:r>
            <a:endParaRPr lang="en-US" dirty="0"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IN" sz="2400" dirty="0"/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84747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20A7A5-0D08-469E-B95B-6F4F1103621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481078"/>
            <a:ext cx="7467600" cy="466594"/>
          </a:xfrm>
        </p:spPr>
        <p:txBody>
          <a:bodyPr/>
          <a:lstStyle/>
          <a:p>
            <a:r>
              <a:rPr lang="en-US" dirty="0" smtClean="0"/>
              <a:t>Examples of teaching-learning of CT</a:t>
            </a:r>
            <a:endParaRPr 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86255" y="1134932"/>
            <a:ext cx="8300545" cy="366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0"/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en-US" altLang="en-US" sz="24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200400" y="1047750"/>
            <a:ext cx="4876800" cy="366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0"/>
          <a:lstStyle/>
          <a:p>
            <a:r>
              <a:rPr lang="en-IN" dirty="0" smtClean="0"/>
              <a:t>Iyer, S.</a:t>
            </a:r>
            <a:r>
              <a:rPr lang="en-IN" dirty="0"/>
              <a:t> </a:t>
            </a:r>
            <a:r>
              <a:rPr lang="en-IN" i="1" dirty="0" smtClean="0"/>
              <a:t>et. </a:t>
            </a:r>
            <a:r>
              <a:rPr lang="en-IN" i="1" dirty="0"/>
              <a:t>al.</a:t>
            </a:r>
            <a:r>
              <a:rPr lang="en-IN" dirty="0"/>
              <a:t> </a:t>
            </a:r>
            <a:r>
              <a:rPr lang="en-IN" dirty="0">
                <a:hlinkClick r:id="rId3"/>
              </a:rPr>
              <a:t>Computer </a:t>
            </a:r>
            <a:r>
              <a:rPr lang="en-IN" dirty="0" err="1" smtClean="0">
                <a:hlinkClick r:id="rId3"/>
              </a:rPr>
              <a:t>Masti</a:t>
            </a:r>
            <a:r>
              <a:rPr lang="en-IN" dirty="0" smtClean="0"/>
              <a:t> - </a:t>
            </a:r>
            <a:r>
              <a:rPr lang="en-IN" i="1" dirty="0" smtClean="0"/>
              <a:t>A series of computer textbooks for schools</a:t>
            </a:r>
            <a:r>
              <a:rPr lang="en-IN" dirty="0" smtClean="0"/>
              <a:t>, IIT </a:t>
            </a:r>
            <a:r>
              <a:rPr lang="en-IN" dirty="0"/>
              <a:t>Bombay, 2009-2013</a:t>
            </a:r>
            <a:r>
              <a:rPr lang="en-IN" dirty="0" smtClean="0"/>
              <a:t>.</a:t>
            </a:r>
          </a:p>
          <a:p>
            <a:r>
              <a:rPr lang="en-US" dirty="0" smtClean="0"/>
              <a:t>	Used in ~1000 schools in India.</a:t>
            </a:r>
          </a:p>
          <a:p>
            <a:endParaRPr lang="en-US" dirty="0" smtClean="0"/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altLang="en-US" dirty="0" smtClean="0"/>
              <a:t>Addresses CT aspects of: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solidFill>
                  <a:srgbClr val="0000FF"/>
                </a:solidFill>
              </a:rPr>
              <a:t>Problem-solving:</a:t>
            </a:r>
            <a:r>
              <a:rPr lang="en-US" altLang="en-US" dirty="0" smtClean="0"/>
              <a:t> algorithmic thinking, logical reasoning and decision making.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altLang="en-US" dirty="0" smtClean="0"/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solidFill>
                  <a:srgbClr val="0000FF"/>
                </a:solidFill>
              </a:rPr>
              <a:t>Logical data handling:</a:t>
            </a:r>
            <a:r>
              <a:rPr lang="en-US" altLang="en-US" dirty="0" smtClean="0"/>
              <a:t> gathering, organizing, analyzing and synthesizing information.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altLang="en-US" dirty="0" smtClean="0"/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solidFill>
                  <a:srgbClr val="0000FF"/>
                </a:solidFill>
              </a:rPr>
              <a:t>Multiple representations of data:</a:t>
            </a:r>
            <a:r>
              <a:rPr lang="en-US" altLang="en-US" dirty="0" smtClean="0"/>
              <a:t> represent data, analyze data and convey results.</a:t>
            </a:r>
            <a:endParaRPr lang="en-US" altLang="en-US" dirty="0"/>
          </a:p>
        </p:txBody>
      </p:sp>
      <p:pic>
        <p:nvPicPr>
          <p:cNvPr id="7" name="Picture 2" descr="https://www.cse.iitb.ac.in/~sri/ssrvm/cm-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47750"/>
            <a:ext cx="2580678" cy="364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54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20A7A5-0D08-469E-B95B-6F4F1103621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481078"/>
            <a:ext cx="7467600" cy="466594"/>
          </a:xfrm>
        </p:spPr>
        <p:txBody>
          <a:bodyPr/>
          <a:lstStyle/>
          <a:p>
            <a:r>
              <a:rPr lang="en-US" dirty="0" smtClean="0"/>
              <a:t>Example – Step-wise thinking in Grade 3</a:t>
            </a:r>
            <a:endParaRPr 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86255" y="1134932"/>
            <a:ext cx="8300545" cy="366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0"/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en-US" altLang="en-US" sz="2400" dirty="0"/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79303"/>
            <a:ext cx="7056755" cy="3826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436614"/>
            <a:ext cx="6223399" cy="137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4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20A7A5-0D08-469E-B95B-6F4F1103621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481078"/>
            <a:ext cx="7467600" cy="466594"/>
          </a:xfrm>
        </p:spPr>
        <p:txBody>
          <a:bodyPr/>
          <a:lstStyle/>
          <a:p>
            <a:r>
              <a:rPr lang="en-US" dirty="0" smtClean="0"/>
              <a:t>Example – </a:t>
            </a:r>
            <a:r>
              <a:rPr lang="en-US" sz="1800" dirty="0" smtClean="0"/>
              <a:t>Algorithmic thinking, logical reasoning and decision making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86255" y="1134932"/>
            <a:ext cx="8300545" cy="366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0"/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en-US" altLang="en-US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416120"/>
              </p:ext>
            </p:extLst>
          </p:nvPr>
        </p:nvGraphicFramePr>
        <p:xfrm>
          <a:off x="381000" y="1047750"/>
          <a:ext cx="8001000" cy="39607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3500">
                  <a:extLst>
                    <a:ext uri="{9D8B030D-6E8A-4147-A177-3AD203B41FA5}">
                      <a16:colId xmlns:a16="http://schemas.microsoft.com/office/drawing/2014/main" val="2438263789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104726447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1728205550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482718405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1077640559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1943646202"/>
                    </a:ext>
                  </a:extLst>
                </a:gridCol>
              </a:tblGrid>
              <a:tr h="19651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kern="100" dirty="0">
                          <a:effectLst/>
                        </a:rPr>
                        <a:t>Grade 3</a:t>
                      </a:r>
                      <a:endParaRPr lang="en-IN" sz="16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52" marR="947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kern="100">
                          <a:effectLst/>
                        </a:rPr>
                        <a:t>Grade 4</a:t>
                      </a:r>
                      <a:endParaRPr lang="en-IN" sz="1600" b="1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52" marR="947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tabLst>
                          <a:tab pos="77470" algn="l"/>
                        </a:tabLst>
                      </a:pPr>
                      <a:r>
                        <a:rPr lang="en-US" sz="1200" b="1" kern="100">
                          <a:effectLst/>
                        </a:rPr>
                        <a:t>Grade 5</a:t>
                      </a:r>
                      <a:endParaRPr lang="en-IN" sz="1600" b="1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52" marR="947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kern="100">
                          <a:effectLst/>
                        </a:rPr>
                        <a:t>Grade 6</a:t>
                      </a:r>
                      <a:endParaRPr lang="en-IN" sz="1600" b="1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52" marR="947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kern="100">
                          <a:effectLst/>
                        </a:rPr>
                        <a:t>Grade 7</a:t>
                      </a:r>
                      <a:endParaRPr lang="en-IN" sz="1600" b="1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52" marR="947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kern="100" dirty="0">
                          <a:effectLst/>
                        </a:rPr>
                        <a:t>Grade 8</a:t>
                      </a:r>
                      <a:endParaRPr lang="en-IN" sz="16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52" marR="947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093169"/>
                  </a:ext>
                </a:extLst>
              </a:tr>
              <a:tr h="3537284">
                <a:tc>
                  <a:txBody>
                    <a:bodyPr/>
                    <a:lstStyle/>
                    <a:p>
                      <a:pPr marL="342900" lvl="0" indent="-342900" fontAlgn="base">
                        <a:buFont typeface="Symbol" panose="05050102010706020507" pitchFamily="18" charset="2"/>
                        <a:buChar char=""/>
                      </a:pPr>
                      <a:r>
                        <a:rPr lang="en-US" sz="1300" kern="100" dirty="0">
                          <a:effectLst/>
                        </a:rPr>
                        <a:t>Break up a non computer-based activity into steps.</a:t>
                      </a:r>
                      <a:endParaRPr lang="en-IN" sz="1300" kern="100" dirty="0">
                        <a:effectLst/>
                      </a:endParaRPr>
                    </a:p>
                    <a:p>
                      <a:pPr marL="342900" lvl="0" indent="-342900" fontAlgn="base">
                        <a:buFont typeface="Symbol" panose="05050102010706020507" pitchFamily="18" charset="2"/>
                        <a:buChar char=""/>
                      </a:pPr>
                      <a:r>
                        <a:rPr lang="en-US" sz="1300" kern="100" dirty="0">
                          <a:effectLst/>
                        </a:rPr>
                        <a:t>Identify the main steps or sub-tasks in order to carry out an activity.</a:t>
                      </a:r>
                      <a:endParaRPr lang="en-IN" sz="1300" kern="100" dirty="0">
                        <a:effectLst/>
                      </a:endParaRPr>
                    </a:p>
                    <a:p>
                      <a:pPr marL="342900" lvl="0" indent="-342900" fontAlgn="base">
                        <a:buFont typeface="Symbol" panose="05050102010706020507" pitchFamily="18" charset="2"/>
                        <a:buChar char=""/>
                      </a:pPr>
                      <a:r>
                        <a:rPr lang="en-US" sz="1300" kern="100" dirty="0">
                          <a:effectLst/>
                        </a:rPr>
                        <a:t>Identify the sequence of detailed steps required to carry out each sub-task.</a:t>
                      </a:r>
                      <a:endParaRPr lang="en-IN" sz="13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52" marR="9476" marT="0" marB="0"/>
                </a:tc>
                <a:tc>
                  <a:txBody>
                    <a:bodyPr/>
                    <a:lstStyle/>
                    <a:p>
                      <a:pPr marL="342900" lvl="0" indent="-342900" fontAlgn="base">
                        <a:buFont typeface="Symbol" panose="05050102010706020507" pitchFamily="18" charset="2"/>
                        <a:buChar char=""/>
                      </a:pPr>
                      <a:r>
                        <a:rPr lang="en-US" sz="1300" kern="100" dirty="0">
                          <a:effectLst/>
                        </a:rPr>
                        <a:t>Identify goals and constraints of given problem.</a:t>
                      </a:r>
                      <a:endParaRPr lang="en-IN" sz="1300" kern="100" dirty="0">
                        <a:effectLst/>
                      </a:endParaRPr>
                    </a:p>
                    <a:p>
                      <a:pPr marL="342900" lvl="0" indent="-342900" fontAlgn="base">
                        <a:buFont typeface="Symbol" panose="05050102010706020507" pitchFamily="18" charset="2"/>
                        <a:buChar char=""/>
                      </a:pPr>
                      <a:r>
                        <a:rPr lang="en-US" sz="1300" kern="100" dirty="0">
                          <a:effectLst/>
                        </a:rPr>
                        <a:t>Apply algorithmic thinking to solve.</a:t>
                      </a:r>
                      <a:endParaRPr lang="en-IN" sz="1300" kern="100" dirty="0">
                        <a:effectLst/>
                      </a:endParaRPr>
                    </a:p>
                    <a:p>
                      <a:pPr marL="342900" lvl="0" indent="-342900" fontAlgn="base">
                        <a:buFont typeface="Symbol" panose="05050102010706020507" pitchFamily="18" charset="2"/>
                        <a:buChar char=""/>
                      </a:pPr>
                      <a:r>
                        <a:rPr lang="en-US" sz="1300" kern="100" dirty="0">
                          <a:effectLst/>
                        </a:rPr>
                        <a:t>Write steps to perform given </a:t>
                      </a:r>
                      <a:r>
                        <a:rPr lang="en-US" sz="1300" kern="100" dirty="0" smtClean="0">
                          <a:effectLst/>
                        </a:rPr>
                        <a:t>task.</a:t>
                      </a:r>
                      <a:endParaRPr lang="en-IN" sz="13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52" marR="9476" marT="0" marB="0"/>
                </a:tc>
                <a:tc>
                  <a:txBody>
                    <a:bodyPr/>
                    <a:lstStyle/>
                    <a:p>
                      <a:pPr marL="342900" lvl="0" indent="-342900" fontAlgn="base">
                        <a:buFont typeface="Symbol" panose="05050102010706020507" pitchFamily="18" charset="2"/>
                        <a:buChar char=""/>
                      </a:pPr>
                      <a:r>
                        <a:rPr lang="en-US" sz="1300" kern="100">
                          <a:effectLst/>
                        </a:rPr>
                        <a:t>Identify known and unknown information to solve a given problem.</a:t>
                      </a:r>
                      <a:endParaRPr lang="en-IN" sz="1300" kern="100">
                        <a:effectLst/>
                      </a:endParaRPr>
                    </a:p>
                    <a:p>
                      <a:pPr marL="342900" lvl="0" indent="-342900" fontAlgn="base">
                        <a:buFont typeface="Symbol" panose="05050102010706020507" pitchFamily="18" charset="2"/>
                        <a:buChar char=""/>
                      </a:pPr>
                      <a:r>
                        <a:rPr lang="en-US" sz="1300" kern="100">
                          <a:effectLst/>
                        </a:rPr>
                        <a:t>Identify problem constraints.</a:t>
                      </a:r>
                      <a:endParaRPr lang="en-IN" sz="1300" kern="100">
                        <a:effectLst/>
                      </a:endParaRPr>
                    </a:p>
                    <a:p>
                      <a:pPr marL="342900" lvl="0" indent="-342900" fontAlgn="base">
                        <a:buFont typeface="Symbol" panose="05050102010706020507" pitchFamily="18" charset="2"/>
                        <a:buChar char=""/>
                      </a:pPr>
                      <a:r>
                        <a:rPr lang="en-US" sz="1300" kern="100">
                          <a:effectLst/>
                        </a:rPr>
                        <a:t>Identify solutions that meet the constraints.</a:t>
                      </a:r>
                      <a:endParaRPr lang="en-IN" sz="13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52" marR="9476" marT="0" marB="0"/>
                </a:tc>
                <a:tc>
                  <a:txBody>
                    <a:bodyPr/>
                    <a:lstStyle/>
                    <a:p>
                      <a:pPr marL="342900" lvl="0" indent="-342900" fontAlgn="base">
                        <a:buFont typeface="Symbol" panose="05050102010706020507" pitchFamily="18" charset="2"/>
                        <a:buChar char=""/>
                      </a:pPr>
                      <a:r>
                        <a:rPr lang="en-US" sz="1300" kern="100" dirty="0">
                          <a:effectLst/>
                        </a:rPr>
                        <a:t>Identify and choose between multiple solutions.</a:t>
                      </a:r>
                      <a:endParaRPr lang="en-IN" sz="1300" kern="100" dirty="0">
                        <a:effectLst/>
                      </a:endParaRPr>
                    </a:p>
                    <a:p>
                      <a:pPr marL="342900" lvl="0" indent="-342900" fontAlgn="base">
                        <a:buFont typeface="Symbol" panose="05050102010706020507" pitchFamily="18" charset="2"/>
                        <a:buChar char=""/>
                      </a:pPr>
                      <a:r>
                        <a:rPr lang="en-US" sz="1300" kern="100" dirty="0">
                          <a:effectLst/>
                        </a:rPr>
                        <a:t>Identify necessary and sufficient conditions that a solution should satisfy.</a:t>
                      </a:r>
                      <a:endParaRPr lang="en-IN" sz="1300" kern="100" dirty="0">
                        <a:effectLst/>
                      </a:endParaRPr>
                    </a:p>
                    <a:p>
                      <a:pPr marL="342900" lvl="0" indent="-342900" fontAlgn="base">
                        <a:buFont typeface="Symbol" panose="05050102010706020507" pitchFamily="18" charset="2"/>
                        <a:buChar char=""/>
                      </a:pPr>
                      <a:r>
                        <a:rPr lang="en-US" sz="1300" kern="100" dirty="0">
                          <a:effectLst/>
                        </a:rPr>
                        <a:t>Apply reasoning, decision making to make choices in performing real life tasks</a:t>
                      </a:r>
                      <a:endParaRPr lang="en-IN" sz="13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52" marR="9476" marT="0" marB="0"/>
                </a:tc>
                <a:tc>
                  <a:txBody>
                    <a:bodyPr/>
                    <a:lstStyle/>
                    <a:p>
                      <a:pPr marL="342900" lvl="0" indent="-342900" fontAlgn="base">
                        <a:buFont typeface="Symbol" panose="05050102010706020507" pitchFamily="18" charset="2"/>
                        <a:buChar char=""/>
                      </a:pPr>
                      <a:r>
                        <a:rPr lang="en-US" sz="1300" kern="100">
                          <a:effectLst/>
                        </a:rPr>
                        <a:t>Systematically divide tasks into sub tasks.</a:t>
                      </a:r>
                      <a:endParaRPr lang="en-IN" sz="1300" kern="100">
                        <a:effectLst/>
                      </a:endParaRPr>
                    </a:p>
                    <a:p>
                      <a:pPr marL="342900" lvl="0" indent="-342900" fontAlgn="base">
                        <a:buFont typeface="Symbol" panose="05050102010706020507" pitchFamily="18" charset="2"/>
                        <a:buChar char=""/>
                      </a:pPr>
                      <a:r>
                        <a:rPr lang="en-US" sz="1300" kern="100">
                          <a:effectLst/>
                        </a:rPr>
                        <a:t>Solve increasingly complex problems.</a:t>
                      </a:r>
                      <a:endParaRPr lang="en-IN" sz="1300" kern="100">
                        <a:effectLst/>
                      </a:endParaRPr>
                    </a:p>
                    <a:p>
                      <a:pPr marL="342900" lvl="0" indent="-342900" fontAlgn="base">
                        <a:buFont typeface="Symbol" panose="05050102010706020507" pitchFamily="18" charset="2"/>
                        <a:buChar char=""/>
                      </a:pPr>
                      <a:r>
                        <a:rPr lang="en-US" sz="1300" kern="100">
                          <a:effectLst/>
                        </a:rPr>
                        <a:t>Evaluate pros and cons of multiple solutions and decide among the various options</a:t>
                      </a:r>
                      <a:endParaRPr lang="en-IN" sz="1300" kern="100">
                        <a:effectLst/>
                      </a:endParaRPr>
                    </a:p>
                    <a:p>
                      <a:pPr marL="342900" lvl="0" indent="-342900" fontAlgn="base">
                        <a:buFont typeface="Symbol" panose="05050102010706020507" pitchFamily="18" charset="2"/>
                        <a:buChar char=""/>
                      </a:pPr>
                      <a:r>
                        <a:rPr lang="en-US" sz="1300" kern="100">
                          <a:effectLst/>
                        </a:rPr>
                        <a:t>State assumptions under which a solution works.</a:t>
                      </a:r>
                      <a:endParaRPr lang="en-IN" sz="13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52" marR="9476" marT="0" marB="0"/>
                </a:tc>
                <a:tc>
                  <a:txBody>
                    <a:bodyPr/>
                    <a:lstStyle/>
                    <a:p>
                      <a:pPr marL="342900" lvl="0" indent="-342900" fontAlgn="base">
                        <a:buFont typeface="Symbol" panose="05050102010706020507" pitchFamily="18" charset="2"/>
                        <a:buChar char=""/>
                      </a:pPr>
                      <a:r>
                        <a:rPr lang="en-US" sz="1300" kern="100" dirty="0">
                          <a:effectLst/>
                        </a:rPr>
                        <a:t>Apply all aspects of thinking skills from previous grades.</a:t>
                      </a:r>
                      <a:endParaRPr lang="en-IN" sz="13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52" marR="9476" marT="0" marB="0"/>
                </a:tc>
                <a:extLst>
                  <a:ext uri="{0D108BD9-81ED-4DB2-BD59-A6C34878D82A}">
                    <a16:rowId xmlns:a16="http://schemas.microsoft.com/office/drawing/2014/main" val="35204313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856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20A7A5-0D08-469E-B95B-6F4F1103621D}" type="slidenum">
              <a:rPr lang="en-IN" smtClean="0"/>
              <a:t>15</a:t>
            </a:fld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N" dirty="0" smtClean="0"/>
              <a:t>Example – </a:t>
            </a:r>
            <a:r>
              <a:rPr lang="en-IN" sz="2000" dirty="0" smtClean="0"/>
              <a:t>Applying step-wise thinking and programming</a:t>
            </a:r>
            <a:endParaRPr lang="en-IN" dirty="0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27"/>
          <a:stretch/>
        </p:blipFill>
        <p:spPr>
          <a:xfrm>
            <a:off x="914400" y="947671"/>
            <a:ext cx="6400800" cy="39100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946" y="1885950"/>
            <a:ext cx="2408308" cy="276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20A7A5-0D08-469E-B95B-6F4F1103621D}" type="slidenum">
              <a:rPr lang="en-IN" smtClean="0"/>
              <a:t>16</a:t>
            </a:fld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031777"/>
            <a:ext cx="7632000" cy="3778348"/>
          </a:xfrm>
        </p:spPr>
        <p:txBody>
          <a:bodyPr/>
          <a:lstStyle/>
          <a:p>
            <a:r>
              <a:rPr lang="en-IN" dirty="0" smtClean="0"/>
              <a:t>Computational Thinking is just another buzzword for programming. </a:t>
            </a:r>
          </a:p>
          <a:p>
            <a:endParaRPr lang="en-IN" dirty="0"/>
          </a:p>
          <a:p>
            <a:r>
              <a:rPr lang="en-IN" dirty="0" smtClean="0"/>
              <a:t>Do you agree?</a:t>
            </a:r>
          </a:p>
          <a:p>
            <a:pPr marL="1085850" lvl="1" indent="-342900">
              <a:buFont typeface="Wingdings" panose="05000000000000000000" pitchFamily="2" charset="2"/>
              <a:buChar char="q"/>
            </a:pPr>
            <a:r>
              <a:rPr lang="en-IN" sz="2400" dirty="0" smtClean="0"/>
              <a:t>Yes</a:t>
            </a:r>
          </a:p>
          <a:p>
            <a:pPr marL="1085850" lvl="1" indent="-342900">
              <a:buFont typeface="Wingdings" panose="05000000000000000000" pitchFamily="2" charset="2"/>
              <a:buChar char="q"/>
            </a:pPr>
            <a:r>
              <a:rPr lang="en-IN" sz="2400" dirty="0" smtClean="0"/>
              <a:t>No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IN" dirty="0"/>
          </a:p>
          <a:p>
            <a:r>
              <a:rPr lang="en-IN" dirty="0" smtClean="0"/>
              <a:t>Find a neighbour with an opposite viewpoint and convince them that you are correct.</a:t>
            </a:r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N" dirty="0" smtClean="0"/>
              <a:t>Activity 2a – Argue with your neighbour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4809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20A7A5-0D08-469E-B95B-6F4F1103621D}" type="slidenum">
              <a:rPr lang="en-IN" smtClean="0"/>
              <a:t>17</a:t>
            </a:fld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8600" y="1031777"/>
            <a:ext cx="4038600" cy="3582150"/>
          </a:xfrm>
        </p:spPr>
        <p:txBody>
          <a:bodyPr/>
          <a:lstStyle/>
          <a:p>
            <a:r>
              <a:rPr lang="en-IN" dirty="0" smtClean="0"/>
              <a:t>CT is same as Programming</a:t>
            </a:r>
          </a:p>
          <a:p>
            <a:r>
              <a:rPr lang="en-IN" dirty="0" smtClean="0"/>
              <a:t>Because -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 smtClean="0"/>
              <a:t>everyone talks about it in the context of programming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 smtClean="0"/>
              <a:t>Logical approach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 smtClean="0"/>
              <a:t>Step by step</a:t>
            </a:r>
            <a:endParaRPr lang="en-IN" dirty="0" smtClean="0"/>
          </a:p>
          <a:p>
            <a:endParaRPr lang="en-IN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N" dirty="0" smtClean="0"/>
              <a:t>Activity 2a – Audience responses (live)</a:t>
            </a:r>
            <a:endParaRPr lang="en-IN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974400" y="1050241"/>
            <a:ext cx="4179000" cy="358215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ct val="108000"/>
              </a:lnSpc>
              <a:spcBef>
                <a:spcPts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2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dirty="0" smtClean="0"/>
              <a:t>CT is NOT same as Programming</a:t>
            </a:r>
          </a:p>
          <a:p>
            <a:r>
              <a:rPr lang="en-IN" dirty="0" smtClean="0"/>
              <a:t>Because -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 smtClean="0"/>
              <a:t>Ideas have been explored in other domains as well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 smtClean="0"/>
              <a:t>Its about thinking not programming, so no limitations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 smtClean="0"/>
              <a:t>Programming is a subset 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 smtClean="0"/>
              <a:t>This is problem solving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 smtClean="0"/>
              <a:t>More influence by the thinker</a:t>
            </a:r>
            <a:endParaRPr lang="en-IN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57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20A7A5-0D08-469E-B95B-6F4F1103621D}" type="slidenum">
              <a:rPr lang="en-IN" smtClean="0"/>
              <a:t>18</a:t>
            </a:fld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031777"/>
            <a:ext cx="8077200" cy="3582150"/>
          </a:xfrm>
        </p:spPr>
        <p:txBody>
          <a:bodyPr/>
          <a:lstStyle/>
          <a:p>
            <a:pPr algn="ctr"/>
            <a:r>
              <a:rPr lang="en-IN" dirty="0"/>
              <a:t>Learning of CT is not the same as learning programming</a:t>
            </a:r>
            <a:r>
              <a:rPr lang="en-IN" dirty="0" smtClean="0"/>
              <a:t>.</a:t>
            </a:r>
          </a:p>
          <a:p>
            <a:pPr algn="ctr"/>
            <a:endParaRPr lang="en-IN" dirty="0" smtClean="0"/>
          </a:p>
          <a:p>
            <a:pPr algn="ctr"/>
            <a:r>
              <a:rPr lang="en-IN" dirty="0" smtClean="0"/>
              <a:t>CT </a:t>
            </a:r>
            <a:r>
              <a:rPr lang="en-IN" dirty="0"/>
              <a:t>is a super-set of skills of which programming is one skill.</a:t>
            </a:r>
          </a:p>
          <a:p>
            <a:pPr algn="ctr"/>
            <a:endParaRPr lang="en-IN" dirty="0" smtClean="0"/>
          </a:p>
          <a:p>
            <a:r>
              <a:rPr lang="en-IN" dirty="0" smtClean="0"/>
              <a:t>Some of the other skills are: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Logically </a:t>
            </a:r>
            <a:r>
              <a:rPr lang="en-US" sz="2000" dirty="0"/>
              <a:t>organizing and analyzing </a:t>
            </a:r>
            <a:r>
              <a:rPr lang="en-US" sz="2000" dirty="0" smtClean="0"/>
              <a:t>data.</a:t>
            </a:r>
            <a:endParaRPr lang="en-IN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Representing data through abstractions such as models and simulations.</a:t>
            </a:r>
            <a:endParaRPr lang="en-IN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Identifying</a:t>
            </a:r>
            <a:r>
              <a:rPr lang="en-US" sz="2000" dirty="0"/>
              <a:t>, analyzing, and implementing possible solutions with the goal of achieving </a:t>
            </a:r>
            <a:r>
              <a:rPr lang="en-US" sz="2000" dirty="0" smtClean="0"/>
              <a:t>efficient </a:t>
            </a:r>
            <a:r>
              <a:rPr lang="en-US" sz="2000" dirty="0"/>
              <a:t>and effective combination of steps and </a:t>
            </a:r>
            <a:r>
              <a:rPr lang="en-US" sz="2000" dirty="0" smtClean="0"/>
              <a:t>resources.</a:t>
            </a:r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N" dirty="0" smtClean="0"/>
              <a:t>Activity 2a – Summary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6705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20A7A5-0D08-469E-B95B-6F4F1103621D}" type="slidenum">
              <a:rPr lang="en-IN" smtClean="0"/>
              <a:t>19</a:t>
            </a:fld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N" dirty="0" smtClean="0"/>
              <a:t>CT Framework</a:t>
            </a:r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4677" y="947672"/>
            <a:ext cx="7620000" cy="3582150"/>
          </a:xfrm>
        </p:spPr>
        <p:txBody>
          <a:bodyPr/>
          <a:lstStyle/>
          <a:p>
            <a:pPr marL="0" indent="0">
              <a:buNone/>
            </a:pPr>
            <a:r>
              <a:rPr lang="en-IN" dirty="0" smtClean="0"/>
              <a:t>Brennan and Resnick (2012)</a:t>
            </a:r>
            <a:endParaRPr lang="en-IN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139993"/>
              </p:ext>
            </p:extLst>
          </p:nvPr>
        </p:nvGraphicFramePr>
        <p:xfrm>
          <a:off x="381000" y="1352550"/>
          <a:ext cx="76962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5400">
                  <a:extLst>
                    <a:ext uri="{9D8B030D-6E8A-4147-A177-3AD203B41FA5}">
                      <a16:colId xmlns:a16="http://schemas.microsoft.com/office/drawing/2014/main" val="612390074"/>
                    </a:ext>
                  </a:extLst>
                </a:gridCol>
                <a:gridCol w="2565400">
                  <a:extLst>
                    <a:ext uri="{9D8B030D-6E8A-4147-A177-3AD203B41FA5}">
                      <a16:colId xmlns:a16="http://schemas.microsoft.com/office/drawing/2014/main" val="4025968900"/>
                    </a:ext>
                  </a:extLst>
                </a:gridCol>
                <a:gridCol w="2565400">
                  <a:extLst>
                    <a:ext uri="{9D8B030D-6E8A-4147-A177-3AD203B41FA5}">
                      <a16:colId xmlns:a16="http://schemas.microsoft.com/office/drawing/2014/main" val="44998082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CT Concepts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CT Practices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CT Perspectives</a:t>
                      </a:r>
                      <a:endParaRPr lang="en-I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881106"/>
                  </a:ext>
                </a:extLst>
              </a:tr>
              <a:tr h="1101725">
                <a:tc>
                  <a:txBody>
                    <a:bodyPr/>
                    <a:lstStyle/>
                    <a:p>
                      <a:pPr lvl="0"/>
                      <a:r>
                        <a:rPr lang="en-US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Computational concepts 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that learners develop in programming.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</a:t>
                      </a:r>
                      <a:r>
                        <a:rPr lang="en-US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problem solving skills 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that learners demonstrate repeatedly in the programming process.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Learners’ </a:t>
                      </a:r>
                      <a:r>
                        <a:rPr lang="en-US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understanding of themselves </a:t>
                      </a:r>
                      <a:r>
                        <a:rPr lang="en-US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their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relationships to others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 the technology world 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by expressing, connecting and questioning during programming.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6170028"/>
                  </a:ext>
                </a:extLst>
              </a:tr>
              <a:tr h="1101725">
                <a:tc>
                  <a:txBody>
                    <a:bodyPr/>
                    <a:lstStyle/>
                    <a:p>
                      <a:pPr lvl="0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Loops, Conditionals, Sequences, Parallelism, Data structures, Operators, Event handling, Procedures, Initialization.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Problem formulation, Problem decomposition, Abstracting and Modularizing, Algorithmic thinking, Reusing and remixing, Being iterative and incremental, Testing and debugging.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Computational identity, Programming empowerment, Perspectives of expressing, connecting and questioning.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6721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171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20A7A5-0D08-469E-B95B-6F4F1103621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481078"/>
            <a:ext cx="7467600" cy="466594"/>
          </a:xfrm>
        </p:spPr>
        <p:txBody>
          <a:bodyPr/>
          <a:lstStyle/>
          <a:p>
            <a:r>
              <a:rPr lang="en-US" dirty="0" smtClean="0"/>
              <a:t>Educational Technology, IIT Bombay</a:t>
            </a:r>
            <a:endParaRPr 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86255" y="1134932"/>
            <a:ext cx="8300545" cy="366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0"/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altLang="en-US" sz="2800" dirty="0"/>
              <a:t>Inter-Disciplinary Program, started 2010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Tx/>
              <a:buChar char="-"/>
              <a:defRPr/>
            </a:pPr>
            <a:r>
              <a:rPr lang="en-US" altLang="en-US" sz="2800" dirty="0" smtClean="0"/>
              <a:t> 5 </a:t>
            </a:r>
            <a:r>
              <a:rPr lang="en-US" altLang="en-US" sz="2400" dirty="0" smtClean="0"/>
              <a:t>Core faculty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Tx/>
              <a:buChar char="-"/>
              <a:defRPr/>
            </a:pPr>
            <a:r>
              <a:rPr lang="en-US" altLang="en-US" sz="2400" dirty="0"/>
              <a:t> </a:t>
            </a:r>
            <a:r>
              <a:rPr lang="en-US" altLang="en-US" sz="2400" dirty="0" smtClean="0"/>
              <a:t>Associate faculty from other departments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Tx/>
              <a:buChar char="-"/>
              <a:defRPr/>
            </a:pPr>
            <a:r>
              <a:rPr lang="en-US" altLang="en-US" sz="2400" dirty="0" smtClean="0"/>
              <a:t> 2 Post-docs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Tx/>
              <a:buChar char="-"/>
              <a:defRPr/>
            </a:pPr>
            <a:r>
              <a:rPr lang="en-US" altLang="en-US" sz="2400" dirty="0" smtClean="0"/>
              <a:t> 25 PhD research Scholars;  12 PhDs graduated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Tx/>
              <a:buChar char="-"/>
              <a:defRPr/>
            </a:pPr>
            <a:endParaRPr lang="en-US" altLang="en-US" sz="2400" dirty="0"/>
          </a:p>
          <a:p>
            <a:pPr lvl="1">
              <a:lnSpc>
                <a:spcPct val="110000"/>
              </a:lnSpc>
              <a:spcBef>
                <a:spcPts val="0"/>
              </a:spcBef>
              <a:buFontTx/>
              <a:buChar char="-"/>
              <a:defRPr/>
            </a:pPr>
            <a:r>
              <a:rPr lang="en-US" altLang="en-US" sz="2400" dirty="0"/>
              <a:t> </a:t>
            </a:r>
            <a:r>
              <a:rPr lang="en-US" altLang="en-US" sz="2400" dirty="0" smtClean="0"/>
              <a:t>Started an </a:t>
            </a:r>
            <a:r>
              <a:rPr lang="en-US" altLang="en-US" sz="2400" dirty="0" err="1" smtClean="0"/>
              <a:t>M.Tech</a:t>
            </a:r>
            <a:r>
              <a:rPr lang="en-US" altLang="en-US" sz="2400" dirty="0" smtClean="0"/>
              <a:t> program in 2019</a:t>
            </a:r>
          </a:p>
          <a:p>
            <a:pPr lvl="2">
              <a:lnSpc>
                <a:spcPct val="110000"/>
              </a:lnSpc>
              <a:buFontTx/>
              <a:buChar char="-"/>
              <a:defRPr/>
            </a:pPr>
            <a:r>
              <a:rPr lang="en-US" altLang="en-US" sz="2400" dirty="0"/>
              <a:t> </a:t>
            </a:r>
            <a:r>
              <a:rPr lang="en-US" altLang="en-US" sz="2400" dirty="0" smtClean="0"/>
              <a:t>Includes 2 months internship/field work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33619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20A7A5-0D08-469E-B95B-6F4F1103621D}" type="slidenum">
              <a:rPr lang="en-IN" smtClean="0"/>
              <a:t>20</a:t>
            </a:fld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031777"/>
            <a:ext cx="7848600" cy="3778348"/>
          </a:xfrm>
        </p:spPr>
        <p:txBody>
          <a:bodyPr/>
          <a:lstStyle/>
          <a:p>
            <a:endParaRPr lang="en-IN" dirty="0" smtClean="0"/>
          </a:p>
          <a:p>
            <a:r>
              <a:rPr lang="en-IN" dirty="0" smtClean="0"/>
              <a:t>Computational Thinking is relevant only for topics studied by Computer Science (CS) students.</a:t>
            </a:r>
          </a:p>
          <a:p>
            <a:endParaRPr lang="en-IN" dirty="0"/>
          </a:p>
          <a:p>
            <a:r>
              <a:rPr lang="en-IN" dirty="0" smtClean="0"/>
              <a:t>Do you agree?</a:t>
            </a:r>
          </a:p>
          <a:p>
            <a:pPr marL="1085850" lvl="1" indent="-342900">
              <a:buFont typeface="Wingdings" panose="05000000000000000000" pitchFamily="2" charset="2"/>
              <a:buChar char="q"/>
            </a:pPr>
            <a:r>
              <a:rPr lang="en-IN" sz="2400" dirty="0" smtClean="0"/>
              <a:t>Yes</a:t>
            </a:r>
          </a:p>
          <a:p>
            <a:pPr marL="1085850" lvl="1" indent="-342900">
              <a:buFont typeface="Wingdings" panose="05000000000000000000" pitchFamily="2" charset="2"/>
              <a:buChar char="q"/>
            </a:pPr>
            <a:r>
              <a:rPr lang="en-IN" sz="2400" dirty="0" smtClean="0"/>
              <a:t>No</a:t>
            </a:r>
          </a:p>
          <a:p>
            <a:pPr lvl="1" indent="0">
              <a:buNone/>
            </a:pPr>
            <a:endParaRPr lang="en-IN" sz="2400" dirty="0"/>
          </a:p>
          <a:p>
            <a:r>
              <a:rPr lang="en-IN" dirty="0" smtClean="0">
                <a:solidFill>
                  <a:srgbClr val="0000FF"/>
                </a:solidFill>
              </a:rPr>
              <a:t>Why do you think so? </a:t>
            </a:r>
            <a:r>
              <a:rPr lang="en-IN" dirty="0" smtClean="0"/>
              <a:t>– Discuss some responses.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N" dirty="0" smtClean="0"/>
              <a:t>Activity 2b – Show of hands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5593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20A7A5-0D08-469E-B95B-6F4F1103621D}" type="slidenum">
              <a:rPr lang="en-IN" smtClean="0"/>
              <a:t>21</a:t>
            </a:fld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031777"/>
            <a:ext cx="7632000" cy="3582150"/>
          </a:xfrm>
        </p:spPr>
        <p:txBody>
          <a:bodyPr/>
          <a:lstStyle/>
          <a:p>
            <a:endParaRPr lang="en-IN" dirty="0" smtClean="0"/>
          </a:p>
          <a:p>
            <a:pPr algn="ctr"/>
            <a:r>
              <a:rPr lang="en-IN" dirty="0" smtClean="0"/>
              <a:t>CT is not just for CS topics or CS students.</a:t>
            </a:r>
          </a:p>
          <a:p>
            <a:pPr algn="ctr"/>
            <a:endParaRPr lang="en-IN" dirty="0" smtClean="0"/>
          </a:p>
          <a:p>
            <a:pPr algn="ctr"/>
            <a:r>
              <a:rPr lang="en-IN" dirty="0" smtClean="0"/>
              <a:t>It is broader and can be found in several disciplines.	</a:t>
            </a:r>
          </a:p>
          <a:p>
            <a:pPr algn="ctr"/>
            <a:endParaRPr lang="en-IN" dirty="0"/>
          </a:p>
          <a:p>
            <a:pPr algn="ctr"/>
            <a:r>
              <a:rPr lang="en-IN" sz="2000" dirty="0" smtClean="0"/>
              <a:t>(Hsu, T-C., 2018, has a list of 20 disciplines in which there are CT papers)</a:t>
            </a:r>
            <a:endParaRPr lang="en-IN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N" dirty="0" smtClean="0"/>
              <a:t>Activity 2b – Summary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3709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20A7A5-0D08-469E-B95B-6F4F1103621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481078"/>
            <a:ext cx="7467600" cy="466594"/>
          </a:xfrm>
        </p:spPr>
        <p:txBody>
          <a:bodyPr/>
          <a:lstStyle/>
          <a:p>
            <a:r>
              <a:rPr lang="en-US" dirty="0" smtClean="0"/>
              <a:t>Ex 1 – CT in projects - </a:t>
            </a:r>
            <a:r>
              <a:rPr lang="en-US" sz="1800" dirty="0" smtClean="0"/>
              <a:t>Setting up a home aquarium – Grade 5</a:t>
            </a:r>
            <a:endParaRPr lang="en-US" sz="180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86255" y="1134932"/>
            <a:ext cx="8300545" cy="366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0"/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en-US" altLang="en-US" sz="2400" dirty="0"/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85130"/>
            <a:ext cx="5236210" cy="347472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866" y="3028950"/>
            <a:ext cx="5326380" cy="177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20A7A5-0D08-469E-B95B-6F4F1103621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481078"/>
            <a:ext cx="7467600" cy="466594"/>
          </a:xfrm>
        </p:spPr>
        <p:txBody>
          <a:bodyPr/>
          <a:lstStyle/>
          <a:p>
            <a:r>
              <a:rPr lang="en-US" dirty="0" smtClean="0"/>
              <a:t>Ex 2 – CT in presentations </a:t>
            </a:r>
            <a:r>
              <a:rPr lang="en-US" sz="2500" dirty="0" smtClean="0"/>
              <a:t>– Grade 6</a:t>
            </a:r>
            <a:endParaRPr lang="en-US" sz="250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86255" y="1134932"/>
            <a:ext cx="8300545" cy="366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0"/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en-US" alt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47750"/>
            <a:ext cx="7502799" cy="36782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001" y="3450292"/>
            <a:ext cx="5410200" cy="137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3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20A7A5-0D08-469E-B95B-6F4F1103621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481078"/>
            <a:ext cx="7620000" cy="466594"/>
          </a:xfrm>
        </p:spPr>
        <p:txBody>
          <a:bodyPr/>
          <a:lstStyle/>
          <a:p>
            <a:r>
              <a:rPr lang="en-US" dirty="0" smtClean="0"/>
              <a:t>Ex 3: CT applied in STEM </a:t>
            </a:r>
            <a:endParaRPr 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86255" y="1134932"/>
            <a:ext cx="8300545" cy="366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0"/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en-US" altLang="en-US" sz="24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87531" y="2952750"/>
            <a:ext cx="7620000" cy="191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0"/>
          <a:lstStyle/>
          <a:p>
            <a:r>
              <a:rPr lang="en-IN" sz="2000" dirty="0" smtClean="0">
                <a:hlinkClick r:id="rId3"/>
              </a:rPr>
              <a:t>https</a:t>
            </a:r>
            <a:r>
              <a:rPr lang="en-IN" sz="2000" dirty="0">
                <a:hlinkClick r:id="rId3"/>
              </a:rPr>
              <a:t>://www.c2stem.org</a:t>
            </a:r>
            <a:r>
              <a:rPr lang="en-IN" sz="2000" dirty="0" smtClean="0">
                <a:hlinkClick r:id="rId3"/>
              </a:rPr>
              <a:t>/</a:t>
            </a:r>
            <a:r>
              <a:rPr lang="en-IN" sz="2000" dirty="0" smtClean="0"/>
              <a:t> , </a:t>
            </a:r>
            <a:r>
              <a:rPr lang="en-IN" sz="2000" dirty="0" err="1" smtClean="0"/>
              <a:t>Gautam</a:t>
            </a:r>
            <a:r>
              <a:rPr lang="en-IN" sz="2000" dirty="0" smtClean="0"/>
              <a:t> Biswas (Vanderbilt).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N" altLang="en-US" sz="2000" dirty="0" smtClean="0"/>
              <a:t>Collaborative learning environment.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N" altLang="en-US" sz="2000" dirty="0" smtClean="0"/>
              <a:t>Domain specific </a:t>
            </a:r>
            <a:r>
              <a:rPr lang="en-IN" altLang="en-US" sz="2000" dirty="0" err="1" smtClean="0"/>
              <a:t>modeling</a:t>
            </a:r>
            <a:r>
              <a:rPr lang="en-IN" altLang="en-US" sz="2000" dirty="0" smtClean="0"/>
              <a:t> : Physics, Marine biology, Earth Science.</a:t>
            </a:r>
            <a:endParaRPr lang="en-US" altLang="en-US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N" sz="2000" dirty="0"/>
              <a:t>S</a:t>
            </a:r>
            <a:r>
              <a:rPr lang="en-IN" sz="2000" dirty="0" smtClean="0"/>
              <a:t>tudents learn </a:t>
            </a:r>
            <a:r>
              <a:rPr lang="en-IN" sz="2000" dirty="0"/>
              <a:t>by building computational models of science processes and then applying the models to problem solving </a:t>
            </a:r>
            <a:r>
              <a:rPr lang="en-IN" sz="2000" dirty="0" smtClean="0"/>
              <a:t>tasks.</a:t>
            </a:r>
            <a:endParaRPr lang="en-US" altLang="en-US" sz="2000" dirty="0"/>
          </a:p>
        </p:txBody>
      </p:sp>
      <p:pic>
        <p:nvPicPr>
          <p:cNvPr id="1028" name="Picture 4" descr="https://www.c2stem.org/static/slothtask-e42f50b5a8e391297623386cf766cd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47750"/>
            <a:ext cx="7604325" cy="178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95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20A7A5-0D08-469E-B95B-6F4F1103621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481078"/>
            <a:ext cx="7620000" cy="466594"/>
          </a:xfrm>
        </p:spPr>
        <p:txBody>
          <a:bodyPr/>
          <a:lstStyle/>
          <a:p>
            <a:r>
              <a:rPr lang="en-US" dirty="0" smtClean="0"/>
              <a:t>Ex 4: CT applied in Hamlet (and Harry Potter)</a:t>
            </a:r>
            <a:endParaRPr 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86255" y="1134932"/>
            <a:ext cx="8300545" cy="366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0"/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en-US" altLang="en-US" sz="24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15834" y="1050991"/>
            <a:ext cx="4918166" cy="375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0"/>
          <a:lstStyle/>
          <a:p>
            <a:r>
              <a:rPr lang="en-IN" sz="2000" dirty="0" smtClean="0">
                <a:hlinkClick r:id="rId3"/>
              </a:rPr>
              <a:t>Hamlet in a new </a:t>
            </a:r>
            <a:r>
              <a:rPr lang="en-IN" sz="2000" dirty="0">
                <a:hlinkClick r:id="rId3"/>
              </a:rPr>
              <a:t>l</a:t>
            </a:r>
            <a:r>
              <a:rPr lang="en-IN" sz="2000" dirty="0" smtClean="0">
                <a:hlinkClick r:id="rId3"/>
              </a:rPr>
              <a:t>ight </a:t>
            </a:r>
            <a:r>
              <a:rPr lang="en-IN" sz="2000" dirty="0">
                <a:hlinkClick r:id="rId3"/>
              </a:rPr>
              <a:t>w</a:t>
            </a:r>
            <a:r>
              <a:rPr lang="en-IN" sz="2000" dirty="0" smtClean="0">
                <a:hlinkClick r:id="rId3"/>
              </a:rPr>
              <a:t>ith </a:t>
            </a:r>
            <a:r>
              <a:rPr lang="en-IN" sz="2000" dirty="0">
                <a:hlinkClick r:id="rId3"/>
              </a:rPr>
              <a:t>c</a:t>
            </a:r>
            <a:r>
              <a:rPr lang="en-IN" sz="2000" dirty="0" smtClean="0">
                <a:hlinkClick r:id="rId3"/>
              </a:rPr>
              <a:t>omputational thinking</a:t>
            </a:r>
            <a:r>
              <a:rPr lang="en-IN" sz="2000" dirty="0" smtClean="0"/>
              <a:t>, Frank Moretti (Stanford).</a:t>
            </a:r>
          </a:p>
          <a:p>
            <a:pPr marL="182563" indent="-18256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N" sz="2000" dirty="0" smtClean="0"/>
              <a:t>CT integrated into language arts and social sciences.</a:t>
            </a:r>
          </a:p>
          <a:p>
            <a:pPr marL="182563" indent="-1825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N" sz="2000" i="1" dirty="0"/>
              <a:t>“</a:t>
            </a:r>
            <a:r>
              <a:rPr lang="en-IN" sz="2000" i="1" dirty="0" err="1"/>
              <a:t>analyzing</a:t>
            </a:r>
            <a:r>
              <a:rPr lang="en-IN" sz="2000" i="1" dirty="0"/>
              <a:t> </a:t>
            </a:r>
            <a:r>
              <a:rPr lang="en-IN" sz="2000" i="1" dirty="0" smtClean="0"/>
              <a:t>‘network diagrams’ </a:t>
            </a:r>
            <a:r>
              <a:rPr lang="en-IN" sz="2000" i="1" dirty="0"/>
              <a:t>or </a:t>
            </a:r>
            <a:r>
              <a:rPr lang="en-IN" sz="2000" i="1" dirty="0" smtClean="0"/>
              <a:t>‘interaction graphs’ </a:t>
            </a:r>
            <a:r>
              <a:rPr lang="en-IN" sz="2000" i="1" dirty="0"/>
              <a:t>where characters are represented as </a:t>
            </a:r>
            <a:r>
              <a:rPr lang="en-IN" sz="2000" i="1" dirty="0" smtClean="0"/>
              <a:t>nodes, and two </a:t>
            </a:r>
            <a:r>
              <a:rPr lang="en-IN" sz="2000" i="1" dirty="0"/>
              <a:t>characters are joined by an edge if they have interacted through </a:t>
            </a:r>
            <a:r>
              <a:rPr lang="en-IN" sz="2000" i="1" dirty="0" smtClean="0"/>
              <a:t>dialog”.</a:t>
            </a:r>
          </a:p>
          <a:p>
            <a:pPr marL="182563" indent="-1825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N" sz="2000" dirty="0"/>
              <a:t>O</a:t>
            </a:r>
            <a:r>
              <a:rPr lang="en-IN" sz="2000" dirty="0" smtClean="0"/>
              <a:t>f </a:t>
            </a:r>
            <a:r>
              <a:rPr lang="en-IN" sz="2000" dirty="0"/>
              <a:t>all the characters who speak to both Hamlet and Claudius, only two manage to survive </a:t>
            </a:r>
            <a:r>
              <a:rPr lang="en-IN" sz="2000" dirty="0" smtClean="0"/>
              <a:t>(the “region </a:t>
            </a:r>
            <a:r>
              <a:rPr lang="en-IN" sz="2000" dirty="0"/>
              <a:t>of death</a:t>
            </a:r>
            <a:r>
              <a:rPr lang="en-IN" sz="2000" dirty="0" smtClean="0"/>
              <a:t>” in the graph).</a:t>
            </a:r>
            <a:endParaRPr lang="en-IN" sz="2000" i="1" dirty="0"/>
          </a:p>
          <a:p>
            <a:endParaRPr lang="en-US" alt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395" t="6277" r="51005" b="2855"/>
          <a:stretch/>
        </p:blipFill>
        <p:spPr>
          <a:xfrm>
            <a:off x="5768339" y="1071048"/>
            <a:ext cx="2267313" cy="19579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8682" t="6277" r="5899" b="6615"/>
          <a:stretch/>
        </p:blipFill>
        <p:spPr>
          <a:xfrm>
            <a:off x="5721792" y="3028950"/>
            <a:ext cx="235540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7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20A7A5-0D08-469E-B95B-6F4F1103621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481078"/>
            <a:ext cx="7620000" cy="466594"/>
          </a:xfrm>
        </p:spPr>
        <p:txBody>
          <a:bodyPr/>
          <a:lstStyle/>
          <a:p>
            <a:r>
              <a:rPr lang="en-US" dirty="0" smtClean="0"/>
              <a:t>Ex 5: CT applied in e-textiles</a:t>
            </a:r>
            <a:endParaRPr 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86255" y="1134932"/>
            <a:ext cx="8300545" cy="366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0"/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en-US" altLang="en-US" sz="24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57200" y="1181100"/>
            <a:ext cx="4953000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0"/>
          <a:lstStyle/>
          <a:p>
            <a:r>
              <a:rPr lang="en-IN" dirty="0" smtClean="0">
                <a:hlinkClick r:id="rId3"/>
              </a:rPr>
              <a:t>Learning by making </a:t>
            </a:r>
            <a:r>
              <a:rPr lang="en-IN" dirty="0" smtClean="0"/>
              <a:t>, Yasmin Kafai (Penn State).</a:t>
            </a:r>
          </a:p>
          <a:p>
            <a:pPr marL="182563" indent="-182563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IN" dirty="0" smtClean="0"/>
              <a:t>E-textiles </a:t>
            </a:r>
            <a:r>
              <a:rPr lang="en-IN" dirty="0"/>
              <a:t>combine electronics with fabric and </a:t>
            </a:r>
            <a:r>
              <a:rPr lang="en-IN" dirty="0" smtClean="0"/>
              <a:t>sewing. </a:t>
            </a:r>
          </a:p>
          <a:p>
            <a:pPr marL="182563" indent="-182563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IN" dirty="0" smtClean="0"/>
              <a:t>“</a:t>
            </a:r>
            <a:r>
              <a:rPr lang="en-IN" dirty="0"/>
              <a:t>Students devise their own projects, sew with conductive thread, and write computer programs for </a:t>
            </a:r>
            <a:r>
              <a:rPr lang="en-IN" dirty="0" smtClean="0"/>
              <a:t>microprocessors </a:t>
            </a:r>
            <a:r>
              <a:rPr lang="en-IN" dirty="0"/>
              <a:t>that they attach to their accessories. Some projects incorporate sensors that cause LED lights to activate in response to the moisture of the wearer’s skin</a:t>
            </a:r>
            <a:r>
              <a:rPr lang="en-IN" dirty="0" smtClean="0"/>
              <a:t>”.</a:t>
            </a:r>
          </a:p>
          <a:p>
            <a:pPr marL="182563" indent="-182563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IN" dirty="0" smtClean="0"/>
              <a:t>‘Exploring </a:t>
            </a:r>
            <a:r>
              <a:rPr lang="en-IN" dirty="0"/>
              <a:t>Computer </a:t>
            </a:r>
            <a:r>
              <a:rPr lang="en-IN" dirty="0" smtClean="0"/>
              <a:t>Science’ curriculum.</a:t>
            </a:r>
            <a:endParaRPr lang="en-US" dirty="0"/>
          </a:p>
          <a:p>
            <a:pPr marL="182563" indent="-182563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Increasing diversity and inclusiveness.</a:t>
            </a:r>
            <a:endParaRPr lang="en-IN" dirty="0" smtClean="0"/>
          </a:p>
        </p:txBody>
      </p:sp>
      <p:pic>
        <p:nvPicPr>
          <p:cNvPr id="3074" name="Picture 2" descr="https://www.gse.upenn.edu/sites/default/files/Penn_GSE_Yasmin_Kafai_e_textil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5" t="11628" r="-1292" b="6977"/>
          <a:stretch/>
        </p:blipFill>
        <p:spPr bwMode="auto">
          <a:xfrm>
            <a:off x="5502424" y="1181100"/>
            <a:ext cx="19812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gse.upenn.edu/sites/default/files/Penn_GSE_bookmark_fire_e_textil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9" t="8000" r="14436" b="10222"/>
          <a:stretch/>
        </p:blipFill>
        <p:spPr bwMode="auto">
          <a:xfrm>
            <a:off x="7462636" y="1901534"/>
            <a:ext cx="1452764" cy="290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48344" y="4430644"/>
            <a:ext cx="909436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i="1" dirty="0" smtClean="0">
                <a:solidFill>
                  <a:srgbClr val="0000FF"/>
                </a:solidFill>
              </a:rPr>
              <a:t>Battery</a:t>
            </a:r>
            <a:endParaRPr lang="en-IN" b="1" i="1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82000" y="2778965"/>
            <a:ext cx="76642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i="1" dirty="0" err="1" smtClean="0">
                <a:solidFill>
                  <a:srgbClr val="0000FF"/>
                </a:solidFill>
              </a:rPr>
              <a:t>LeD</a:t>
            </a:r>
            <a:endParaRPr lang="en-IN" b="1" i="1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24492" y="4035360"/>
            <a:ext cx="1438144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i="1" dirty="0" smtClean="0">
                <a:solidFill>
                  <a:srgbClr val="0000FF"/>
                </a:solidFill>
              </a:rPr>
              <a:t>Conductive thread</a:t>
            </a:r>
            <a:endParaRPr lang="en-IN" b="1" i="1" dirty="0">
              <a:solidFill>
                <a:srgbClr val="0000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8189019" y="2969465"/>
            <a:ext cx="345381" cy="17180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7289051" y="4095750"/>
            <a:ext cx="711949" cy="27718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676605" y="4416360"/>
            <a:ext cx="601589" cy="204784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734300" y="1569748"/>
            <a:ext cx="1187468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rgbClr val="0000FF"/>
                </a:solidFill>
              </a:rPr>
              <a:t>Bookmark</a:t>
            </a:r>
            <a:endParaRPr lang="en-IN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20A7A5-0D08-469E-B95B-6F4F1103621D}" type="slidenum">
              <a:rPr lang="en-IN" smtClean="0"/>
              <a:t>27</a:t>
            </a:fld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031777"/>
            <a:ext cx="7632000" cy="3778348"/>
          </a:xfrm>
        </p:spPr>
        <p:txBody>
          <a:bodyPr/>
          <a:lstStyle/>
          <a:p>
            <a:r>
              <a:rPr lang="en-IN" dirty="0" smtClean="0"/>
              <a:t>Computational Thinking is just another buzzword for general problem-solving. </a:t>
            </a:r>
          </a:p>
          <a:p>
            <a:endParaRPr lang="en-IN" dirty="0"/>
          </a:p>
          <a:p>
            <a:r>
              <a:rPr lang="en-IN" dirty="0" smtClean="0"/>
              <a:t>Do you agree?</a:t>
            </a:r>
          </a:p>
          <a:p>
            <a:pPr marL="1085850" lvl="1" indent="-342900">
              <a:buFont typeface="Wingdings" panose="05000000000000000000" pitchFamily="2" charset="2"/>
              <a:buChar char="q"/>
            </a:pPr>
            <a:r>
              <a:rPr lang="en-IN" sz="2400" dirty="0" smtClean="0"/>
              <a:t>Yes</a:t>
            </a:r>
          </a:p>
          <a:p>
            <a:pPr marL="1085850" lvl="1" indent="-342900">
              <a:buFont typeface="Wingdings" panose="05000000000000000000" pitchFamily="2" charset="2"/>
              <a:buChar char="q"/>
            </a:pPr>
            <a:r>
              <a:rPr lang="en-IN" sz="2400" dirty="0" smtClean="0"/>
              <a:t>No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IN" dirty="0"/>
          </a:p>
          <a:p>
            <a:r>
              <a:rPr lang="en-IN" dirty="0" smtClean="0"/>
              <a:t>Let’s have a debate between the two camps!</a:t>
            </a:r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N" dirty="0" smtClean="0"/>
              <a:t>Activity 3 – Debate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524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20A7A5-0D08-469E-B95B-6F4F1103621D}" type="slidenum">
              <a:rPr lang="en-IN" smtClean="0"/>
              <a:t>28</a:t>
            </a:fld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71268" y="1090237"/>
            <a:ext cx="8467931" cy="35821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1800" dirty="0" smtClean="0">
                <a:hlinkClick r:id="rId3"/>
              </a:rPr>
              <a:t>Minimalistic definition </a:t>
            </a:r>
            <a:r>
              <a:rPr lang="en-IN" sz="1800" dirty="0" smtClean="0"/>
              <a:t>(</a:t>
            </a:r>
            <a:r>
              <a:rPr lang="en-IN" sz="1800" dirty="0" err="1" smtClean="0"/>
              <a:t>Guzdial</a:t>
            </a:r>
            <a:r>
              <a:rPr lang="en-IN" sz="1800" dirty="0" smtClean="0"/>
              <a:t>) : </a:t>
            </a:r>
          </a:p>
          <a:p>
            <a:r>
              <a:rPr lang="en-IN" sz="1800" i="1" dirty="0" smtClean="0"/>
              <a:t>“ </a:t>
            </a:r>
            <a:r>
              <a:rPr lang="en-IN" sz="1800" i="1" dirty="0"/>
              <a:t>The stuff that we </a:t>
            </a:r>
            <a:r>
              <a:rPr lang="en-IN" sz="1800" i="1" u="sng" dirty="0"/>
              <a:t>have</a:t>
            </a:r>
            <a:r>
              <a:rPr lang="en-IN" sz="1800" i="1" dirty="0"/>
              <a:t> to learn in order to communicate our tasks with a computer. It should be small, and the part that we learn should be generative, useful for new problems and new thinking. Everything else should be </a:t>
            </a:r>
            <a:r>
              <a:rPr lang="en-IN" sz="1800" i="1" u="sng" dirty="0"/>
              <a:t>eliminated</a:t>
            </a:r>
            <a:r>
              <a:rPr lang="en-IN" sz="1800" i="1" dirty="0"/>
              <a:t> by good user interfaces</a:t>
            </a:r>
            <a:r>
              <a:rPr lang="en-IN" sz="1800" i="1" dirty="0" smtClean="0"/>
              <a:t>.</a:t>
            </a:r>
          </a:p>
          <a:p>
            <a:endParaRPr lang="en-IN" sz="18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800" dirty="0" smtClean="0">
                <a:hlinkClick r:id="rId4" action="ppaction://hlinkfile"/>
              </a:rPr>
              <a:t>Empirical, operational definition </a:t>
            </a:r>
            <a:r>
              <a:rPr lang="en-IN" sz="1800" dirty="0" smtClean="0"/>
              <a:t>(</a:t>
            </a:r>
            <a:r>
              <a:rPr lang="en-IN" sz="1800" dirty="0" err="1" smtClean="0"/>
              <a:t>Weintrop</a:t>
            </a:r>
            <a:r>
              <a:rPr lang="en-IN" sz="1800" dirty="0" smtClean="0"/>
              <a:t> et al) </a:t>
            </a:r>
          </a:p>
          <a:p>
            <a:r>
              <a:rPr lang="en-IN" sz="1800" dirty="0" smtClean="0"/>
              <a:t>“…</a:t>
            </a:r>
            <a:r>
              <a:rPr lang="en-IN" sz="1800" dirty="0"/>
              <a:t> computational practices of actual scientists and engineers who use </a:t>
            </a:r>
            <a:r>
              <a:rPr lang="en-IN" sz="1800" dirty="0" smtClean="0"/>
              <a:t>computing”.</a:t>
            </a:r>
          </a:p>
          <a:p>
            <a:endParaRPr lang="en-IN" sz="18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800" dirty="0" smtClean="0">
                <a:hlinkClick r:id="rId5"/>
              </a:rPr>
              <a:t>Restricted vs more open definition </a:t>
            </a:r>
            <a:r>
              <a:rPr lang="en-IN" sz="1800" dirty="0" smtClean="0"/>
              <a:t>(Benedetto)</a:t>
            </a:r>
          </a:p>
          <a:p>
            <a:r>
              <a:rPr lang="en-IN" sz="1800" dirty="0" smtClean="0"/>
              <a:t>Discusses implications of defining CT in a restricted manner (formal, carried out by computers) vs a wider, more open definition.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1800" i="1" dirty="0" smtClean="0"/>
          </a:p>
          <a:p>
            <a:endParaRPr lang="en-IN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04800" y="476250"/>
            <a:ext cx="7924800" cy="476250"/>
          </a:xfrm>
        </p:spPr>
        <p:txBody>
          <a:bodyPr/>
          <a:lstStyle/>
          <a:p>
            <a:r>
              <a:rPr lang="en-IN" sz="3000" dirty="0" smtClean="0"/>
              <a:t>Activity 3: The debate is still ongoing!</a:t>
            </a:r>
            <a:endParaRPr lang="en-IN" sz="3000" dirty="0"/>
          </a:p>
        </p:txBody>
      </p:sp>
    </p:spTree>
    <p:extLst>
      <p:ext uri="{BB962C8B-B14F-4D97-AF65-F5344CB8AC3E}">
        <p14:creationId xmlns:p14="http://schemas.microsoft.com/office/powerpoint/2010/main" val="40432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20A7A5-0D08-469E-B95B-6F4F1103621D}" type="slidenum">
              <a:rPr lang="en-IN" smtClean="0"/>
              <a:t>29</a:t>
            </a:fld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050241"/>
            <a:ext cx="8229600" cy="3582150"/>
          </a:xfrm>
        </p:spPr>
        <p:txBody>
          <a:bodyPr/>
          <a:lstStyle/>
          <a:p>
            <a:r>
              <a:rPr lang="en-IN" dirty="0" smtClean="0"/>
              <a:t>The debate on “is CT = problem-solving?” has not yet converged. </a:t>
            </a:r>
          </a:p>
          <a:p>
            <a:endParaRPr lang="en-IN" dirty="0" smtClean="0"/>
          </a:p>
          <a:p>
            <a:r>
              <a:rPr lang="en-IN" dirty="0" smtClean="0"/>
              <a:t>I don’t have full clarity yet, but I am inclined to take this stance:</a:t>
            </a:r>
          </a:p>
          <a:p>
            <a:endParaRPr lang="en-IN" dirty="0"/>
          </a:p>
          <a:p>
            <a:pPr algn="ctr"/>
            <a:r>
              <a:rPr lang="en-IN" dirty="0" smtClean="0">
                <a:solidFill>
                  <a:srgbClr val="0000FF"/>
                </a:solidFill>
              </a:rPr>
              <a:t>CT = Programming concepts + Disciplinary practices</a:t>
            </a:r>
            <a:endParaRPr lang="en-IN" dirty="0">
              <a:solidFill>
                <a:srgbClr val="0000FF"/>
              </a:solidFill>
            </a:endParaRPr>
          </a:p>
          <a:p>
            <a:pPr algn="ctr"/>
            <a:endParaRPr lang="en-IN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N" dirty="0" smtClean="0"/>
              <a:t>Activity 3 – Summary</a:t>
            </a:r>
            <a:endParaRPr lang="en-IN" dirty="0"/>
          </a:p>
        </p:txBody>
      </p:sp>
      <p:grpSp>
        <p:nvGrpSpPr>
          <p:cNvPr id="9" name="Group 8"/>
          <p:cNvGrpSpPr/>
          <p:nvPr/>
        </p:nvGrpSpPr>
        <p:grpSpPr>
          <a:xfrm>
            <a:off x="609600" y="3410097"/>
            <a:ext cx="2819400" cy="1371600"/>
            <a:chOff x="609600" y="3410097"/>
            <a:chExt cx="2819400" cy="1371600"/>
          </a:xfrm>
        </p:grpSpPr>
        <p:sp>
          <p:nvSpPr>
            <p:cNvPr id="5" name="Oval Callout 4"/>
            <p:cNvSpPr/>
            <p:nvPr/>
          </p:nvSpPr>
          <p:spPr>
            <a:xfrm>
              <a:off x="609600" y="3410097"/>
              <a:ext cx="2819400" cy="1371600"/>
            </a:xfrm>
            <a:prstGeom prst="wedgeEllipseCallout">
              <a:avLst>
                <a:gd name="adj1" fmla="val 54723"/>
                <a:gd name="adj2" fmla="val -7133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62000" y="3634232"/>
              <a:ext cx="2667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 smtClean="0"/>
                <a:t>Merge some CT concepts and CT practices from </a:t>
              </a:r>
            </a:p>
            <a:p>
              <a:r>
                <a:rPr lang="en-IN" dirty="0" smtClean="0"/>
                <a:t>CT framework </a:t>
              </a:r>
              <a:endParaRPr lang="en-IN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791200" y="3335444"/>
            <a:ext cx="2819400" cy="1371600"/>
            <a:chOff x="5791200" y="3335444"/>
            <a:chExt cx="2819400" cy="1371600"/>
          </a:xfrm>
        </p:grpSpPr>
        <p:sp>
          <p:nvSpPr>
            <p:cNvPr id="7" name="Oval Callout 6"/>
            <p:cNvSpPr/>
            <p:nvPr/>
          </p:nvSpPr>
          <p:spPr>
            <a:xfrm>
              <a:off x="5791200" y="3335444"/>
              <a:ext cx="2819400" cy="1371600"/>
            </a:xfrm>
            <a:prstGeom prst="wedgeEllipseCallout">
              <a:avLst>
                <a:gd name="adj1" fmla="val -68687"/>
                <a:gd name="adj2" fmla="val -68595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943600" y="3559579"/>
              <a:ext cx="2667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 smtClean="0"/>
                <a:t>Add some practices of actual scientists and engineers</a:t>
              </a:r>
              <a:endParaRPr lang="en-IN" dirty="0"/>
            </a:p>
          </p:txBody>
        </p:sp>
      </p:grpSp>
    </p:spTree>
    <p:extLst>
      <p:ext uri="{BB962C8B-B14F-4D97-AF65-F5344CB8AC3E}">
        <p14:creationId xmlns:p14="http://schemas.microsoft.com/office/powerpoint/2010/main" val="216042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20A7A5-0D08-469E-B95B-6F4F1103621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481078"/>
            <a:ext cx="7467600" cy="466594"/>
          </a:xfrm>
        </p:spPr>
        <p:txBody>
          <a:bodyPr/>
          <a:lstStyle/>
          <a:p>
            <a:r>
              <a:rPr lang="en-US" sz="2800" dirty="0" smtClean="0"/>
              <a:t>Google</a:t>
            </a:r>
            <a:r>
              <a:rPr lang="en-US" dirty="0" smtClean="0"/>
              <a:t> - Educational Technology, IIT Bombay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25"/>
          <a:stretch/>
        </p:blipFill>
        <p:spPr>
          <a:xfrm>
            <a:off x="323528" y="1131590"/>
            <a:ext cx="8640960" cy="35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9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20A7A5-0D08-469E-B95B-6F4F1103621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4800" y="464650"/>
            <a:ext cx="7772400" cy="466594"/>
          </a:xfrm>
        </p:spPr>
        <p:txBody>
          <a:bodyPr/>
          <a:lstStyle/>
          <a:p>
            <a:r>
              <a:rPr lang="en-US" dirty="0" smtClean="0"/>
              <a:t>CT in higher education – Disciplinary practices</a:t>
            </a:r>
            <a:endParaRPr 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86255" y="1134932"/>
            <a:ext cx="8300545" cy="366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0"/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en-US" altLang="en-US" sz="24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86255" y="1047750"/>
            <a:ext cx="8300545" cy="366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0"/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altLang="en-US" sz="2800" dirty="0" smtClean="0"/>
              <a:t>Example –Divergent &amp; Convergent Thinking in Design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IN" dirty="0" smtClean="0"/>
              <a:t>Software Design </a:t>
            </a:r>
            <a:r>
              <a:rPr lang="en-IN" dirty="0"/>
              <a:t>is a process which ranges from </a:t>
            </a:r>
            <a:r>
              <a:rPr lang="en-IN" dirty="0" smtClean="0"/>
              <a:t>requirements analysis to conceptual design, detailed design to implementation, and testing to refactoring.</a:t>
            </a:r>
            <a:endParaRPr lang="en-IN" dirty="0"/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en-IN" dirty="0"/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IN" dirty="0"/>
              <a:t>C</a:t>
            </a:r>
            <a:r>
              <a:rPr lang="en-IN" dirty="0" smtClean="0"/>
              <a:t>onceptual design involves: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IN" dirty="0" smtClean="0"/>
              <a:t>Expand the problem space by considering multiple perspectives</a:t>
            </a:r>
            <a:endParaRPr lang="en-IN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IN" dirty="0" smtClean="0"/>
              <a:t>Systematically reduce the problem into sub-problems</a:t>
            </a:r>
            <a:endParaRPr lang="en-IN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IN" dirty="0" smtClean="0"/>
              <a:t>Generate multiple alternative solutions to each sub-problem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IN" dirty="0" smtClean="0"/>
              <a:t>Select one solution by evaluating the alternatives based on criteria</a:t>
            </a:r>
          </a:p>
          <a:p>
            <a:pPr fontAlgn="base"/>
            <a:endParaRPr lang="en-IN" dirty="0" smtClean="0"/>
          </a:p>
          <a:p>
            <a:pPr fontAlgn="base"/>
            <a:r>
              <a:rPr lang="en-IN" dirty="0" smtClean="0">
                <a:solidFill>
                  <a:srgbClr val="0000FF"/>
                </a:solidFill>
              </a:rPr>
              <a:t>Working through these stages systematically is an application of CT.</a:t>
            </a:r>
          </a:p>
          <a:p>
            <a:pPr fontAlgn="base"/>
            <a:r>
              <a:rPr lang="en-IN" dirty="0" smtClean="0">
                <a:solidFill>
                  <a:srgbClr val="0000FF"/>
                </a:solidFill>
              </a:rPr>
              <a:t>Teaching-learning of design includes teaching-learning of some CT practices.</a:t>
            </a:r>
            <a:endParaRPr lang="en-IN" dirty="0">
              <a:solidFill>
                <a:srgbClr val="0000FF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1809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20A7A5-0D08-469E-B95B-6F4F1103621D}" type="slidenum">
              <a:rPr lang="en-IN" smtClean="0"/>
              <a:t>31</a:t>
            </a:fld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1000" y="481078"/>
            <a:ext cx="7739264" cy="466594"/>
          </a:xfrm>
        </p:spPr>
        <p:txBody>
          <a:bodyPr/>
          <a:lstStyle/>
          <a:p>
            <a:r>
              <a:rPr lang="en-IN" sz="2400" dirty="0" smtClean="0"/>
              <a:t>Fathom – System for learning expand-reduce skills in design </a:t>
            </a:r>
            <a:endParaRPr lang="en-IN" sz="24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2" y="942976"/>
            <a:ext cx="7467600" cy="4179398"/>
          </a:xfrm>
        </p:spPr>
      </p:pic>
    </p:spTree>
    <p:extLst>
      <p:ext uri="{BB962C8B-B14F-4D97-AF65-F5344CB8AC3E}">
        <p14:creationId xmlns:p14="http://schemas.microsoft.com/office/powerpoint/2010/main" val="154199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20A7A5-0D08-469E-B95B-6F4F1103621D}" type="slidenum">
              <a:rPr lang="en-IN" smtClean="0"/>
              <a:t>32</a:t>
            </a:fld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1000" y="481078"/>
            <a:ext cx="7739264" cy="466594"/>
          </a:xfrm>
        </p:spPr>
        <p:txBody>
          <a:bodyPr/>
          <a:lstStyle/>
          <a:p>
            <a:r>
              <a:rPr lang="en-IN" sz="2400" dirty="0" err="1"/>
              <a:t>t</a:t>
            </a:r>
            <a:r>
              <a:rPr lang="en-IN" sz="2400" dirty="0" err="1" smtClean="0"/>
              <a:t>hink&amp;link</a:t>
            </a:r>
            <a:r>
              <a:rPr lang="en-IN" sz="2400" dirty="0" smtClean="0"/>
              <a:t> – System for learning software conceptual design </a:t>
            </a:r>
            <a:endParaRPr lang="en-IN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71550"/>
            <a:ext cx="8229600" cy="3998377"/>
          </a:xfrm>
        </p:spPr>
      </p:pic>
    </p:spTree>
    <p:extLst>
      <p:ext uri="{BB962C8B-B14F-4D97-AF65-F5344CB8AC3E}">
        <p14:creationId xmlns:p14="http://schemas.microsoft.com/office/powerpoint/2010/main" val="165620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20A7A5-0D08-469E-B95B-6F4F1103621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4800" y="464650"/>
            <a:ext cx="7772400" cy="466594"/>
          </a:xfrm>
        </p:spPr>
        <p:txBody>
          <a:bodyPr/>
          <a:lstStyle/>
          <a:p>
            <a:r>
              <a:rPr lang="en-US" dirty="0" smtClean="0"/>
              <a:t>CT in higher education – Disciplinary practices</a:t>
            </a:r>
            <a:endParaRPr 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86255" y="1134932"/>
            <a:ext cx="8300545" cy="366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0"/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en-US" altLang="en-US" sz="24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85083" y="933296"/>
            <a:ext cx="8300545" cy="387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0"/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altLang="en-US" sz="2800" dirty="0" smtClean="0"/>
              <a:t>Example – Troubleshooting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IN" dirty="0"/>
              <a:t>Troubleshooting </a:t>
            </a:r>
            <a:r>
              <a:rPr lang="en-IN" dirty="0" smtClean="0"/>
              <a:t>(TS) is </a:t>
            </a:r>
            <a:r>
              <a:rPr lang="en-IN" dirty="0"/>
              <a:t>a process which ranges from the identification of problem symptoms to determining and implementing the action required to fix that </a:t>
            </a:r>
            <a:r>
              <a:rPr lang="en-IN" dirty="0" smtClean="0"/>
              <a:t>problem.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en-IN" dirty="0"/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IN" dirty="0" smtClean="0"/>
              <a:t>TS involves: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IN" dirty="0"/>
              <a:t>Problem Space Understanding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IN" dirty="0"/>
              <a:t>Hypothesis </a:t>
            </a:r>
            <a:r>
              <a:rPr lang="en-IN" dirty="0" smtClean="0"/>
              <a:t>Generation and Prioritisation</a:t>
            </a:r>
            <a:endParaRPr lang="en-IN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IN" dirty="0" smtClean="0"/>
              <a:t>Designing </a:t>
            </a:r>
            <a:r>
              <a:rPr lang="en-IN" dirty="0"/>
              <a:t>and </a:t>
            </a:r>
            <a:r>
              <a:rPr lang="en-IN" dirty="0" smtClean="0"/>
              <a:t>Running tests</a:t>
            </a:r>
            <a:endParaRPr lang="en-IN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IN" dirty="0"/>
              <a:t>Result </a:t>
            </a:r>
            <a:r>
              <a:rPr lang="en-IN" dirty="0" smtClean="0"/>
              <a:t>Interpretation</a:t>
            </a:r>
          </a:p>
          <a:p>
            <a:pPr fontAlgn="base"/>
            <a:endParaRPr lang="en-IN" dirty="0" smtClean="0"/>
          </a:p>
          <a:p>
            <a:pPr fontAlgn="base"/>
            <a:r>
              <a:rPr lang="en-IN" dirty="0" smtClean="0">
                <a:solidFill>
                  <a:srgbClr val="0000FF"/>
                </a:solidFill>
              </a:rPr>
              <a:t>Working through these TS stages systematically is an application of CT.</a:t>
            </a:r>
          </a:p>
          <a:p>
            <a:pPr fontAlgn="base"/>
            <a:r>
              <a:rPr lang="en-IN" dirty="0" smtClean="0">
                <a:solidFill>
                  <a:srgbClr val="0000FF"/>
                </a:solidFill>
              </a:rPr>
              <a:t>Getting </a:t>
            </a:r>
            <a:r>
              <a:rPr lang="en-IN" dirty="0">
                <a:solidFill>
                  <a:srgbClr val="0000FF"/>
                </a:solidFill>
              </a:rPr>
              <a:t>students to do TS activities with explicit reflection can lead to inculcation of CT.</a:t>
            </a:r>
          </a:p>
          <a:p>
            <a:pPr fontAlgn="base"/>
            <a:endParaRPr lang="en-IN" dirty="0">
              <a:solidFill>
                <a:srgbClr val="0000FF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02271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68347"/>
            <a:ext cx="7467600" cy="406615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20A7A5-0D08-469E-B95B-6F4F1103621D}" type="slidenum">
              <a:rPr lang="en-IN" smtClean="0"/>
              <a:t>34</a:t>
            </a:fld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1000" y="481078"/>
            <a:ext cx="7739264" cy="466594"/>
          </a:xfrm>
        </p:spPr>
        <p:txBody>
          <a:bodyPr/>
          <a:lstStyle/>
          <a:p>
            <a:r>
              <a:rPr lang="en-IN" sz="2400" dirty="0" err="1" smtClean="0"/>
              <a:t>PhyTeR</a:t>
            </a:r>
            <a:r>
              <a:rPr lang="en-IN" sz="2400" dirty="0" smtClean="0"/>
              <a:t> – System for learning network Troubleshooting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06129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20A7A5-0D08-469E-B95B-6F4F1103621D}" type="slidenum">
              <a:rPr lang="en-IN" smtClean="0"/>
              <a:t>35</a:t>
            </a:fld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1000" y="481078"/>
            <a:ext cx="7739264" cy="466594"/>
          </a:xfrm>
        </p:spPr>
        <p:txBody>
          <a:bodyPr/>
          <a:lstStyle/>
          <a:p>
            <a:r>
              <a:rPr lang="en-IN" sz="2400" dirty="0" err="1" smtClean="0"/>
              <a:t>VeriSIM</a:t>
            </a:r>
            <a:r>
              <a:rPr lang="en-IN" sz="2400" dirty="0" smtClean="0"/>
              <a:t> – System for learning software design verification</a:t>
            </a:r>
            <a:endParaRPr lang="en-IN" sz="24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82" y="947672"/>
            <a:ext cx="7480300" cy="4174219"/>
          </a:xfrm>
        </p:spPr>
      </p:pic>
    </p:spTree>
    <p:extLst>
      <p:ext uri="{BB962C8B-B14F-4D97-AF65-F5344CB8AC3E}">
        <p14:creationId xmlns:p14="http://schemas.microsoft.com/office/powerpoint/2010/main" val="133214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20A7A5-0D08-469E-B95B-6F4F1103621D}" type="slidenum">
              <a:rPr lang="en-IN" smtClean="0"/>
              <a:t>36</a:t>
            </a:fld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031777"/>
            <a:ext cx="7696200" cy="3778348"/>
          </a:xfrm>
        </p:spPr>
        <p:txBody>
          <a:bodyPr/>
          <a:lstStyle/>
          <a:p>
            <a:r>
              <a:rPr lang="en-IN" dirty="0" smtClean="0">
                <a:solidFill>
                  <a:srgbClr val="0070C0"/>
                </a:solidFill>
              </a:rPr>
              <a:t>Think:</a:t>
            </a:r>
            <a:r>
              <a:rPr lang="en-IN" dirty="0" smtClean="0"/>
              <a:t> Choose a topic in which you are an expert. Identify one CT concept that can be taught through your topic. How?</a:t>
            </a:r>
            <a:endParaRPr lang="en-IN" dirty="0" smtClean="0">
              <a:solidFill>
                <a:srgbClr val="0070C0"/>
              </a:solidFill>
            </a:endParaRPr>
          </a:p>
          <a:p>
            <a:endParaRPr lang="en-IN" dirty="0"/>
          </a:p>
          <a:p>
            <a:r>
              <a:rPr lang="en-IN" dirty="0" smtClean="0">
                <a:solidFill>
                  <a:srgbClr val="0070C0"/>
                </a:solidFill>
              </a:rPr>
              <a:t>Pair:</a:t>
            </a:r>
            <a:r>
              <a:rPr lang="en-IN" dirty="0" smtClean="0"/>
              <a:t> Critique your neighbour’s answer. Can you identify one more CT concept in your neighbour’s topic? </a:t>
            </a:r>
          </a:p>
          <a:p>
            <a:endParaRPr lang="en-IN" dirty="0"/>
          </a:p>
          <a:p>
            <a:r>
              <a:rPr lang="en-IN" dirty="0" smtClean="0">
                <a:solidFill>
                  <a:srgbClr val="0070C0"/>
                </a:solidFill>
              </a:rPr>
              <a:t>Share:</a:t>
            </a:r>
            <a:r>
              <a:rPr lang="en-IN" dirty="0" smtClean="0"/>
              <a:t> Discuss a few answers from the audience.</a:t>
            </a:r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N" dirty="0" smtClean="0"/>
              <a:t>Activity 4 – Create a CT lesson for your topic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3411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20A7A5-0D08-469E-B95B-6F4F1103621D}" type="slidenum">
              <a:rPr lang="en-IN" smtClean="0"/>
              <a:t>37</a:t>
            </a:fld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031777"/>
            <a:ext cx="4953000" cy="3778348"/>
          </a:xfrm>
        </p:spPr>
        <p:txBody>
          <a:bodyPr/>
          <a:lstStyle/>
          <a:p>
            <a:r>
              <a:rPr lang="en-IN" dirty="0" smtClean="0"/>
              <a:t>In order to inculcate CT skills: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 smtClean="0"/>
              <a:t>Choose a &lt;domain topic, CT skill&gt; pairing such that the CT concept/practice can be mapped clearly in the topic.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 smtClean="0"/>
              <a:t>Design learning activities that are based in the topic *and* require application of the corresponding CT skill.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 smtClean="0"/>
              <a:t>Get learners to Do – Evaluate – Synthesize, i.e., reflect on their actions at several levels, until they are able apply the CT skill in a new (similar) topic.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N" dirty="0" smtClean="0"/>
              <a:t>Activity 4 - Guidelines</a:t>
            </a:r>
            <a:endParaRPr lang="en-IN" dirty="0"/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214" y="1047750"/>
            <a:ext cx="2547050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6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20A7A5-0D08-469E-B95B-6F4F1103621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481078"/>
            <a:ext cx="7467600" cy="466594"/>
          </a:xfrm>
        </p:spPr>
        <p:txBody>
          <a:bodyPr/>
          <a:lstStyle/>
          <a:p>
            <a:r>
              <a:rPr lang="en-US" dirty="0" smtClean="0"/>
              <a:t>Take-away</a:t>
            </a:r>
            <a:endParaRPr 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81001" y="1276350"/>
            <a:ext cx="777240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0"/>
          <a:lstStyle/>
          <a:p>
            <a:pPr lvl="0" algn="ctr">
              <a:lnSpc>
                <a:spcPct val="150000"/>
              </a:lnSpc>
            </a:pPr>
            <a:r>
              <a:rPr lang="en-IN" sz="2400" dirty="0" smtClean="0">
                <a:solidFill>
                  <a:srgbClr val="0000FF"/>
                </a:solidFill>
              </a:rPr>
              <a:t>CT is not automatically “acquired” while learning content. </a:t>
            </a:r>
          </a:p>
          <a:p>
            <a:pPr lvl="0" algn="ctr">
              <a:lnSpc>
                <a:spcPct val="150000"/>
              </a:lnSpc>
            </a:pPr>
            <a:r>
              <a:rPr lang="en-IN" sz="2400" dirty="0" smtClean="0">
                <a:solidFill>
                  <a:srgbClr val="0000FF"/>
                </a:solidFill>
              </a:rPr>
              <a:t>Learning CT needs explicit training.</a:t>
            </a:r>
          </a:p>
          <a:p>
            <a:pPr lvl="0" algn="ctr">
              <a:lnSpc>
                <a:spcPct val="150000"/>
              </a:lnSpc>
            </a:pPr>
            <a:endParaRPr lang="en-IN" sz="2400" dirty="0">
              <a:solidFill>
                <a:srgbClr val="0000FF"/>
              </a:solidFill>
            </a:endParaRPr>
          </a:p>
          <a:p>
            <a:pPr lvl="0" algn="ctr">
              <a:lnSpc>
                <a:spcPct val="150000"/>
              </a:lnSpc>
            </a:pPr>
            <a:r>
              <a:rPr lang="en-IN" sz="2000" dirty="0" smtClean="0">
                <a:solidFill>
                  <a:srgbClr val="0000FF"/>
                </a:solidFill>
              </a:rPr>
              <a:t>One way to train for CT is through programming concepts and practices, but transfer to a non-programming context is not automatic.</a:t>
            </a:r>
          </a:p>
          <a:p>
            <a:pPr lvl="0" algn="ctr">
              <a:lnSpc>
                <a:spcPct val="150000"/>
              </a:lnSpc>
            </a:pPr>
            <a:r>
              <a:rPr lang="en-IN" sz="2000" dirty="0" smtClean="0">
                <a:solidFill>
                  <a:srgbClr val="0000FF"/>
                </a:solidFill>
              </a:rPr>
              <a:t>Transfer needs explicit attention and training.</a:t>
            </a:r>
            <a:endParaRPr lang="en-IN" sz="2400" dirty="0" smtClean="0">
              <a:solidFill>
                <a:srgbClr val="0000FF"/>
              </a:solidFill>
            </a:endParaRPr>
          </a:p>
          <a:p>
            <a:pPr lvl="0" algn="ctr">
              <a:lnSpc>
                <a:spcPct val="150000"/>
              </a:lnSpc>
            </a:pPr>
            <a:endParaRPr lang="en-IN" sz="2400" dirty="0" smtClean="0">
              <a:solidFill>
                <a:srgbClr val="0000FF"/>
              </a:solidFill>
            </a:endParaRPr>
          </a:p>
          <a:p>
            <a:pPr lvl="0" algn="ctr">
              <a:lnSpc>
                <a:spcPct val="150000"/>
              </a:lnSpc>
            </a:pPr>
            <a:endParaRPr lang="en-IN" sz="2400" dirty="0" smtClean="0">
              <a:solidFill>
                <a:srgbClr val="0000FF"/>
              </a:solidFill>
            </a:endParaRPr>
          </a:p>
          <a:p>
            <a:pPr lvl="0" algn="ctr">
              <a:lnSpc>
                <a:spcPct val="150000"/>
              </a:lnSpc>
            </a:pPr>
            <a:endParaRPr lang="en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59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CT work in India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0A7A5-0D08-469E-B95B-6F4F1103621D}" type="slidenum">
              <a:rPr lang="en-IN" smtClean="0"/>
              <a:t>39</a:t>
            </a:fld>
            <a:endParaRPr lang="en-IN" dirty="0"/>
          </a:p>
        </p:txBody>
      </p:sp>
      <p:pic>
        <p:nvPicPr>
          <p:cNvPr id="1026" name="Picture 2" descr="File:India-locator-map-blank.svg"/>
          <p:cNvPicPr>
            <a:picLocks noGrp="1" noChangeAspect="1" noChangeArrowheads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793" y="1123950"/>
            <a:ext cx="2907590" cy="3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27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20A7A5-0D08-469E-B95B-6F4F1103621D}" type="slidenum">
              <a:rPr lang="en-IN" smtClean="0"/>
              <a:t>4</a:t>
            </a:fld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N" dirty="0" smtClean="0"/>
              <a:t>Game goal: Speak English sentences continuously without using the word ‘</a:t>
            </a:r>
            <a:r>
              <a:rPr lang="en-IN" b="1" dirty="0" smtClean="0"/>
              <a:t>and</a:t>
            </a:r>
            <a:r>
              <a:rPr lang="en-IN" dirty="0" smtClean="0"/>
              <a:t>’. If you use the word ‘</a:t>
            </a:r>
            <a:r>
              <a:rPr lang="en-IN" b="1" dirty="0" smtClean="0"/>
              <a:t>and</a:t>
            </a:r>
            <a:r>
              <a:rPr lang="en-IN" dirty="0" smtClean="0"/>
              <a:t>’, you are out. </a:t>
            </a:r>
          </a:p>
          <a:p>
            <a:endParaRPr lang="en-IN" dirty="0" smtClean="0"/>
          </a:p>
          <a:p>
            <a:r>
              <a:rPr lang="en-IN" dirty="0" smtClean="0"/>
              <a:t>Winner: Whoever speaks for the longest duration of time.</a:t>
            </a:r>
          </a:p>
          <a:p>
            <a:endParaRPr lang="en-IN" dirty="0"/>
          </a:p>
          <a:p>
            <a:endParaRPr lang="en-IN" dirty="0" smtClean="0"/>
          </a:p>
          <a:p>
            <a:r>
              <a:rPr lang="en-IN" dirty="0" smtClean="0"/>
              <a:t>A few volunteers to demonstrate the game.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N" dirty="0" smtClean="0"/>
              <a:t>Activity 1 - Play a game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2188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20A7A5-0D08-469E-B95B-6F4F1103621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4800" y="464650"/>
            <a:ext cx="7772400" cy="466594"/>
          </a:xfrm>
        </p:spPr>
        <p:txBody>
          <a:bodyPr/>
          <a:lstStyle/>
          <a:p>
            <a:r>
              <a:rPr lang="en-US" dirty="0" smtClean="0"/>
              <a:t>CT work in India – Ancient - </a:t>
            </a:r>
            <a:r>
              <a:rPr lang="en-US" dirty="0" err="1" smtClean="0"/>
              <a:t>Chandas-sastra</a:t>
            </a:r>
            <a:endParaRPr 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86255" y="1134932"/>
            <a:ext cx="8300545" cy="366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0"/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en-US" altLang="en-US" sz="24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86255" y="1047750"/>
            <a:ext cx="8300545" cy="366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0"/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en-US" alt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11732"/>
            <a:ext cx="7538545" cy="3184536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86255" y="1041623"/>
            <a:ext cx="7614745" cy="768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0"/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altLang="en-US" sz="2400" dirty="0" smtClean="0"/>
              <a:t>From Prof. K. </a:t>
            </a:r>
            <a:r>
              <a:rPr lang="en-US" altLang="en-US" sz="2400" dirty="0" err="1" smtClean="0"/>
              <a:t>Ramasubramanian</a:t>
            </a:r>
            <a:r>
              <a:rPr lang="en-US" altLang="en-US" sz="2400" dirty="0" smtClean="0"/>
              <a:t>, </a:t>
            </a:r>
            <a:r>
              <a:rPr lang="en-US" altLang="en-US" sz="2400" dirty="0" err="1" smtClean="0"/>
              <a:t>Dept</a:t>
            </a:r>
            <a:r>
              <a:rPr lang="en-US" altLang="en-US" sz="2400" dirty="0" smtClean="0"/>
              <a:t> of HSS, IIT Bombay</a:t>
            </a:r>
            <a:endParaRPr lang="en-US" altLang="en-US" sz="2400" dirty="0"/>
          </a:p>
        </p:txBody>
      </p:sp>
      <p:pic>
        <p:nvPicPr>
          <p:cNvPr id="9" name="Explanation-of-a-sutra-in-chandas-sastr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2419350"/>
            <a:ext cx="304800" cy="304800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28624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92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20A7A5-0D08-469E-B95B-6F4F1103621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4800" y="464650"/>
            <a:ext cx="7772400" cy="466594"/>
          </a:xfrm>
        </p:spPr>
        <p:txBody>
          <a:bodyPr/>
          <a:lstStyle/>
          <a:p>
            <a:r>
              <a:rPr lang="en-US" dirty="0" smtClean="0"/>
              <a:t>Some CT work in India - Today</a:t>
            </a:r>
            <a:endParaRPr 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86255" y="1134932"/>
            <a:ext cx="8300545" cy="366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0"/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en-US" altLang="en-US" sz="24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86255" y="1047750"/>
            <a:ext cx="8452945" cy="366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0"/>
          <a:lstStyle/>
          <a:p>
            <a:r>
              <a:rPr lang="en-IN" sz="2400" dirty="0" smtClean="0"/>
              <a:t>IIT Bombay - Computer </a:t>
            </a:r>
            <a:r>
              <a:rPr lang="en-IN" sz="2400" dirty="0" err="1" smtClean="0"/>
              <a:t>Masti</a:t>
            </a:r>
            <a:r>
              <a:rPr lang="en-IN" sz="2400" dirty="0" smtClean="0"/>
              <a:t> (CS); </a:t>
            </a:r>
            <a:r>
              <a:rPr lang="en-IN" sz="2400" dirty="0" err="1" smtClean="0"/>
              <a:t>TELoTS</a:t>
            </a:r>
            <a:r>
              <a:rPr lang="en-IN" sz="2400" dirty="0" smtClean="0"/>
              <a:t> project (</a:t>
            </a:r>
            <a:r>
              <a:rPr lang="en-IN" sz="2400" dirty="0" err="1" smtClean="0"/>
              <a:t>Engg</a:t>
            </a:r>
            <a:r>
              <a:rPr lang="en-IN" sz="2400" dirty="0" smtClean="0"/>
              <a:t> practices).</a:t>
            </a:r>
          </a:p>
          <a:p>
            <a:pPr lvl="1"/>
            <a:r>
              <a:rPr lang="en-IN" sz="2400" dirty="0" smtClean="0">
                <a:hlinkClick r:id="rId3"/>
              </a:rPr>
              <a:t>www.et.iitb.ac.in/projects/telots/</a:t>
            </a:r>
            <a:endParaRPr lang="en-IN" sz="2400" dirty="0" smtClean="0">
              <a:hlinkClick r:id="rId4"/>
            </a:endParaRPr>
          </a:p>
          <a:p>
            <a:endParaRPr lang="en-IN" sz="2400" dirty="0" smtClean="0"/>
          </a:p>
          <a:p>
            <a:r>
              <a:rPr lang="en-IN" sz="2400" dirty="0" smtClean="0"/>
              <a:t>ACM India - CS </a:t>
            </a:r>
            <a:r>
              <a:rPr lang="en-IN" sz="2400" dirty="0" err="1" smtClean="0"/>
              <a:t>pathshala</a:t>
            </a:r>
            <a:r>
              <a:rPr lang="en-IN" sz="2400" dirty="0" smtClean="0"/>
              <a:t> -</a:t>
            </a:r>
            <a:r>
              <a:rPr lang="en-IN" sz="2400" dirty="0"/>
              <a:t> </a:t>
            </a:r>
            <a:r>
              <a:rPr lang="en-IN" sz="2400" dirty="0" smtClean="0"/>
              <a:t>Teaching computing without computers.</a:t>
            </a:r>
          </a:p>
          <a:p>
            <a:pPr lvl="1"/>
            <a:r>
              <a:rPr lang="en-IN" sz="2400" dirty="0" smtClean="0">
                <a:hlinkClick r:id="rId5"/>
              </a:rPr>
              <a:t>cspathshala.org</a:t>
            </a:r>
            <a:endParaRPr lang="en-IN" sz="2400" dirty="0"/>
          </a:p>
          <a:p>
            <a:endParaRPr lang="en-IN" sz="2400" dirty="0" smtClean="0"/>
          </a:p>
          <a:p>
            <a:r>
              <a:rPr lang="en-IN" sz="2400" dirty="0" smtClean="0"/>
              <a:t>Amrita University – Developing tinkering </a:t>
            </a:r>
            <a:r>
              <a:rPr lang="en-IN" sz="2400" dirty="0" err="1" smtClean="0"/>
              <a:t>mindset</a:t>
            </a:r>
            <a:r>
              <a:rPr lang="en-IN" sz="2400" dirty="0" smtClean="0"/>
              <a:t> in school children.</a:t>
            </a:r>
          </a:p>
          <a:p>
            <a:pPr lvl="1"/>
            <a:r>
              <a:rPr lang="en-IN" sz="2400" dirty="0" smtClean="0">
                <a:hlinkClick r:id="rId6"/>
              </a:rPr>
              <a:t>ammachilabs.org/second-foundation</a:t>
            </a:r>
            <a:r>
              <a:rPr lang="en-IN" sz="2400" dirty="0">
                <a:hlinkClick r:id="rId6"/>
              </a:rPr>
              <a:t>/</a:t>
            </a:r>
            <a:endParaRPr lang="en-IN" sz="2400" dirty="0"/>
          </a:p>
          <a:p>
            <a:endParaRPr lang="en-IN" sz="2400" dirty="0" smtClean="0"/>
          </a:p>
          <a:p>
            <a:r>
              <a:rPr lang="en-IN" dirty="0" smtClean="0"/>
              <a:t>*This is what I can recall off-hand. Apologies if I have missed listing your work!</a:t>
            </a:r>
            <a:endParaRPr lang="en-IN" sz="2000" dirty="0" smtClean="0"/>
          </a:p>
          <a:p>
            <a:endParaRPr lang="en-IN" sz="2400" dirty="0"/>
          </a:p>
          <a:p>
            <a:endParaRPr lang="en-IN" dirty="0" smtClean="0"/>
          </a:p>
        </p:txBody>
      </p:sp>
    </p:spTree>
    <p:extLst>
      <p:ext uri="{BB962C8B-B14F-4D97-AF65-F5344CB8AC3E}">
        <p14:creationId xmlns:p14="http://schemas.microsoft.com/office/powerpoint/2010/main" val="159934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20A7A5-0D08-469E-B95B-6F4F1103621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4800" y="464650"/>
            <a:ext cx="7772400" cy="466594"/>
          </a:xfrm>
        </p:spPr>
        <p:txBody>
          <a:bodyPr/>
          <a:lstStyle/>
          <a:p>
            <a:r>
              <a:rPr lang="en-US" dirty="0" smtClean="0"/>
              <a:t>Research opportunities in CT</a:t>
            </a:r>
            <a:endParaRPr 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86255" y="1134932"/>
            <a:ext cx="8300545" cy="366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0"/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en-US" altLang="en-US" sz="24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86255" y="1047750"/>
            <a:ext cx="8300545" cy="366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0"/>
          <a:lstStyle/>
          <a:p>
            <a:r>
              <a:rPr lang="en-IN" sz="2400" dirty="0"/>
              <a:t>Design </a:t>
            </a:r>
            <a:r>
              <a:rPr lang="en-IN" sz="2400" dirty="0" smtClean="0"/>
              <a:t>and evaluate interventions </a:t>
            </a:r>
            <a:r>
              <a:rPr lang="en-IN" sz="2400" dirty="0"/>
              <a:t>to develop CT in your </a:t>
            </a:r>
            <a:r>
              <a:rPr lang="en-IN" sz="2400" dirty="0" smtClean="0"/>
              <a:t>students</a:t>
            </a:r>
          </a:p>
          <a:p>
            <a:endParaRPr lang="en-IN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smtClean="0"/>
              <a:t>Create </a:t>
            </a:r>
            <a:r>
              <a:rPr lang="en-IN" dirty="0"/>
              <a:t>interventions </a:t>
            </a:r>
            <a:r>
              <a:rPr lang="en-IN" dirty="0" smtClean="0"/>
              <a:t>(learning activities) </a:t>
            </a:r>
            <a:r>
              <a:rPr lang="en-IN" dirty="0"/>
              <a:t>that </a:t>
            </a:r>
            <a:r>
              <a:rPr lang="en-IN" dirty="0" smtClean="0"/>
              <a:t>involve use </a:t>
            </a:r>
            <a:r>
              <a:rPr lang="en-IN" dirty="0"/>
              <a:t>of CT in </a:t>
            </a:r>
            <a:r>
              <a:rPr lang="en-IN" dirty="0" smtClean="0"/>
              <a:t>various domains.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smtClean="0"/>
              <a:t>Show explicit mapping between your design and learners’ development of 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smtClean="0"/>
              <a:t>Do evaluation to explicitly show that CT has been developed.</a:t>
            </a:r>
          </a:p>
          <a:p>
            <a:endParaRPr lang="en-IN" sz="2400" dirty="0"/>
          </a:p>
          <a:p>
            <a:r>
              <a:rPr lang="en-IN" sz="2400" dirty="0" smtClean="0"/>
              <a:t>Submit a paper to </a:t>
            </a:r>
            <a:r>
              <a:rPr lang="en-IN" sz="2400" dirty="0"/>
              <a:t>next </a:t>
            </a:r>
            <a:r>
              <a:rPr lang="en-IN" sz="2400" dirty="0" smtClean="0"/>
              <a:t>T4E/COMPUTE conferences</a:t>
            </a:r>
          </a:p>
          <a:p>
            <a:endParaRPr lang="en-IN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smtClean="0"/>
              <a:t>For help with planning your study and writing your paper, see </a:t>
            </a:r>
            <a:r>
              <a:rPr lang="en-IN" dirty="0">
                <a:hlinkClick r:id="rId3"/>
              </a:rPr>
              <a:t>http://www.et.iitb.ac.in/ResearchResources.html</a:t>
            </a:r>
            <a:endParaRPr lang="en-IN" dirty="0" smtClean="0"/>
          </a:p>
        </p:txBody>
      </p:sp>
    </p:spTree>
    <p:extLst>
      <p:ext uri="{BB962C8B-B14F-4D97-AF65-F5344CB8AC3E}">
        <p14:creationId xmlns:p14="http://schemas.microsoft.com/office/powerpoint/2010/main" val="133990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20A7A5-0D08-469E-B95B-6F4F1103621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481078"/>
            <a:ext cx="7620000" cy="466594"/>
          </a:xfrm>
        </p:spPr>
        <p:txBody>
          <a:bodyPr/>
          <a:lstStyle/>
          <a:p>
            <a:r>
              <a:rPr lang="en-US" dirty="0" smtClean="0"/>
              <a:t>References and Resources</a:t>
            </a:r>
            <a:endParaRPr 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86255" y="1134932"/>
            <a:ext cx="8300545" cy="366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0"/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en-US" altLang="en-US" sz="24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87531" y="1134932"/>
            <a:ext cx="7620000" cy="373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0"/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IN" sz="1600" dirty="0" smtClean="0"/>
              <a:t>Demystifying </a:t>
            </a:r>
            <a:r>
              <a:rPr lang="en-IN" sz="1600" dirty="0"/>
              <a:t>computational thinking</a:t>
            </a:r>
            <a:r>
              <a:rPr lang="en-IN" sz="1600" dirty="0" smtClean="0"/>
              <a:t>. </a:t>
            </a:r>
            <a:r>
              <a:rPr lang="en-IN" sz="1600" dirty="0"/>
              <a:t>Valerie J</a:t>
            </a:r>
            <a:r>
              <a:rPr lang="en-IN" sz="1600" dirty="0" smtClean="0"/>
              <a:t>. </a:t>
            </a:r>
            <a:r>
              <a:rPr lang="en-IN" sz="1600" dirty="0"/>
              <a:t>Shute</a:t>
            </a:r>
            <a:r>
              <a:rPr lang="en-IN" sz="1600" dirty="0" smtClean="0"/>
              <a:t>, Sun Chen, </a:t>
            </a:r>
            <a:r>
              <a:rPr lang="en-IN" sz="1600" dirty="0"/>
              <a:t>and Jodi </a:t>
            </a:r>
            <a:r>
              <a:rPr lang="en-IN" sz="1600" dirty="0" err="1"/>
              <a:t>Asbell</a:t>
            </a:r>
            <a:r>
              <a:rPr lang="en-IN" sz="1600" dirty="0"/>
              <a:t>-Clarke. </a:t>
            </a:r>
            <a:r>
              <a:rPr lang="en-IN" sz="1600" dirty="0" smtClean="0"/>
              <a:t>Educational </a:t>
            </a:r>
            <a:r>
              <a:rPr lang="en-IN" sz="1600" dirty="0"/>
              <a:t>Research Review 22 (2017): 142-158.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IN" sz="1600" dirty="0" smtClean="0"/>
              <a:t>How </a:t>
            </a:r>
            <a:r>
              <a:rPr lang="en-IN" sz="1600" dirty="0"/>
              <a:t>to learn and how to teach computational thinking: Suggestions based on a review of the </a:t>
            </a:r>
            <a:r>
              <a:rPr lang="en-IN" sz="1600" dirty="0" smtClean="0"/>
              <a:t>literature. Ting-Chia Hsu, </a:t>
            </a:r>
            <a:r>
              <a:rPr lang="en-IN" sz="1600" dirty="0"/>
              <a:t>Shao-Chen Chang, and Yu-Ting Hung. </a:t>
            </a:r>
            <a:r>
              <a:rPr lang="en-IN" sz="1600" dirty="0" smtClean="0"/>
              <a:t> Computers </a:t>
            </a:r>
            <a:r>
              <a:rPr lang="en-IN" sz="1600" dirty="0"/>
              <a:t>&amp; Education 126 (2018): 296-310.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IN" sz="1600" dirty="0" smtClean="0"/>
              <a:t>Computing Education Research Blog. Mark </a:t>
            </a:r>
            <a:r>
              <a:rPr lang="en-IN" sz="1600" dirty="0" err="1" smtClean="0"/>
              <a:t>Guzdial</a:t>
            </a:r>
            <a:r>
              <a:rPr lang="en-IN" sz="1600" dirty="0" smtClean="0"/>
              <a:t>. </a:t>
            </a:r>
            <a:r>
              <a:rPr lang="en-IN" sz="1600" dirty="0">
                <a:hlinkClick r:id="rId3"/>
              </a:rPr>
              <a:t>https://computinged.wordpress.com/</a:t>
            </a:r>
            <a:endParaRPr lang="en-IN" sz="16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IN" sz="1600" dirty="0" smtClean="0"/>
              <a:t>A Tale of two CTs (and a Revised Timeline for Computational Thinking). </a:t>
            </a:r>
            <a:r>
              <a:rPr lang="en-IN" sz="1600" dirty="0" err="1" smtClean="0"/>
              <a:t>Shuchi</a:t>
            </a:r>
            <a:r>
              <a:rPr lang="en-IN" sz="1600" dirty="0" smtClean="0"/>
              <a:t> Grover. </a:t>
            </a:r>
            <a:r>
              <a:rPr lang="en-IN" sz="1600" dirty="0" err="1" smtClean="0"/>
              <a:t>Blog@CACM</a:t>
            </a:r>
            <a:r>
              <a:rPr lang="en-IN" sz="1600" dirty="0" smtClean="0"/>
              <a:t>. Nov. 5, 2018.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IN" sz="1600" dirty="0" smtClean="0"/>
              <a:t>C2STEM</a:t>
            </a:r>
            <a:r>
              <a:rPr lang="en-IN" sz="1600" dirty="0"/>
              <a:t>: a System for Synergistic Learning of Physics and Computational Thinking. Hutchins, N.M., Biswas, G., </a:t>
            </a:r>
            <a:r>
              <a:rPr lang="en-IN" sz="1600" dirty="0" err="1"/>
              <a:t>Maróti</a:t>
            </a:r>
            <a:r>
              <a:rPr lang="en-IN" sz="1600" dirty="0"/>
              <a:t>, M. et al. </a:t>
            </a:r>
            <a:r>
              <a:rPr lang="en-IN" sz="1600" dirty="0" smtClean="0"/>
              <a:t>Journal of Science Education and Technology. </a:t>
            </a:r>
            <a:r>
              <a:rPr lang="en-IN" sz="1600" dirty="0"/>
              <a:t> (2019) doi:10.1007/s10956-019-09804-9 </a:t>
            </a:r>
            <a:endParaRPr lang="en-IN" sz="16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IN" altLang="en-US" sz="1600" dirty="0" smtClean="0"/>
              <a:t>Network theory, plot analysis. Franco Moretti. New Left Review, 68, Mar-Apr 2011. </a:t>
            </a:r>
            <a:endParaRPr lang="en-IN" sz="16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IN" sz="1600" dirty="0"/>
              <a:t>A crafts-oriented approach to computing in high school: Introducing computational concepts, practices, and perspectives with electronic textiles. Yasmin Kafai. ACM Transactions on Computing Education (TOCE) 14.1 (2014): 1.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18655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20A7A5-0D08-469E-B95B-6F4F1103621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481078"/>
            <a:ext cx="7467600" cy="466594"/>
          </a:xfrm>
        </p:spPr>
        <p:txBody>
          <a:bodyPr/>
          <a:lstStyle/>
          <a:p>
            <a:r>
              <a:rPr lang="en-US" dirty="0" smtClean="0"/>
              <a:t>Aspects of CT not covered in this talk</a:t>
            </a:r>
            <a:endParaRPr 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86255" y="1134932"/>
            <a:ext cx="8300545" cy="366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0"/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en-US" altLang="en-US" sz="24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679132" y="1106090"/>
            <a:ext cx="4724400" cy="366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0"/>
          <a:lstStyle/>
          <a:p>
            <a:r>
              <a:rPr lang="en-IN" altLang="en-US" sz="2400" dirty="0" smtClean="0"/>
              <a:t>Tools</a:t>
            </a:r>
          </a:p>
          <a:p>
            <a:r>
              <a:rPr lang="en-IN" altLang="en-US" sz="2400" dirty="0" smtClean="0"/>
              <a:t>Assessment</a:t>
            </a:r>
          </a:p>
          <a:p>
            <a:r>
              <a:rPr lang="en-IN" altLang="en-US" sz="2400" dirty="0" smtClean="0"/>
              <a:t>Non-formal learning</a:t>
            </a:r>
          </a:p>
          <a:p>
            <a:r>
              <a:rPr lang="en-IN" altLang="en-US" sz="2400" dirty="0" smtClean="0"/>
              <a:t>Policy</a:t>
            </a:r>
          </a:p>
          <a:p>
            <a:endParaRPr lang="en-IN" altLang="en-US" sz="2400" dirty="0" smtClean="0"/>
          </a:p>
          <a:p>
            <a:r>
              <a:rPr lang="en-IN" altLang="en-US" sz="2000" dirty="0" smtClean="0"/>
              <a:t>In-depth understanding of CT with respect to Mathematical thinking, Design thinking, etc.</a:t>
            </a:r>
          </a:p>
          <a:p>
            <a:endParaRPr lang="en-IN" altLang="en-US" sz="2400" dirty="0" smtClean="0"/>
          </a:p>
          <a:p>
            <a:r>
              <a:rPr lang="en-IN" altLang="en-US" sz="2400" dirty="0" smtClean="0"/>
              <a:t>…</a:t>
            </a:r>
            <a:endParaRPr lang="en-US" altLang="en-US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378A57-27A3-4AF9-AB15-FBB2EE2F1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034854"/>
            <a:ext cx="2438400" cy="3740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689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38150"/>
            <a:ext cx="7632000" cy="792956"/>
          </a:xfrm>
        </p:spPr>
        <p:txBody>
          <a:bodyPr/>
          <a:lstStyle/>
          <a:p>
            <a:r>
              <a:rPr lang="en-IN" dirty="0" smtClean="0"/>
              <a:t>Thank you</a:t>
            </a:r>
            <a:br>
              <a:rPr lang="en-IN" dirty="0" smtClean="0"/>
            </a:br>
            <a:r>
              <a:rPr lang="en-IN" dirty="0" smtClean="0"/>
              <a:t/>
            </a:r>
            <a:br>
              <a:rPr lang="en-IN" dirty="0" smtClean="0"/>
            </a:br>
            <a:r>
              <a:rPr lang="en-IN" sz="2400" dirty="0" smtClean="0">
                <a:latin typeface="+mn-lt"/>
              </a:rPr>
              <a:t>This presentation is available at:</a:t>
            </a:r>
            <a:r>
              <a:rPr lang="en-IN" sz="2400" dirty="0">
                <a:latin typeface="+mn-lt"/>
              </a:rPr>
              <a:t/>
            </a:r>
            <a:br>
              <a:rPr lang="en-IN" sz="2400" dirty="0">
                <a:latin typeface="+mn-lt"/>
              </a:rPr>
            </a:br>
            <a:r>
              <a:rPr lang="en-IN" sz="2400" dirty="0" smtClean="0">
                <a:latin typeface="+mn-lt"/>
              </a:rPr>
              <a:t>		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20A7A5-0D08-469E-B95B-6F4F1103621D}" type="slidenum">
              <a:rPr lang="en-IN" smtClean="0"/>
              <a:t>45</a:t>
            </a:fld>
            <a:endParaRPr lang="en-IN" dirty="0"/>
          </a:p>
        </p:txBody>
      </p:sp>
      <p:grpSp>
        <p:nvGrpSpPr>
          <p:cNvPr id="4" name="Group 3"/>
          <p:cNvGrpSpPr/>
          <p:nvPr/>
        </p:nvGrpSpPr>
        <p:grpSpPr>
          <a:xfrm>
            <a:off x="609600" y="4269910"/>
            <a:ext cx="7894200" cy="510900"/>
            <a:chOff x="609600" y="4476750"/>
            <a:chExt cx="7894200" cy="510900"/>
          </a:xfrm>
        </p:grpSpPr>
        <p:sp>
          <p:nvSpPr>
            <p:cNvPr id="5" name="Google Shape;74;p13"/>
            <p:cNvSpPr txBox="1"/>
            <p:nvPr userDrawn="1"/>
          </p:nvSpPr>
          <p:spPr>
            <a:xfrm>
              <a:off x="609600" y="4476750"/>
              <a:ext cx="7894200" cy="5109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165735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" sz="1000" baseline="0" dirty="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This presentation is released under Creative Commons-Attribution 4.0 License. You are free to use, distribute and modify it , including for commercial purposes, provided you acknowledge the source.</a:t>
              </a:r>
              <a:endParaRPr sz="1000" baseline="0" dirty="0"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6" name="Google Shape;75;p13"/>
            <p:cNvPicPr preferRelativeResize="0"/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62000" y="4560639"/>
              <a:ext cx="933750" cy="324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38351"/>
            <a:ext cx="4787153" cy="9143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15753" y="257175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smtClean="0"/>
              <a:t>Then, Click on ‘Talks’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81780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20A7A5-0D08-469E-B95B-6F4F1103621D}" type="slidenum">
              <a:rPr lang="en-IN" smtClean="0"/>
              <a:t>5</a:t>
            </a:fld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N" dirty="0" smtClean="0"/>
              <a:t>Here is one solution for the game (play audio)</a:t>
            </a:r>
          </a:p>
          <a:p>
            <a:endParaRPr lang="en-IN" dirty="0"/>
          </a:p>
          <a:p>
            <a:r>
              <a:rPr lang="en-IN" dirty="0" smtClean="0"/>
              <a:t>Is this a valid solution? </a:t>
            </a:r>
          </a:p>
          <a:p>
            <a:r>
              <a:rPr lang="en-IN" dirty="0"/>
              <a:t>	</a:t>
            </a:r>
            <a:r>
              <a:rPr lang="en-IN" dirty="0" smtClean="0"/>
              <a:t>– We can debate that, BUT the point is:</a:t>
            </a:r>
          </a:p>
          <a:p>
            <a:endParaRPr lang="en-IN" sz="2400" dirty="0"/>
          </a:p>
          <a:p>
            <a:pPr algn="ctr"/>
            <a:r>
              <a:rPr lang="en-IN" dirty="0">
                <a:solidFill>
                  <a:srgbClr val="0000FF"/>
                </a:solidFill>
              </a:rPr>
              <a:t>We typically solve </a:t>
            </a:r>
            <a:r>
              <a:rPr lang="en-IN" dirty="0" smtClean="0">
                <a:solidFill>
                  <a:srgbClr val="0000FF"/>
                </a:solidFill>
              </a:rPr>
              <a:t>unfamiliar </a:t>
            </a:r>
            <a:r>
              <a:rPr lang="en-IN" dirty="0">
                <a:solidFill>
                  <a:srgbClr val="0000FF"/>
                </a:solidFill>
              </a:rPr>
              <a:t>problems in an </a:t>
            </a:r>
            <a:r>
              <a:rPr lang="en-IN" dirty="0" err="1">
                <a:solidFill>
                  <a:srgbClr val="0000FF"/>
                </a:solidFill>
              </a:rPr>
              <a:t>adhoc</a:t>
            </a:r>
            <a:r>
              <a:rPr lang="en-IN" dirty="0">
                <a:solidFill>
                  <a:srgbClr val="0000FF"/>
                </a:solidFill>
              </a:rPr>
              <a:t> manner</a:t>
            </a:r>
            <a:r>
              <a:rPr lang="en-IN" dirty="0" smtClean="0">
                <a:solidFill>
                  <a:srgbClr val="0000FF"/>
                </a:solidFill>
              </a:rPr>
              <a:t>.</a:t>
            </a:r>
          </a:p>
          <a:p>
            <a:pPr algn="ctr"/>
            <a:r>
              <a:rPr lang="en-IN" dirty="0" smtClean="0">
                <a:solidFill>
                  <a:srgbClr val="0000FF"/>
                </a:solidFill>
              </a:rPr>
              <a:t>When </a:t>
            </a:r>
            <a:r>
              <a:rPr lang="en-IN" dirty="0">
                <a:solidFill>
                  <a:srgbClr val="0000FF"/>
                </a:solidFill>
              </a:rPr>
              <a:t>we apply CT we can solve them systematically and perhaps more </a:t>
            </a:r>
            <a:r>
              <a:rPr lang="en-IN" dirty="0" smtClean="0">
                <a:solidFill>
                  <a:srgbClr val="0000FF"/>
                </a:solidFill>
              </a:rPr>
              <a:t>simply and efficiently.</a:t>
            </a:r>
            <a:endParaRPr lang="en-IN" sz="2400" dirty="0" smtClean="0">
              <a:solidFill>
                <a:srgbClr val="0000FF"/>
              </a:solidFill>
            </a:endParaRPr>
          </a:p>
          <a:p>
            <a:endParaRPr lang="en-IN" dirty="0"/>
          </a:p>
          <a:p>
            <a:endParaRPr lang="en-IN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N" dirty="0" smtClean="0"/>
              <a:t>The power of Computational Thinking (CT)</a:t>
            </a:r>
            <a:endParaRPr lang="en-IN" dirty="0"/>
          </a:p>
        </p:txBody>
      </p:sp>
      <p:pic>
        <p:nvPicPr>
          <p:cNvPr id="5" name="Game-with-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7000" y="1200150"/>
            <a:ext cx="304800" cy="304800"/>
          </a:xfrm>
          <a:prstGeom prst="rect">
            <a:avLst/>
          </a:prstGeom>
          <a:solidFill>
            <a:srgbClr val="4F81BD"/>
          </a:solidFill>
        </p:spPr>
      </p:pic>
    </p:spTree>
    <p:extLst>
      <p:ext uri="{BB962C8B-B14F-4D97-AF65-F5344CB8AC3E}">
        <p14:creationId xmlns:p14="http://schemas.microsoft.com/office/powerpoint/2010/main" val="413705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8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What-Why-How of CT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0A7A5-0D08-469E-B95B-6F4F1103621D}" type="slidenum">
              <a:rPr lang="en-IN" smtClean="0"/>
              <a:t>6</a:t>
            </a:fld>
            <a:endParaRPr lang="en-IN" dirty="0"/>
          </a:p>
        </p:txBody>
      </p:sp>
      <p:pic>
        <p:nvPicPr>
          <p:cNvPr id="2050" name="Picture 2" descr="https://cspathshala.org/wp-content/uploads/2017/10/CT-300x285.png"/>
          <p:cNvPicPr>
            <a:picLocks noGrp="1" noChangeAspect="1" noChangeArrowheads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38" y="1463675"/>
            <a:ext cx="2857500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86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20A7A5-0D08-469E-B95B-6F4F1103621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481078"/>
            <a:ext cx="7467600" cy="466594"/>
          </a:xfrm>
        </p:spPr>
        <p:txBody>
          <a:bodyPr/>
          <a:lstStyle/>
          <a:p>
            <a:r>
              <a:rPr lang="en-US" dirty="0" smtClean="0"/>
              <a:t>What is CT?</a:t>
            </a:r>
            <a:endParaRPr 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86255" y="1134932"/>
            <a:ext cx="8300545" cy="366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0"/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en-US" altLang="en-US" sz="24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86255" y="1047750"/>
            <a:ext cx="8300545" cy="366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0"/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400" dirty="0" smtClean="0">
                <a:cs typeface="Times New Roman" panose="02020603050405020304" pitchFamily="18" charset="0"/>
              </a:rPr>
              <a:t>There are many definitions which vary in scope as well as operationalization. The most often cited is: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en-US" sz="2400" dirty="0" smtClean="0">
              <a:cs typeface="Times New Roman" panose="02020603050405020304" pitchFamily="18" charset="0"/>
            </a:endParaRP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cs typeface="Times New Roman" panose="02020603050405020304" pitchFamily="18" charset="0"/>
              </a:rPr>
              <a:t>CT </a:t>
            </a:r>
            <a:r>
              <a:rPr lang="en-US" sz="2400" dirty="0">
                <a:cs typeface="Times New Roman" panose="02020603050405020304" pitchFamily="18" charset="0"/>
              </a:rPr>
              <a:t>refers to “the thought processes involved in </a:t>
            </a:r>
            <a:r>
              <a:rPr lang="en-US" sz="2400" b="1" dirty="0">
                <a:solidFill>
                  <a:srgbClr val="0000FF"/>
                </a:solidFill>
                <a:cs typeface="Times New Roman" panose="02020603050405020304" pitchFamily="18" charset="0"/>
              </a:rPr>
              <a:t>formulating problems</a:t>
            </a:r>
            <a:r>
              <a:rPr lang="en-US" sz="2400" b="1" dirty="0">
                <a:cs typeface="Times New Roman" panose="02020603050405020304" pitchFamily="18" charset="0"/>
              </a:rPr>
              <a:t> </a:t>
            </a:r>
            <a:r>
              <a:rPr lang="en-US" sz="2400" dirty="0">
                <a:cs typeface="Times New Roman" panose="02020603050405020304" pitchFamily="18" charset="0"/>
              </a:rPr>
              <a:t>and their </a:t>
            </a:r>
            <a:r>
              <a:rPr lang="en-US" sz="2400" b="1" dirty="0">
                <a:solidFill>
                  <a:srgbClr val="0000FF"/>
                </a:solidFill>
                <a:cs typeface="Times New Roman" panose="02020603050405020304" pitchFamily="18" charset="0"/>
              </a:rPr>
              <a:t>solutions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>
                <a:cs typeface="Times New Roman" panose="02020603050405020304" pitchFamily="18" charset="0"/>
              </a:rPr>
              <a:t>so that the solutions are represented in a form that can be effectively carried out by an information-processing agent” </a:t>
            </a:r>
            <a:r>
              <a:rPr lang="en-US" sz="2000" dirty="0"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cs typeface="Times New Roman" panose="02020603050405020304" pitchFamily="18" charset="0"/>
              </a:rPr>
              <a:t>Cuny</a:t>
            </a:r>
            <a:r>
              <a:rPr lang="en-US" sz="2000" dirty="0">
                <a:cs typeface="Times New Roman" panose="02020603050405020304" pitchFamily="18" charset="0"/>
              </a:rPr>
              <a:t>, Snyder, and Wing, 2010</a:t>
            </a:r>
            <a:r>
              <a:rPr lang="en-US" sz="2000" dirty="0" smtClean="0"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0474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20A7A5-0D08-469E-B95B-6F4F1103621D}" type="slidenum">
              <a:rPr lang="en-IN" smtClean="0"/>
              <a:t>8</a:t>
            </a:fld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N" dirty="0" smtClean="0"/>
              <a:t>Historical view of CT</a:t>
            </a:r>
            <a:endParaRPr lang="en-IN" dirty="0"/>
          </a:p>
        </p:txBody>
      </p:sp>
      <p:pic>
        <p:nvPicPr>
          <p:cNvPr id="1026" name="Picture 2" descr="https://cacm.acm.org/system/assets/0003/3095/110518_Grover_Tabl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38" y="1276350"/>
            <a:ext cx="3078162" cy="156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6365" y="124861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dirty="0" smtClean="0"/>
              <a:t>See </a:t>
            </a:r>
            <a:r>
              <a:rPr lang="en-IN" dirty="0" err="1"/>
              <a:t>Shuchi</a:t>
            </a:r>
            <a:r>
              <a:rPr lang="en-IN" dirty="0"/>
              <a:t> Grover’s CACM </a:t>
            </a:r>
            <a:r>
              <a:rPr lang="en-IN" dirty="0" smtClean="0"/>
              <a:t>blog:</a:t>
            </a:r>
          </a:p>
          <a:p>
            <a:endParaRPr lang="en-IN" dirty="0"/>
          </a:p>
          <a:p>
            <a:r>
              <a:rPr lang="en-IN" dirty="0">
                <a:hlinkClick r:id="rId4"/>
              </a:rPr>
              <a:t>https://cacm.acm.org/blogs/blog-cacm/232488-a-tale-of-two-cts-and-a-revised-timeline-for-computational-thinking/fulltext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0040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20A7A5-0D08-469E-B95B-6F4F1103621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481078"/>
            <a:ext cx="7467600" cy="466594"/>
          </a:xfrm>
        </p:spPr>
        <p:txBody>
          <a:bodyPr/>
          <a:lstStyle/>
          <a:p>
            <a:r>
              <a:rPr lang="en-US" dirty="0" smtClean="0"/>
              <a:t>One reference</a:t>
            </a:r>
            <a:endParaRPr lang="en-US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276600" y="1092980"/>
            <a:ext cx="5181600" cy="366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0"/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Iyer,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(2019).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Teaching-Learning of Computational Thinking in K-12 schools in India. 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C. Kong &amp;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Abelson (Eds.),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Computational thinking education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(pp. 119-141). Singapore: Springer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dirty="0" smtClean="0">
                <a:hlinkClick r:id="rId3"/>
              </a:rPr>
              <a:t>https</a:t>
            </a:r>
            <a:r>
              <a:rPr lang="en-IN" dirty="0">
                <a:hlinkClick r:id="rId3"/>
              </a:rPr>
              <a:t>://link.springer.com/book/10.1007%2F978-981-13-6528-7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378A57-27A3-4AF9-AB15-FBB2EE2F1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034854"/>
            <a:ext cx="2438400" cy="3740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671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ter layout -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TW_ColorPencils</Template>
  <TotalTime>10042</TotalTime>
  <Words>2407</Words>
  <Application>Microsoft Office PowerPoint</Application>
  <PresentationFormat>On-screen Show (16:9)</PresentationFormat>
  <Paragraphs>387</Paragraphs>
  <Slides>45</Slides>
  <Notes>36</Notes>
  <HiddenSlides>1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Arial</vt:lpstr>
      <vt:lpstr>Calibri</vt:lpstr>
      <vt:lpstr>Calibri Light</vt:lpstr>
      <vt:lpstr>Lato</vt:lpstr>
      <vt:lpstr>Symbol</vt:lpstr>
      <vt:lpstr>Times New Roman</vt:lpstr>
      <vt:lpstr>Wingdings</vt:lpstr>
      <vt:lpstr>Master layout -1</vt:lpstr>
      <vt:lpstr>TitleMaster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What-Why-How of 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CT work in India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 This presentation is available at: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Aakash</dc:creator>
  <cp:lastModifiedBy>Sridhar Iyer</cp:lastModifiedBy>
  <cp:revision>714</cp:revision>
  <dcterms:created xsi:type="dcterms:W3CDTF">2017-09-18T06:50:29Z</dcterms:created>
  <dcterms:modified xsi:type="dcterms:W3CDTF">2020-12-05T06:49:39Z</dcterms:modified>
</cp:coreProperties>
</file>