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0"/>
  </p:notesMasterIdLst>
  <p:handoutMasterIdLst>
    <p:handoutMasterId r:id="rId31"/>
  </p:handoutMasterIdLst>
  <p:sldIdLst>
    <p:sldId id="415" r:id="rId2"/>
    <p:sldId id="444" r:id="rId3"/>
    <p:sldId id="443" r:id="rId4"/>
    <p:sldId id="445" r:id="rId5"/>
    <p:sldId id="446" r:id="rId6"/>
    <p:sldId id="421" r:id="rId7"/>
    <p:sldId id="417" r:id="rId8"/>
    <p:sldId id="422" r:id="rId9"/>
    <p:sldId id="423" r:id="rId10"/>
    <p:sldId id="424" r:id="rId11"/>
    <p:sldId id="418" r:id="rId12"/>
    <p:sldId id="426" r:id="rId13"/>
    <p:sldId id="427" r:id="rId14"/>
    <p:sldId id="428" r:id="rId15"/>
    <p:sldId id="429" r:id="rId16"/>
    <p:sldId id="430" r:id="rId17"/>
    <p:sldId id="425" r:id="rId18"/>
    <p:sldId id="431" r:id="rId19"/>
    <p:sldId id="432" r:id="rId20"/>
    <p:sldId id="438" r:id="rId21"/>
    <p:sldId id="439" r:id="rId22"/>
    <p:sldId id="440" r:id="rId23"/>
    <p:sldId id="437" r:id="rId24"/>
    <p:sldId id="434" r:id="rId25"/>
    <p:sldId id="433" r:id="rId26"/>
    <p:sldId id="436" r:id="rId27"/>
    <p:sldId id="435" r:id="rId28"/>
    <p:sldId id="327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04">
          <p15:clr>
            <a:srgbClr val="A4A3A4"/>
          </p15:clr>
        </p15:guide>
        <p15:guide id="2" orient="horz" pos="1812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1188">
          <p15:clr>
            <a:srgbClr val="A4A3A4"/>
          </p15:clr>
        </p15:guide>
        <p15:guide id="5" orient="horz" pos="2436">
          <p15:clr>
            <a:srgbClr val="A4A3A4"/>
          </p15:clr>
        </p15:guide>
        <p15:guide id="6" pos="240">
          <p15:clr>
            <a:srgbClr val="A4A3A4"/>
          </p15:clr>
        </p15:guide>
        <p15:guide id="7" pos="4944">
          <p15:clr>
            <a:srgbClr val="A4A3A4"/>
          </p15:clr>
        </p15:guide>
        <p15:guide id="8" pos="5472">
          <p15:clr>
            <a:srgbClr val="A4A3A4"/>
          </p15:clr>
        </p15:guide>
        <p15:guide id="9" pos="384">
          <p15:clr>
            <a:srgbClr val="A4A3A4"/>
          </p15:clr>
        </p15:guide>
        <p15:guide id="10" pos="2208">
          <p15:clr>
            <a:srgbClr val="A4A3A4"/>
          </p15:clr>
        </p15:guide>
        <p15:guide id="11" pos="38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F81BD"/>
    <a:srgbClr val="1F4B7D"/>
    <a:srgbClr val="1F497D"/>
    <a:srgbClr val="40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103" autoAdjust="0"/>
  </p:normalViewPr>
  <p:slideViewPr>
    <p:cSldViewPr showGuides="1">
      <p:cViewPr varScale="1">
        <p:scale>
          <a:sx n="88" d="100"/>
          <a:sy n="88" d="100"/>
        </p:scale>
        <p:origin x="660" y="52"/>
      </p:cViewPr>
      <p:guideLst>
        <p:guide orient="horz" pos="804"/>
        <p:guide orient="horz" pos="1812"/>
        <p:guide orient="horz"/>
        <p:guide orient="horz" pos="1188"/>
        <p:guide orient="horz" pos="2436"/>
        <p:guide pos="240"/>
        <p:guide pos="4944"/>
        <p:guide pos="5472"/>
        <p:guide pos="384"/>
        <p:guide pos="2208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5DD14-19B6-4C17-9105-BC8A5469ADDF}" type="datetimeFigureOut">
              <a:rPr lang="en-IN" smtClean="0"/>
              <a:pPr/>
              <a:t>10-11-2018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CB855-D53C-4605-9AAD-D6D0E85262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8896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DCD69-082C-490E-B2D6-957B6962DA60}" type="datetimeFigureOut">
              <a:rPr lang="en-US" smtClean="0"/>
              <a:pPr/>
              <a:t>10-Nov-18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04ACE-3B28-4B81-80C4-AF07801707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77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95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25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them to</a:t>
            </a:r>
            <a:r>
              <a:rPr lang="en-US" baseline="0" dirty="0" smtClean="0"/>
              <a:t> think about process, categorize answers into buckets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67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75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28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93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15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Y-axis</a:t>
            </a:r>
            <a:r>
              <a:rPr lang="en-US" baseline="0" dirty="0" smtClean="0"/>
              <a:t> arrow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57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81000" y="1657350"/>
            <a:ext cx="7467600" cy="792956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4F81BD"/>
                </a:solidFill>
              </a:defRPr>
            </a:lvl1pPr>
          </a:lstStyle>
          <a:p>
            <a:r>
              <a:rPr lang="en-IN" b="1" dirty="0" smtClean="0"/>
              <a:t>title</a:t>
            </a:r>
            <a:endParaRPr lang="fr-CA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1000" y="2495550"/>
            <a:ext cx="746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81600" y="2562225"/>
            <a:ext cx="7467000" cy="1295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>
                <a:latin typeface="+mn-lt"/>
              </a:defRPr>
            </a:lvl1pPr>
          </a:lstStyle>
          <a:p>
            <a:pPr lvl="0"/>
            <a:r>
              <a:rPr lang="en-IN" dirty="0" smtClean="0"/>
              <a:t>Instructor Name</a:t>
            </a:r>
          </a:p>
          <a:p>
            <a:pPr lvl="0"/>
            <a:r>
              <a:rPr lang="en-IN" dirty="0" smtClean="0"/>
              <a:t>Co Instructor Name</a:t>
            </a:r>
          </a:p>
          <a:p>
            <a:pPr lvl="0"/>
            <a:r>
              <a:rPr lang="en-IN" dirty="0" smtClean="0"/>
              <a:t>Institute Name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A7A5-0D08-469E-B95B-6F4F1103621D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9049" y="19050"/>
            <a:ext cx="7839075" cy="1276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 marL="0" indent="0" algn="ctr">
              <a:buNone/>
              <a:tabLst>
                <a:tab pos="4486275" algn="l"/>
              </a:tabLst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Course Banner will come here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81000" y="1657350"/>
            <a:ext cx="7467600" cy="792956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4F81BD"/>
                </a:solidFill>
              </a:defRPr>
            </a:lvl1pPr>
          </a:lstStyle>
          <a:p>
            <a:r>
              <a:rPr lang="en-IN" b="1" dirty="0" smtClean="0"/>
              <a:t>title</a:t>
            </a:r>
            <a:endParaRPr lang="fr-CA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1000" y="2495550"/>
            <a:ext cx="746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81600" y="2562225"/>
            <a:ext cx="7467000" cy="1295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>
                <a:latin typeface="+mn-lt"/>
              </a:defRPr>
            </a:lvl1pPr>
          </a:lstStyle>
          <a:p>
            <a:pPr lvl="0"/>
            <a:r>
              <a:rPr lang="en-IN" dirty="0" smtClean="0"/>
              <a:t>Instructor Name</a:t>
            </a:r>
          </a:p>
          <a:p>
            <a:pPr lvl="0"/>
            <a:r>
              <a:rPr lang="en-IN" dirty="0" smtClean="0"/>
              <a:t>Co Instructor Name</a:t>
            </a:r>
          </a:p>
          <a:p>
            <a:pPr lvl="0"/>
            <a:r>
              <a:rPr lang="en-IN" dirty="0" smtClean="0"/>
              <a:t>Institute Name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A7A5-0D08-469E-B95B-6F4F1103621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50564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81000" y="476381"/>
            <a:ext cx="7467600" cy="475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76381"/>
            <a:ext cx="291920" cy="4759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A7A5-0D08-469E-B95B-6F4F1103621D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86000" y="481078"/>
            <a:ext cx="7134000" cy="46659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1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07600" y="1123200"/>
            <a:ext cx="7341000" cy="3582150"/>
          </a:xfrm>
          <a:prstGeom prst="rect">
            <a:avLst/>
          </a:prstGeom>
        </p:spPr>
        <p:txBody>
          <a:bodyPr/>
          <a:lstStyle>
            <a:lvl1pPr marL="266700" indent="-266700">
              <a:buSzPct val="75000"/>
              <a:buFont typeface="Wingdings" panose="05000000000000000000" pitchFamily="2" charset="2"/>
              <a:buChar char="§"/>
              <a:defRPr sz="2000"/>
            </a:lvl1pPr>
            <a:lvl2pPr marL="542925" indent="-276225">
              <a:buSzPct val="75000"/>
              <a:buFont typeface="Arial" panose="020B0604020202020204" pitchFamily="34" charset="0"/>
              <a:buChar char="•"/>
              <a:defRPr sz="1800"/>
            </a:lvl2pPr>
            <a:lvl3pPr marL="895350" indent="-352425">
              <a:buSzPct val="75000"/>
              <a:buFont typeface="Wingdings" panose="05000000000000000000" pitchFamily="2" charset="2"/>
              <a:buChar char="Ø"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Text Using Bullets Points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ub 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507600" y="1123200"/>
            <a:ext cx="4040188" cy="47982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Section Heading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7600" y="1631156"/>
            <a:ext cx="4040188" cy="2963466"/>
          </a:xfrm>
          <a:prstGeom prst="rect">
            <a:avLst/>
          </a:prstGeom>
        </p:spPr>
        <p:txBody>
          <a:bodyPr/>
          <a:lstStyle>
            <a:lvl1pPr marL="266700" indent="-266700">
              <a:buSzPct val="75000"/>
              <a:buFont typeface="Wingdings" panose="05000000000000000000" pitchFamily="2" charset="2"/>
              <a:buChar char="§"/>
              <a:defRPr sz="2000"/>
            </a:lvl1pPr>
            <a:lvl2pPr marL="542925" indent="-276225">
              <a:buSzPct val="75000"/>
              <a:buFont typeface="Arial" panose="020B0604020202020204" pitchFamily="34" charset="0"/>
              <a:buChar char="•"/>
              <a:tabLst>
                <a:tab pos="361950" algn="l"/>
              </a:tabLst>
              <a:defRPr sz="1800"/>
            </a:lvl2pPr>
            <a:lvl3pPr marL="809625" indent="-266700">
              <a:buSzPct val="75000"/>
              <a:buFont typeface="Wingdings" panose="05000000000000000000" pitchFamily="2" charset="2"/>
              <a:buChar char="Ø"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81000" y="476381"/>
            <a:ext cx="7467600" cy="475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76381"/>
            <a:ext cx="291920" cy="4759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10" hasCustomPrompt="1"/>
          </p:nvPr>
        </p:nvSpPr>
        <p:spPr>
          <a:xfrm>
            <a:off x="4799012" y="1123200"/>
            <a:ext cx="3049588" cy="3352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1600"/>
            </a:lvl2pPr>
            <a:lvl3pPr marL="1143000" indent="-228600">
              <a:buFont typeface="Wingdings" panose="05000000000000000000" pitchFamily="2" charset="2"/>
              <a:buChar char="Ø"/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Add images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A7A5-0D08-469E-B95B-6F4F1103621D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481078"/>
            <a:ext cx="7134000" cy="46659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476381"/>
            <a:ext cx="7467600" cy="475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476381"/>
            <a:ext cx="291920" cy="4759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507600" y="1123200"/>
            <a:ext cx="7239000" cy="297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A7A5-0D08-469E-B95B-6F4F1103621D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481078"/>
            <a:ext cx="7134000" cy="46659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807235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81000" y="476381"/>
            <a:ext cx="7467600" cy="4759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476381"/>
            <a:ext cx="291920" cy="475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A7A5-0D08-469E-B95B-6F4F1103621D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07600" y="1123200"/>
            <a:ext cx="7315200" cy="2895600"/>
          </a:xfrm>
          <a:prstGeom prst="rect">
            <a:avLst/>
          </a:prstGeom>
        </p:spPr>
        <p:txBody>
          <a:bodyPr/>
          <a:lstStyle>
            <a:lvl1pPr marL="266700" indent="-266700">
              <a:buSzPct val="75000"/>
              <a:buFont typeface="Wingdings" panose="05000000000000000000" pitchFamily="2" charset="2"/>
              <a:buChar char="§"/>
              <a:defRPr sz="2000" b="1" baseline="0"/>
            </a:lvl1pPr>
          </a:lstStyle>
          <a:p>
            <a:pPr lvl="0"/>
            <a:r>
              <a:rPr lang="en-US" dirty="0" smtClean="0"/>
              <a:t>Click to Edit Activity work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476250"/>
            <a:ext cx="7210200" cy="4762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3200" dirty="0" smtClean="0">
                <a:solidFill>
                  <a:schemeClr val="bg1"/>
                </a:solidFill>
              </a:rPr>
              <a:t>Activity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81000" y="2131219"/>
            <a:ext cx="7467600" cy="792956"/>
          </a:xfrm>
          <a:prstGeom prst="rect">
            <a:avLst/>
          </a:prstGeom>
        </p:spPr>
        <p:txBody>
          <a:bodyPr anchor="t"/>
          <a:lstStyle>
            <a:lvl1pPr algn="ctr">
              <a:defRPr sz="4000" b="1" cap="none" baseline="0">
                <a:solidFill>
                  <a:srgbClr val="4F81BD"/>
                </a:solidFill>
              </a:defRPr>
            </a:lvl1pPr>
          </a:lstStyle>
          <a:p>
            <a:r>
              <a:rPr lang="en-US" b="1" dirty="0" smtClean="0"/>
              <a:t>Thank you</a:t>
            </a:r>
            <a:endParaRPr lang="fr-CA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1000" y="2800350"/>
            <a:ext cx="746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A7A5-0D08-469E-B95B-6F4F1103621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78835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07600" y="1131590"/>
            <a:ext cx="3759600" cy="3394472"/>
          </a:xfrm>
          <a:prstGeom prst="rect">
            <a:avLst/>
          </a:prstGeom>
        </p:spPr>
        <p:txBody>
          <a:bodyPr/>
          <a:lstStyle>
            <a:lvl1pPr marL="266700" indent="-266700">
              <a:buSzPct val="75000"/>
              <a:buFont typeface="Wingdings" panose="05000000000000000000" pitchFamily="2" charset="2"/>
              <a:buChar char="§"/>
              <a:defRPr sz="2000" baseline="0"/>
            </a:lvl1pPr>
            <a:lvl2pPr marL="742950" indent="-285750">
              <a:buSzPct val="75000"/>
              <a:buFont typeface="Wingdings" panose="05000000000000000000" pitchFamily="2" charset="2"/>
              <a:buChar char="§"/>
              <a:defRPr sz="1800"/>
            </a:lvl2pPr>
            <a:lvl3pPr>
              <a:buSzPct val="75000"/>
              <a:defRPr sz="1600"/>
            </a:lvl3pPr>
            <a:lvl4pPr marL="1600200" indent="-228600">
              <a:buSzPct val="75000"/>
              <a:buFont typeface="Wingdings" panose="05000000000000000000" pitchFamily="2" charset="2"/>
              <a:buChar char="Ø"/>
              <a:defRPr sz="1400" b="0"/>
            </a:lvl4pPr>
          </a:lstStyle>
          <a:p>
            <a:pPr lvl="0"/>
            <a:r>
              <a:rPr lang="en-US" dirty="0" smtClean="0"/>
              <a:t>Text box 1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81000" y="476381"/>
            <a:ext cx="7467600" cy="475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76381"/>
            <a:ext cx="291920" cy="4759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4470000" y="1123950"/>
            <a:ext cx="3378600" cy="33944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/>
            </a:lvl1pPr>
            <a:lvl2pPr marL="742950" indent="-285750">
              <a:buSzPct val="75000"/>
              <a:buFont typeface="Wingdings" panose="05000000000000000000" pitchFamily="2" charset="2"/>
              <a:buChar char="§"/>
              <a:defRPr sz="2400"/>
            </a:lvl2pPr>
            <a:lvl3pPr>
              <a:buSzPct val="75000"/>
              <a:defRPr sz="1800"/>
            </a:lvl3pPr>
            <a:lvl4pPr marL="1600200" indent="-228600">
              <a:buSzPct val="75000"/>
              <a:buFont typeface="Wingdings" panose="05000000000000000000" pitchFamily="2" charset="2"/>
              <a:buChar char="Ø"/>
              <a:defRPr sz="1600" b="0"/>
            </a:lvl4pPr>
          </a:lstStyle>
          <a:p>
            <a:pPr lvl="0"/>
            <a:r>
              <a:rPr lang="en-US" dirty="0" smtClean="0"/>
              <a:t>Add Images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A7A5-0D08-469E-B95B-6F4F1103621D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481078"/>
            <a:ext cx="7134000" cy="46659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823618"/>
            <a:ext cx="9143999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7" name="Picture 10" descr="iitblogo.png"/>
          <p:cNvPicPr>
            <a:picLocks noChangeAspect="1"/>
          </p:cNvPicPr>
          <p:nvPr userDrawn="1"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20263" y="355740"/>
            <a:ext cx="477628" cy="46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7951559" y="790575"/>
            <a:ext cx="8114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j-lt"/>
              </a:rPr>
              <a:t>IIT BOMBAY</a:t>
            </a:r>
            <a:endParaRPr lang="en-IN" sz="1000" dirty="0">
              <a:latin typeface="+mj-lt"/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918273" y="4829968"/>
            <a:ext cx="7307452" cy="215900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TELoTS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A7A5-0D08-469E-B95B-6F4F1103621D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7" r:id="rId2"/>
    <p:sldLayoutId id="2147483658" r:id="rId3"/>
    <p:sldLayoutId id="2147483662" r:id="rId4"/>
    <p:sldLayoutId id="2147483665" r:id="rId5"/>
    <p:sldLayoutId id="2147483664" r:id="rId6"/>
    <p:sldLayoutId id="2147483666" r:id="rId7"/>
    <p:sldLayoutId id="2147483659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telots.iitb@gmail.com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t.iitb.ac.in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3528" y="2562224"/>
            <a:ext cx="8136904" cy="1809725"/>
          </a:xfrm>
        </p:spPr>
        <p:txBody>
          <a:bodyPr/>
          <a:lstStyle/>
          <a:p>
            <a:pPr algn="ctr"/>
            <a:r>
              <a:rPr lang="en-US" dirty="0" smtClean="0"/>
              <a:t>Sridhar Iyer</a:t>
            </a:r>
            <a:endParaRPr lang="en-US" dirty="0">
              <a:solidFill>
                <a:schemeClr val="dk1"/>
              </a:solidFill>
              <a:cs typeface="Calibri"/>
              <a:sym typeface="Calibri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dirty="0" smtClean="0">
                <a:solidFill>
                  <a:schemeClr val="dk1"/>
                </a:solidFill>
                <a:cs typeface="Calibri"/>
                <a:sym typeface="Calibri"/>
              </a:rPr>
              <a:t>Indian Institute of Technology Bombay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endParaRPr lang="en-US" dirty="0">
              <a:solidFill>
                <a:schemeClr val="dk1"/>
              </a:solidFill>
              <a:cs typeface="Calibri"/>
              <a:sym typeface="Calibri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1600" dirty="0" smtClean="0">
                <a:solidFill>
                  <a:schemeClr val="dk1"/>
                </a:solidFill>
                <a:cs typeface="Calibri"/>
                <a:sym typeface="Calibri"/>
              </a:rPr>
              <a:t>Joint work with: Faculty and PhD students of Educational Technology @ IIT Bombay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7504" y="987574"/>
            <a:ext cx="8192862" cy="1080120"/>
          </a:xfrm>
          <a:noFill/>
          <a:ln>
            <a:noFill/>
          </a:ln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TELoTS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Technology enhanced learning of Thinking Skills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4350020"/>
            <a:ext cx="67113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This presentation is released under Creative Commons-Attribution 4.0 License.</a:t>
            </a:r>
          </a:p>
          <a:p>
            <a:r>
              <a:rPr lang="en-US" sz="1400" dirty="0" smtClean="0"/>
              <a:t>	    </a:t>
            </a:r>
            <a:r>
              <a:rPr lang="en-US" sz="1200" dirty="0" smtClean="0"/>
              <a:t>You are free to use, distribute and modify it , including for commercial purposes, </a:t>
            </a:r>
          </a:p>
          <a:p>
            <a:r>
              <a:rPr lang="en-US" sz="1200" dirty="0" smtClean="0"/>
              <a:t>	    provided you acknowledge the source.</a:t>
            </a:r>
            <a:endParaRPr lang="en-US" sz="1200" dirty="0"/>
          </a:p>
        </p:txBody>
      </p:sp>
      <p:pic>
        <p:nvPicPr>
          <p:cNvPr id="6" name="Picture 5" descr="CC-B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0" y="4691111"/>
            <a:ext cx="1117460" cy="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 smtClean="0"/>
              <a:t>Thinking skills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79512" y="1131589"/>
            <a:ext cx="8784976" cy="367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 marL="177800" lvl="0" indent="-17780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Have broad applicability (pan-domain): 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for example: Earlier steps of troubleshooting a network may also be valid for troubleshooting a car, given sufficient domain knowledge.</a:t>
            </a:r>
            <a:endParaRPr lang="en-US" sz="240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177800" lvl="0" indent="-177800">
              <a:buClr>
                <a:schemeClr val="dk1"/>
              </a:buClr>
              <a:buSzPts val="2400"/>
              <a:buFont typeface="Arial"/>
              <a:buChar char="•"/>
            </a:pPr>
            <a:endParaRPr lang="en-US" sz="200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177800" lvl="0" indent="-177800"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Examples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computational thinking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design thinking, scientific modeling, </a:t>
            </a:r>
            <a:r>
              <a:rPr lang="en-US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estimation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data representation &amp; </a:t>
            </a:r>
            <a:r>
              <a:rPr lang="en-US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analysis, 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and so </a:t>
            </a:r>
            <a:r>
              <a:rPr lang="en-US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on.</a:t>
            </a:r>
          </a:p>
          <a:p>
            <a:pPr lvl="0">
              <a:spcBef>
                <a:spcPts val="480"/>
              </a:spcBef>
              <a:buClr>
                <a:schemeClr val="dk1"/>
              </a:buClr>
              <a:buSzPts val="2400"/>
            </a:pPr>
            <a:endParaRPr lang="en-US" sz="200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177800" lvl="0" indent="-17780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Thinking 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skills </a:t>
            </a:r>
            <a:r>
              <a:rPr lang="en-US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are 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characterized in a variety of ways:</a:t>
            </a:r>
            <a:endParaRPr lang="en-US" sz="2000" dirty="0"/>
          </a:p>
          <a:p>
            <a:pPr marL="577850" lvl="1" indent="-177800">
              <a:spcBef>
                <a:spcPts val="440"/>
              </a:spcBef>
              <a:buClr>
                <a:schemeClr val="dk1"/>
              </a:buClr>
              <a:buSzPts val="2200"/>
              <a:buFont typeface="Arial"/>
              <a:buChar char="–"/>
            </a:pP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21st Century skills 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(Pellegrino &amp; Hilton, 2012)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</a:t>
            </a:r>
            <a:endParaRPr lang="en-US" dirty="0" smtClean="0"/>
          </a:p>
          <a:p>
            <a:pPr marL="577850" lvl="1" indent="-177800">
              <a:spcBef>
                <a:spcPts val="440"/>
              </a:spcBef>
              <a:buClr>
                <a:schemeClr val="dk1"/>
              </a:buClr>
              <a:buSzPts val="2200"/>
              <a:buFont typeface="Arial"/>
              <a:buChar char="–"/>
            </a:pP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Trans-disciplinary 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habits of mind </a:t>
            </a:r>
            <a:r>
              <a:rPr lang="en-US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(Mishra, Koehler &amp; </a:t>
            </a:r>
            <a:r>
              <a:rPr lang="en-US" sz="1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Henrikson</a:t>
            </a:r>
            <a:r>
              <a:rPr lang="en-US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2011)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</a:t>
            </a:r>
            <a:endParaRPr lang="en-US" dirty="0"/>
          </a:p>
          <a:p>
            <a:pPr marL="577850" lvl="1" indent="-177800">
              <a:spcBef>
                <a:spcPts val="440"/>
              </a:spcBef>
              <a:buClr>
                <a:schemeClr val="dk1"/>
              </a:buClr>
              <a:buSzPts val="2200"/>
              <a:buFont typeface="Arial"/>
              <a:buChar char="–"/>
            </a:pP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Science 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process skills </a:t>
            </a:r>
            <a:r>
              <a:rPr lang="en-US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(Padilla, 1990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</a:t>
            </a:r>
          </a:p>
          <a:p>
            <a:pPr marL="577850" lvl="1" indent="-177800">
              <a:spcBef>
                <a:spcPts val="440"/>
              </a:spcBef>
              <a:buClr>
                <a:schemeClr val="dk1"/>
              </a:buClr>
              <a:buSzPts val="2200"/>
              <a:buFont typeface="Arial"/>
              <a:buChar char="–"/>
            </a:pP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Cognitive 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processes that human beings apply for sense-making and problem-solving </a:t>
            </a:r>
            <a:r>
              <a:rPr lang="en-US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(Beyer, 1988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4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3528" y="1059582"/>
            <a:ext cx="8496944" cy="872486"/>
          </a:xfrm>
        </p:spPr>
        <p:txBody>
          <a:bodyPr/>
          <a:lstStyle/>
          <a:p>
            <a:pPr marL="0" indent="0">
              <a:buNone/>
            </a:pPr>
            <a:r>
              <a:rPr lang="en-US" b="0" dirty="0" smtClean="0"/>
              <a:t>Continue with the same partner as before. One of you is A and the other B.</a:t>
            </a:r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r>
              <a:rPr lang="en-US" b="0" dirty="0" smtClean="0"/>
              <a:t>Imagine a biometric based ATM system. Suppose the goal is to come up with a high level conceptual design for such a system.</a:t>
            </a:r>
          </a:p>
          <a:p>
            <a:pPr marL="0" indent="0">
              <a:buNone/>
            </a:pP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Activity – Design task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06805" y="2834166"/>
            <a:ext cx="3692280" cy="1972759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0" dirty="0" smtClean="0">
                <a:solidFill>
                  <a:srgbClr val="0000FF"/>
                </a:solidFill>
              </a:rPr>
              <a:t>Person A’s Task: Novice approach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b="0" dirty="0" smtClean="0"/>
              <a:t> </a:t>
            </a:r>
            <a:r>
              <a:rPr lang="en-US" sz="1800" b="0" dirty="0" smtClean="0"/>
              <a:t>How do you think a novice (final year B.E/</a:t>
            </a:r>
            <a:r>
              <a:rPr lang="en-US" sz="1800" b="0" dirty="0" err="1" smtClean="0"/>
              <a:t>B.Tech</a:t>
            </a:r>
            <a:r>
              <a:rPr lang="en-US" sz="1800" b="0" dirty="0" smtClean="0"/>
              <a:t>) will approach this goal? Write down 2-3 statements of the type ‘Novice will do ….’</a:t>
            </a:r>
            <a:endParaRPr lang="en-US" b="0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355976" y="2834166"/>
            <a:ext cx="4104456" cy="1972759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0" dirty="0" smtClean="0">
                <a:solidFill>
                  <a:srgbClr val="0000FF"/>
                </a:solidFill>
              </a:rPr>
              <a:t>Person B’s Task: Expert approach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b="0" dirty="0" smtClean="0"/>
              <a:t> </a:t>
            </a:r>
            <a:r>
              <a:rPr lang="en-US" sz="1800" b="0" dirty="0" smtClean="0"/>
              <a:t>How do you think an expert (experienced system designer) will approach this goal? Write down 2-3 statements of the type ‘Expert will do ….’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3107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Audience responses – Design task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23528" y="1059583"/>
            <a:ext cx="3692280" cy="2952328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0" dirty="0" smtClean="0">
                <a:solidFill>
                  <a:srgbClr val="0000FF"/>
                </a:solidFill>
              </a:rPr>
              <a:t>Novice approach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b="0" dirty="0" smtClean="0"/>
              <a:t>x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211960" y="1059583"/>
            <a:ext cx="4104456" cy="2188784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0" dirty="0" smtClean="0">
                <a:solidFill>
                  <a:srgbClr val="0000FF"/>
                </a:solidFill>
              </a:rPr>
              <a:t>Expert approach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b="0" dirty="0" smtClean="0"/>
              <a:t> </a:t>
            </a:r>
            <a:r>
              <a:rPr lang="en-US" sz="1800" b="0" dirty="0" smtClean="0"/>
              <a:t>y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4291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 smtClean="0"/>
              <a:t>Findings from our study (and literature)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67996" y="1491630"/>
            <a:ext cx="3692280" cy="2952328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0" dirty="0" smtClean="0">
                <a:solidFill>
                  <a:srgbClr val="0000FF"/>
                </a:solidFill>
              </a:rPr>
              <a:t>Novices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b="0" dirty="0" smtClean="0"/>
              <a:t>Fixate on one aspect of the functionality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b="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b="0" dirty="0" smtClean="0"/>
              <a:t>Overlook conflicts in design choices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211960" y="1491630"/>
            <a:ext cx="4104456" cy="2188784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0" dirty="0" smtClean="0">
                <a:solidFill>
                  <a:srgbClr val="0000FF"/>
                </a:solidFill>
              </a:rPr>
              <a:t>Expert approach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b="0" dirty="0" smtClean="0"/>
              <a:t> Comprehensive - consider multiple relevant aspects of the functionalities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b="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b="0" dirty="0" smtClean="0"/>
              <a:t>Cohesive - have an integrated and consistent design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800" b="0" dirty="0"/>
          </a:p>
          <a:p>
            <a:pPr marL="0" indent="0">
              <a:buFont typeface="Wingdings" panose="05000000000000000000" pitchFamily="2" charset="2"/>
              <a:buNone/>
            </a:pPr>
            <a:endParaRPr lang="en-US" sz="1800" b="0" dirty="0"/>
          </a:p>
          <a:p>
            <a:pPr marL="0" indent="0">
              <a:buFont typeface="Wingdings" panose="05000000000000000000" pitchFamily="2" charset="2"/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5651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3528" y="1059581"/>
            <a:ext cx="4176464" cy="3750543"/>
          </a:xfrm>
        </p:spPr>
        <p:txBody>
          <a:bodyPr/>
          <a:lstStyle/>
          <a:p>
            <a:pPr marL="0" indent="0">
              <a:buNone/>
            </a:pPr>
            <a:r>
              <a:rPr lang="en-US" b="0" dirty="0" smtClean="0"/>
              <a:t>Imagine a door control system described by the UML diagram shown. The goal is to check whether some property is satisfied by the system:</a:t>
            </a:r>
          </a:p>
          <a:p>
            <a:pPr marL="0" indent="0">
              <a:buNone/>
            </a:pPr>
            <a:r>
              <a:rPr lang="en-US" b="0" i="1" dirty="0" smtClean="0"/>
              <a:t>“</a:t>
            </a:r>
            <a:r>
              <a:rPr lang="en-US" b="0" i="1" smtClean="0"/>
              <a:t>When the </a:t>
            </a:r>
            <a:r>
              <a:rPr lang="en-US" b="0" i="1" dirty="0"/>
              <a:t>user chooses the lock option, and enters the correct passcode, the door should lock</a:t>
            </a:r>
            <a:r>
              <a:rPr lang="en-US" b="0" i="1" dirty="0" smtClean="0"/>
              <a:t>.”</a:t>
            </a:r>
            <a:endParaRPr lang="en-US" b="0" i="1" dirty="0"/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r>
              <a:rPr lang="en-US" b="0" dirty="0" smtClean="0">
                <a:solidFill>
                  <a:srgbClr val="0000FF"/>
                </a:solidFill>
              </a:rPr>
              <a:t>Predict: </a:t>
            </a:r>
            <a:r>
              <a:rPr lang="en-US" b="0" dirty="0" smtClean="0"/>
              <a:t>What do you think a Novice will do for the above task?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Activity – Analysis task</a:t>
            </a:r>
            <a:endParaRPr lang="en-US" dirty="0"/>
          </a:p>
        </p:txBody>
      </p:sp>
      <p:pic>
        <p:nvPicPr>
          <p:cNvPr id="7" name="Google Shape;442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27983" y="966990"/>
            <a:ext cx="4681909" cy="3843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5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Audience responses – Analysis task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23528" y="1059583"/>
            <a:ext cx="3692280" cy="2952328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0" dirty="0" smtClean="0">
                <a:solidFill>
                  <a:srgbClr val="0000FF"/>
                </a:solidFill>
              </a:rPr>
              <a:t>Novice approach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b="0" dirty="0" smtClean="0"/>
              <a:t>x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211960" y="1059583"/>
            <a:ext cx="4104456" cy="2188784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0" dirty="0" smtClean="0">
                <a:solidFill>
                  <a:srgbClr val="0000FF"/>
                </a:solidFill>
              </a:rPr>
              <a:t>Expert approach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b="0" dirty="0" smtClean="0"/>
              <a:t> </a:t>
            </a:r>
            <a:r>
              <a:rPr lang="en-US" sz="1800" b="0" dirty="0" smtClean="0"/>
              <a:t>y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698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 smtClean="0"/>
              <a:t>Findings from our study (and literature)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67996" y="1491630"/>
            <a:ext cx="3692280" cy="2952328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0" dirty="0" smtClean="0">
                <a:solidFill>
                  <a:srgbClr val="0000FF"/>
                </a:solidFill>
              </a:rPr>
              <a:t>Novices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b="0" dirty="0" smtClean="0"/>
              <a:t>Add features rather than check the property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b="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b="0" dirty="0" smtClean="0"/>
              <a:t>Look for scenarios that confirm the property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b="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b="0" dirty="0" smtClean="0"/>
              <a:t>Attempt to complete the design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211960" y="1491630"/>
            <a:ext cx="4104456" cy="2188784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0" dirty="0" smtClean="0">
                <a:solidFill>
                  <a:srgbClr val="0000FF"/>
                </a:solidFill>
              </a:rPr>
              <a:t>Experts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b="0" dirty="0" smtClean="0"/>
              <a:t>Focus on checking the given property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b="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b="0" dirty="0" smtClean="0"/>
              <a:t>Immediately look for scenarios / inputs that may violate the property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b="0" dirty="0"/>
          </a:p>
          <a:p>
            <a:pPr marL="0" indent="0">
              <a:buNone/>
            </a:pPr>
            <a:r>
              <a:rPr lang="en-US" b="0" dirty="0"/>
              <a:t>Do step-by-step execution to verify the </a:t>
            </a:r>
            <a:r>
              <a:rPr lang="en-US" b="0" dirty="0" smtClean="0"/>
              <a:t>property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6133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 smtClean="0"/>
              <a:t>Learning of Thinking </a:t>
            </a:r>
            <a:r>
              <a:rPr lang="en-US" dirty="0"/>
              <a:t>S</a:t>
            </a:r>
            <a:r>
              <a:rPr lang="en-US" dirty="0" smtClean="0"/>
              <a:t>kills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79512" y="1131589"/>
            <a:ext cx="8568952" cy="367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 marL="177800" lvl="0" indent="-17780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Learners 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do not automatically develop thinking skills while learning content. </a:t>
            </a:r>
          </a:p>
          <a:p>
            <a:pPr marL="177800" lvl="0" indent="-17780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</a:pPr>
            <a:endParaRPr lang="en-US" sz="2000" dirty="0"/>
          </a:p>
          <a:p>
            <a:pPr marL="177800" lvl="0" indent="-17780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It 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is important to address the teaching and learning of thinking skills explicitly, in addition to content </a:t>
            </a:r>
            <a:r>
              <a:rPr lang="en-US" sz="11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</a:t>
            </a:r>
            <a:r>
              <a:rPr lang="en-US" sz="11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Redish</a:t>
            </a:r>
            <a:r>
              <a:rPr lang="en-US" sz="11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&amp; Smith, 2008; mu</a:t>
            </a:r>
            <a:r>
              <a:rPr lang="en-US" sz="1100" dirty="0"/>
              <a:t>ltiple refs</a:t>
            </a:r>
            <a:r>
              <a:rPr lang="en-US" sz="11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  <a:endParaRPr lang="en-US" sz="2000" dirty="0"/>
          </a:p>
          <a:p>
            <a:pPr lvl="0">
              <a:lnSpc>
                <a:spcPct val="90000"/>
              </a:lnSpc>
              <a:spcBef>
                <a:spcPts val="480"/>
              </a:spcBef>
            </a:pPr>
            <a:endParaRPr lang="en-US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177800" lvl="0" indent="-177800">
              <a:lnSpc>
                <a:spcPct val="90000"/>
              </a:lnSpc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Regardless of the education discipline, development of thinking skills has been shown to be crucial for students’ success in the 21st century workplace </a:t>
            </a:r>
            <a:r>
              <a:rPr lang="en-US" sz="1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(NAS, 2014).</a:t>
            </a:r>
            <a:r>
              <a:rPr lang="en-US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pPr marL="177800" lvl="0" indent="-177800">
              <a:lnSpc>
                <a:spcPct val="90000"/>
              </a:lnSpc>
              <a:buClr>
                <a:schemeClr val="dk1"/>
              </a:buClr>
              <a:buSzPts val="2400"/>
              <a:buFont typeface="Arial"/>
              <a:buChar char="•"/>
            </a:pPr>
            <a:endParaRPr lang="en-US" sz="2000" dirty="0" smtClean="0">
              <a:solidFill>
                <a:schemeClr val="dk1"/>
              </a:solidFill>
              <a:cs typeface="Calibri"/>
              <a:sym typeface="Calibri"/>
            </a:endParaRPr>
          </a:p>
          <a:p>
            <a:pPr marL="177800" lvl="0" indent="-177800">
              <a:lnSpc>
                <a:spcPct val="90000"/>
              </a:lnSpc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 err="1" smtClean="0">
                <a:solidFill>
                  <a:srgbClr val="0000FF"/>
                </a:solidFill>
              </a:rPr>
              <a:t>Fungibility</a:t>
            </a:r>
            <a:r>
              <a:rPr lang="en-US" sz="2000" dirty="0">
                <a:solidFill>
                  <a:schemeClr val="dk1"/>
                </a:solidFill>
                <a:cs typeface="Calibri"/>
                <a:sym typeface="Calibri"/>
              </a:rPr>
              <a:t>.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 err="1" smtClean="0"/>
              <a:t>TELoTS</a:t>
            </a:r>
            <a:r>
              <a:rPr lang="en-US" dirty="0" smtClean="0"/>
              <a:t> @ IIT Bombay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8120264" y="4810125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220A7A5-0D08-469E-B95B-6F4F1103621D}" type="slidenum">
              <a:rPr lang="en-IN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18</a:t>
            </a:fld>
            <a:endParaRPr lang="en-IN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243424"/>
              </p:ext>
            </p:extLst>
          </p:nvPr>
        </p:nvGraphicFramePr>
        <p:xfrm>
          <a:off x="379184" y="1092144"/>
          <a:ext cx="8307616" cy="392787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40488">
                  <a:extLst>
                    <a:ext uri="{9D8B030D-6E8A-4147-A177-3AD203B41FA5}">
                      <a16:colId xmlns="" xmlns:a16="http://schemas.microsoft.com/office/drawing/2014/main" val="295569112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815977796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568153619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4027373093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756064736"/>
                    </a:ext>
                  </a:extLst>
                </a:gridCol>
                <a:gridCol w="1450504">
                  <a:extLst>
                    <a:ext uri="{9D8B030D-6E8A-4147-A177-3AD203B41FA5}">
                      <a16:colId xmlns="" xmlns:a16="http://schemas.microsoft.com/office/drawing/2014/main" val="3075564269"/>
                    </a:ext>
                  </a:extLst>
                </a:gridCol>
              </a:tblGrid>
              <a:tr h="337089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marL="36000" marR="36000" marT="36000" marB="1800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dirty="0" smtClean="0"/>
                        <a:t>2014</a:t>
                      </a:r>
                      <a:endParaRPr lang="en-IN" dirty="0"/>
                    </a:p>
                  </a:txBody>
                  <a:tcPr marL="36000" marR="36000" marT="36000" marB="1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dirty="0" smtClean="0"/>
                        <a:t>2015</a:t>
                      </a:r>
                      <a:endParaRPr lang="en-IN" dirty="0"/>
                    </a:p>
                  </a:txBody>
                  <a:tcPr marL="36000" marR="36000" marT="36000" marB="18000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dirty="0" smtClean="0"/>
                        <a:t>2016</a:t>
                      </a:r>
                      <a:endParaRPr lang="en-IN" dirty="0"/>
                    </a:p>
                  </a:txBody>
                  <a:tcPr marL="36000" marR="36000" marT="36000" marB="18000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dirty="0" smtClean="0"/>
                        <a:t>2017</a:t>
                      </a:r>
                      <a:endParaRPr lang="en-IN" dirty="0"/>
                    </a:p>
                  </a:txBody>
                  <a:tcPr marL="36000" marR="36000" marT="36000" marB="18000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dirty="0" smtClean="0"/>
                        <a:t>2018</a:t>
                      </a:r>
                      <a:endParaRPr lang="en-IN" dirty="0"/>
                    </a:p>
                  </a:txBody>
                  <a:tcPr marL="36000" marR="36000" marT="36000" marB="18000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530558296"/>
                  </a:ext>
                </a:extLst>
              </a:tr>
              <a:tr h="1448153">
                <a:tc>
                  <a:txBody>
                    <a:bodyPr/>
                    <a:lstStyle/>
                    <a:p>
                      <a:r>
                        <a:rPr lang="en-IN" sz="1600" b="1" dirty="0" err="1" smtClean="0"/>
                        <a:t>TELoTS</a:t>
                      </a:r>
                      <a:r>
                        <a:rPr lang="en-IN" sz="1600" b="1" dirty="0" smtClean="0"/>
                        <a:t> systems</a:t>
                      </a:r>
                      <a:endParaRPr lang="en-IN" sz="1600" b="1" dirty="0"/>
                    </a:p>
                  </a:txBody>
                  <a:tcPr marL="36000" marR="36000" marT="36000" marB="1800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i="1" dirty="0" smtClean="0"/>
                        <a:t>TELE-</a:t>
                      </a:r>
                      <a:r>
                        <a:rPr lang="en-IN" sz="1400" i="1" dirty="0" err="1" smtClean="0"/>
                        <a:t>DesC</a:t>
                      </a:r>
                      <a:r>
                        <a:rPr lang="en-IN" sz="1400" i="1" dirty="0" smtClean="0"/>
                        <a:t>:</a:t>
                      </a:r>
                      <a:r>
                        <a:rPr lang="en-IN" sz="1400" i="1" baseline="0" dirty="0" smtClean="0"/>
                        <a:t> </a:t>
                      </a:r>
                      <a:endParaRPr lang="en-IN" sz="1400" i="1" dirty="0" smtClean="0"/>
                    </a:p>
                    <a:p>
                      <a:pPr algn="l"/>
                      <a:r>
                        <a:rPr lang="en-IN" sz="1400" dirty="0" err="1" smtClean="0"/>
                        <a:t>Engg</a:t>
                      </a:r>
                      <a:r>
                        <a:rPr lang="en-IN" sz="1400" baseline="0" dirty="0" smtClean="0"/>
                        <a:t> design</a:t>
                      </a:r>
                      <a:endParaRPr lang="en-IN" sz="1400" dirty="0" smtClean="0"/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IN" sz="1400" i="1" dirty="0" smtClean="0"/>
                        <a:t>Blender3</a:t>
                      </a:r>
                      <a:r>
                        <a:rPr lang="en-IN" sz="1400" i="0" dirty="0" smtClean="0"/>
                        <a:t>D: </a:t>
                      </a:r>
                    </a:p>
                    <a:p>
                      <a:pPr algn="l"/>
                      <a:r>
                        <a:rPr lang="en-IN" sz="1400" i="0" dirty="0" smtClean="0"/>
                        <a:t>mental</a:t>
                      </a:r>
                      <a:r>
                        <a:rPr lang="en-IN" sz="1400" i="0" baseline="0" dirty="0" smtClean="0"/>
                        <a:t> rotation</a:t>
                      </a:r>
                      <a:endParaRPr lang="en-IN" sz="1400" dirty="0"/>
                    </a:p>
                  </a:txBody>
                  <a:tcPr marL="36000" marR="36000" marT="36000" marB="1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i="1" dirty="0" smtClean="0"/>
                        <a:t>Mic-O-Map:</a:t>
                      </a:r>
                      <a:r>
                        <a:rPr lang="en-IN" sz="1400" i="0" baseline="0" dirty="0" smtClean="0"/>
                        <a:t> macro-micro thinking</a:t>
                      </a:r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IN" sz="1400" i="1" baseline="0" dirty="0" err="1" smtClean="0"/>
                        <a:t>IKnowIT</a:t>
                      </a:r>
                      <a:r>
                        <a:rPr lang="en-IN" sz="1400" i="0" baseline="0" dirty="0" smtClean="0"/>
                        <a:t> :</a:t>
                      </a:r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en-IN" sz="1400" i="0" baseline="0" dirty="0" smtClean="0"/>
                        <a:t>Ques posing</a:t>
                      </a:r>
                      <a:endParaRPr lang="en-IN" sz="1400" i="1" dirty="0"/>
                    </a:p>
                  </a:txBody>
                  <a:tcPr marL="36000" marR="36000" marT="36000" marB="18000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i="1" dirty="0" err="1" smtClean="0"/>
                        <a:t>Geneticus</a:t>
                      </a:r>
                      <a:r>
                        <a:rPr lang="en-IN" sz="1400" i="1" baseline="0" dirty="0" smtClean="0"/>
                        <a:t> </a:t>
                      </a:r>
                      <a:r>
                        <a:rPr lang="en-IN" sz="1400" i="1" baseline="0" dirty="0" err="1" smtClean="0"/>
                        <a:t>Investigatio</a:t>
                      </a:r>
                      <a:r>
                        <a:rPr lang="en-IN" sz="1400" i="1" baseline="0" dirty="0" smtClean="0"/>
                        <a:t>: </a:t>
                      </a:r>
                      <a:r>
                        <a:rPr lang="en-IN" sz="1400" baseline="0" dirty="0" smtClean="0"/>
                        <a:t>hypothesis testing</a:t>
                      </a:r>
                      <a:endParaRPr lang="en-IN" sz="1400" dirty="0"/>
                    </a:p>
                  </a:txBody>
                  <a:tcPr marL="36000" marR="36000" marT="36000" marB="18000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i="1" dirty="0" err="1" smtClean="0"/>
                        <a:t>MEttLE</a:t>
                      </a:r>
                      <a:r>
                        <a:rPr lang="en-IN" sz="1400" i="1" dirty="0" smtClean="0"/>
                        <a:t>:</a:t>
                      </a:r>
                    </a:p>
                    <a:p>
                      <a:pPr algn="l"/>
                      <a:r>
                        <a:rPr lang="en-IN" sz="1400" dirty="0" smtClean="0"/>
                        <a:t>Estimation</a:t>
                      </a:r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IN" sz="1400" i="1" dirty="0" smtClean="0"/>
                        <a:t>Fathom</a:t>
                      </a:r>
                      <a:r>
                        <a:rPr lang="en-IN" sz="1400" i="0" baseline="0" dirty="0" smtClean="0"/>
                        <a:t>: </a:t>
                      </a:r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en-IN" sz="1400" i="0" baseline="0" dirty="0" smtClean="0"/>
                        <a:t>div-</a:t>
                      </a:r>
                      <a:r>
                        <a:rPr lang="en-IN" sz="1400" i="0" baseline="0" dirty="0" err="1" smtClean="0"/>
                        <a:t>conv</a:t>
                      </a:r>
                      <a:r>
                        <a:rPr lang="en-IN" sz="1400" i="0" baseline="0" dirty="0" smtClean="0"/>
                        <a:t> thinking in s/w design</a:t>
                      </a:r>
                      <a:r>
                        <a:rPr lang="en-IN" sz="1400" dirty="0" smtClean="0"/>
                        <a:t> </a:t>
                      </a:r>
                      <a:endParaRPr lang="en-IN" sz="1400" dirty="0"/>
                    </a:p>
                  </a:txBody>
                  <a:tcPr marL="36000" marR="36000" marT="36000" marB="18000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i="1" dirty="0" smtClean="0"/>
                        <a:t>Lakshmi-system: </a:t>
                      </a:r>
                      <a:r>
                        <a:rPr lang="en-IN" sz="1400" i="0" dirty="0" smtClean="0"/>
                        <a:t>concept.</a:t>
                      </a:r>
                      <a:r>
                        <a:rPr lang="en-IN" sz="1400" i="0" baseline="0" dirty="0" smtClean="0"/>
                        <a:t> design</a:t>
                      </a:r>
                      <a:endParaRPr lang="en-IN" sz="1400" i="0" dirty="0" smtClean="0"/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IN" sz="1400" i="1" dirty="0" err="1" smtClean="0"/>
                        <a:t>Prajish</a:t>
                      </a:r>
                      <a:r>
                        <a:rPr lang="en-IN" sz="1400" i="1" baseline="0" dirty="0" smtClean="0"/>
                        <a:t> system:</a:t>
                      </a:r>
                      <a:r>
                        <a:rPr lang="en-IN" sz="1400" i="0" baseline="0" dirty="0" smtClean="0"/>
                        <a:t> s/w design </a:t>
                      </a:r>
                      <a:r>
                        <a:rPr lang="en-IN" sz="1400" i="0" baseline="0" dirty="0" err="1" smtClean="0"/>
                        <a:t>eval</a:t>
                      </a:r>
                      <a:endParaRPr lang="en-IN" sz="1400" i="1" baseline="0" dirty="0" smtClean="0"/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IN" sz="1400" i="1" baseline="0" dirty="0" smtClean="0"/>
                        <a:t>Idea </a:t>
                      </a:r>
                      <a:r>
                        <a:rPr lang="en-IN" sz="1400" i="1" baseline="0" dirty="0" err="1" smtClean="0"/>
                        <a:t>wavefront</a:t>
                      </a:r>
                      <a:r>
                        <a:rPr lang="en-IN" sz="1400" i="1" baseline="0" dirty="0" smtClean="0"/>
                        <a:t>:</a:t>
                      </a:r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en-IN" sz="1400" i="0" baseline="0" dirty="0" smtClean="0"/>
                        <a:t>div thinking</a:t>
                      </a:r>
                      <a:endParaRPr lang="en-IN" sz="1400" i="0" dirty="0"/>
                    </a:p>
                  </a:txBody>
                  <a:tcPr marL="36000" marR="36000" marT="36000" marB="18000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976865644"/>
                  </a:ext>
                </a:extLst>
              </a:tr>
              <a:tr h="958227"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PhD theses</a:t>
                      </a:r>
                      <a:endParaRPr lang="en-IN" sz="1600" b="1" dirty="0"/>
                    </a:p>
                  </a:txBody>
                  <a:tcPr marL="36000" marR="36000" marT="36000" marB="1800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N" sz="1600" dirty="0"/>
                    </a:p>
                  </a:txBody>
                  <a:tcPr marL="36000" marR="36000" marT="36000" marB="1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Structure open problem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(electronics) </a:t>
                      </a:r>
                    </a:p>
                  </a:txBody>
                  <a:tcPr marL="36000" marR="36000" marT="36000" marB="18000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N" sz="1400" dirty="0"/>
                    </a:p>
                  </a:txBody>
                  <a:tcPr marL="36000" marR="36000" marT="36000" marB="18000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dirty="0" smtClean="0"/>
                        <a:t>Macro-micro thinking</a:t>
                      </a:r>
                      <a:r>
                        <a:rPr lang="en-IN" sz="1400" baseline="0" dirty="0" smtClean="0"/>
                        <a:t> </a:t>
                      </a:r>
                    </a:p>
                    <a:p>
                      <a:pPr algn="l"/>
                      <a:r>
                        <a:rPr lang="en-IN" sz="1400" baseline="0" dirty="0" smtClean="0"/>
                        <a:t>(solid state physics)</a:t>
                      </a:r>
                    </a:p>
                  </a:txBody>
                  <a:tcPr marL="36000" marR="36000" marT="36000" marB="18000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dirty="0" smtClean="0"/>
                        <a:t>Question posing </a:t>
                      </a:r>
                    </a:p>
                    <a:p>
                      <a:pPr algn="l"/>
                      <a:r>
                        <a:rPr lang="en-IN" sz="1400" dirty="0" smtClean="0"/>
                        <a:t>(data structures)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aseline="0" dirty="0" smtClean="0"/>
                        <a:t>Mental rotation (</a:t>
                      </a:r>
                      <a:r>
                        <a:rPr lang="en-IN" sz="1400" baseline="0" dirty="0" err="1" smtClean="0"/>
                        <a:t>engg</a:t>
                      </a:r>
                      <a:r>
                        <a:rPr lang="en-IN" sz="1400" baseline="0" dirty="0" smtClean="0"/>
                        <a:t> graphics)</a:t>
                      </a:r>
                      <a:endParaRPr lang="en-IN" sz="1400" dirty="0" smtClean="0"/>
                    </a:p>
                  </a:txBody>
                  <a:tcPr marL="36000" marR="36000" marT="36000" marB="18000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878679436"/>
                  </a:ext>
                </a:extLst>
              </a:tr>
              <a:tr h="527685"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Theory development</a:t>
                      </a:r>
                      <a:endParaRPr lang="en-IN" sz="1600" b="1" dirty="0"/>
                    </a:p>
                  </a:txBody>
                  <a:tcPr marL="36000" marR="36000" marT="36000" marB="1800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N" sz="1400" dirty="0"/>
                    </a:p>
                  </a:txBody>
                  <a:tcPr marL="36000" marR="36000" marT="36000" marB="1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dirty="0" err="1" smtClean="0"/>
                        <a:t>TELoTS</a:t>
                      </a:r>
                      <a:r>
                        <a:rPr lang="en-IN" sz="1400" baseline="0" dirty="0" smtClean="0"/>
                        <a:t> framework v1</a:t>
                      </a:r>
                      <a:endParaRPr lang="en-IN" sz="1400" dirty="0"/>
                    </a:p>
                  </a:txBody>
                  <a:tcPr marL="36000" marR="36000" marT="36000" marB="18000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N" sz="1400" dirty="0"/>
                    </a:p>
                  </a:txBody>
                  <a:tcPr marL="36000" marR="36000" marT="36000" marB="18000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N" sz="1400" dirty="0"/>
                    </a:p>
                  </a:txBody>
                  <a:tcPr marL="36000" marR="36000" marT="36000" marB="18000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dirty="0" err="1" smtClean="0"/>
                        <a:t>TELoTS</a:t>
                      </a:r>
                      <a:r>
                        <a:rPr lang="en-IN" sz="1400" dirty="0" smtClean="0"/>
                        <a:t>  framework v2</a:t>
                      </a:r>
                      <a:endParaRPr lang="en-IN" sz="1400" dirty="0"/>
                    </a:p>
                  </a:txBody>
                  <a:tcPr marL="36000" marR="36000" marT="36000" marB="18000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3941308643"/>
                  </a:ext>
                </a:extLst>
              </a:tr>
              <a:tr h="578909"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Workshops &amp;</a:t>
                      </a:r>
                      <a:r>
                        <a:rPr lang="en-IN" sz="1600" b="1" baseline="0" dirty="0" smtClean="0"/>
                        <a:t> conferences</a:t>
                      </a:r>
                      <a:endParaRPr lang="en-IN" sz="1600" b="1" dirty="0"/>
                    </a:p>
                  </a:txBody>
                  <a:tcPr marL="36000" marR="36000" marT="36000" marB="1800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dirty="0" smtClean="0"/>
                        <a:t>ICCE w/s</a:t>
                      </a:r>
                      <a:endParaRPr lang="en-IN" sz="1400" dirty="0"/>
                    </a:p>
                  </a:txBody>
                  <a:tcPr marL="36000" marR="36000" marT="36000" marB="1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dirty="0" smtClean="0"/>
                        <a:t>ICCE w/s</a:t>
                      </a:r>
                      <a:endParaRPr lang="en-IN" sz="1400" dirty="0"/>
                    </a:p>
                  </a:txBody>
                  <a:tcPr marL="36000" marR="36000" marT="36000" marB="18000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ICCE</a:t>
                      </a:r>
                      <a:r>
                        <a:rPr lang="en-IN" sz="1400" baseline="0" dirty="0" smtClean="0"/>
                        <a:t> w/s</a:t>
                      </a:r>
                      <a:endParaRPr lang="en-IN" sz="1400" dirty="0" smtClean="0"/>
                    </a:p>
                    <a:p>
                      <a:pPr algn="l"/>
                      <a:r>
                        <a:rPr lang="en-IN" sz="1400" dirty="0" smtClean="0"/>
                        <a:t>ICALT track</a:t>
                      </a:r>
                      <a:endParaRPr lang="en-IN" sz="1400" dirty="0"/>
                    </a:p>
                  </a:txBody>
                  <a:tcPr marL="36000" marR="36000" marT="36000" marB="18000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dirty="0" smtClean="0"/>
                        <a:t>ICALT</a:t>
                      </a:r>
                      <a:r>
                        <a:rPr lang="en-IN" sz="1400" baseline="0" dirty="0" smtClean="0"/>
                        <a:t> track</a:t>
                      </a:r>
                      <a:endParaRPr lang="en-IN" sz="1400" dirty="0"/>
                    </a:p>
                  </a:txBody>
                  <a:tcPr marL="36000" marR="36000" marT="36000" marB="18000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dirty="0" smtClean="0"/>
                        <a:t>ICALT track</a:t>
                      </a:r>
                      <a:endParaRPr lang="en-IN" sz="1400" dirty="0"/>
                    </a:p>
                  </a:txBody>
                  <a:tcPr marL="36000" marR="36000" marT="36000" marB="18000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10352903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01999" y="1337070"/>
            <a:ext cx="81369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1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pic>
        <p:nvPicPr>
          <p:cNvPr id="5" name="Google Shape;239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1059582"/>
            <a:ext cx="8534400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323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 smtClean="0"/>
              <a:t>Educational Technology, IIT Bombay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6255" y="1134932"/>
            <a:ext cx="7570121" cy="366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altLang="en-US" sz="2000" dirty="0"/>
              <a:t>Inter-Disciplinary Program, started 2010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altLang="en-US" sz="2000" dirty="0" smtClean="0"/>
              <a:t> 5 </a:t>
            </a:r>
            <a:r>
              <a:rPr lang="en-US" altLang="en-US" dirty="0" smtClean="0"/>
              <a:t>Core faculty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Associate faculty from </a:t>
            </a:r>
            <a:r>
              <a:rPr lang="en-US" altLang="en-US" dirty="0"/>
              <a:t>departments of </a:t>
            </a:r>
            <a:r>
              <a:rPr lang="en-US" altLang="en-US" dirty="0" err="1" smtClean="0"/>
              <a:t>Engg</a:t>
            </a:r>
            <a:r>
              <a:rPr lang="en-US" altLang="en-US" dirty="0" smtClean="0"/>
              <a:t>., Science</a:t>
            </a:r>
            <a:r>
              <a:rPr lang="en-US" altLang="en-US" dirty="0"/>
              <a:t>, D</a:t>
            </a:r>
            <a:r>
              <a:rPr lang="en-US" altLang="en-US" dirty="0" smtClean="0"/>
              <a:t>esign</a:t>
            </a:r>
            <a:r>
              <a:rPr lang="en-US" altLang="en-US" dirty="0"/>
              <a:t>, </a:t>
            </a:r>
            <a:r>
              <a:rPr lang="en-US" altLang="en-US" dirty="0" smtClean="0"/>
              <a:t>H&amp;SS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endParaRPr lang="en-US" altLang="en-US" dirty="0" smtClean="0"/>
          </a:p>
          <a:p>
            <a:pPr lvl="1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altLang="en-US" dirty="0" smtClean="0"/>
              <a:t> 25 PhD research Scholars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12 PhDs graduated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endParaRPr lang="en-US" altLang="en-US" dirty="0"/>
          </a:p>
          <a:p>
            <a:pPr lvl="1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Starting an </a:t>
            </a:r>
            <a:r>
              <a:rPr lang="en-US" altLang="en-US" dirty="0" err="1" smtClean="0"/>
              <a:t>M.Tech</a:t>
            </a:r>
            <a:r>
              <a:rPr lang="en-US" altLang="en-US" dirty="0" smtClean="0"/>
              <a:t> program in 2019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408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 err="1" smtClean="0"/>
              <a:t>TELoTS</a:t>
            </a:r>
            <a:r>
              <a:rPr lang="en-US" dirty="0" smtClean="0"/>
              <a:t> system – </a:t>
            </a:r>
            <a:r>
              <a:rPr lang="en-US" sz="2800" dirty="0" smtClean="0"/>
              <a:t>Expansion-Reduction thinking</a:t>
            </a:r>
            <a:endParaRPr lang="en-US" dirty="0"/>
          </a:p>
        </p:txBody>
      </p:sp>
      <p:pic>
        <p:nvPicPr>
          <p:cNvPr id="6" name="Google Shape;326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04" y="988228"/>
            <a:ext cx="8648400" cy="3887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5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 err="1" smtClean="0"/>
              <a:t>TELoTS</a:t>
            </a:r>
            <a:r>
              <a:rPr lang="en-US" dirty="0" smtClean="0"/>
              <a:t> system – </a:t>
            </a:r>
            <a:r>
              <a:rPr lang="en-US" sz="2800" dirty="0" smtClean="0"/>
              <a:t>Macro-Micro thinking</a:t>
            </a:r>
            <a:endParaRPr lang="en-US" dirty="0"/>
          </a:p>
        </p:txBody>
      </p:sp>
      <p:pic>
        <p:nvPicPr>
          <p:cNvPr id="5" name="Google Shape;363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1051132"/>
            <a:ext cx="8136904" cy="3680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263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 err="1" smtClean="0"/>
              <a:t>TELoTS</a:t>
            </a:r>
            <a:r>
              <a:rPr lang="en-US" dirty="0" smtClean="0"/>
              <a:t> system – </a:t>
            </a:r>
            <a:r>
              <a:rPr lang="en-US" sz="2800" dirty="0" smtClean="0"/>
              <a:t>Engineering Estimation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0" y="947672"/>
            <a:ext cx="7812360" cy="386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9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 smtClean="0"/>
              <a:t>Features of </a:t>
            </a:r>
            <a:r>
              <a:rPr lang="en-US" dirty="0" err="1" smtClean="0"/>
              <a:t>TELoTS</a:t>
            </a:r>
            <a:r>
              <a:rPr lang="en-US" dirty="0" smtClean="0"/>
              <a:t> systems</a:t>
            </a:r>
            <a:endParaRPr lang="en-US" dirty="0"/>
          </a:p>
        </p:txBody>
      </p:sp>
      <p:pic>
        <p:nvPicPr>
          <p:cNvPr id="5" name="Google Shape;589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512" y="1078626"/>
            <a:ext cx="8784976" cy="3797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14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 smtClean="0"/>
              <a:t>Learning activities in </a:t>
            </a:r>
            <a:r>
              <a:rPr lang="en-US" dirty="0" err="1" smtClean="0"/>
              <a:t>TELoTS</a:t>
            </a:r>
            <a:r>
              <a:rPr lang="en-US" dirty="0" smtClean="0"/>
              <a:t> systems</a:t>
            </a:r>
            <a:endParaRPr lang="en-US" dirty="0"/>
          </a:p>
        </p:txBody>
      </p:sp>
      <p:pic>
        <p:nvPicPr>
          <p:cNvPr id="18" name="Google Shape;607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59582"/>
            <a:ext cx="3518181" cy="5197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roup 29"/>
          <p:cNvGrpSpPr/>
          <p:nvPr/>
        </p:nvGrpSpPr>
        <p:grpSpPr>
          <a:xfrm>
            <a:off x="82048" y="1113610"/>
            <a:ext cx="9066314" cy="3696515"/>
            <a:chOff x="82048" y="1113610"/>
            <a:chExt cx="9066314" cy="3696515"/>
          </a:xfrm>
        </p:grpSpPr>
        <p:sp>
          <p:nvSpPr>
            <p:cNvPr id="7" name="Google Shape;596;p70"/>
            <p:cNvSpPr txBox="1"/>
            <p:nvPr/>
          </p:nvSpPr>
          <p:spPr>
            <a:xfrm>
              <a:off x="6554873" y="4506555"/>
              <a:ext cx="2132225" cy="2604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-IN" sz="1200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rPr>
                <a:t>24</a:t>
              </a:fld>
              <a:endPara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597;p70"/>
            <p:cNvSpPr txBox="1">
              <a:spLocks/>
            </p:cNvSpPr>
            <p:nvPr/>
          </p:nvSpPr>
          <p:spPr>
            <a:xfrm>
              <a:off x="6554873" y="4506555"/>
              <a:ext cx="2132225" cy="2604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00000000-1234-1234-1234-123412341234}" type="slidenum">
                <a:rPr lang="en-IN" sz="1200" smtClean="0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rPr>
                <a:pPr algn="r"/>
                <a:t>24</a:t>
              </a:fld>
              <a:endParaRPr lang="en-I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" name="Google Shape;600;p70"/>
            <p:cNvPicPr preferRelativeResize="0"/>
            <p:nvPr/>
          </p:nvPicPr>
          <p:blipFill rotWithShape="1">
            <a:blip r:embed="rId4">
              <a:alphaModFix/>
            </a:blip>
            <a:srcRect r="46469" b="12724"/>
            <a:stretch/>
          </p:blipFill>
          <p:spPr>
            <a:xfrm>
              <a:off x="3436110" y="1113610"/>
              <a:ext cx="2660359" cy="26636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601;p70"/>
            <p:cNvSpPr/>
            <p:nvPr/>
          </p:nvSpPr>
          <p:spPr>
            <a:xfrm>
              <a:off x="5546024" y="1113610"/>
              <a:ext cx="696751" cy="33149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02;p70"/>
            <p:cNvSpPr/>
            <p:nvPr/>
          </p:nvSpPr>
          <p:spPr>
            <a:xfrm>
              <a:off x="5546024" y="2647384"/>
              <a:ext cx="696751" cy="33149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03;p70"/>
            <p:cNvSpPr/>
            <p:nvPr/>
          </p:nvSpPr>
          <p:spPr>
            <a:xfrm>
              <a:off x="5546024" y="1899927"/>
              <a:ext cx="696751" cy="4348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04;p70"/>
            <p:cNvSpPr/>
            <p:nvPr/>
          </p:nvSpPr>
          <p:spPr>
            <a:xfrm>
              <a:off x="5546024" y="3445810"/>
              <a:ext cx="550445" cy="33149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" name="Google Shape;605;p70"/>
            <p:cNvPicPr preferRelativeResize="0"/>
            <p:nvPr/>
          </p:nvPicPr>
          <p:blipFill rotWithShape="1">
            <a:blip r:embed="rId5">
              <a:alphaModFix/>
            </a:blip>
            <a:srcRect b="36261"/>
            <a:stretch/>
          </p:blipFill>
          <p:spPr>
            <a:xfrm>
              <a:off x="82048" y="2231817"/>
              <a:ext cx="3354062" cy="11626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06;p7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093607" y="1694989"/>
              <a:ext cx="3054755" cy="8447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608;p70"/>
            <p:cNvSpPr/>
            <p:nvPr/>
          </p:nvSpPr>
          <p:spPr>
            <a:xfrm>
              <a:off x="3435810" y="1221595"/>
              <a:ext cx="696751" cy="11321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09;p70"/>
            <p:cNvSpPr/>
            <p:nvPr/>
          </p:nvSpPr>
          <p:spPr>
            <a:xfrm>
              <a:off x="3319810" y="1593058"/>
              <a:ext cx="984865" cy="26044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10;p70"/>
            <p:cNvSpPr/>
            <p:nvPr/>
          </p:nvSpPr>
          <p:spPr>
            <a:xfrm>
              <a:off x="3512260" y="2326587"/>
              <a:ext cx="772602" cy="26044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11;p70"/>
            <p:cNvSpPr/>
            <p:nvPr/>
          </p:nvSpPr>
          <p:spPr>
            <a:xfrm>
              <a:off x="3518182" y="3049807"/>
              <a:ext cx="772602" cy="26044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12;p70"/>
            <p:cNvSpPr/>
            <p:nvPr/>
          </p:nvSpPr>
          <p:spPr>
            <a:xfrm>
              <a:off x="5404965" y="1596661"/>
              <a:ext cx="696751" cy="12583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13;p70"/>
            <p:cNvSpPr/>
            <p:nvPr/>
          </p:nvSpPr>
          <p:spPr>
            <a:xfrm>
              <a:off x="5404965" y="2373811"/>
              <a:ext cx="696751" cy="12583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14;p70"/>
            <p:cNvSpPr/>
            <p:nvPr/>
          </p:nvSpPr>
          <p:spPr>
            <a:xfrm>
              <a:off x="5404965" y="3149427"/>
              <a:ext cx="696751" cy="12583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15;p70"/>
            <p:cNvSpPr/>
            <p:nvPr/>
          </p:nvSpPr>
          <p:spPr>
            <a:xfrm>
              <a:off x="3397884" y="2761816"/>
              <a:ext cx="696751" cy="11321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16;p70"/>
            <p:cNvSpPr/>
            <p:nvPr/>
          </p:nvSpPr>
          <p:spPr>
            <a:xfrm flipH="1">
              <a:off x="5472871" y="1991540"/>
              <a:ext cx="696751" cy="11321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8" name="Google Shape;617;p70"/>
            <p:cNvPicPr preferRelativeResize="0"/>
            <p:nvPr/>
          </p:nvPicPr>
          <p:blipFill rotWithShape="1">
            <a:blip r:embed="rId7">
              <a:alphaModFix/>
            </a:blip>
            <a:srcRect l="41890" b="8003"/>
            <a:stretch/>
          </p:blipFill>
          <p:spPr>
            <a:xfrm>
              <a:off x="6242775" y="3127438"/>
              <a:ext cx="2825053" cy="1682687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9" name="Google Shape;618;p70"/>
            <p:cNvSpPr/>
            <p:nvPr/>
          </p:nvSpPr>
          <p:spPr>
            <a:xfrm flipH="1">
              <a:off x="5472871" y="3521515"/>
              <a:ext cx="696751" cy="11321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7228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 smtClean="0"/>
              <a:t>Key contribution – Learning Model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79512" y="1131589"/>
            <a:ext cx="4536504" cy="367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 lvl="0"/>
            <a:r>
              <a:rPr lang="en-US" sz="2000" dirty="0" smtClean="0"/>
              <a:t>Learning through progressive abstraction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 smtClean="0"/>
              <a:t>Meta-cognition to take learners from one level of abstraction to the next</a:t>
            </a:r>
            <a:endParaRPr lang="en-US" sz="2000" dirty="0"/>
          </a:p>
        </p:txBody>
      </p:sp>
      <p:pic>
        <p:nvPicPr>
          <p:cNvPr id="5" name="Google Shape;26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6016" y="987574"/>
            <a:ext cx="4176464" cy="3888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881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1520" y="987574"/>
            <a:ext cx="8568952" cy="367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 lvl="0">
              <a:spcBef>
                <a:spcPts val="480"/>
              </a:spcBef>
            </a:pPr>
            <a:r>
              <a:rPr lang="en-US" sz="2000" dirty="0">
                <a:solidFill>
                  <a:srgbClr val="000000"/>
                </a:solidFill>
              </a:rPr>
              <a:t>If you want to promote thinking skills:</a:t>
            </a:r>
          </a:p>
          <a:p>
            <a:pPr marL="457200" lvl="0" indent="-381000">
              <a:spcBef>
                <a:spcPts val="480"/>
              </a:spcBef>
              <a:buClr>
                <a:srgbClr val="000000"/>
              </a:buClr>
              <a:buSzPts val="2400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Use the </a:t>
            </a:r>
            <a:r>
              <a:rPr lang="en-US" sz="2000" dirty="0" err="1">
                <a:solidFill>
                  <a:srgbClr val="000000"/>
                </a:solidFill>
              </a:rPr>
              <a:t>TELoTS</a:t>
            </a:r>
            <a:r>
              <a:rPr lang="en-US" sz="2000" dirty="0">
                <a:solidFill>
                  <a:srgbClr val="000000"/>
                </a:solidFill>
              </a:rPr>
              <a:t> framework to design the learning experience</a:t>
            </a:r>
            <a:r>
              <a:rPr lang="en-US" sz="2000" dirty="0" smtClean="0">
                <a:solidFill>
                  <a:srgbClr val="000000"/>
                </a:solidFill>
              </a:rPr>
              <a:t>:</a:t>
            </a:r>
          </a:p>
          <a:p>
            <a:pPr marL="914400" lvl="1" indent="-381000">
              <a:spcBef>
                <a:spcPts val="480"/>
              </a:spcBef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Make learners do tasks at progressively higher levels of abstraction – Doing, Evaluation, Synthesis, Abstraction.</a:t>
            </a:r>
          </a:p>
          <a:p>
            <a:pPr marL="914400" lvl="1" indent="-381000">
              <a:spcBef>
                <a:spcPts val="480"/>
              </a:spcBef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Give </a:t>
            </a:r>
            <a:r>
              <a:rPr lang="en-US" dirty="0">
                <a:solidFill>
                  <a:srgbClr val="000000"/>
                </a:solidFill>
              </a:rPr>
              <a:t>meta-cognitive tasks to take learners from one level to </a:t>
            </a:r>
            <a:r>
              <a:rPr lang="en-US" dirty="0" smtClean="0">
                <a:solidFill>
                  <a:srgbClr val="000000"/>
                </a:solidFill>
              </a:rPr>
              <a:t>next.</a:t>
            </a:r>
            <a:endParaRPr lang="en-US" sz="2000" dirty="0">
              <a:solidFill>
                <a:srgbClr val="000000"/>
              </a:solidFill>
            </a:endParaRPr>
          </a:p>
          <a:p>
            <a:pPr marL="457200" lvl="0" indent="-381000">
              <a:spcBef>
                <a:spcPts val="480"/>
              </a:spcBef>
              <a:buClr>
                <a:srgbClr val="000000"/>
              </a:buClr>
              <a:buSzPts val="2400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Provide scaffolds during learning</a:t>
            </a:r>
            <a:r>
              <a:rPr lang="en-US" sz="2000" dirty="0" smtClean="0">
                <a:solidFill>
                  <a:srgbClr val="000000"/>
                </a:solidFill>
              </a:rPr>
              <a:t>:</a:t>
            </a:r>
          </a:p>
          <a:p>
            <a:pPr marL="914400" lvl="1" indent="-381000">
              <a:spcBef>
                <a:spcPts val="480"/>
              </a:spcBef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Support </a:t>
            </a:r>
            <a:r>
              <a:rPr lang="en-US" dirty="0">
                <a:solidFill>
                  <a:srgbClr val="000000"/>
                </a:solidFill>
              </a:rPr>
              <a:t>learners to complete a task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914400" lvl="1" indent="-381000">
              <a:spcBef>
                <a:spcPts val="480"/>
              </a:spcBef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Provide </a:t>
            </a:r>
            <a:r>
              <a:rPr lang="en-US" dirty="0">
                <a:solidFill>
                  <a:srgbClr val="000000"/>
                </a:solidFill>
              </a:rPr>
              <a:t>constructive feedback frequently. </a:t>
            </a:r>
            <a:endParaRPr lang="en-US" sz="2000" dirty="0">
              <a:solidFill>
                <a:srgbClr val="000000"/>
              </a:solidFill>
            </a:endParaRPr>
          </a:p>
          <a:p>
            <a:pPr marL="457200" lvl="0" indent="-381000">
              <a:spcBef>
                <a:spcPts val="480"/>
              </a:spcBef>
              <a:buClr>
                <a:srgbClr val="000000"/>
              </a:buClr>
              <a:buSzPts val="2400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Provide sufficient and diverse practice</a:t>
            </a:r>
            <a:r>
              <a:rPr lang="en-US" sz="2000" dirty="0" smtClean="0">
                <a:solidFill>
                  <a:srgbClr val="000000"/>
                </a:solidFill>
              </a:rPr>
              <a:t>:</a:t>
            </a:r>
          </a:p>
          <a:p>
            <a:pPr marL="914400" lvl="1" indent="-381000">
              <a:spcBef>
                <a:spcPts val="480"/>
              </a:spcBef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smtClean="0"/>
              <a:t>Expand </a:t>
            </a:r>
            <a:r>
              <a:rPr lang="en-US" dirty="0"/>
              <a:t>scope of problems from </a:t>
            </a:r>
            <a:r>
              <a:rPr lang="en-US" dirty="0">
                <a:solidFill>
                  <a:srgbClr val="000000"/>
                </a:solidFill>
              </a:rPr>
              <a:t>near areas to far areas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914400" lvl="1" indent="-381000">
              <a:spcBef>
                <a:spcPts val="480"/>
              </a:spcBef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Reduce </a:t>
            </a:r>
            <a:r>
              <a:rPr lang="en-US" dirty="0">
                <a:solidFill>
                  <a:srgbClr val="000000"/>
                </a:solidFill>
              </a:rPr>
              <a:t>the scaffolds to make learners independent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9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Closing Activity – Contribute your ideas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9512" y="1131589"/>
            <a:ext cx="8712968" cy="367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 lvl="0"/>
            <a:r>
              <a:rPr lang="en-US" sz="2000" dirty="0" smtClean="0">
                <a:solidFill>
                  <a:srgbClr val="0000FF"/>
                </a:solidFill>
              </a:rPr>
              <a:t>Think: </a:t>
            </a:r>
            <a:r>
              <a:rPr lang="en-US" sz="2000" dirty="0" smtClean="0"/>
              <a:t>Identify one thinking skill relevant to your work, that could be pan-domain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dirty="0" smtClean="0"/>
              <a:t>What thinking skills do you want entry-level persons in your group to develop?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dirty="0" smtClean="0"/>
              <a:t>Which of these are likely to have broad applicability across projects / domains / verticals?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dirty="0" smtClean="0"/>
              <a:t>Be as specific as possible. Don’t say ‘Problem-Solving’. Instead describe a scenario of use.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dirty="0" smtClean="0"/>
              <a:t>Give examples of applying the thinking skill</a:t>
            </a:r>
            <a:r>
              <a:rPr lang="en-US" sz="1700" dirty="0"/>
              <a:t> </a:t>
            </a:r>
            <a:r>
              <a:rPr lang="en-US" sz="1700" dirty="0" smtClean="0"/>
              <a:t>in multiple scenarios. 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 smtClean="0">
                <a:solidFill>
                  <a:srgbClr val="0000FF"/>
                </a:solidFill>
              </a:rPr>
              <a:t>Share:</a:t>
            </a:r>
            <a:r>
              <a:rPr lang="en-US" sz="2000" dirty="0" smtClean="0"/>
              <a:t> Create a list of thinking skills valued in your work-place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dirty="0" smtClean="0"/>
              <a:t>[Optional] Write on a piece of paper and give it to me; email </a:t>
            </a:r>
            <a:r>
              <a:rPr lang="en-US" sz="1700" dirty="0" smtClean="0">
                <a:hlinkClick r:id="rId2"/>
              </a:rPr>
              <a:t>telots.iitb@gmail.com</a:t>
            </a:r>
            <a:endParaRPr lang="en-US" sz="17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r>
              <a:rPr lang="en-US" dirty="0"/>
              <a:t>A list of thinking skills </a:t>
            </a:r>
            <a:r>
              <a:rPr lang="en-US" dirty="0" smtClean="0"/>
              <a:t>that you value is </a:t>
            </a:r>
            <a:r>
              <a:rPr lang="en-US" dirty="0"/>
              <a:t>important </a:t>
            </a:r>
            <a:r>
              <a:rPr lang="en-US" dirty="0" smtClean="0"/>
              <a:t>to us – </a:t>
            </a:r>
            <a:r>
              <a:rPr lang="en-US" dirty="0"/>
              <a:t>topics for future PhD students!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181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0A7A5-0D08-469E-B95B-6F4F1103621D}" type="slidenum">
              <a:rPr lang="en-IN" smtClean="0"/>
              <a:pPr/>
              <a:t>28</a:t>
            </a:fld>
            <a:endParaRPr lang="en-IN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47560" y="2787774"/>
            <a:ext cx="8384880" cy="94282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More info: Google </a:t>
            </a:r>
            <a:r>
              <a:rPr lang="en-US" sz="2400" dirty="0"/>
              <a:t>“Educational Technology, IIT Bombay</a:t>
            </a:r>
            <a:r>
              <a:rPr lang="en-US" sz="2400" dirty="0" smtClean="0"/>
              <a:t>”</a:t>
            </a:r>
            <a:endParaRPr lang="en-US" sz="2400" dirty="0" smtClean="0">
              <a:hlinkClick r:id="rId2"/>
            </a:endParaRPr>
          </a:p>
          <a:p>
            <a:pPr marL="0" indent="0" algn="ctr">
              <a:buNone/>
            </a:pPr>
            <a:r>
              <a:rPr lang="en-US" sz="2800" dirty="0" smtClean="0">
                <a:hlinkClick r:id="rId2"/>
              </a:rPr>
              <a:t>www.et.iitb.ac.in</a:t>
            </a:r>
            <a:endParaRPr lang="en-US" dirty="0"/>
          </a:p>
        </p:txBody>
      </p:sp>
      <p:pic>
        <p:nvPicPr>
          <p:cNvPr id="5" name="Picture 4" descr="CC-B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0" y="4691111"/>
            <a:ext cx="1117460" cy="3936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6512" y="4215932"/>
            <a:ext cx="6711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This presentation is released under Creative Commons-Attribution 4.0 License.</a:t>
            </a:r>
          </a:p>
          <a:p>
            <a:r>
              <a:rPr lang="en-US" sz="1200" dirty="0" smtClean="0"/>
              <a:t>You </a:t>
            </a:r>
            <a:r>
              <a:rPr lang="en-US" sz="1200" dirty="0" smtClean="0"/>
              <a:t>are free to use, distribute and modify it , including for commercial purposes, 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	    provided you acknowledge the source.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8170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4394381" y="1123950"/>
            <a:ext cx="3454219" cy="339447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Technology </a:t>
            </a:r>
            <a:r>
              <a:rPr lang="en-US" u="sng" dirty="0" smtClean="0">
                <a:solidFill>
                  <a:schemeClr val="bg1"/>
                </a:solidFill>
              </a:rPr>
              <a:t>of</a:t>
            </a:r>
            <a:r>
              <a:rPr lang="en-US" dirty="0" smtClean="0">
                <a:solidFill>
                  <a:schemeClr val="bg1"/>
                </a:solidFill>
              </a:rPr>
              <a:t> Education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Creation and use of Teaching-Learning strategies for student learning and engagement</a:t>
            </a:r>
          </a:p>
          <a:p>
            <a:pPr marL="1085850" lvl="1" indent="-342900">
              <a:buFont typeface="Arial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Use of Peer Discussion</a:t>
            </a:r>
          </a:p>
          <a:p>
            <a:pPr marL="342900" indent="-342900">
              <a:buFont typeface="Arial"/>
              <a:buChar char="•"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Focus is on “What to do” with/without technology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107584" y="4810125"/>
            <a:ext cx="579216" cy="274637"/>
          </a:xfrm>
        </p:spPr>
        <p:txBody>
          <a:bodyPr/>
          <a:lstStyle/>
          <a:p>
            <a:fld id="{B220A7A5-0D08-469E-B95B-6F4F1103621D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536" y="481078"/>
            <a:ext cx="7224464" cy="466594"/>
          </a:xfrm>
        </p:spPr>
        <p:txBody>
          <a:bodyPr/>
          <a:lstStyle/>
          <a:p>
            <a:r>
              <a:rPr lang="en-US" dirty="0" smtClean="0"/>
              <a:t>What is Educational Technology?</a:t>
            </a:r>
            <a:endParaRPr lang="en-US" dirty="0"/>
          </a:p>
        </p:txBody>
      </p:sp>
      <p:grpSp>
        <p:nvGrpSpPr>
          <p:cNvPr id="8" name="Google Shape;319;p49"/>
          <p:cNvGrpSpPr/>
          <p:nvPr/>
        </p:nvGrpSpPr>
        <p:grpSpPr>
          <a:xfrm>
            <a:off x="1498618" y="1123950"/>
            <a:ext cx="5529670" cy="3414731"/>
            <a:chOff x="1354666" y="0"/>
            <a:chExt cx="5418600" cy="5418600"/>
          </a:xfrm>
        </p:grpSpPr>
        <p:sp>
          <p:nvSpPr>
            <p:cNvPr id="9" name="Google Shape;320;p49"/>
            <p:cNvSpPr/>
            <p:nvPr/>
          </p:nvSpPr>
          <p:spPr>
            <a:xfrm>
              <a:off x="1354666" y="0"/>
              <a:ext cx="5418600" cy="5418600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21;p49"/>
            <p:cNvSpPr txBox="1"/>
            <p:nvPr/>
          </p:nvSpPr>
          <p:spPr>
            <a:xfrm>
              <a:off x="3117087" y="270933"/>
              <a:ext cx="18939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49350" rIns="149350" bIns="149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22;p49"/>
            <p:cNvSpPr/>
            <p:nvPr/>
          </p:nvSpPr>
          <p:spPr>
            <a:xfrm>
              <a:off x="2031999" y="10173"/>
              <a:ext cx="4064100" cy="4064100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23;p49"/>
            <p:cNvSpPr txBox="1"/>
            <p:nvPr/>
          </p:nvSpPr>
          <p:spPr>
            <a:xfrm>
              <a:off x="3117087" y="264173"/>
              <a:ext cx="18939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000" tIns="144000" rIns="144000" bIns="14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324;p49"/>
            <p:cNvSpPr/>
            <p:nvPr/>
          </p:nvSpPr>
          <p:spPr>
            <a:xfrm>
              <a:off x="2709333" y="27093"/>
              <a:ext cx="2709300" cy="2709300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5;p49"/>
            <p:cNvSpPr txBox="1"/>
            <p:nvPr/>
          </p:nvSpPr>
          <p:spPr>
            <a:xfrm>
              <a:off x="3106105" y="704426"/>
              <a:ext cx="1915800" cy="13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256025" rIns="256025" bIns="25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326;p49"/>
          <p:cNvSpPr/>
          <p:nvPr/>
        </p:nvSpPr>
        <p:spPr>
          <a:xfrm>
            <a:off x="467544" y="1013839"/>
            <a:ext cx="7399018" cy="3824227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327;p49"/>
          <p:cNvSpPr/>
          <p:nvPr/>
        </p:nvSpPr>
        <p:spPr>
          <a:xfrm>
            <a:off x="3752720" y="3915932"/>
            <a:ext cx="1507479" cy="203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Analytics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328;p49"/>
          <p:cNvSpPr/>
          <p:nvPr/>
        </p:nvSpPr>
        <p:spPr>
          <a:xfrm>
            <a:off x="3214235" y="2956088"/>
            <a:ext cx="2593289" cy="203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329;p49"/>
          <p:cNvSpPr/>
          <p:nvPr/>
        </p:nvSpPr>
        <p:spPr>
          <a:xfrm>
            <a:off x="2998697" y="1543819"/>
            <a:ext cx="2788816" cy="64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Pedagogy &amp; Technology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individual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collaborative learning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26502" y="1224817"/>
            <a:ext cx="1351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Virtual Reality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023927" y="2665221"/>
            <a:ext cx="821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MOOCs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644409" y="3869464"/>
            <a:ext cx="1202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Eye Tracking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6656047" y="3841313"/>
            <a:ext cx="1166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Assessment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6635133" y="1489129"/>
            <a:ext cx="1155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Augmented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5034" y="1185618"/>
            <a:ext cx="15973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Adaptive and</a:t>
            </a:r>
          </a:p>
          <a:p>
            <a:r>
              <a:rPr lang="en-US" sz="1600" dirty="0" smtClean="0"/>
              <a:t>Personalized </a:t>
            </a:r>
          </a:p>
          <a:p>
            <a:r>
              <a:rPr lang="en-US" sz="1600" dirty="0" smtClean="0"/>
              <a:t>Tutoring Systems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0526" y="2617534"/>
            <a:ext cx="1189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Makerspace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410526" y="2855993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Games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683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 smtClean="0"/>
              <a:t>What do we do?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79512" y="1131589"/>
            <a:ext cx="5409881" cy="367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  <a:spcBef>
                <a:spcPts val="2400"/>
              </a:spcBef>
              <a:defRPr/>
            </a:pPr>
            <a:r>
              <a:rPr lang="en-US" altLang="en-US" sz="2000" dirty="0" smtClean="0"/>
              <a:t>Research: </a:t>
            </a:r>
            <a:endParaRPr lang="en-US" altLang="en-US" sz="2000" dirty="0"/>
          </a:p>
          <a:p>
            <a:pPr marL="180975" indent="-180975">
              <a:lnSpc>
                <a:spcPct val="110000"/>
              </a:lnSpc>
              <a:buFontTx/>
              <a:buChar char="-"/>
              <a:defRPr/>
            </a:pPr>
            <a:r>
              <a:rPr lang="en-US" altLang="en-US" i="1" dirty="0" err="1">
                <a:solidFill>
                  <a:srgbClr val="0000FF"/>
                </a:solidFill>
              </a:rPr>
              <a:t>TELoTS</a:t>
            </a:r>
            <a:r>
              <a:rPr lang="en-US" altLang="en-US" i="1" dirty="0">
                <a:solidFill>
                  <a:srgbClr val="0000FF"/>
                </a:solidFill>
              </a:rPr>
              <a:t>: </a:t>
            </a:r>
            <a:r>
              <a:rPr lang="en-US" altLang="en-US" dirty="0"/>
              <a:t>Technology enhanced learning of </a:t>
            </a:r>
            <a:r>
              <a:rPr lang="en-US" altLang="en-US" dirty="0" smtClean="0"/>
              <a:t>thinking skills</a:t>
            </a:r>
            <a:endParaRPr lang="en-IN" altLang="en-US" dirty="0" smtClean="0"/>
          </a:p>
          <a:p>
            <a:pPr marL="180975" indent="-180975">
              <a:lnSpc>
                <a:spcPct val="110000"/>
              </a:lnSpc>
              <a:buFontTx/>
              <a:buChar char="-"/>
              <a:defRPr/>
            </a:pPr>
            <a:r>
              <a:rPr lang="en-IN" altLang="en-US" i="1" dirty="0" smtClean="0">
                <a:solidFill>
                  <a:srgbClr val="0000FF"/>
                </a:solidFill>
              </a:rPr>
              <a:t>TUET: </a:t>
            </a:r>
            <a:r>
              <a:rPr lang="en-IN" altLang="en-US" dirty="0" smtClean="0"/>
              <a:t>Teacher use of educational technologies</a:t>
            </a:r>
          </a:p>
          <a:p>
            <a:pPr marL="180975" indent="-180975">
              <a:lnSpc>
                <a:spcPct val="110000"/>
              </a:lnSpc>
              <a:buFontTx/>
              <a:buChar char="-"/>
              <a:defRPr/>
            </a:pPr>
            <a:r>
              <a:rPr lang="en-IN" altLang="en-US" i="1" dirty="0" smtClean="0">
                <a:solidFill>
                  <a:srgbClr val="0000FF"/>
                </a:solidFill>
              </a:rPr>
              <a:t>EDA: </a:t>
            </a:r>
            <a:r>
              <a:rPr lang="en-IN" altLang="en-US" dirty="0"/>
              <a:t>E</a:t>
            </a:r>
            <a:r>
              <a:rPr lang="en-IN" altLang="en-US" dirty="0" smtClean="0"/>
              <a:t>ducational data analytics</a:t>
            </a:r>
          </a:p>
          <a:p>
            <a:pPr marL="180975" indent="-180975">
              <a:lnSpc>
                <a:spcPct val="110000"/>
              </a:lnSpc>
              <a:buFontTx/>
              <a:buChar char="-"/>
              <a:defRPr/>
            </a:pPr>
            <a:r>
              <a:rPr lang="en-IN" altLang="en-US" i="1" dirty="0" err="1" smtClean="0">
                <a:solidFill>
                  <a:srgbClr val="0000FF"/>
                </a:solidFill>
              </a:rPr>
              <a:t>EmergE</a:t>
            </a:r>
            <a:r>
              <a:rPr lang="en-IN" altLang="en-US" i="1" dirty="0" smtClean="0">
                <a:solidFill>
                  <a:srgbClr val="0000FF"/>
                </a:solidFill>
              </a:rPr>
              <a:t>: </a:t>
            </a:r>
            <a:r>
              <a:rPr lang="en-IN" altLang="en-US" dirty="0" smtClean="0"/>
              <a:t>Emerging technologies</a:t>
            </a:r>
            <a:endParaRPr lang="en-IN" sz="1600" b="1" dirty="0"/>
          </a:p>
          <a:p>
            <a:pPr>
              <a:lnSpc>
                <a:spcPct val="110000"/>
              </a:lnSpc>
              <a:spcBef>
                <a:spcPts val="2400"/>
              </a:spcBef>
              <a:defRPr/>
            </a:pPr>
            <a:r>
              <a:rPr lang="en-US" altLang="en-US" sz="2000" dirty="0" smtClean="0"/>
              <a:t>Development: </a:t>
            </a:r>
            <a:endParaRPr lang="en-US" altLang="en-US" sz="2000" dirty="0"/>
          </a:p>
          <a:p>
            <a:pPr marL="180975" indent="-180975">
              <a:lnSpc>
                <a:spcPct val="110000"/>
              </a:lnSpc>
              <a:buFontTx/>
              <a:buChar char="-"/>
              <a:defRPr/>
            </a:pPr>
            <a:r>
              <a:rPr lang="en-US" altLang="en-US" sz="1600" i="1" dirty="0" smtClean="0">
                <a:solidFill>
                  <a:srgbClr val="0000FF"/>
                </a:solidFill>
              </a:rPr>
              <a:t>MOOCs: </a:t>
            </a:r>
            <a:r>
              <a:rPr lang="en-US" altLang="en-US" sz="1600" dirty="0" smtClean="0"/>
              <a:t>Massive </a:t>
            </a:r>
            <a:r>
              <a:rPr lang="en-US" altLang="en-US" sz="1600" dirty="0"/>
              <a:t>o</a:t>
            </a:r>
            <a:r>
              <a:rPr lang="en-US" altLang="en-US" sz="1600" dirty="0" smtClean="0"/>
              <a:t>pen </a:t>
            </a:r>
            <a:r>
              <a:rPr lang="en-US" altLang="en-US" sz="1600" dirty="0"/>
              <a:t>o</a:t>
            </a:r>
            <a:r>
              <a:rPr lang="en-US" altLang="en-US" sz="1600" dirty="0" smtClean="0"/>
              <a:t>nline courses – </a:t>
            </a:r>
            <a:r>
              <a:rPr lang="en-US" altLang="en-US" sz="1600" dirty="0" err="1" smtClean="0"/>
              <a:t>IITBombayX</a:t>
            </a:r>
            <a:endParaRPr lang="en-US" altLang="en-US" sz="1600" dirty="0" smtClean="0"/>
          </a:p>
          <a:p>
            <a:pPr marL="638175" lvl="1" indent="-180975">
              <a:lnSpc>
                <a:spcPct val="110000"/>
              </a:lnSpc>
              <a:buFontTx/>
              <a:buChar char="-"/>
              <a:defRPr/>
            </a:pPr>
            <a:r>
              <a:rPr lang="en-US" altLang="en-US" sz="1600" dirty="0" smtClean="0"/>
              <a:t>Trained 5000+ college teachers, 5000+ school teachers</a:t>
            </a:r>
          </a:p>
          <a:p>
            <a:pPr marL="638175" lvl="1" indent="-180975">
              <a:lnSpc>
                <a:spcPct val="110000"/>
              </a:lnSpc>
              <a:buFontTx/>
              <a:buChar char="-"/>
              <a:defRPr/>
            </a:pPr>
            <a:endParaRPr lang="en-US" altLang="en-US" sz="1600" dirty="0" smtClean="0"/>
          </a:p>
          <a:p>
            <a:pPr marL="180975" indent="-180975">
              <a:lnSpc>
                <a:spcPct val="110000"/>
              </a:lnSpc>
              <a:buFontTx/>
              <a:buChar char="-"/>
              <a:defRPr/>
            </a:pPr>
            <a:r>
              <a:rPr lang="en-US" altLang="en-US" sz="1600" i="1" dirty="0" smtClean="0">
                <a:solidFill>
                  <a:srgbClr val="0000FF"/>
                </a:solidFill>
              </a:rPr>
              <a:t>Tools: </a:t>
            </a:r>
            <a:r>
              <a:rPr lang="en-US" altLang="en-US" sz="1600" dirty="0" smtClean="0"/>
              <a:t>To support teaching-learning process</a:t>
            </a:r>
          </a:p>
          <a:p>
            <a:pPr marL="638175" lvl="1" indent="-180975">
              <a:lnSpc>
                <a:spcPct val="110000"/>
              </a:lnSpc>
              <a:buFontTx/>
              <a:buChar char="-"/>
              <a:defRPr/>
            </a:pPr>
            <a:r>
              <a:rPr lang="en-US" altLang="en-US" sz="1600" dirty="0" err="1" smtClean="0"/>
              <a:t>iQuE</a:t>
            </a:r>
            <a:r>
              <a:rPr lang="en-US" altLang="en-US" sz="1600" dirty="0" smtClean="0"/>
              <a:t>, </a:t>
            </a:r>
            <a:r>
              <a:rPr lang="en-US" altLang="en-US" sz="1600" dirty="0" err="1" smtClean="0"/>
              <a:t>iSAT</a:t>
            </a:r>
            <a:r>
              <a:rPr lang="en-US" altLang="en-US" sz="1600" dirty="0" smtClean="0"/>
              <a:t>, </a:t>
            </a:r>
            <a:r>
              <a:rPr lang="en-US" altLang="en-US" sz="1600" dirty="0" err="1" smtClean="0"/>
              <a:t>CuVIS</a:t>
            </a:r>
            <a:r>
              <a:rPr lang="en-US" altLang="en-US" sz="1600" dirty="0" smtClean="0"/>
              <a:t>, …</a:t>
            </a:r>
            <a:endParaRPr lang="en-IN" altLang="en-US" sz="1600" dirty="0"/>
          </a:p>
          <a:p>
            <a:pPr>
              <a:lnSpc>
                <a:spcPct val="110000"/>
              </a:lnSpc>
              <a:defRPr/>
            </a:pPr>
            <a:endParaRPr lang="en-IN" sz="1600" b="1" dirty="0" smtClean="0"/>
          </a:p>
          <a:p>
            <a:pPr>
              <a:lnSpc>
                <a:spcPct val="110000"/>
              </a:lnSpc>
            </a:pPr>
            <a:endParaRPr lang="en-IN" sz="2000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084168" y="2139702"/>
            <a:ext cx="2736304" cy="186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  <a:spcBef>
                <a:spcPts val="2400"/>
              </a:spcBef>
              <a:defRPr/>
            </a:pPr>
            <a:r>
              <a:rPr lang="en-US" altLang="en-US" sz="2000" dirty="0" smtClean="0"/>
              <a:t>Consultancy</a:t>
            </a:r>
          </a:p>
          <a:p>
            <a:pPr>
              <a:lnSpc>
                <a:spcPct val="110000"/>
              </a:lnSpc>
              <a:spcBef>
                <a:spcPts val="2400"/>
              </a:spcBef>
              <a:defRPr/>
            </a:pPr>
            <a:r>
              <a:rPr lang="en-US" altLang="en-US" sz="2000" dirty="0" smtClean="0"/>
              <a:t>Outreach</a:t>
            </a:r>
          </a:p>
          <a:p>
            <a:pPr>
              <a:lnSpc>
                <a:spcPct val="110000"/>
              </a:lnSpc>
              <a:spcBef>
                <a:spcPts val="2400"/>
              </a:spcBef>
              <a:defRPr/>
            </a:pPr>
            <a:r>
              <a:rPr lang="en-US" altLang="en-US" sz="2000" dirty="0" smtClean="0"/>
              <a:t>Sponsored Projects</a:t>
            </a:r>
          </a:p>
          <a:p>
            <a:pPr>
              <a:lnSpc>
                <a:spcPct val="110000"/>
              </a:lnSpc>
              <a:spcBef>
                <a:spcPts val="2400"/>
              </a:spcBef>
              <a:defRPr/>
            </a:pPr>
            <a:r>
              <a:rPr lang="en-US" altLang="en-US" sz="2000" dirty="0" smtClean="0"/>
              <a:t>Sponsored Research Labs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7130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 smtClean="0"/>
              <a:t>Research Area - </a:t>
            </a:r>
            <a:r>
              <a:rPr lang="en-US" dirty="0" err="1" smtClean="0"/>
              <a:t>TELoTS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-468560" y="791436"/>
            <a:ext cx="5183430" cy="4372602"/>
            <a:chOff x="-326113" y="903143"/>
            <a:chExt cx="5183430" cy="4372602"/>
          </a:xfrm>
        </p:grpSpPr>
        <p:sp>
          <p:nvSpPr>
            <p:cNvPr id="24" name="Google Shape;748;p77"/>
            <p:cNvSpPr/>
            <p:nvPr/>
          </p:nvSpPr>
          <p:spPr>
            <a:xfrm rot="-3280241">
              <a:off x="1619982" y="2363932"/>
              <a:ext cx="1323418" cy="1320838"/>
            </a:xfrm>
            <a:prstGeom prst="ellipse">
              <a:avLst/>
            </a:prstGeom>
            <a:solidFill>
              <a:srgbClr val="A1C3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" name="Google Shape;749;p77"/>
            <p:cNvGrpSpPr/>
            <p:nvPr/>
          </p:nvGrpSpPr>
          <p:grpSpPr>
            <a:xfrm>
              <a:off x="1898863" y="1977398"/>
              <a:ext cx="2958454" cy="3298347"/>
              <a:chOff x="4184863" y="1520198"/>
              <a:chExt cx="2958454" cy="3298347"/>
            </a:xfrm>
          </p:grpSpPr>
          <p:sp>
            <p:nvSpPr>
              <p:cNvPr id="35" name="Google Shape;750;p77"/>
              <p:cNvSpPr/>
              <p:nvPr/>
            </p:nvSpPr>
            <p:spPr>
              <a:xfrm rot="-3280088">
                <a:off x="4136321" y="2563569"/>
                <a:ext cx="3184127" cy="1211606"/>
              </a:xfrm>
              <a:custGeom>
                <a:avLst/>
                <a:gdLst/>
                <a:ahLst/>
                <a:cxnLst/>
                <a:rect l="l" t="t" r="r" b="b"/>
                <a:pathLst>
                  <a:path w="492" h="187" extrusionOk="0">
                    <a:moveTo>
                      <a:pt x="457" y="0"/>
                    </a:moveTo>
                    <a:cubicBezTo>
                      <a:pt x="416" y="91"/>
                      <a:pt x="325" y="155"/>
                      <a:pt x="218" y="155"/>
                    </a:cubicBezTo>
                    <a:cubicBezTo>
                      <a:pt x="137" y="155"/>
                      <a:pt x="64" y="118"/>
                      <a:pt x="17" y="60"/>
                    </a:cubicBezTo>
                    <a:cubicBezTo>
                      <a:pt x="11" y="70"/>
                      <a:pt x="5" y="80"/>
                      <a:pt x="0" y="90"/>
                    </a:cubicBezTo>
                    <a:cubicBezTo>
                      <a:pt x="54" y="150"/>
                      <a:pt x="132" y="187"/>
                      <a:pt x="218" y="187"/>
                    </a:cubicBezTo>
                    <a:cubicBezTo>
                      <a:pt x="343" y="187"/>
                      <a:pt x="449" y="109"/>
                      <a:pt x="492" y="0"/>
                    </a:cubicBezTo>
                    <a:cubicBezTo>
                      <a:pt x="480" y="0"/>
                      <a:pt x="468" y="1"/>
                      <a:pt x="457" y="0"/>
                    </a:cubicBezTo>
                    <a:close/>
                  </a:path>
                </a:pathLst>
              </a:custGeom>
              <a:solidFill>
                <a:srgbClr val="A1C3FA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51;p77"/>
              <p:cNvSpPr/>
              <p:nvPr/>
            </p:nvSpPr>
            <p:spPr>
              <a:xfrm rot="-3280088">
                <a:off x="4100923" y="2460157"/>
                <a:ext cx="2729637" cy="120514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194" extrusionOk="0">
                    <a:moveTo>
                      <a:pt x="262" y="39"/>
                    </a:moveTo>
                    <a:cubicBezTo>
                      <a:pt x="206" y="71"/>
                      <a:pt x="134" y="53"/>
                      <a:pt x="100" y="0"/>
                    </a:cubicBezTo>
                    <a:cubicBezTo>
                      <a:pt x="57" y="25"/>
                      <a:pt x="24" y="60"/>
                      <a:pt x="0" y="99"/>
                    </a:cubicBezTo>
                    <a:cubicBezTo>
                      <a:pt x="47" y="157"/>
                      <a:pt x="120" y="194"/>
                      <a:pt x="201" y="194"/>
                    </a:cubicBezTo>
                    <a:cubicBezTo>
                      <a:pt x="308" y="194"/>
                      <a:pt x="399" y="130"/>
                      <a:pt x="440" y="39"/>
                    </a:cubicBezTo>
                    <a:cubicBezTo>
                      <a:pt x="393" y="37"/>
                      <a:pt x="346" y="24"/>
                      <a:pt x="303" y="0"/>
                    </a:cubicBezTo>
                    <a:cubicBezTo>
                      <a:pt x="292" y="15"/>
                      <a:pt x="279" y="29"/>
                      <a:pt x="262" y="39"/>
                    </a:cubicBezTo>
                    <a:close/>
                  </a:path>
                </a:pathLst>
              </a:custGeom>
              <a:solidFill>
                <a:srgbClr val="307BF3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52;p77"/>
              <p:cNvSpPr txBox="1"/>
              <p:nvPr/>
            </p:nvSpPr>
            <p:spPr>
              <a:xfrm rot="-3779250">
                <a:off x="4643259" y="2717184"/>
                <a:ext cx="1906932" cy="563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ctr"/>
                <a:r>
                  <a:rPr lang="en-US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ea typeface="Roboto"/>
                    <a:cs typeface="Times New Roman" panose="02020603050405020304" pitchFamily="18" charset="0"/>
                    <a:sym typeface="Roboto"/>
                  </a:rPr>
                  <a:t>Integration with Domain Concepts</a:t>
                </a:r>
                <a:endParaRPr dirty="0">
                  <a:solidFill>
                    <a:srgbClr val="FFFFFF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endParaRPr>
              </a:p>
            </p:txBody>
          </p:sp>
        </p:grpSp>
        <p:grpSp>
          <p:nvGrpSpPr>
            <p:cNvPr id="26" name="Google Shape;753;p77"/>
            <p:cNvGrpSpPr/>
            <p:nvPr/>
          </p:nvGrpSpPr>
          <p:grpSpPr>
            <a:xfrm>
              <a:off x="975580" y="903143"/>
              <a:ext cx="2485879" cy="2188366"/>
              <a:chOff x="3261580" y="445943"/>
              <a:chExt cx="2485879" cy="2188366"/>
            </a:xfrm>
          </p:grpSpPr>
          <p:sp>
            <p:nvSpPr>
              <p:cNvPr id="32" name="Google Shape;754;p77"/>
              <p:cNvSpPr/>
              <p:nvPr/>
            </p:nvSpPr>
            <p:spPr>
              <a:xfrm rot="-3280089">
                <a:off x="3410337" y="297186"/>
                <a:ext cx="2188366" cy="2485879"/>
              </a:xfrm>
              <a:custGeom>
                <a:avLst/>
                <a:gdLst/>
                <a:ahLst/>
                <a:cxnLst/>
                <a:rect l="l" t="t" r="r" b="b"/>
                <a:pathLst>
                  <a:path w="338" h="384" extrusionOk="0">
                    <a:moveTo>
                      <a:pt x="45" y="32"/>
                    </a:moveTo>
                    <a:cubicBezTo>
                      <a:pt x="189" y="32"/>
                      <a:pt x="306" y="148"/>
                      <a:pt x="306" y="292"/>
                    </a:cubicBezTo>
                    <a:cubicBezTo>
                      <a:pt x="306" y="325"/>
                      <a:pt x="300" y="355"/>
                      <a:pt x="289" y="384"/>
                    </a:cubicBezTo>
                    <a:cubicBezTo>
                      <a:pt x="301" y="384"/>
                      <a:pt x="312" y="384"/>
                      <a:pt x="324" y="383"/>
                    </a:cubicBezTo>
                    <a:cubicBezTo>
                      <a:pt x="333" y="354"/>
                      <a:pt x="338" y="324"/>
                      <a:pt x="338" y="292"/>
                    </a:cubicBezTo>
                    <a:cubicBezTo>
                      <a:pt x="338" y="131"/>
                      <a:pt x="207" y="0"/>
                      <a:pt x="45" y="0"/>
                    </a:cubicBezTo>
                    <a:cubicBezTo>
                      <a:pt x="30" y="0"/>
                      <a:pt x="15" y="1"/>
                      <a:pt x="0" y="3"/>
                    </a:cubicBezTo>
                    <a:cubicBezTo>
                      <a:pt x="6" y="13"/>
                      <a:pt x="12" y="23"/>
                      <a:pt x="18" y="33"/>
                    </a:cubicBezTo>
                    <a:cubicBezTo>
                      <a:pt x="27" y="32"/>
                      <a:pt x="36" y="32"/>
                      <a:pt x="45" y="32"/>
                    </a:cubicBezTo>
                    <a:close/>
                  </a:path>
                </a:pathLst>
              </a:custGeom>
              <a:solidFill>
                <a:srgbClr val="A1C3FA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55;p77"/>
              <p:cNvSpPr/>
              <p:nvPr/>
            </p:nvSpPr>
            <p:spPr>
              <a:xfrm rot="-3280088">
                <a:off x="3667674" y="581521"/>
                <a:ext cx="1790169" cy="218608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352" extrusionOk="0">
                    <a:moveTo>
                      <a:pt x="27" y="0"/>
                    </a:moveTo>
                    <a:cubicBezTo>
                      <a:pt x="18" y="0"/>
                      <a:pt x="9" y="0"/>
                      <a:pt x="0" y="1"/>
                    </a:cubicBezTo>
                    <a:cubicBezTo>
                      <a:pt x="21" y="43"/>
                      <a:pt x="34" y="90"/>
                      <a:pt x="35" y="140"/>
                    </a:cubicBezTo>
                    <a:cubicBezTo>
                      <a:pt x="74" y="142"/>
                      <a:pt x="111" y="163"/>
                      <a:pt x="132" y="200"/>
                    </a:cubicBezTo>
                    <a:cubicBezTo>
                      <a:pt x="153" y="236"/>
                      <a:pt x="153" y="279"/>
                      <a:pt x="136" y="315"/>
                    </a:cubicBezTo>
                    <a:cubicBezTo>
                      <a:pt x="179" y="339"/>
                      <a:pt x="225" y="351"/>
                      <a:pt x="271" y="352"/>
                    </a:cubicBezTo>
                    <a:cubicBezTo>
                      <a:pt x="282" y="323"/>
                      <a:pt x="288" y="293"/>
                      <a:pt x="288" y="260"/>
                    </a:cubicBezTo>
                    <a:cubicBezTo>
                      <a:pt x="288" y="116"/>
                      <a:pt x="171" y="0"/>
                      <a:pt x="27" y="0"/>
                    </a:cubicBezTo>
                    <a:close/>
                  </a:path>
                </a:pathLst>
              </a:custGeom>
              <a:solidFill>
                <a:srgbClr val="0D5DDF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56;p77"/>
              <p:cNvSpPr txBox="1"/>
              <p:nvPr/>
            </p:nvSpPr>
            <p:spPr>
              <a:xfrm>
                <a:off x="3542917" y="1153125"/>
                <a:ext cx="2184393" cy="56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 smtClean="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Design Thinking, </a:t>
                </a:r>
                <a:r>
                  <a:rPr lang="en-US" dirty="0" err="1" smtClean="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Engg</a:t>
                </a:r>
                <a:r>
                  <a:rPr lang="en-US" dirty="0" smtClean="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Estimation, Troubleshooting, …</a:t>
                </a:r>
                <a:endParaRPr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7" name="Google Shape;757;p77"/>
            <p:cNvGrpSpPr/>
            <p:nvPr/>
          </p:nvGrpSpPr>
          <p:grpSpPr>
            <a:xfrm>
              <a:off x="-326113" y="2141871"/>
              <a:ext cx="3424433" cy="3122279"/>
              <a:chOff x="1959887" y="1684671"/>
              <a:chExt cx="3424433" cy="3122279"/>
            </a:xfrm>
          </p:grpSpPr>
          <p:sp>
            <p:nvSpPr>
              <p:cNvPr id="29" name="Google Shape;758;p77"/>
              <p:cNvSpPr/>
              <p:nvPr/>
            </p:nvSpPr>
            <p:spPr>
              <a:xfrm rot="-3280088">
                <a:off x="2859669" y="1740600"/>
                <a:ext cx="1624870" cy="3045726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70" extrusionOk="0">
                    <a:moveTo>
                      <a:pt x="32" y="286"/>
                    </a:moveTo>
                    <a:cubicBezTo>
                      <a:pt x="32" y="157"/>
                      <a:pt x="127" y="49"/>
                      <a:pt x="251" y="29"/>
                    </a:cubicBezTo>
                    <a:cubicBezTo>
                      <a:pt x="245" y="19"/>
                      <a:pt x="239" y="9"/>
                      <a:pt x="233" y="0"/>
                    </a:cubicBezTo>
                    <a:cubicBezTo>
                      <a:pt x="100" y="28"/>
                      <a:pt x="0" y="145"/>
                      <a:pt x="0" y="286"/>
                    </a:cubicBezTo>
                    <a:cubicBezTo>
                      <a:pt x="0" y="356"/>
                      <a:pt x="25" y="420"/>
                      <a:pt x="65" y="470"/>
                    </a:cubicBezTo>
                    <a:cubicBezTo>
                      <a:pt x="70" y="460"/>
                      <a:pt x="76" y="450"/>
                      <a:pt x="82" y="440"/>
                    </a:cubicBezTo>
                    <a:cubicBezTo>
                      <a:pt x="51" y="397"/>
                      <a:pt x="32" y="344"/>
                      <a:pt x="32" y="286"/>
                    </a:cubicBezTo>
                    <a:close/>
                  </a:path>
                </a:pathLst>
              </a:custGeom>
              <a:solidFill>
                <a:srgbClr val="A1C3FA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59;p77"/>
              <p:cNvSpPr/>
              <p:nvPr/>
            </p:nvSpPr>
            <p:spPr>
              <a:xfrm rot="-3280089">
                <a:off x="3037225" y="1789647"/>
                <a:ext cx="1575644" cy="2550423"/>
              </a:xfrm>
              <a:custGeom>
                <a:avLst/>
                <a:gdLst/>
                <a:ahLst/>
                <a:cxnLst/>
                <a:rect l="l" t="t" r="r" b="b"/>
                <a:pathLst>
                  <a:path w="254" h="411" extrusionOk="0">
                    <a:moveTo>
                      <a:pt x="152" y="311"/>
                    </a:moveTo>
                    <a:cubicBezTo>
                      <a:pt x="124" y="254"/>
                      <a:pt x="145" y="185"/>
                      <a:pt x="200" y="153"/>
                    </a:cubicBezTo>
                    <a:cubicBezTo>
                      <a:pt x="217" y="143"/>
                      <a:pt x="236" y="137"/>
                      <a:pt x="254" y="136"/>
                    </a:cubicBezTo>
                    <a:cubicBezTo>
                      <a:pt x="253" y="87"/>
                      <a:pt x="241" y="41"/>
                      <a:pt x="219" y="0"/>
                    </a:cubicBezTo>
                    <a:cubicBezTo>
                      <a:pt x="95" y="20"/>
                      <a:pt x="0" y="128"/>
                      <a:pt x="0" y="257"/>
                    </a:cubicBezTo>
                    <a:cubicBezTo>
                      <a:pt x="0" y="315"/>
                      <a:pt x="19" y="368"/>
                      <a:pt x="50" y="411"/>
                    </a:cubicBezTo>
                    <a:cubicBezTo>
                      <a:pt x="75" y="371"/>
                      <a:pt x="110" y="337"/>
                      <a:pt x="152" y="311"/>
                    </a:cubicBezTo>
                    <a:close/>
                  </a:path>
                </a:pathLst>
              </a:custGeom>
              <a:solidFill>
                <a:srgbClr val="0944A1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60;p77"/>
              <p:cNvSpPr txBox="1"/>
              <p:nvPr/>
            </p:nvSpPr>
            <p:spPr>
              <a:xfrm rot="3725110" flipH="1">
                <a:off x="2866277" y="2863871"/>
                <a:ext cx="1577671" cy="5631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ea typeface="Roboto"/>
                    <a:cs typeface="Times New Roman" panose="02020603050405020304" pitchFamily="18" charset="0"/>
                    <a:sym typeface="Roboto"/>
                  </a:rPr>
                  <a:t>Pedagogy and Learning Environments</a:t>
                </a:r>
                <a:endParaRPr dirty="0">
                  <a:solidFill>
                    <a:srgbClr val="FFFFFF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endParaRPr>
              </a:p>
            </p:txBody>
          </p:sp>
        </p:grpSp>
        <p:sp>
          <p:nvSpPr>
            <p:cNvPr id="28" name="Google Shape;761;p77"/>
            <p:cNvSpPr txBox="1"/>
            <p:nvPr/>
          </p:nvSpPr>
          <p:spPr>
            <a:xfrm>
              <a:off x="1346400" y="2742800"/>
              <a:ext cx="18792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dirty="0" smtClean="0">
                  <a:latin typeface="Times New Roman"/>
                  <a:ea typeface="Times New Roman"/>
                  <a:cs typeface="Times New Roman"/>
                  <a:sym typeface="Times New Roman"/>
                </a:rPr>
                <a:t>Thinking Skills</a:t>
              </a:r>
              <a:endParaRPr sz="11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38" name="Google Shape;363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2288" y="1051132"/>
            <a:ext cx="4129099" cy="278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765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4208" y="2931790"/>
            <a:ext cx="2464040" cy="1915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02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3528" y="1123200"/>
            <a:ext cx="8496944" cy="2895600"/>
          </a:xfrm>
        </p:spPr>
        <p:txBody>
          <a:bodyPr/>
          <a:lstStyle/>
          <a:p>
            <a:r>
              <a:rPr lang="en-US" b="0" dirty="0" smtClean="0"/>
              <a:t>Find a partner – the person sitting next to you.</a:t>
            </a:r>
          </a:p>
          <a:p>
            <a:r>
              <a:rPr lang="en-US" b="0" dirty="0" smtClean="0"/>
              <a:t>One of you is A and the other is B.</a:t>
            </a:r>
            <a:endParaRPr lang="en-US" b="0" dirty="0"/>
          </a:p>
          <a:p>
            <a:pPr marL="0" indent="0">
              <a:buNone/>
            </a:pP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Opening Activity </a:t>
            </a:r>
            <a:r>
              <a:rPr lang="en-US" dirty="0" smtClean="0"/>
              <a:t>– 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1059583"/>
            <a:ext cx="4248472" cy="2016224"/>
          </a:xfrm>
        </p:spPr>
        <p:txBody>
          <a:bodyPr/>
          <a:lstStyle/>
          <a:p>
            <a:pPr marL="0" indent="0">
              <a:buNone/>
            </a:pPr>
            <a:r>
              <a:rPr lang="en-US" b="0" dirty="0" smtClean="0">
                <a:solidFill>
                  <a:srgbClr val="0000FF"/>
                </a:solidFill>
              </a:rPr>
              <a:t>A’s Task: Debug an App.</a:t>
            </a:r>
          </a:p>
          <a:p>
            <a:pPr marL="0" indent="0">
              <a:buNone/>
            </a:pPr>
            <a:r>
              <a:rPr lang="en-US" b="0" dirty="0" smtClean="0"/>
              <a:t>Imagine an app </a:t>
            </a:r>
            <a:r>
              <a:rPr lang="en-US" b="0" dirty="0"/>
              <a:t>that provides the user with multiple-choice questions on a topic, records answers and gives a score at the end. </a:t>
            </a:r>
            <a:r>
              <a:rPr lang="en-US" b="0" dirty="0" smtClean="0"/>
              <a:t>Suppose the app hangs after a few questions.</a:t>
            </a:r>
            <a:endParaRPr lang="en-US" b="0" dirty="0"/>
          </a:p>
          <a:p>
            <a:pPr marL="0" indent="0">
              <a:buNone/>
            </a:pP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Activity – Think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716016" y="1059582"/>
            <a:ext cx="4248472" cy="1440160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0" dirty="0" smtClean="0">
                <a:solidFill>
                  <a:srgbClr val="0000FF"/>
                </a:solidFill>
              </a:rPr>
              <a:t>B’s Task: Troubleshoot a network.</a:t>
            </a:r>
          </a:p>
          <a:p>
            <a:pPr marL="0" indent="0">
              <a:buNone/>
            </a:pPr>
            <a:r>
              <a:rPr lang="en-US" b="0" dirty="0"/>
              <a:t>Imagine you are in office on a </a:t>
            </a:r>
            <a:r>
              <a:rPr lang="en-US" b="0" dirty="0" err="1"/>
              <a:t>WiFi</a:t>
            </a:r>
            <a:r>
              <a:rPr lang="en-US" b="0" dirty="0"/>
              <a:t> laptop and are unable to reach Google</a:t>
            </a:r>
            <a:r>
              <a:rPr lang="en-US" b="0" dirty="0" smtClean="0"/>
              <a:t>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b="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05880" y="3363839"/>
            <a:ext cx="8280920" cy="1296144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0" dirty="0" smtClean="0">
                <a:solidFill>
                  <a:srgbClr val="0000FF"/>
                </a:solidFill>
              </a:rPr>
              <a:t>Think:</a:t>
            </a:r>
            <a:r>
              <a:rPr lang="en-US" b="0" dirty="0" smtClean="0"/>
              <a:t> How will you approach the problem of debugging / troubleshooting? Write down a few steps that you will take in order to identify the problem in your app / network.	</a:t>
            </a:r>
            <a:r>
              <a:rPr lang="en-US" b="0" dirty="0" smtClean="0">
                <a:solidFill>
                  <a:srgbClr val="0000FF"/>
                </a:solidFill>
              </a:rPr>
              <a:t>[2 minutes]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lang="en-US" sz="1800" b="0" dirty="0" smtClean="0"/>
              <a:t>Task cannot be delegated </a:t>
            </a:r>
            <a:r>
              <a:rPr lang="en-US" sz="1800" b="0" dirty="0" smtClean="0">
                <a:sym typeface="Wingdings" panose="05000000000000000000" pitchFamily="2" charset="2"/>
              </a:rPr>
              <a:t></a:t>
            </a:r>
            <a:endParaRPr lang="en-US" sz="1800" b="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539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1059583"/>
            <a:ext cx="4248472" cy="2016224"/>
          </a:xfrm>
        </p:spPr>
        <p:txBody>
          <a:bodyPr/>
          <a:lstStyle/>
          <a:p>
            <a:pPr marL="0" indent="0">
              <a:buNone/>
            </a:pPr>
            <a:r>
              <a:rPr lang="en-US" b="0" dirty="0" smtClean="0">
                <a:solidFill>
                  <a:srgbClr val="0000FF"/>
                </a:solidFill>
              </a:rPr>
              <a:t>A’s Task: Debug an App.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Activity – Think-Pair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716016" y="1059582"/>
            <a:ext cx="4248472" cy="1440160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0" dirty="0" smtClean="0">
                <a:solidFill>
                  <a:srgbClr val="0000FF"/>
                </a:solidFill>
              </a:rPr>
              <a:t>B’s Task: Troubleshoot a network.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23528" y="1635646"/>
            <a:ext cx="8424936" cy="3096344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1600" b="0" dirty="0" smtClean="0">
                <a:solidFill>
                  <a:schemeClr val="bg1">
                    <a:lumMod val="65000"/>
                  </a:schemeClr>
                </a:solidFill>
              </a:rPr>
              <a:t>Think: How will you approach the problem of debugging / troubleshooting? Write down a few steps that you will take in order to identify the problem in your app / network.	[2 minutes]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600" b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0" dirty="0" smtClean="0">
                <a:solidFill>
                  <a:srgbClr val="0000FF"/>
                </a:solidFill>
              </a:rPr>
              <a:t>Pair: </a:t>
            </a:r>
            <a:r>
              <a:rPr lang="en-US" b="0" dirty="0" smtClean="0"/>
              <a:t>Discuss with your neighbor and identify some “common steps” that are involved in debugging an app as well as troubleshooting a network. </a:t>
            </a:r>
            <a:r>
              <a:rPr lang="en-US" sz="1800" b="0" dirty="0" smtClean="0"/>
              <a:t>For example, both of you may have had the step “get more information about …” 	</a:t>
            </a:r>
            <a:r>
              <a:rPr lang="en-US" sz="1800" b="0" dirty="0" smtClean="0">
                <a:solidFill>
                  <a:srgbClr val="0000FF"/>
                </a:solidFill>
              </a:rPr>
              <a:t>[3 </a:t>
            </a:r>
            <a:r>
              <a:rPr lang="en-US" sz="1800" b="0" dirty="0">
                <a:solidFill>
                  <a:srgbClr val="0000FF"/>
                </a:solidFill>
              </a:rPr>
              <a:t>minutes</a:t>
            </a:r>
            <a:r>
              <a:rPr lang="en-US" sz="1800" b="0" dirty="0" smtClean="0">
                <a:solidFill>
                  <a:srgbClr val="0000FF"/>
                </a:solidFill>
              </a:rPr>
              <a:t>]</a:t>
            </a:r>
            <a:endParaRPr lang="en-US" sz="1800" b="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800" b="0" dirty="0" smtClean="0">
                <a:solidFill>
                  <a:srgbClr val="0000FF"/>
                </a:solidFill>
              </a:rPr>
              <a:t>	Challenge: </a:t>
            </a:r>
            <a:r>
              <a:rPr lang="en-US" sz="1800" b="0" dirty="0" smtClean="0"/>
              <a:t>Come up with an approach that will work for both scenarios.</a:t>
            </a:r>
            <a:endParaRPr lang="en-US" sz="1800" b="0" dirty="0" smtClean="0">
              <a:solidFill>
                <a:srgbClr val="0000FF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796136" y="3939902"/>
            <a:ext cx="3060340" cy="661443"/>
            <a:chOff x="2303748" y="3689361"/>
            <a:chExt cx="4262772" cy="983992"/>
          </a:xfrm>
        </p:grpSpPr>
        <p:sp>
          <p:nvSpPr>
            <p:cNvPr id="7" name="Rectangle 6"/>
            <p:cNvSpPr/>
            <p:nvPr/>
          </p:nvSpPr>
          <p:spPr>
            <a:xfrm>
              <a:off x="2303748" y="3758953"/>
              <a:ext cx="914400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973309" y="3689361"/>
              <a:ext cx="914400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275856" y="4083918"/>
              <a:ext cx="6480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932040" y="4083974"/>
              <a:ext cx="6480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5652120" y="3758953"/>
              <a:ext cx="914400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254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1059583"/>
            <a:ext cx="4248472" cy="2016224"/>
          </a:xfrm>
        </p:spPr>
        <p:txBody>
          <a:bodyPr/>
          <a:lstStyle/>
          <a:p>
            <a:pPr marL="0" indent="0">
              <a:buNone/>
            </a:pPr>
            <a:r>
              <a:rPr lang="en-US" b="0" dirty="0" smtClean="0">
                <a:solidFill>
                  <a:srgbClr val="0000FF"/>
                </a:solidFill>
              </a:rPr>
              <a:t>A’s Task: Debug an App.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Activity – Think-Pair-Share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716016" y="1059582"/>
            <a:ext cx="4248472" cy="1440160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0" dirty="0" smtClean="0">
                <a:solidFill>
                  <a:srgbClr val="0000FF"/>
                </a:solidFill>
              </a:rPr>
              <a:t>B’s Task: Troubleshoot a network.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23528" y="1635646"/>
            <a:ext cx="8424936" cy="3096344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1600" b="0" dirty="0" smtClean="0">
                <a:solidFill>
                  <a:schemeClr val="bg1">
                    <a:lumMod val="65000"/>
                  </a:schemeClr>
                </a:solidFill>
              </a:rPr>
              <a:t>Think: How will you approach the problem of debugging / troubleshooting? Write down a few steps that you will take in order to identify the problem in your app / network.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600" b="0" dirty="0" smtClean="0">
                <a:solidFill>
                  <a:schemeClr val="bg1">
                    <a:lumMod val="65000"/>
                  </a:schemeClr>
                </a:solidFill>
              </a:rPr>
              <a:t>Pair: Discuss with your neighbor and identify some “common steps” that are involved in debugging an app as well as troubleshooting a network. </a:t>
            </a:r>
            <a:r>
              <a:rPr lang="en-US" sz="1400" b="0" dirty="0" smtClean="0">
                <a:solidFill>
                  <a:schemeClr val="bg1">
                    <a:lumMod val="65000"/>
                  </a:schemeClr>
                </a:solidFill>
              </a:rPr>
              <a:t>For example, both of you may have had the step “get more information about …” Challenge: Attempt to draw an approach that will work for both scenarios.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400" b="0" dirty="0">
              <a:solidFill>
                <a:srgbClr val="0000FF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b="0" dirty="0" smtClean="0">
                <a:solidFill>
                  <a:srgbClr val="0000FF"/>
                </a:solidFill>
              </a:rPr>
              <a:t>Share: </a:t>
            </a:r>
            <a:r>
              <a:rPr lang="en-US" b="0" dirty="0" smtClean="0"/>
              <a:t>Share your steps / diagram. For example:</a:t>
            </a:r>
          </a:p>
          <a:p>
            <a:pPr marL="0" indent="0">
              <a:buNone/>
            </a:pPr>
            <a:r>
              <a:rPr lang="en-US" b="0" dirty="0" smtClean="0"/>
              <a:t>Draw the architecture </a:t>
            </a:r>
            <a:r>
              <a:rPr lang="en-US" b="0" dirty="0" smtClean="0">
                <a:sym typeface="Wingdings" panose="05000000000000000000" pitchFamily="2" charset="2"/>
              </a:rPr>
              <a:t> Imagine the correct functioning of the system  Identify a sub-system that may be causing the problem  Generate a specific hypothesis  Test the hypothesis  Repeat until fixed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6325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TW_ColorPencils</Template>
  <TotalTime>7390</TotalTime>
  <Words>1517</Words>
  <Application>Microsoft Office PowerPoint</Application>
  <PresentationFormat>On-screen Show (16:9)</PresentationFormat>
  <Paragraphs>268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Roboto</vt:lpstr>
      <vt:lpstr>Times New Roman</vt:lpstr>
      <vt:lpstr>Wingdings</vt:lpstr>
      <vt:lpstr>Master layout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ET@IITB overview</dc:title>
  <dc:creator>Sridhar Iyer</dc:creator>
  <cp:lastModifiedBy>Sridhar Iyer</cp:lastModifiedBy>
  <cp:revision>93</cp:revision>
  <dcterms:created xsi:type="dcterms:W3CDTF">2017-09-18T06:50:29Z</dcterms:created>
  <dcterms:modified xsi:type="dcterms:W3CDTF">2018-11-10T03:47:11Z</dcterms:modified>
</cp:coreProperties>
</file>