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</p:sldMasterIdLst>
  <p:notesMasterIdLst>
    <p:notesMasterId r:id="rId52"/>
  </p:notesMasterIdLst>
  <p:sldIdLst>
    <p:sldId id="280" r:id="rId2"/>
    <p:sldId id="281" r:id="rId3"/>
    <p:sldId id="354" r:id="rId4"/>
    <p:sldId id="336" r:id="rId5"/>
    <p:sldId id="337" r:id="rId6"/>
    <p:sldId id="355" r:id="rId7"/>
    <p:sldId id="338" r:id="rId8"/>
    <p:sldId id="359" r:id="rId9"/>
    <p:sldId id="345" r:id="rId10"/>
    <p:sldId id="356" r:id="rId11"/>
    <p:sldId id="357" r:id="rId12"/>
    <p:sldId id="358" r:id="rId13"/>
    <p:sldId id="343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360" r:id="rId25"/>
    <p:sldId id="268" r:id="rId26"/>
    <p:sldId id="361" r:id="rId27"/>
    <p:sldId id="270" r:id="rId28"/>
    <p:sldId id="271" r:id="rId29"/>
    <p:sldId id="349" r:id="rId30"/>
    <p:sldId id="362" r:id="rId31"/>
    <p:sldId id="347" r:id="rId32"/>
    <p:sldId id="340" r:id="rId33"/>
    <p:sldId id="367" r:id="rId34"/>
    <p:sldId id="368" r:id="rId35"/>
    <p:sldId id="370" r:id="rId36"/>
    <p:sldId id="366" r:id="rId37"/>
    <p:sldId id="369" r:id="rId38"/>
    <p:sldId id="296" r:id="rId39"/>
    <p:sldId id="297" r:id="rId40"/>
    <p:sldId id="298" r:id="rId41"/>
    <p:sldId id="299" r:id="rId42"/>
    <p:sldId id="300" r:id="rId43"/>
    <p:sldId id="301" r:id="rId44"/>
    <p:sldId id="305" r:id="rId45"/>
    <p:sldId id="353" r:id="rId46"/>
    <p:sldId id="330" r:id="rId47"/>
    <p:sldId id="331" r:id="rId48"/>
    <p:sldId id="365" r:id="rId49"/>
    <p:sldId id="348" r:id="rId50"/>
    <p:sldId id="344" r:id="rId5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3" autoAdjust="0"/>
  </p:normalViewPr>
  <p:slideViewPr>
    <p:cSldViewPr snapToGrid="0">
      <p:cViewPr varScale="1">
        <p:scale>
          <a:sx n="66" d="100"/>
          <a:sy n="66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84068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01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8370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7734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4195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9662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2521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3892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531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09471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13034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64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912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74918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4" cy="511174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b" anchorCtr="0">
            <a:noAutofit/>
          </a:bodyPr>
          <a:lstStyle/>
          <a:p>
            <a:pPr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3184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4021294" y="9721106"/>
            <a:ext cx="3074718" cy="509953"/>
          </a:xfrm>
          <a:prstGeom prst="rect">
            <a:avLst/>
          </a:prstGeom>
          <a:noFill/>
          <a:ln>
            <a:noFill/>
          </a:ln>
        </p:spPr>
        <p:txBody>
          <a:bodyPr lIns="97488" tIns="50694" rIns="97488" bIns="50694" anchor="b" anchorCtr="0">
            <a:noAutofit/>
          </a:bodyPr>
          <a:lstStyle/>
          <a:p>
            <a:pPr algn="r">
              <a:buSzPct val="25000"/>
            </a:pPr>
            <a:r>
              <a:rPr lang="en-IN" dirty="0"/>
              <a:t> </a:t>
            </a:r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709932" y="4861441"/>
            <a:ext cx="5679439" cy="4605576"/>
          </a:xfrm>
          <a:prstGeom prst="rect">
            <a:avLst/>
          </a:prstGeom>
          <a:noFill/>
          <a:ln>
            <a:noFill/>
          </a:ln>
        </p:spPr>
        <p:txBody>
          <a:bodyPr lIns="97488" tIns="50694" rIns="97488" bIns="50694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5209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4021294" y="9721106"/>
            <a:ext cx="3074718" cy="509954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b" anchorCtr="0">
            <a:noAutofit/>
          </a:bodyPr>
          <a:lstStyle/>
          <a:p>
            <a:pPr algn="r">
              <a:buSzPct val="25000"/>
            </a:pPr>
            <a:r>
              <a:rPr lang="en-IN" dirty="0"/>
              <a:t> </a:t>
            </a:r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709931" y="4861441"/>
            <a:ext cx="5679439" cy="4605576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77717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/>
        </p:nvSpPr>
        <p:spPr>
          <a:xfrm>
            <a:off x="4021294" y="9721106"/>
            <a:ext cx="3074718" cy="509954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b" anchorCtr="0">
            <a:noAutofit/>
          </a:bodyPr>
          <a:lstStyle/>
          <a:p>
            <a:pPr algn="r">
              <a:buSzPct val="25000"/>
            </a:pPr>
            <a:r>
              <a:rPr lang="en-IN" dirty="0"/>
              <a:t> </a:t>
            </a:r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709931" y="4861441"/>
            <a:ext cx="5679439" cy="4605576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01084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/>
        </p:nvSpPr>
        <p:spPr>
          <a:xfrm>
            <a:off x="4021294" y="9721106"/>
            <a:ext cx="3074718" cy="509954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b" anchorCtr="0">
            <a:noAutofit/>
          </a:bodyPr>
          <a:lstStyle/>
          <a:p>
            <a:pPr algn="r">
              <a:buSzPct val="25000"/>
            </a:pPr>
            <a:r>
              <a:rPr lang="en-IN" dirty="0"/>
              <a:t> </a:t>
            </a:r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709931" y="4861441"/>
            <a:ext cx="5679439" cy="4605576"/>
          </a:xfrm>
          <a:prstGeom prst="rect">
            <a:avLst/>
          </a:prstGeom>
          <a:noFill/>
          <a:ln>
            <a:noFill/>
          </a:ln>
        </p:spPr>
        <p:txBody>
          <a:bodyPr lIns="95139" tIns="49472" rIns="95139" bIns="49472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67980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5919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8986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86082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1647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85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066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005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02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6635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8435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248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670872-F169-4EBB-AD01-F2DDA543B0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3F5976-CE9D-4317-A140-F587A95E57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9436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87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4670872-F169-4EBB-AD01-F2DDA543B0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2" r:id="rId4"/>
    <p:sldLayoutId id="2147483653" r:id="rId5"/>
    <p:sldLayoutId id="2147483656" r:id="rId6"/>
  </p:sldLayoutIdLst>
  <p:timing>
    <p:tnLst>
      <p:par>
        <p:cTn id="1" dur="indefinite" restart="never" nodeType="tmRoot"/>
      </p:par>
    </p:tnLst>
  </p:timing>
  <p:hf hd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hilosophy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n.wikipedia.org/wiki/Latin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iitb.ac.in/~sri/papers/et-tutorial-t4e2013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.iitb.ac.in/resources.html" TargetMode="Externa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5438" y="274638"/>
            <a:ext cx="9255638" cy="1143000"/>
          </a:xfrm>
        </p:spPr>
        <p:txBody>
          <a:bodyPr>
            <a:noAutofit/>
          </a:bodyPr>
          <a:lstStyle/>
          <a:p>
            <a:pPr algn="ctr"/>
            <a:r>
              <a:rPr lang="en-IN" sz="3600" dirty="0" smtClean="0"/>
              <a:t>Why should IIT give you a PhD?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839684" y="2438400"/>
            <a:ext cx="496982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Sridhar </a:t>
            </a:r>
            <a:r>
              <a:rPr lang="en-US" sz="2800" dirty="0" err="1" smtClean="0">
                <a:solidFill>
                  <a:srgbClr val="002060"/>
                </a:solidFill>
              </a:rPr>
              <a:t>Iyer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ctr"/>
            <a:endParaRPr lang="en-US" sz="2800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 smtClean="0"/>
              <a:t>Dept of CSE &amp;</a:t>
            </a:r>
          </a:p>
          <a:p>
            <a:pPr algn="ctr"/>
            <a:r>
              <a:rPr lang="en-US" sz="2400" dirty="0" smtClean="0"/>
              <a:t>IDP in Educational Technology</a:t>
            </a:r>
          </a:p>
          <a:p>
            <a:pPr algn="ctr"/>
            <a:r>
              <a:rPr lang="en-US" sz="2400" dirty="0" smtClean="0"/>
              <a:t>Indian Institute of Technology Bombay</a:t>
            </a:r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000" dirty="0" smtClean="0"/>
              <a:t>Research Scholars Forum event</a:t>
            </a:r>
          </a:p>
          <a:p>
            <a:pPr algn="ctr"/>
            <a:r>
              <a:rPr lang="en-US" sz="2000" dirty="0" smtClean="0"/>
              <a:t>22 May 2015</a:t>
            </a:r>
          </a:p>
        </p:txBody>
      </p:sp>
      <p:pic>
        <p:nvPicPr>
          <p:cNvPr id="6" name="Picture 6" descr="http://upload.wikimedia.org/wikipedia/sa/d/da/IIT_Bombay_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9675" y="5305425"/>
            <a:ext cx="1584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1894" y="5990410"/>
            <a:ext cx="7155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This presentation is released under Creative Commons-Attribution 4.0 License.</a:t>
            </a:r>
          </a:p>
          <a:p>
            <a:r>
              <a:rPr lang="en-US" sz="1400" dirty="0" smtClean="0"/>
              <a:t>	    You are free to use, distribute and modify it , including for commercial purposes, </a:t>
            </a:r>
          </a:p>
          <a:p>
            <a:r>
              <a:rPr lang="en-US" sz="1400" dirty="0" smtClean="0"/>
              <a:t>	    provided you acknowledge the source.</a:t>
            </a:r>
            <a:endParaRPr lang="en-US" sz="1400" dirty="0"/>
          </a:p>
        </p:txBody>
      </p:sp>
      <p:sp>
        <p:nvSpPr>
          <p:cNvPr id="27650" name="AutoShape 2" descr="Creative Commons Licen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CC-B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02" y="6375131"/>
            <a:ext cx="1117460" cy="39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50280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7140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979" y="1185276"/>
            <a:ext cx="8398042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 performed several experiments and collected a lot of data. My analysis has resulted in the following graphs showing that “X is related to Y”.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 smtClean="0"/>
          </a:p>
          <a:p>
            <a:r>
              <a:rPr lang="en-US" dirty="0"/>
              <a:t>Vote individually</a:t>
            </a:r>
          </a:p>
          <a:p>
            <a:r>
              <a:rPr lang="en-US" dirty="0"/>
              <a:t>Justify your answer to your neighbor</a:t>
            </a:r>
          </a:p>
          <a:p>
            <a:r>
              <a:rPr lang="en-US" dirty="0"/>
              <a:t>Vote again (change your vote if required)</a:t>
            </a:r>
            <a:endParaRPr lang="en-US" dirty="0" smtClean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10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79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26390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979" y="1194901"/>
            <a:ext cx="8398042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 performed several experiments and collected a lot of data. My analysis has resulted in the following graphs showing that “X is related to Y”.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 smtClean="0"/>
          </a:p>
          <a:p>
            <a:r>
              <a:rPr lang="en-US" dirty="0" smtClean="0"/>
              <a:t>Performing experiments may be a </a:t>
            </a:r>
            <a:r>
              <a:rPr lang="en-US" i="1" dirty="0" smtClean="0"/>
              <a:t>necessary </a:t>
            </a:r>
            <a:r>
              <a:rPr lang="en-US" i="1" dirty="0"/>
              <a:t>condition</a:t>
            </a:r>
            <a:r>
              <a:rPr lang="en-US" dirty="0"/>
              <a:t>, but it is not </a:t>
            </a:r>
            <a:r>
              <a:rPr lang="en-US" i="1" dirty="0"/>
              <a:t>sufficient condition</a:t>
            </a:r>
            <a:r>
              <a:rPr lang="en-US" dirty="0"/>
              <a:t> for you to get a PhD.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2979" y="3763478"/>
            <a:ext cx="1785486" cy="5967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09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07950" y="908050"/>
            <a:ext cx="9036050" cy="5113337"/>
          </a:xfrm>
          <a:prstGeom prst="rect">
            <a:avLst/>
          </a:prstGeom>
          <a:noFill/>
          <a:ln>
            <a:noFill/>
          </a:ln>
        </p:spPr>
        <p:txBody>
          <a:bodyPr lIns="18000" tIns="137150" rIns="18000" bIns="45700" anchor="t" anchorCtr="0">
            <a:no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report of the </a:t>
            </a:r>
            <a:r>
              <a:rPr lang="en-US" sz="2800" dirty="0" smtClean="0"/>
              <a:t>experiment you performed </a:t>
            </a: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a research </a:t>
            </a:r>
            <a:r>
              <a:rPr lang="en-US" sz="2800" dirty="0" smtClean="0"/>
              <a:t>thesis</a:t>
            </a:r>
            <a:endParaRPr lang="en-US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 though it may contain a good idea.</a:t>
            </a:r>
          </a:p>
          <a:p>
            <a:endParaRPr dirty="0"/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be considered as an acceptable research </a:t>
            </a: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thesis:</a:t>
            </a:r>
            <a:endParaRPr lang="en-US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you need </a:t>
            </a:r>
            <a:r>
              <a:rPr lang="en-US" sz="2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 sz="2800" b="0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show the need for the experiment.</a:t>
            </a:r>
          </a:p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-US" sz="2800" baseline="0" dirty="0">
                <a:solidFill>
                  <a:srgbClr val="C00000"/>
                </a:solidFill>
              </a:rPr>
              <a:t> </a:t>
            </a:r>
            <a:r>
              <a:rPr lang="en-US" sz="2800" baseline="0" dirty="0" smtClean="0">
                <a:solidFill>
                  <a:srgbClr val="C00000"/>
                </a:solidFill>
              </a:rPr>
              <a:t>you need to show</a:t>
            </a:r>
            <a:r>
              <a:rPr lang="en-US" sz="2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how the experiment will advance the state of the art (new knowledge, new </a:t>
            </a:r>
            <a:r>
              <a:rPr lang="en-US" sz="2800" dirty="0" smtClean="0">
                <a:solidFill>
                  <a:srgbClr val="C00000"/>
                </a:solidFill>
              </a:rPr>
              <a:t>technique</a:t>
            </a:r>
            <a:r>
              <a:rPr lang="en-US" sz="2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 …)</a:t>
            </a:r>
            <a:endParaRPr lang="en-US" sz="2800" b="0" i="0" u="none" strike="noStrike" cap="none" baseline="0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92612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697" y="219969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What is a PhD?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3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 smtClean="0"/>
              <a:t>Questions</a:t>
            </a:r>
            <a:endParaRPr lang="en" dirty="0"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75800" y="1205325"/>
            <a:ext cx="84632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 smtClean="0">
                <a:solidFill>
                  <a:srgbClr val="000000"/>
                </a:solidFill>
              </a:rPr>
              <a:t>In </a:t>
            </a:r>
            <a:r>
              <a:rPr lang="en" sz="2400" dirty="0">
                <a:solidFill>
                  <a:srgbClr val="000000"/>
                </a:solidFill>
              </a:rPr>
              <a:t>Jan 1993 I started on my PhD. I first attempted to find the answers to two questions:</a:t>
            </a:r>
          </a:p>
          <a:p>
            <a:endParaRPr lang="en" sz="2400" dirty="0">
              <a:solidFill>
                <a:srgbClr val="000000"/>
              </a:solidFill>
            </a:endParaRPr>
          </a:p>
          <a:p>
            <a:pPr marL="457200" lvl="0" indent="-419100" rtl="0">
              <a:buClr>
                <a:schemeClr val="dk1"/>
              </a:buClr>
              <a:buSzPct val="125000"/>
              <a:buFont typeface="Arial"/>
              <a:buAutoNum type="arabicPeriod"/>
            </a:pPr>
            <a:r>
              <a:rPr lang="en" sz="2400" dirty="0"/>
              <a:t>Why is the degree called a PhD?</a:t>
            </a:r>
          </a:p>
          <a:p>
            <a:pPr marL="457200" lvl="0" indent="-419100" rtl="0">
              <a:buClr>
                <a:schemeClr val="dk1"/>
              </a:buClr>
              <a:buSzPct val="125000"/>
              <a:buFont typeface="Arial"/>
              <a:buAutoNum type="arabicPeriod"/>
            </a:pPr>
            <a:r>
              <a:rPr lang="en" sz="2400" dirty="0"/>
              <a:t>Why is it awarded independent of a discipline?</a:t>
            </a:r>
          </a:p>
          <a:p>
            <a:pPr marL="914400" lvl="1" indent="-3810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400" dirty="0"/>
              <a:t>IIT Bombay </a:t>
            </a:r>
            <a:r>
              <a:rPr lang="en" dirty="0"/>
              <a:t>degree will only mention the thesis title.</a:t>
            </a:r>
          </a:p>
          <a:p>
            <a:endParaRPr lang="en" dirty="0"/>
          </a:p>
          <a:p>
            <a:pPr lvl="0" rtl="0">
              <a:buNone/>
            </a:pPr>
            <a:r>
              <a:rPr lang="en" sz="2400" dirty="0"/>
              <a:t>There was no Web, so I had to search through books in the central library to find some answers</a:t>
            </a:r>
            <a:r>
              <a:rPr lang="en" sz="2400" dirty="0" smtClean="0"/>
              <a:t>.</a:t>
            </a:r>
          </a:p>
          <a:p>
            <a:pPr lvl="0" rtl="0">
              <a:buNone/>
            </a:pPr>
            <a:endParaRPr lang="en" sz="2400" dirty="0"/>
          </a:p>
          <a:p>
            <a:pPr marL="457200" lvl="0" indent="-381000" rtl="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 dirty="0"/>
              <a:t>Do you know these answers?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14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43"/>
            <a:ext cx="8229600" cy="519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Answers</a:t>
            </a:r>
            <a:endParaRPr lang="en" dirty="0"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955950"/>
            <a:ext cx="8229600" cy="5611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>
                <a:solidFill>
                  <a:srgbClr val="000000"/>
                </a:solidFill>
              </a:rPr>
              <a:t>Today it is easy to find these answers on the Web.</a:t>
            </a:r>
          </a:p>
          <a:p>
            <a:endParaRPr lang="en" sz="2400">
              <a:solidFill>
                <a:srgbClr val="000000"/>
              </a:solidFill>
            </a:endParaRPr>
          </a:p>
          <a:p>
            <a:pPr lvl="0" rtl="0">
              <a:buNone/>
            </a:pPr>
            <a:r>
              <a:rPr lang="en" sz="2400">
                <a:solidFill>
                  <a:srgbClr val="000000"/>
                </a:solidFill>
              </a:rPr>
              <a:t>Definitions from Wikipedia:</a:t>
            </a:r>
          </a:p>
          <a:p>
            <a:endParaRPr lang="en" sz="2400">
              <a:solidFill>
                <a:srgbClr val="000000"/>
              </a:solidFill>
            </a:endParaRP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entry on "Doctor of Philosophy": "The term "philosophy" does not refer solely to the field of</a:t>
            </a:r>
            <a:r>
              <a:rPr lang="en" sz="2400">
                <a:solidFill>
                  <a:srgbClr val="000000"/>
                </a:solidFill>
                <a:hlinkClick r:id="rId3"/>
              </a:rPr>
              <a:t>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philosophy</a:t>
            </a:r>
            <a:r>
              <a:rPr lang="en" sz="2400">
                <a:solidFill>
                  <a:srgbClr val="000000"/>
                </a:solidFill>
              </a:rPr>
              <a:t>, but is used in a broader sense in accordance with its original Greek meaning, which is "love of wisdom"."</a:t>
            </a:r>
          </a:p>
          <a:p>
            <a:endParaRPr lang="en" sz="2400">
              <a:solidFill>
                <a:srgbClr val="000000"/>
              </a:solidFill>
            </a:endParaRP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entry on "Doctorate": "The term </a:t>
            </a:r>
            <a:r>
              <a:rPr lang="en" sz="2400" i="1">
                <a:solidFill>
                  <a:srgbClr val="000000"/>
                </a:solidFill>
              </a:rPr>
              <a:t>doctorate</a:t>
            </a:r>
            <a:r>
              <a:rPr lang="en" sz="2400">
                <a:solidFill>
                  <a:srgbClr val="000000"/>
                </a:solidFill>
              </a:rPr>
              <a:t> comes from the</a:t>
            </a:r>
            <a:r>
              <a:rPr lang="en" sz="2400">
                <a:solidFill>
                  <a:srgbClr val="000000"/>
                </a:solidFill>
                <a:hlinkClick r:id="rId4"/>
              </a:rPr>
              <a:t>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Latin</a:t>
            </a:r>
            <a:r>
              <a:rPr lang="en" sz="2400">
                <a:solidFill>
                  <a:srgbClr val="000000"/>
                </a:solidFill>
              </a:rPr>
              <a:t> </a:t>
            </a:r>
            <a:r>
              <a:rPr lang="en" sz="2400" i="1">
                <a:solidFill>
                  <a:srgbClr val="000000"/>
                </a:solidFill>
              </a:rPr>
              <a:t>docere,</a:t>
            </a:r>
            <a:r>
              <a:rPr lang="en" sz="2400">
                <a:solidFill>
                  <a:srgbClr val="000000"/>
                </a:solidFill>
              </a:rPr>
              <a:t> meaning "to teach"."</a:t>
            </a:r>
          </a:p>
          <a:p>
            <a:endParaRPr lang="en" sz="2400">
              <a:solidFill>
                <a:srgbClr val="000000"/>
              </a:solidFill>
            </a:endParaRPr>
          </a:p>
          <a:p>
            <a:pPr marL="457200" lvl="0" indent="-381000" rtl="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/>
              <a:t>Do you know what these definitions imply?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15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Activity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75800" y="1205325"/>
            <a:ext cx="84632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State whether the following statements are True or False:</a:t>
            </a:r>
          </a:p>
          <a:p>
            <a:endParaRPr lang="en" sz="2400"/>
          </a:p>
          <a:p>
            <a:endParaRPr lang="en" sz="2400"/>
          </a:p>
          <a:p>
            <a:endParaRPr lang="en" sz="240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16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Activity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75800" y="1205325"/>
            <a:ext cx="84632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/>
              <a:t>State whether the following statements are True or False:</a:t>
            </a:r>
          </a:p>
          <a:p>
            <a:endParaRPr lang="en" sz="2400"/>
          </a:p>
          <a:p>
            <a:endParaRPr lang="en" sz="2400"/>
          </a:p>
          <a:p>
            <a:pPr lvl="0" rtl="0">
              <a:buNone/>
            </a:pPr>
            <a:r>
              <a:rPr lang="en" sz="2400" b="1"/>
              <a:t>S1:</a:t>
            </a:r>
            <a:r>
              <a:rPr lang="en" sz="2400"/>
              <a:t> You are all listening to me simultaneously. </a:t>
            </a:r>
          </a:p>
          <a:p>
            <a:endParaRPr lang="en" sz="2400"/>
          </a:p>
          <a:p>
            <a:endParaRPr lang="en" sz="2400"/>
          </a:p>
          <a:p>
            <a:endParaRPr lang="en" sz="240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17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Activity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75800" y="1205325"/>
            <a:ext cx="84632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/>
              <a:t>State whether the following statements are True or False:</a:t>
            </a:r>
          </a:p>
          <a:p>
            <a:endParaRPr lang="en" sz="2400" dirty="0"/>
          </a:p>
          <a:p>
            <a:endParaRPr lang="en" sz="2400" dirty="0"/>
          </a:p>
          <a:p>
            <a:pPr lvl="0" rtl="0">
              <a:buNone/>
            </a:pPr>
            <a:r>
              <a:rPr lang="en" sz="2400" b="1" dirty="0"/>
              <a:t>S1:</a:t>
            </a:r>
            <a:r>
              <a:rPr lang="en" sz="2400" dirty="0"/>
              <a:t> You are all listening to me simultaneously. </a:t>
            </a:r>
          </a:p>
          <a:p>
            <a:endParaRPr lang="en" sz="2400" dirty="0"/>
          </a:p>
          <a:p>
            <a:endParaRPr lang="en" sz="2400" dirty="0"/>
          </a:p>
          <a:p>
            <a:pPr lvl="0" rtl="0">
              <a:buNone/>
            </a:pPr>
            <a:r>
              <a:rPr lang="en" sz="2400" b="1" dirty="0"/>
              <a:t>S2:</a:t>
            </a:r>
            <a:r>
              <a:rPr lang="en" sz="2400" dirty="0"/>
              <a:t> Buddha and Jesus were contemporaries.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18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Truth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75800" y="1018300"/>
            <a:ext cx="8463299" cy="5549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The statements are True in the conventional sense, BUT we have to keep in mind that the answer DEPENDS on:</a:t>
            </a:r>
          </a:p>
          <a:p>
            <a:endParaRPr lang="en" sz="240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granularity of time and granularity of event</a:t>
            </a:r>
          </a:p>
          <a:p>
            <a:endParaRPr lang="en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3F5976-CE9D-4317-A140-F587A95E57E9}" type="slidenum">
              <a:rPr lang="en-IN" smtClean="0"/>
              <a:pPr algn="r"/>
              <a:t>19</a:t>
            </a:fld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482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have worked hard to improve my knowledge of my area. I am now an expert in my field.</a:t>
            </a:r>
          </a:p>
          <a:p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/>
          </a:p>
          <a:p>
            <a:r>
              <a:rPr lang="en-US" dirty="0" smtClean="0"/>
              <a:t>Vote individually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59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459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Truth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75800" y="1018300"/>
            <a:ext cx="8463299" cy="5549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The statements are True in the conventional sense, BUT we have to keep in mind that the answer DEPENDS on:</a:t>
            </a:r>
          </a:p>
          <a:p>
            <a:endParaRPr lang="en" sz="2400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granularity of time and granularity of event</a:t>
            </a:r>
          </a:p>
          <a:p>
            <a:endParaRPr lang="en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If you view </a:t>
            </a:r>
            <a:r>
              <a:rPr lang="en" sz="2400" b="1" dirty="0"/>
              <a:t>S1</a:t>
            </a:r>
            <a:r>
              <a:rPr lang="en" sz="2400" dirty="0"/>
              <a:t> at a nanosecond level, it may be False.</a:t>
            </a:r>
          </a:p>
          <a:p>
            <a:endParaRPr lang="en" sz="2400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If you view </a:t>
            </a:r>
            <a:r>
              <a:rPr lang="en" sz="2400" b="1" dirty="0"/>
              <a:t>S2</a:t>
            </a:r>
            <a:r>
              <a:rPr lang="en" sz="2400" dirty="0"/>
              <a:t> at a millenium level, it may be True.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20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Truth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75800" y="1018300"/>
            <a:ext cx="8463299" cy="5549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The statements are True in the conventional sense, BUT we have to keep in mind that the answer DEPENDS on:</a:t>
            </a:r>
          </a:p>
          <a:p>
            <a:endParaRPr lang="en" sz="2400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granularity of time and granularity of event</a:t>
            </a:r>
          </a:p>
          <a:p>
            <a:endParaRPr lang="en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If you view </a:t>
            </a:r>
            <a:r>
              <a:rPr lang="en" sz="2400" b="1" dirty="0"/>
              <a:t>S1</a:t>
            </a:r>
            <a:r>
              <a:rPr lang="en" sz="2400" dirty="0"/>
              <a:t> at a nanosecond level, it may be False.</a:t>
            </a:r>
          </a:p>
          <a:p>
            <a:endParaRPr lang="en" sz="2400" dirty="0"/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If you view </a:t>
            </a:r>
            <a:r>
              <a:rPr lang="en" sz="2400" b="1" dirty="0"/>
              <a:t>S2</a:t>
            </a:r>
            <a:r>
              <a:rPr lang="en" sz="2400" dirty="0"/>
              <a:t> at a millenium level, it may be True.</a:t>
            </a:r>
          </a:p>
          <a:p>
            <a:endParaRPr lang="en" sz="2400" dirty="0"/>
          </a:p>
          <a:p>
            <a:pPr marL="0" lvl="0" indent="0" rtl="0">
              <a:spcBef>
                <a:spcPts val="480"/>
              </a:spcBef>
              <a:buNone/>
            </a:pPr>
            <a:r>
              <a:rPr lang="en" sz="2400" dirty="0"/>
              <a:t>=&gt; we are implicitly using commonly accepted definitions of the terms "simultaneously" and "contemporaries".</a:t>
            </a:r>
          </a:p>
          <a:p>
            <a:pPr marL="457200" lvl="0" indent="-381000" rtl="0">
              <a:buClr>
                <a:schemeClr val="dk1"/>
              </a:buClr>
              <a:buSzPct val="133333"/>
              <a:buFont typeface="Arial"/>
              <a:buChar char="•"/>
            </a:pPr>
            <a:r>
              <a:rPr lang="en" dirty="0"/>
              <a:t>A PhD is about becoming aware of implicit assumptions and examining such definitions.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21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Implications - Ph</a:t>
            </a:r>
            <a:r>
              <a:rPr lang="en">
                <a:solidFill>
                  <a:srgbClr val="999999"/>
                </a:solidFill>
              </a:rPr>
              <a:t>.D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44380" y="1205325"/>
            <a:ext cx="8864866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>
                <a:solidFill>
                  <a:srgbClr val="000000"/>
                </a:solidFill>
              </a:rPr>
              <a:t>Some other interpretations for "Philosophy", in addition to "love of wisdom" are - </a:t>
            </a:r>
            <a:r>
              <a:rPr lang="en" sz="2400" dirty="0"/>
              <a:t>delving deep into the subject and </a:t>
            </a:r>
            <a:r>
              <a:rPr lang="en" sz="2400" dirty="0" smtClean="0"/>
              <a:t>–</a:t>
            </a:r>
            <a:endParaRPr lang="en" sz="2400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examining the validity of axioms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questioning conventional wisdom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extending the boundary of knowledge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endParaRPr lang="en" dirty="0" smtClean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22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Implications - Ph</a:t>
            </a:r>
            <a:r>
              <a:rPr lang="en">
                <a:solidFill>
                  <a:srgbClr val="999999"/>
                </a:solidFill>
              </a:rPr>
              <a:t>.D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75800" y="1205325"/>
            <a:ext cx="84632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>
                <a:solidFill>
                  <a:srgbClr val="000000"/>
                </a:solidFill>
              </a:rPr>
              <a:t>Some other interpretations for "Philosophy", in addition to "love of wisdom" are - </a:t>
            </a:r>
            <a:r>
              <a:rPr lang="en" sz="2400" dirty="0"/>
              <a:t>delving deep into the subject and -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examining the validity of axioms.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questioning conventional wisdom.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extending the boundary of knowledge.</a:t>
            </a:r>
          </a:p>
          <a:p>
            <a:endParaRPr lang="en" dirty="0"/>
          </a:p>
          <a:p>
            <a:pPr lvl="0" rtl="0">
              <a:buNone/>
            </a:pPr>
            <a:r>
              <a:rPr lang="en" dirty="0"/>
              <a:t>Example: </a:t>
            </a:r>
            <a:r>
              <a:rPr lang="en" sz="2400" dirty="0"/>
              <a:t>Given a </a:t>
            </a:r>
            <a:r>
              <a:rPr lang="en" sz="2400" dirty="0">
                <a:solidFill>
                  <a:srgbClr val="C00000"/>
                </a:solidFill>
              </a:rPr>
              <a:t>statement "Active learning is good",</a:t>
            </a:r>
            <a:r>
              <a:rPr lang="en" sz="2400" dirty="0">
                <a:solidFill>
                  <a:srgbClr val="FF0000"/>
                </a:solidFill>
              </a:rPr>
              <a:t> 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the task of a PhD is to investigate the extent of validity and generalizability, i.e.,</a:t>
            </a:r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make explicit the qualifiers -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Active learning is good for X topic, Y goal, Z audience, W mode, and so on ...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Active learning is not good for X', Y', Z', W', ...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23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Implications - Ph</a:t>
            </a:r>
            <a:r>
              <a:rPr lang="en">
                <a:solidFill>
                  <a:srgbClr val="999999"/>
                </a:solidFill>
              </a:rPr>
              <a:t>.D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44380" y="1205325"/>
            <a:ext cx="8864866" cy="49644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>
                <a:solidFill>
                  <a:srgbClr val="000000"/>
                </a:solidFill>
              </a:rPr>
              <a:t>Some other interpretations for "Philosophy", in addition to "love of wisdom" are - </a:t>
            </a:r>
            <a:r>
              <a:rPr lang="en" sz="2400" dirty="0"/>
              <a:t>delving deep into the subject and </a:t>
            </a:r>
            <a:r>
              <a:rPr lang="en" sz="2400" dirty="0" smtClean="0"/>
              <a:t>–</a:t>
            </a:r>
            <a:endParaRPr lang="en" sz="2400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examining the validity of axioms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questioning conventional wisdom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extending the boundary of knowledge</a:t>
            </a:r>
            <a:r>
              <a:rPr lang="en" dirty="0" smtClean="0"/>
              <a:t>.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endParaRPr lang="en" dirty="0" smtClean="0"/>
          </a:p>
          <a:p>
            <a:pPr marL="514350" indent="-381000">
              <a:buSzPct val="80000"/>
              <a:buFont typeface="Courier New"/>
              <a:buChar char="o"/>
            </a:pPr>
            <a:r>
              <a:rPr lang="en" dirty="0" smtClean="0"/>
              <a:t>Self-study exercise:</a:t>
            </a:r>
          </a:p>
          <a:p>
            <a:pPr marL="914400" lvl="1" indent="-381000">
              <a:buSzPct val="80000"/>
            </a:pPr>
            <a:r>
              <a:rPr lang="en" dirty="0"/>
              <a:t>Reflect on: What is the axiom that you are investigating? </a:t>
            </a:r>
          </a:p>
          <a:p>
            <a:pPr marL="914400" lvl="1" indent="-381000">
              <a:buSzPct val="80000"/>
            </a:pPr>
            <a:r>
              <a:rPr lang="en" dirty="0"/>
              <a:t>What is the knowledge whose boundary you are extending?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endParaRPr lang="en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44761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Implications - </a:t>
            </a:r>
            <a:r>
              <a:rPr lang="en">
                <a:solidFill>
                  <a:srgbClr val="999999"/>
                </a:solidFill>
              </a:rPr>
              <a:t>Ph.</a:t>
            </a:r>
            <a:r>
              <a:rPr lang="en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70175" y="877344"/>
            <a:ext cx="880364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You should be able to </a:t>
            </a:r>
            <a:r>
              <a:rPr lang="en" dirty="0" smtClean="0">
                <a:solidFill>
                  <a:srgbClr val="000000"/>
                </a:solidFill>
              </a:rPr>
              <a:t>teach</a:t>
            </a:r>
            <a:endParaRPr lang="en" dirty="0">
              <a:solidFill>
                <a:srgbClr val="000000"/>
              </a:solidFill>
            </a:endParaRP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 smtClean="0"/>
              <a:t>Basic/Core courses in your discipline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 smtClean="0"/>
              <a:t>Advanced courses in your specialization</a:t>
            </a:r>
          </a:p>
          <a:p>
            <a:endParaRPr lang="en" dirty="0" smtClean="0"/>
          </a:p>
          <a:p>
            <a:endParaRPr lang="en" dirty="0"/>
          </a:p>
          <a:p>
            <a:r>
              <a:rPr lang="en" dirty="0" smtClean="0"/>
              <a:t>This means that you should have:</a:t>
            </a:r>
          </a:p>
          <a:p>
            <a:pPr lvl="1"/>
            <a:r>
              <a:rPr lang="en" dirty="0" smtClean="0"/>
              <a:t>Knowledge of the content – what to teach</a:t>
            </a:r>
          </a:p>
          <a:p>
            <a:pPr lvl="1"/>
            <a:r>
              <a:rPr lang="en" dirty="0" smtClean="0"/>
              <a:t>Knowledge of pedagogy - how to teach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25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Implications - </a:t>
            </a:r>
            <a:r>
              <a:rPr lang="en">
                <a:solidFill>
                  <a:srgbClr val="999999"/>
                </a:solidFill>
              </a:rPr>
              <a:t>Ph.</a:t>
            </a:r>
            <a:r>
              <a:rPr lang="en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70175" y="877344"/>
            <a:ext cx="880364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You should be able to </a:t>
            </a:r>
            <a:r>
              <a:rPr lang="en" dirty="0" smtClean="0">
                <a:solidFill>
                  <a:srgbClr val="000000"/>
                </a:solidFill>
              </a:rPr>
              <a:t>teach</a:t>
            </a:r>
            <a:endParaRPr lang="en" dirty="0">
              <a:solidFill>
                <a:srgbClr val="000000"/>
              </a:solidFill>
            </a:endParaRP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 smtClean="0"/>
              <a:t>Basic/Core courses in your discipline</a:t>
            </a:r>
            <a:endParaRPr lang="en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 smtClean="0"/>
              <a:t>Advanced courses in your specialization</a:t>
            </a:r>
          </a:p>
          <a:p>
            <a:endParaRPr lang="en" dirty="0"/>
          </a:p>
          <a:p>
            <a:endParaRPr lang="en" dirty="0" smtClean="0"/>
          </a:p>
          <a:p>
            <a:pPr marL="457200" lvl="0" indent="-419100"/>
            <a:r>
              <a:rPr lang="en" dirty="0"/>
              <a:t>Self-study </a:t>
            </a:r>
            <a:r>
              <a:rPr lang="en" dirty="0" smtClean="0"/>
              <a:t>Exercises:</a:t>
            </a:r>
          </a:p>
          <a:p>
            <a:pPr marL="914400" lvl="1" indent="-381000">
              <a:buSzPct val="80000"/>
            </a:pPr>
            <a:r>
              <a:rPr lang="en" dirty="0" smtClean="0"/>
              <a:t>Reflect </a:t>
            </a:r>
            <a:r>
              <a:rPr lang="en" dirty="0"/>
              <a:t>on whether you can </a:t>
            </a:r>
            <a:r>
              <a:rPr lang="en" dirty="0" smtClean="0"/>
              <a:t>teach courses? </a:t>
            </a:r>
            <a:r>
              <a:rPr lang="en" dirty="0"/>
              <a:t>How well</a:t>
            </a:r>
            <a:r>
              <a:rPr lang="en" dirty="0" smtClean="0"/>
              <a:t>?</a:t>
            </a:r>
          </a:p>
          <a:p>
            <a:pPr marL="914400" lvl="1" indent="-381000">
              <a:buSzPct val="80000"/>
            </a:pPr>
            <a:r>
              <a:rPr lang="en" dirty="0" smtClean="0"/>
              <a:t>What additional expertise do you need to build in order to do this well?</a:t>
            </a:r>
          </a:p>
          <a:p>
            <a:pPr marL="1314450" lvl="2" indent="-381000">
              <a:buSzPct val="80000"/>
            </a:pPr>
            <a:r>
              <a:rPr lang="en" sz="2000" dirty="0" smtClean="0"/>
              <a:t>Ask your IDP-ET colleagues to do a workshop for you on effective teaching-learning strategies!</a:t>
            </a:r>
            <a:endParaRPr lang="en" dirty="0"/>
          </a:p>
          <a:p>
            <a:pPr marL="914400" lvl="1" indent="-381000">
              <a:buSzPct val="80000"/>
            </a:pPr>
            <a:endParaRPr lang="en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97022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/>
              <a:t>Implications </a:t>
            </a:r>
            <a:r>
              <a:rPr lang="en" dirty="0" smtClean="0"/>
              <a:t>– Ph.D</a:t>
            </a:r>
            <a:endParaRPr lang="en" dirty="0"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91025" y="1205325"/>
            <a:ext cx="87260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The </a:t>
            </a:r>
            <a:r>
              <a:rPr lang="en" i="1" dirty="0">
                <a:solidFill>
                  <a:srgbClr val="C00000"/>
                </a:solidFill>
              </a:rPr>
              <a:t>process skills</a:t>
            </a:r>
            <a:r>
              <a:rPr lang="en" i="1" dirty="0">
                <a:solidFill>
                  <a:srgbClr val="000000"/>
                </a:solidFill>
              </a:rPr>
              <a:t> </a:t>
            </a:r>
            <a:r>
              <a:rPr lang="en" dirty="0">
                <a:solidFill>
                  <a:srgbClr val="000000"/>
                </a:solidFill>
              </a:rPr>
              <a:t>that you acquire in a PhD are transferrable - both for the "Ph." and "D." </a:t>
            </a:r>
            <a:r>
              <a:rPr lang="en" dirty="0" smtClean="0">
                <a:solidFill>
                  <a:srgbClr val="000000"/>
                </a:solidFill>
              </a:rPr>
              <a:t>parts</a:t>
            </a:r>
          </a:p>
          <a:p>
            <a:pPr marL="914400" lvl="1" indent="-381000">
              <a:buSzPct val="80000"/>
            </a:pPr>
            <a:r>
              <a:rPr lang="en-US" dirty="0" smtClean="0"/>
              <a:t>problem-posing, solution design, </a:t>
            </a:r>
            <a:r>
              <a:rPr lang="en-US" dirty="0"/>
              <a:t>estimation, algorithmic thinking, creation &amp; revision of scientific models, data representation &amp; analysis, decision </a:t>
            </a:r>
            <a:r>
              <a:rPr lang="en-US" dirty="0" smtClean="0"/>
              <a:t>making, …</a:t>
            </a:r>
          </a:p>
          <a:p>
            <a:pPr marL="914400" lvl="1" indent="-381000">
              <a:buSzPct val="80000"/>
            </a:pPr>
            <a:endParaRPr lang="en-US" dirty="0" smtClean="0"/>
          </a:p>
          <a:p>
            <a:pPr marL="914400" lvl="1" indent="-381000">
              <a:buSzPct val="80000"/>
            </a:pPr>
            <a:r>
              <a:rPr lang="en-US" dirty="0" smtClean="0"/>
              <a:t>oral and written scientific communication, teaching-learning skills, …</a:t>
            </a:r>
            <a:endParaRPr lang="en-US" dirty="0"/>
          </a:p>
          <a:p>
            <a:pPr marL="533400" lvl="1" indent="0" rtl="0">
              <a:buClr>
                <a:schemeClr val="dk1"/>
              </a:buClr>
              <a:buSzPct val="80000"/>
              <a:buNone/>
            </a:pPr>
            <a:endParaRPr lang="en" dirty="0" smtClean="0">
              <a:solidFill>
                <a:srgbClr val="000000"/>
              </a:solidFill>
            </a:endParaRPr>
          </a:p>
          <a:p>
            <a:pPr marL="914400" lvl="1" indent="-381000">
              <a:buSzPct val="80000"/>
            </a:pPr>
            <a:r>
              <a:rPr lang="en" dirty="0" smtClean="0">
                <a:solidFill>
                  <a:srgbClr val="000000"/>
                </a:solidFill>
              </a:rPr>
              <a:t>Example</a:t>
            </a:r>
            <a:r>
              <a:rPr lang="en" dirty="0">
                <a:solidFill>
                  <a:srgbClr val="000000"/>
                </a:solidFill>
              </a:rPr>
              <a:t>: I did my PhD in program verification, then worked in Networking for 10 years, then moved to ET.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27</a:t>
            </a:r>
            <a:endParaRPr lang="en-I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44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/>
              <a:t>Implications </a:t>
            </a:r>
            <a:r>
              <a:rPr lang="en" dirty="0" smtClean="0"/>
              <a:t>– PhD</a:t>
            </a:r>
            <a:endParaRPr lang="en" dirty="0">
              <a:solidFill>
                <a:srgbClr val="FF0000"/>
              </a:solidFill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191025" y="1205325"/>
            <a:ext cx="8726099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The </a:t>
            </a:r>
            <a:r>
              <a:rPr lang="en" i="1" dirty="0">
                <a:solidFill>
                  <a:srgbClr val="000000"/>
                </a:solidFill>
              </a:rPr>
              <a:t>process skills </a:t>
            </a:r>
            <a:r>
              <a:rPr lang="en" dirty="0">
                <a:solidFill>
                  <a:srgbClr val="000000"/>
                </a:solidFill>
              </a:rPr>
              <a:t>that you acquire in a PhD are transferrable - both for the "Ph." and "D." </a:t>
            </a:r>
            <a:r>
              <a:rPr lang="en" dirty="0" smtClean="0">
                <a:solidFill>
                  <a:srgbClr val="000000"/>
                </a:solidFill>
              </a:rPr>
              <a:t>parts</a:t>
            </a:r>
          </a:p>
          <a:p>
            <a:pPr marL="914400" lvl="1" indent="-381000">
              <a:buSzPct val="80000"/>
            </a:pPr>
            <a:r>
              <a:rPr lang="en-US" dirty="0"/>
              <a:t>problem-posing, solution design, estimation, algorithmic thinking, creation &amp; revision of scientific models, data representation &amp; analysis, decision making, …</a:t>
            </a:r>
          </a:p>
          <a:p>
            <a:pPr marL="914400" lvl="1" indent="-381000">
              <a:buSzPct val="80000"/>
            </a:pPr>
            <a:endParaRPr lang="en-US" dirty="0"/>
          </a:p>
          <a:p>
            <a:pPr marL="914400" lvl="1" indent="-381000">
              <a:buSzPct val="80000"/>
            </a:pPr>
            <a:r>
              <a:rPr lang="en-US" dirty="0"/>
              <a:t>oral and written scientific communication, teaching-learning skills, </a:t>
            </a:r>
            <a:r>
              <a:rPr lang="en-US" dirty="0" smtClean="0"/>
              <a:t>…</a:t>
            </a:r>
            <a:endParaRPr lang="en" dirty="0">
              <a:solidFill>
                <a:srgbClr val="000000"/>
              </a:solidFill>
            </a:endParaRP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Hence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>
                <a:solidFill>
                  <a:srgbClr val="000000"/>
                </a:solidFill>
              </a:rPr>
              <a:t>most PhD degrees do not mention the department, even though a PhD has domain specific components.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>
                <a:solidFill>
                  <a:srgbClr val="000000"/>
                </a:solidFill>
              </a:rPr>
              <a:t>most PhD guides harp on the "PhD process</a:t>
            </a:r>
            <a:r>
              <a:rPr lang="en" dirty="0" smtClean="0">
                <a:solidFill>
                  <a:srgbClr val="000000"/>
                </a:solidFill>
              </a:rPr>
              <a:t>".</a:t>
            </a:r>
            <a:endParaRPr lang="en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28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007"/>
            <a:ext cx="8229600" cy="697515"/>
          </a:xfrm>
        </p:spPr>
        <p:txBody>
          <a:bodyPr/>
          <a:lstStyle/>
          <a:p>
            <a:r>
              <a:rPr lang="en-US" dirty="0" smtClean="0"/>
              <a:t>Strive towards: Pasteur’s Quadrant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24" y="661797"/>
            <a:ext cx="8748523" cy="588338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worked hard to improve my knowledge of my area. I am now an expert in my field.</a:t>
            </a:r>
          </a:p>
          <a:p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/>
          </a:p>
          <a:p>
            <a:r>
              <a:rPr lang="en-US" dirty="0" smtClean="0"/>
              <a:t>Vote individually</a:t>
            </a:r>
          </a:p>
          <a:p>
            <a:r>
              <a:rPr lang="en-US" dirty="0" smtClean="0"/>
              <a:t>Justify your answer to your neighbor</a:t>
            </a:r>
          </a:p>
          <a:p>
            <a:r>
              <a:rPr lang="en-US" dirty="0" smtClean="0"/>
              <a:t>Vote again (change your vote if required)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44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697" y="219969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What is expected of a PhD thesis?</a:t>
            </a:r>
            <a:br>
              <a:rPr lang="en-US" dirty="0" smtClean="0"/>
            </a:br>
            <a:r>
              <a:rPr lang="en-US" sz="3000" b="0" dirty="0" smtClean="0"/>
              <a:t>by Research Progress Committee (RPC), </a:t>
            </a:r>
            <a:br>
              <a:rPr lang="en-US" sz="3000" b="0" dirty="0" smtClean="0"/>
            </a:br>
            <a:r>
              <a:rPr lang="en-US" sz="3000" b="0" dirty="0" smtClean="0"/>
              <a:t>examiners and scientific community.</a:t>
            </a:r>
            <a:endParaRPr lang="en-US" sz="3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1696" y="5650030"/>
            <a:ext cx="8032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Disclaimer:</a:t>
            </a:r>
            <a:r>
              <a:rPr lang="en-US" sz="1800" dirty="0" smtClean="0"/>
              <a:t> The opinions in this presentation are those </a:t>
            </a:r>
            <a:r>
              <a:rPr lang="en-US" sz="1800" dirty="0"/>
              <a:t>of the </a:t>
            </a:r>
            <a:r>
              <a:rPr lang="en-US" sz="1800" dirty="0" smtClean="0"/>
              <a:t>author(s) </a:t>
            </a:r>
            <a:r>
              <a:rPr lang="en-US" sz="1800" dirty="0"/>
              <a:t>and </a:t>
            </a:r>
            <a:r>
              <a:rPr lang="en-US" sz="1800" dirty="0" smtClean="0"/>
              <a:t>do </a:t>
            </a:r>
            <a:r>
              <a:rPr lang="en-US" sz="1800" dirty="0"/>
              <a:t>not necessarily represent those of </a:t>
            </a:r>
            <a:r>
              <a:rPr lang="en-US" sz="1800" b="1" dirty="0" smtClean="0"/>
              <a:t>all</a:t>
            </a:r>
            <a:r>
              <a:rPr lang="en-US" sz="1800" dirty="0" smtClean="0"/>
              <a:t> faculty in your institute. </a:t>
            </a:r>
          </a:p>
          <a:p>
            <a:r>
              <a:rPr lang="en-US" sz="1800" dirty="0" smtClean="0"/>
              <a:t>Check with your thesis supervisor to confirm what criteria apply to you!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92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9137" y="159134"/>
            <a:ext cx="8768609" cy="793767"/>
          </a:xfrm>
        </p:spPr>
        <p:txBody>
          <a:bodyPr/>
          <a:lstStyle/>
          <a:p>
            <a:r>
              <a:rPr lang="en-US" dirty="0"/>
              <a:t>Why does my </a:t>
            </a:r>
            <a:r>
              <a:rPr lang="en-US" dirty="0" smtClean="0"/>
              <a:t>RPC complain</a:t>
            </a:r>
            <a:r>
              <a:rPr lang="en-US" dirty="0"/>
              <a:t>?</a:t>
            </a:r>
          </a:p>
        </p:txBody>
      </p:sp>
      <p:pic>
        <p:nvPicPr>
          <p:cNvPr id="1026" name="Picture 2" descr="http://www.phdcomics.com/comics/archive/phd040504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7" y="1164660"/>
            <a:ext cx="9106976" cy="394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hape 114"/>
          <p:cNvSpPr txBox="1">
            <a:spLocks noGrp="1"/>
          </p:cNvSpPr>
          <p:nvPr>
            <p:ph type="body" idx="1"/>
          </p:nvPr>
        </p:nvSpPr>
        <p:spPr>
          <a:xfrm>
            <a:off x="191025" y="5322777"/>
            <a:ext cx="8726099" cy="124504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 smtClean="0">
                <a:solidFill>
                  <a:srgbClr val="C00000"/>
                </a:solidFill>
              </a:rPr>
              <a:t>RPC / examiners hate fluff and look for value. They are trained to find holes and be suspicious of sugar coating</a:t>
            </a:r>
          </a:p>
          <a:p>
            <a:pPr marL="857250" lvl="1" indent="-419100">
              <a:buSzPct val="166666"/>
              <a:buFont typeface="Arial"/>
              <a:buChar char="•"/>
            </a:pPr>
            <a:r>
              <a:rPr lang="en" sz="1800" dirty="0" smtClean="0">
                <a:solidFill>
                  <a:schemeClr val="tx1"/>
                </a:solidFill>
              </a:rPr>
              <a:t>Go for idlis instead of donuts! </a:t>
            </a:r>
            <a:r>
              <a:rPr lang="en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33651"/>
          </a:xfrm>
        </p:spPr>
        <p:txBody>
          <a:bodyPr/>
          <a:lstStyle/>
          <a:p>
            <a:pPr algn="ctr"/>
            <a:r>
              <a:rPr lang="en-US" dirty="0" smtClean="0"/>
              <a:t>What is the goal of your</a:t>
            </a:r>
            <a:br>
              <a:rPr lang="en-US" dirty="0" smtClean="0"/>
            </a:br>
            <a:r>
              <a:rPr lang="en-US" dirty="0" smtClean="0"/>
              <a:t> Annual Progress Seminar (APS)?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05" y="1600200"/>
            <a:ext cx="8758990" cy="4967574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Think (individually):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What according to you is the goal of an APS? 	</a:t>
            </a:r>
            <a:endParaRPr lang="en-US" sz="28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Write down 1-2 points.	</a:t>
            </a:r>
            <a:r>
              <a:rPr lang="en-US" sz="2000" dirty="0">
                <a:solidFill>
                  <a:schemeClr val="tx1"/>
                </a:solidFill>
              </a:rPr>
              <a:t>		</a:t>
            </a:r>
            <a:r>
              <a:rPr lang="en-US" sz="2000" dirty="0">
                <a:solidFill>
                  <a:srgbClr val="C00000"/>
                </a:solidFill>
              </a:rPr>
              <a:t>[1 minute]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33651"/>
          </a:xfrm>
        </p:spPr>
        <p:txBody>
          <a:bodyPr/>
          <a:lstStyle/>
          <a:p>
            <a:pPr algn="ctr"/>
            <a:r>
              <a:rPr lang="en-US" dirty="0" smtClean="0"/>
              <a:t>What is the goal of your</a:t>
            </a:r>
            <a:br>
              <a:rPr lang="en-US" dirty="0" smtClean="0"/>
            </a:br>
            <a:r>
              <a:rPr lang="en-US" dirty="0" smtClean="0"/>
              <a:t> Annual Progress Seminar (APS)?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754" y="1600200"/>
            <a:ext cx="8749364" cy="4967574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Think (individually):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What according to you is the goal of an APS? 			</a:t>
            </a:r>
            <a:endParaRPr lang="en-US" sz="28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rite down 1-2 points.			</a:t>
            </a:r>
            <a:r>
              <a:rPr lang="en-US" sz="2000" dirty="0">
                <a:solidFill>
                  <a:srgbClr val="C00000"/>
                </a:solidFill>
              </a:rPr>
              <a:t> [1 minute]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Pair (with your neighbor):</a:t>
            </a:r>
            <a:r>
              <a:rPr lang="en-US" sz="2800" dirty="0" smtClean="0">
                <a:solidFill>
                  <a:schemeClr val="tx1"/>
                </a:solidFill>
              </a:rPr>
              <a:t> Look into your neighbor’s answers. Copy those that you agree with!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Together, try to come up with 1-2 additional points 	</a:t>
            </a:r>
            <a:r>
              <a:rPr lang="en-US" sz="2000" dirty="0" smtClean="0">
                <a:solidFill>
                  <a:srgbClr val="C00000"/>
                </a:solidFill>
              </a:rPr>
              <a:t>[3 minutes]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33651"/>
          </a:xfrm>
        </p:spPr>
        <p:txBody>
          <a:bodyPr/>
          <a:lstStyle/>
          <a:p>
            <a:pPr algn="ctr"/>
            <a:r>
              <a:rPr lang="en-US" dirty="0" smtClean="0"/>
              <a:t>What is the goal of your</a:t>
            </a:r>
            <a:br>
              <a:rPr lang="en-US" dirty="0" smtClean="0"/>
            </a:br>
            <a:r>
              <a:rPr lang="en-US" dirty="0" smtClean="0"/>
              <a:t> Annual Progress Seminar (APS)?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754" y="1600200"/>
            <a:ext cx="8749364" cy="4967574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Think (individually):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What according to you is the goal of an APS? 			</a:t>
            </a:r>
            <a:endParaRPr lang="en-US" sz="28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rite down 1-2 points.			</a:t>
            </a:r>
            <a:r>
              <a:rPr lang="en-US" sz="2000" dirty="0">
                <a:solidFill>
                  <a:srgbClr val="C00000"/>
                </a:solidFill>
              </a:rPr>
              <a:t> [1 minute]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Pair (with your neighbor):</a:t>
            </a:r>
            <a:r>
              <a:rPr lang="en-US" sz="2800" dirty="0" smtClean="0">
                <a:solidFill>
                  <a:schemeClr val="tx1"/>
                </a:solidFill>
              </a:rPr>
              <a:t> Look into your neighbor’s answers. Copy those that you agree with!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Together, try to come up with 1-2 additional points 	</a:t>
            </a:r>
            <a:r>
              <a:rPr lang="en-US" sz="2000" dirty="0" smtClean="0">
                <a:solidFill>
                  <a:srgbClr val="C00000"/>
                </a:solidFill>
              </a:rPr>
              <a:t>[3 minutes]</a:t>
            </a:r>
          </a:p>
          <a:p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Share (with everyone):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State </a:t>
            </a:r>
            <a:r>
              <a:rPr lang="en-US" sz="2800" dirty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point from your list. 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Identify points that have not been made any earlier group.</a:t>
            </a:r>
            <a:endParaRPr lang="en-US" sz="2200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258"/>
            <a:ext cx="8229600" cy="745641"/>
          </a:xfrm>
        </p:spPr>
        <p:txBody>
          <a:bodyPr/>
          <a:lstStyle/>
          <a:p>
            <a:r>
              <a:rPr lang="en-US" dirty="0" smtClean="0"/>
              <a:t>Some points from the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2902"/>
            <a:ext cx="8229600" cy="5595622"/>
          </a:xfrm>
        </p:spPr>
        <p:txBody>
          <a:bodyPr/>
          <a:lstStyle/>
          <a:p>
            <a:r>
              <a:rPr lang="en-US" sz="2000" dirty="0" smtClean="0"/>
              <a:t>Progression</a:t>
            </a:r>
            <a:r>
              <a:rPr lang="en-US" sz="2000" dirty="0"/>
              <a:t>, direction, </a:t>
            </a:r>
            <a:r>
              <a:rPr lang="en-US" sz="2000" dirty="0" smtClean="0"/>
              <a:t>correction</a:t>
            </a:r>
            <a:endParaRPr lang="en-US" sz="2000" dirty="0"/>
          </a:p>
          <a:p>
            <a:r>
              <a:rPr lang="en-US" sz="2000" dirty="0"/>
              <a:t>getting </a:t>
            </a:r>
            <a:r>
              <a:rPr lang="en-US" sz="2000" dirty="0" smtClean="0"/>
              <a:t>criticized</a:t>
            </a:r>
            <a:r>
              <a:rPr lang="en-US" sz="2000" dirty="0"/>
              <a:t>, </a:t>
            </a:r>
            <a:r>
              <a:rPr lang="en-US" sz="2000" dirty="0" smtClean="0"/>
              <a:t>getting inputs, getting perspectives</a:t>
            </a:r>
            <a:endParaRPr lang="en-US" sz="2000" dirty="0"/>
          </a:p>
          <a:p>
            <a:r>
              <a:rPr lang="en-US" sz="2000" dirty="0" smtClean="0"/>
              <a:t>platform </a:t>
            </a:r>
            <a:r>
              <a:rPr lang="en-US" sz="2000" dirty="0"/>
              <a:t>for future </a:t>
            </a:r>
            <a:r>
              <a:rPr lang="en-US" sz="2000" dirty="0" smtClean="0"/>
              <a:t>planning</a:t>
            </a:r>
            <a:endParaRPr lang="en-US" sz="2000" dirty="0"/>
          </a:p>
          <a:p>
            <a:r>
              <a:rPr lang="en-US" sz="2000" dirty="0"/>
              <a:t>change the </a:t>
            </a:r>
            <a:r>
              <a:rPr lang="en-US" sz="2000" dirty="0" smtClean="0"/>
              <a:t>direction, </a:t>
            </a:r>
            <a:r>
              <a:rPr lang="en-US" sz="2000" dirty="0"/>
              <a:t>to be on right </a:t>
            </a:r>
            <a:r>
              <a:rPr lang="en-US" sz="2000" dirty="0" smtClean="0"/>
              <a:t>track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self-evaluation - justify </a:t>
            </a:r>
            <a:r>
              <a:rPr lang="en-US" sz="2000" dirty="0"/>
              <a:t>what you have done</a:t>
            </a:r>
          </a:p>
          <a:p>
            <a:r>
              <a:rPr lang="en-US" sz="2000" dirty="0"/>
              <a:t>documentation of </a:t>
            </a:r>
            <a:r>
              <a:rPr lang="en-US" sz="2000" dirty="0" smtClean="0"/>
              <a:t>work, learning to presenting </a:t>
            </a:r>
            <a:r>
              <a:rPr lang="en-US" sz="2000" dirty="0"/>
              <a:t>your work </a:t>
            </a:r>
            <a:r>
              <a:rPr lang="en-US" sz="2000" dirty="0" smtClean="0"/>
              <a:t>concisely</a:t>
            </a:r>
            <a:endParaRPr lang="en-US" sz="2000" dirty="0"/>
          </a:p>
          <a:p>
            <a:r>
              <a:rPr lang="en-US" sz="2000" dirty="0"/>
              <a:t>ensure that students </a:t>
            </a:r>
            <a:r>
              <a:rPr lang="en-US" sz="2000" dirty="0" smtClean="0"/>
              <a:t>work; time-bound evaluation</a:t>
            </a:r>
            <a:endParaRPr lang="en-US" sz="2000" dirty="0"/>
          </a:p>
          <a:p>
            <a:r>
              <a:rPr lang="en-US" sz="2000" dirty="0"/>
              <a:t>benchmark with other students</a:t>
            </a:r>
          </a:p>
          <a:p>
            <a:r>
              <a:rPr lang="en-US" sz="2000" dirty="0"/>
              <a:t>assess maturity of </a:t>
            </a:r>
            <a:r>
              <a:rPr lang="en-US" sz="2000" dirty="0" smtClean="0"/>
              <a:t>thought, assess </a:t>
            </a:r>
            <a:r>
              <a:rPr lang="en-US" sz="2000" dirty="0"/>
              <a:t>quality and quantity of </a:t>
            </a:r>
            <a:r>
              <a:rPr lang="en-US" sz="2000" dirty="0" smtClean="0"/>
              <a:t>work</a:t>
            </a:r>
          </a:p>
          <a:p>
            <a:r>
              <a:rPr lang="en-US" sz="2000" dirty="0" smtClean="0"/>
              <a:t>come </a:t>
            </a:r>
            <a:r>
              <a:rPr lang="en-US" sz="2000" dirty="0"/>
              <a:t>up with grant </a:t>
            </a:r>
            <a:r>
              <a:rPr lang="en-US" sz="2000" dirty="0" smtClean="0"/>
              <a:t>proposals</a:t>
            </a:r>
          </a:p>
          <a:p>
            <a:endParaRPr lang="en-US" sz="2000" dirty="0"/>
          </a:p>
          <a:p>
            <a:r>
              <a:rPr lang="en-US" sz="2000" dirty="0" smtClean="0"/>
              <a:t>understand </a:t>
            </a:r>
            <a:r>
              <a:rPr lang="en-US" sz="2000" dirty="0"/>
              <a:t>expectations of </a:t>
            </a:r>
            <a:r>
              <a:rPr lang="en-US" sz="2000" dirty="0" smtClean="0"/>
              <a:t>RPC </a:t>
            </a:r>
            <a:r>
              <a:rPr lang="en-US" sz="2000" dirty="0"/>
              <a:t>better</a:t>
            </a:r>
          </a:p>
          <a:p>
            <a:r>
              <a:rPr lang="en-US" sz="2000" dirty="0" smtClean="0"/>
              <a:t>teaching RPC members something new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5976-CE9D-4317-A140-F587A95E57E9}" type="slidenum">
              <a:rPr lang="en-IN" smtClean="0"/>
              <a:pPr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88938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625"/>
            <a:ext cx="8229600" cy="716765"/>
          </a:xfrm>
        </p:spPr>
        <p:txBody>
          <a:bodyPr/>
          <a:lstStyle/>
          <a:p>
            <a:pPr algn="ctr"/>
            <a:r>
              <a:rPr lang="en-US" dirty="0" smtClean="0"/>
              <a:t>Goal of your</a:t>
            </a:r>
            <a:r>
              <a:rPr lang="en-US" dirty="0"/>
              <a:t> </a:t>
            </a:r>
            <a:r>
              <a:rPr lang="en-US" dirty="0" smtClean="0"/>
              <a:t>APS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837398"/>
            <a:ext cx="4620126" cy="5730376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Summative Assessment</a:t>
            </a:r>
          </a:p>
          <a:p>
            <a:pPr lvl="1"/>
            <a:r>
              <a:rPr lang="en-US" sz="2000" dirty="0" smtClean="0"/>
              <a:t>determine </a:t>
            </a:r>
            <a:r>
              <a:rPr lang="en-US" sz="2000" dirty="0"/>
              <a:t>the degree to which </a:t>
            </a:r>
            <a:r>
              <a:rPr lang="en-US" sz="2000" dirty="0" smtClean="0"/>
              <a:t>student has met the learning goals</a:t>
            </a:r>
          </a:p>
          <a:p>
            <a:pPr lvl="1"/>
            <a:r>
              <a:rPr lang="en-US" sz="2000" dirty="0" smtClean="0"/>
              <a:t>measures performance of the complete year based on report and presentation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Treat your APS as a summative assessment </a:t>
            </a:r>
            <a:r>
              <a:rPr lang="en-US" altLang="en-US" sz="2000" i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before the APS</a:t>
            </a:r>
            <a:r>
              <a:rPr lang="en-US" altLang="en-US" sz="2000" dirty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– this will help </a:t>
            </a:r>
            <a:r>
              <a:rPr lang="en-US" altLang="en-US" sz="2000" dirty="0">
                <a:solidFill>
                  <a:schemeClr val="tx1"/>
                </a:solidFill>
                <a:latin typeface="Arial Unicode MS" panose="020B0604020202020204" pitchFamily="34" charset="-128"/>
              </a:rPr>
              <a:t>you </a:t>
            </a:r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to work carefully to organize and present your research </a:t>
            </a:r>
            <a:r>
              <a:rPr lang="en-US" sz="2000" dirty="0" smtClean="0"/>
              <a:t>to </a:t>
            </a:r>
            <a:r>
              <a:rPr lang="en-US" sz="2000" dirty="0"/>
              <a:t>an independent audience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625"/>
            <a:ext cx="8229600" cy="716765"/>
          </a:xfrm>
        </p:spPr>
        <p:txBody>
          <a:bodyPr/>
          <a:lstStyle/>
          <a:p>
            <a:pPr algn="ctr"/>
            <a:r>
              <a:rPr lang="en-US" dirty="0" smtClean="0"/>
              <a:t>Goal of your</a:t>
            </a:r>
            <a:r>
              <a:rPr lang="en-US" dirty="0"/>
              <a:t> </a:t>
            </a:r>
            <a:r>
              <a:rPr lang="en-US" dirty="0" smtClean="0"/>
              <a:t>APS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837398"/>
            <a:ext cx="4620126" cy="5730376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Summative Assessment</a:t>
            </a:r>
          </a:p>
          <a:p>
            <a:pPr lvl="1"/>
            <a:r>
              <a:rPr lang="en-US" sz="2000" dirty="0" smtClean="0"/>
              <a:t>determine </a:t>
            </a:r>
            <a:r>
              <a:rPr lang="en-US" sz="2000" dirty="0"/>
              <a:t>the degree to which </a:t>
            </a:r>
            <a:r>
              <a:rPr lang="en-US" sz="2000" dirty="0" smtClean="0"/>
              <a:t>student has met the learning goals</a:t>
            </a:r>
          </a:p>
          <a:p>
            <a:pPr lvl="1"/>
            <a:r>
              <a:rPr lang="en-US" sz="2000" dirty="0" smtClean="0"/>
              <a:t>measures performance of the complete year based on report and presentation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Treat your APS as a summative assessment </a:t>
            </a:r>
            <a:r>
              <a:rPr lang="en-US" altLang="en-US" sz="2000" i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before the APS</a:t>
            </a:r>
            <a:r>
              <a:rPr lang="en-US" altLang="en-US" sz="2000" dirty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– this will help </a:t>
            </a:r>
            <a:r>
              <a:rPr lang="en-US" altLang="en-US" sz="2000" dirty="0">
                <a:solidFill>
                  <a:schemeClr val="tx1"/>
                </a:solidFill>
                <a:latin typeface="Arial Unicode MS" panose="020B0604020202020204" pitchFamily="34" charset="-128"/>
              </a:rPr>
              <a:t>you </a:t>
            </a:r>
            <a:r>
              <a:rPr lang="en-US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to work carefully to organize and present your research </a:t>
            </a:r>
            <a:r>
              <a:rPr lang="en-US" sz="2000" dirty="0" smtClean="0"/>
              <a:t>to </a:t>
            </a:r>
            <a:r>
              <a:rPr lang="en-US" sz="2000" dirty="0"/>
              <a:t>an independent audience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4692273" y="837398"/>
            <a:ext cx="4451727" cy="5730376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Formative Assessment</a:t>
            </a:r>
          </a:p>
          <a:p>
            <a:pPr lvl="1"/>
            <a:r>
              <a:rPr lang="en-US" sz="2000" dirty="0" smtClean="0"/>
              <a:t>suggestions for solution</a:t>
            </a:r>
            <a:r>
              <a:rPr lang="en-US" sz="2000" dirty="0"/>
              <a:t>/ direction/ </a:t>
            </a:r>
            <a:r>
              <a:rPr lang="en-US" sz="2000" dirty="0" smtClean="0"/>
              <a:t>approach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dentify weaknesses, research lacunae, hidden assumptions</a:t>
            </a:r>
          </a:p>
          <a:p>
            <a:pPr lvl="1"/>
            <a:r>
              <a:rPr lang="en-US" sz="2000" dirty="0"/>
              <a:t>helps us to rethink and improve </a:t>
            </a:r>
            <a:r>
              <a:rPr lang="en-US" sz="2000" dirty="0" smtClean="0"/>
              <a:t>quality of the work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Treat your APS as a formative assessment </a:t>
            </a:r>
            <a:r>
              <a:rPr lang="en-US" sz="2000" i="1" dirty="0" smtClean="0"/>
              <a:t>during and after the APS</a:t>
            </a:r>
            <a:r>
              <a:rPr lang="en-US" sz="2000" dirty="0" smtClean="0"/>
              <a:t> – this will ensure that you don’t get defensive and listen to the suggestions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228600" y="274637"/>
            <a:ext cx="8686800" cy="792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Recall: What </a:t>
            </a:r>
            <a:r>
              <a:rPr lang="en-US" b="1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is not a </a:t>
            </a:r>
            <a:r>
              <a:rPr lang="en-US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research thesis? </a:t>
            </a:r>
            <a:endParaRPr lang="en-US" b="1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179386" y="1341437"/>
            <a:ext cx="8858249" cy="5183186"/>
          </a:xfrm>
          <a:prstGeom prst="rect">
            <a:avLst/>
          </a:prstGeom>
          <a:noFill/>
          <a:ln>
            <a:noFill/>
          </a:ln>
        </p:spPr>
        <p:txBody>
          <a:bodyPr lIns="91425" tIns="137150" rIns="18000" bIns="45700" anchor="t" anchorCtr="0">
            <a:noAutofit/>
          </a:bodyPr>
          <a:lstStyle/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/>
              <a:t>Compilation of obvious or known solutions or</a:t>
            </a:r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/>
              <a:t>mere development of a system</a:t>
            </a:r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/>
              <a:t>is NOT a research thesis</a:t>
            </a:r>
          </a:p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endParaRPr lang="en-US" sz="2400" dirty="0" smtClean="0"/>
          </a:p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endParaRPr lang="en-US" sz="2400" dirty="0"/>
          </a:p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 smtClean="0"/>
              <a:t>A </a:t>
            </a:r>
            <a:r>
              <a:rPr lang="en-US" sz="2400" dirty="0"/>
              <a:t>report of the experiment you performed </a:t>
            </a:r>
          </a:p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/>
              <a:t>is NOT a research thesis</a:t>
            </a:r>
          </a:p>
          <a:p>
            <a:pPr marL="0" lv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400" dirty="0"/>
              <a:t>even though it may contain a good </a:t>
            </a:r>
            <a:r>
              <a:rPr lang="en-US" sz="2400" dirty="0" smtClean="0"/>
              <a:t>idea</a:t>
            </a:r>
            <a:endParaRPr lang="en-US" sz="2000" b="0" i="0" u="none" strike="sngStrike" cap="none" baseline="0" dirty="0">
              <a:solidFill>
                <a:srgbClr val="FF0000"/>
              </a:solidFill>
              <a:latin typeface="+mn-lt"/>
              <a:sym typeface="Arial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38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81708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 idx="4294967295"/>
          </p:nvPr>
        </p:nvSpPr>
        <p:spPr>
          <a:xfrm>
            <a:off x="457200" y="44450"/>
            <a:ext cx="8229600" cy="7064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4000" b="1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 what is a research </a:t>
            </a:r>
            <a:r>
              <a:rPr lang="en-IN" sz="4000" dirty="0" smtClean="0">
                <a:solidFill>
                  <a:srgbClr val="000000"/>
                </a:solidFill>
              </a:rPr>
              <a:t>thesis</a:t>
            </a:r>
            <a:r>
              <a:rPr lang="en-IN" sz="4000" b="1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lang="en-IN" sz="40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152400" y="1143000"/>
            <a:ext cx="8991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aphicFrame>
        <p:nvGraphicFramePr>
          <p:cNvPr id="152" name="Shape 152"/>
          <p:cNvGraphicFramePr/>
          <p:nvPr>
            <p:extLst>
              <p:ext uri="{D42A27DB-BD31-4B8C-83A1-F6EECF244321}">
                <p14:modId xmlns:p14="http://schemas.microsoft.com/office/powerpoint/2010/main" val="3872437471"/>
              </p:ext>
            </p:extLst>
          </p:nvPr>
        </p:nvGraphicFramePr>
        <p:xfrm>
          <a:off x="107950" y="765175"/>
          <a:ext cx="8785225" cy="60476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808300"/>
                <a:gridCol w="5976925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8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Referees look for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8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Your </a:t>
                      </a:r>
                      <a:r>
                        <a:rPr lang="en-IN" sz="2800" b="1" i="0" u="none" strike="noStrike" cap="none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thesis </a:t>
                      </a:r>
                      <a:r>
                        <a:rPr lang="en-IN" sz="2800" b="1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must have 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Novelty 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Analysis of prior work to show that your idea is unique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Positioning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Analysis to show that your work is required, how your work advances the state of the art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Soundness of procedure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Steps to show that you have implemented solution carefully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to support claim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Data to show that your solution works as claimed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Overall coherence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Consistency between parts of </a:t>
                      </a:r>
                      <a:r>
                        <a:rPr lang="en-IN" sz="2400" b="0" i="0" u="none" strike="noStrike" cap="none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your thesis </a:t>
                      </a:r>
                      <a:r>
                        <a:rPr lang="en-IN" sz="24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– treatment should address problem, results should give answer to problem</a:t>
                      </a:r>
                    </a:p>
                  </a:txBody>
                  <a:tcPr marL="90000" marR="54000" marT="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053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worked hard to improve my knowledge of my area. I am now an expert in my field.</a:t>
            </a:r>
          </a:p>
          <a:p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 smtClean="0"/>
          </a:p>
          <a:p>
            <a:r>
              <a:rPr lang="en-US" dirty="0" smtClean="0"/>
              <a:t>Improving your knowledge and becoming an expert is a </a:t>
            </a:r>
            <a:r>
              <a:rPr lang="en-US" i="1" dirty="0" smtClean="0"/>
              <a:t>necessary condition</a:t>
            </a:r>
            <a:r>
              <a:rPr lang="en-US" dirty="0" smtClean="0"/>
              <a:t>, but it is not </a:t>
            </a:r>
            <a:r>
              <a:rPr lang="en-US" i="1" dirty="0" smtClean="0"/>
              <a:t>sufficient condition</a:t>
            </a:r>
            <a:r>
              <a:rPr lang="en-US" dirty="0" smtClean="0"/>
              <a:t> for you to get a PhD.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763478"/>
            <a:ext cx="1785486" cy="5967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59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90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sldNum" idx="11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IN"/>
              <a:t> 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title" idx="4294967295"/>
          </p:nvPr>
        </p:nvSpPr>
        <p:spPr>
          <a:xfrm>
            <a:off x="107950" y="115888"/>
            <a:ext cx="8915400" cy="706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4000" b="1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exactly is meant by ‘Novelty’?</a:t>
            </a:r>
          </a:p>
        </p:txBody>
      </p:sp>
      <p:sp>
        <p:nvSpPr>
          <p:cNvPr id="160" name="Shape 160"/>
          <p:cNvSpPr/>
          <p:nvPr/>
        </p:nvSpPr>
        <p:spPr>
          <a:xfrm>
            <a:off x="152400" y="1143000"/>
            <a:ext cx="8991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4294967295"/>
          </p:nvPr>
        </p:nvSpPr>
        <p:spPr>
          <a:xfrm>
            <a:off x="26988" y="836612"/>
            <a:ext cx="9040812" cy="563086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5113" lvl="0" indent="-265113">
              <a:lnSpc>
                <a:spcPct val="110000"/>
              </a:lnSpc>
              <a:buSzPct val="25000"/>
            </a:pPr>
            <a:r>
              <a:rPr lang="en-US" sz="2800" dirty="0" smtClean="0"/>
              <a:t>Dictionary: “The quality of being new, unique, original, innovative, or unusual”.</a:t>
            </a: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800" dirty="0" smtClean="0"/>
              <a:t>What has to be novel?	</a:t>
            </a:r>
            <a:r>
              <a:rPr lang="en-IN" sz="2800" dirty="0" smtClean="0">
                <a:sym typeface="Wingdings" pitchFamily="2" charset="2"/>
              </a:rPr>
              <a:t> At least </a:t>
            </a:r>
            <a:r>
              <a:rPr lang="en-IN" sz="2800" b="1" dirty="0" smtClean="0">
                <a:sym typeface="Wingdings" pitchFamily="2" charset="2"/>
              </a:rPr>
              <a:t>one</a:t>
            </a:r>
            <a:r>
              <a:rPr lang="en-IN" sz="2800" dirty="0" smtClean="0">
                <a:sym typeface="Wingdings" pitchFamily="2" charset="2"/>
              </a:rPr>
              <a:t> of the below</a:t>
            </a:r>
            <a:r>
              <a:rPr lang="en-IN" sz="2800" dirty="0" smtClean="0"/>
              <a:t>:</a:t>
            </a:r>
            <a:endParaRPr lang="en-IN" sz="28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  <a:buFont typeface="Arial"/>
              <a:buChar char="•"/>
            </a:pP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Problem</a:t>
            </a:r>
            <a:r>
              <a:rPr lang="en-IN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Research Question(s).</a:t>
            </a: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  <a:buFont typeface="Arial"/>
              <a:buChar char="•"/>
            </a:pPr>
            <a:r>
              <a:rPr lang="en-IN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Solution – Strategy to solve a known problem.</a:t>
            </a: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  <a:buFont typeface="Arial"/>
              <a:buChar char="•"/>
            </a:pPr>
            <a:r>
              <a:rPr lang="en-IN" sz="2800" baseline="0" dirty="0" smtClean="0"/>
              <a:t>Your Domain – Adapt a known solution</a:t>
            </a:r>
            <a:r>
              <a:rPr lang="en-IN" sz="2800" dirty="0" smtClean="0"/>
              <a:t> to your context</a:t>
            </a: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</a:pP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  <a:buNone/>
            </a:pPr>
            <a:endParaRPr lang="en-IN" sz="2800" b="0" i="0" u="none" strike="noStrike" cap="none" baseline="0" dirty="0" smtClean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190"/>
              <a:buFont typeface="Arial"/>
              <a:buChar char="•"/>
            </a:pP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</a:t>
            </a:r>
            <a:r>
              <a:rPr lang="en-IN" sz="2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non-innovative strategy be developed into a strong research </a:t>
            </a: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paper?</a:t>
            </a:r>
            <a:endParaRPr lang="en-IN" sz="28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5163" lvl="1" indent="-265113">
              <a:lnSpc>
                <a:spcPct val="110000"/>
              </a:lnSpc>
              <a:buClr>
                <a:srgbClr val="000000"/>
              </a:buClr>
              <a:buSzPct val="101190"/>
              <a:buFont typeface="Arial"/>
              <a:buChar char="•"/>
            </a:pPr>
            <a:r>
              <a:rPr lang="en-IN" sz="2800" dirty="0" smtClean="0"/>
              <a:t>Yes, </a:t>
            </a:r>
            <a:r>
              <a:rPr lang="en-IN" sz="2800" b="1" dirty="0" smtClean="0"/>
              <a:t>provided</a:t>
            </a:r>
            <a:r>
              <a:rPr lang="en-IN" sz="2800" dirty="0" smtClean="0"/>
              <a:t> it is positioned well (See next slide).</a:t>
            </a: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7924006" y="3580606"/>
            <a:ext cx="167640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72200" y="42672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Strong to Weak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IN" dirty="0" smtClean="0"/>
              <a:t>40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98068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sldNum" idx="11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IN"/>
              <a:t> 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title" idx="4294967295"/>
          </p:nvPr>
        </p:nvSpPr>
        <p:spPr>
          <a:xfrm>
            <a:off x="0" y="115888"/>
            <a:ext cx="9144000" cy="706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3600" b="1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exactly is meant</a:t>
            </a:r>
            <a:r>
              <a:rPr lang="en-IN" sz="36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by ‘Positioning</a:t>
            </a:r>
            <a:r>
              <a:rPr lang="en-IN" sz="3600" b="1" dirty="0" smtClean="0"/>
              <a:t>’</a:t>
            </a:r>
            <a:r>
              <a:rPr lang="en-IN" sz="36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lang="en-IN" sz="36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52400" y="1143000"/>
            <a:ext cx="8991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4294967295"/>
          </p:nvPr>
        </p:nvSpPr>
        <p:spPr>
          <a:xfrm>
            <a:off x="152400" y="922339"/>
            <a:ext cx="8964611" cy="563086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Dictionary: “situation/relation</a:t>
            </a:r>
            <a:r>
              <a:rPr lang="en-IN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 respect to others”.</a:t>
            </a: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IN" sz="2800" dirty="0" smtClean="0"/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800" dirty="0" smtClean="0"/>
              <a:t>How to do positioning? </a:t>
            </a:r>
            <a:r>
              <a:rPr lang="en-IN" sz="2800" dirty="0" smtClean="0">
                <a:sym typeface="Wingdings" pitchFamily="2" charset="2"/>
              </a:rPr>
              <a:t> Do </a:t>
            </a:r>
            <a:r>
              <a:rPr lang="en-IN" sz="2800" b="1" dirty="0" smtClean="0">
                <a:sym typeface="Wingdings" pitchFamily="2" charset="2"/>
              </a:rPr>
              <a:t>both</a:t>
            </a:r>
            <a:r>
              <a:rPr lang="en-IN" sz="2800" dirty="0" smtClean="0">
                <a:sym typeface="Wingdings" pitchFamily="2" charset="2"/>
              </a:rPr>
              <a:t> of the below:</a:t>
            </a:r>
            <a:endParaRPr lang="en-IN" sz="2800" dirty="0" smtClean="0"/>
          </a:p>
          <a:p>
            <a:pPr marL="265113" marR="0" lvl="0" indent="-26511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Have you shown analysis</a:t>
            </a:r>
            <a:r>
              <a:rPr lang="en-IN" sz="2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n-IN" sz="2800" b="0" i="1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related</a:t>
            </a: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prior work to bring out the gaps?</a:t>
            </a:r>
          </a:p>
          <a:p>
            <a:pPr marL="787400" marR="0" lvl="1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694"/>
              <a:buFont typeface="Arial"/>
              <a:buChar char="•"/>
            </a:pPr>
            <a:r>
              <a:rPr lang="en-IN" sz="2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papers that have addressed a problem similar to yours</a:t>
            </a:r>
          </a:p>
          <a:p>
            <a:pPr marL="787400" marR="0" lvl="1" indent="-355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694"/>
              <a:buFont typeface="Arial"/>
              <a:buChar char="•"/>
            </a:pPr>
            <a:r>
              <a:rPr lang="en-IN" sz="2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papers </a:t>
            </a:r>
            <a:r>
              <a:rPr lang="en-IN" sz="24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 have a solution approach similar to </a:t>
            </a:r>
            <a:r>
              <a:rPr lang="en-IN" sz="2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yours</a:t>
            </a:r>
            <a:endParaRPr lang="en-IN" sz="28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3" marR="0" lvl="0" indent="-265113" algn="l" rtl="0">
              <a:lnSpc>
                <a:spcPct val="110000"/>
              </a:lnSpc>
              <a:spcBef>
                <a:spcPts val="1680"/>
              </a:spcBef>
              <a:spcAft>
                <a:spcPts val="0"/>
              </a:spcAft>
              <a:buSzPct val="25000"/>
              <a:buNone/>
            </a:pP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IN" sz="2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Does your solution address any of the gaps </a:t>
            </a:r>
            <a:r>
              <a:rPr lang="en-IN" sz="2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above?</a:t>
            </a:r>
          </a:p>
          <a:p>
            <a:pPr marL="265113" marR="0" lvl="0" indent="-265113" algn="l" rtl="0">
              <a:lnSpc>
                <a:spcPct val="110000"/>
              </a:lnSpc>
              <a:spcBef>
                <a:spcPts val="1680"/>
              </a:spcBef>
              <a:spcAft>
                <a:spcPts val="0"/>
              </a:spcAft>
              <a:buSzPct val="25000"/>
              <a:buNone/>
            </a:pPr>
            <a:r>
              <a:rPr lang="en-IN" sz="2800" dirty="0" smtClean="0">
                <a:solidFill>
                  <a:srgbClr val="C00000"/>
                </a:solidFill>
              </a:rPr>
              <a:t>	As the novelty of your problem or solution decreases, the accuracy of your positioning must increase!</a:t>
            </a:r>
          </a:p>
        </p:txBody>
      </p:sp>
      <p:sp>
        <p:nvSpPr>
          <p:cNvPr id="7" name="Slide Number Placeholder 1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IN" dirty="0" smtClean="0"/>
              <a:t>4</a:t>
            </a:r>
            <a:r>
              <a:rPr lang="en-IN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190324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sldNum" idx="11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IN"/>
              <a:t> 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448800" cy="838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36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the relation to other work clearly</a:t>
            </a:r>
          </a:p>
        </p:txBody>
      </p:sp>
      <p:sp>
        <p:nvSpPr>
          <p:cNvPr id="178" name="Shape 178"/>
          <p:cNvSpPr/>
          <p:nvPr/>
        </p:nvSpPr>
        <p:spPr>
          <a:xfrm>
            <a:off x="152400" y="1143000"/>
            <a:ext cx="8991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aphicFrame>
        <p:nvGraphicFramePr>
          <p:cNvPr id="179" name="Shape 179"/>
          <p:cNvGraphicFramePr/>
          <p:nvPr/>
        </p:nvGraphicFramePr>
        <p:xfrm>
          <a:off x="412750" y="857250"/>
          <a:ext cx="8426450" cy="549252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35050"/>
                <a:gridCol w="7391400"/>
              </a:tblGrid>
              <a:tr h="8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Awful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galumphing problem has attracted much attention [3,8,10,18,26,32,37]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Bad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Smith [36] and Jones [27] worked on galumphing.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Poor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Smith [36] addressed galumphing by blitzing, whereas Jones [27] took a flitzing approach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Good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Smith's blitzing approach to galumphing[36] achieved 60% coverage [39]. Jones [27] achieved 80% by flitzing, but only for pointer-free cases [16].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Better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IN" sz="2400" b="0" i="0" u="none" strike="noStrike" cap="none" baseline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(Good Above) + We modified the blitzing approach to use the kernel representation of flitzing and achieved 90% coverage while relaxing the restriction so that only cyclic data structures are prohibited.</a:t>
                      </a:r>
                    </a:p>
                  </a:txBody>
                  <a:tcPr marL="90000" marR="54000" marT="46800" marB="46800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0" name="Shape 180"/>
          <p:cNvSpPr txBox="1"/>
          <p:nvPr/>
        </p:nvSpPr>
        <p:spPr>
          <a:xfrm>
            <a:off x="26988" y="6400800"/>
            <a:ext cx="8964612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IN" sz="1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Source: </a:t>
            </a:r>
            <a:r>
              <a:rPr lang="en-IN" sz="1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Writing </a:t>
            </a:r>
            <a:r>
              <a:rPr lang="en-IN" sz="1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good Software Engineering Research </a:t>
            </a:r>
            <a:r>
              <a:rPr lang="en-IN" sz="1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Papers. </a:t>
            </a:r>
            <a:r>
              <a:rPr lang="en-IN" sz="1800" dirty="0" smtClean="0">
                <a:solidFill>
                  <a:srgbClr val="C00000"/>
                </a:solidFill>
              </a:rPr>
              <a:t>Mary Shaw.</a:t>
            </a:r>
            <a:r>
              <a:rPr lang="en-IN" sz="1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N" sz="1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ICSE </a:t>
            </a:r>
            <a:r>
              <a:rPr lang="en-IN" sz="1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2003.</a:t>
            </a:r>
            <a:endParaRPr lang="en-IN" sz="1800" b="0" i="0" u="none" strike="noStrike" cap="none" baseline="0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1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IN" dirty="0" smtClean="0"/>
              <a:t>42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5793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sldNum" idx="11"/>
          </p:nvPr>
        </p:nvSpPr>
        <p:spPr>
          <a:xfrm>
            <a:off x="6562825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US" sz="4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‘Soundness of procedure’?</a:t>
            </a:r>
            <a:endParaRPr lang="en-US" sz="40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152400" y="838200"/>
            <a:ext cx="8915400" cy="594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sym typeface="Arial"/>
              </a:rPr>
              <a:t>Dictionary: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sym typeface="Arial"/>
              </a:rPr>
              <a:t> Following a systematic pattern without any apparent defect in logic</a:t>
            </a:r>
          </a:p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800" b="0" i="0" u="none" strike="noStrike" cap="none" baseline="0" dirty="0" smtClean="0">
              <a:solidFill>
                <a:schemeClr val="dk1"/>
              </a:solidFill>
              <a:sym typeface="Arial"/>
            </a:endParaRPr>
          </a:p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sym typeface="Arial"/>
              </a:rPr>
              <a:t>This is </a:t>
            </a:r>
            <a:r>
              <a:rPr lang="en-US" sz="2800" i="1" dirty="0">
                <a:solidFill>
                  <a:schemeClr val="dk1"/>
                </a:solidFill>
              </a:rPr>
              <a:t>d</a:t>
            </a:r>
            <a:r>
              <a:rPr lang="en-US" sz="2800" b="0" i="1" u="none" strike="noStrike" cap="none" baseline="0" dirty="0" smtClean="0">
                <a:solidFill>
                  <a:schemeClr val="dk1"/>
                </a:solidFill>
                <a:sym typeface="Arial"/>
              </a:rPr>
              <a:t>omain</a:t>
            </a:r>
            <a:r>
              <a:rPr lang="en-US" sz="2800" b="0" i="1" u="none" strike="noStrike" cap="none" dirty="0" smtClean="0">
                <a:solidFill>
                  <a:schemeClr val="dk1"/>
                </a:solidFill>
                <a:sym typeface="Arial"/>
              </a:rPr>
              <a:t> dependent </a:t>
            </a:r>
            <a:r>
              <a:rPr lang="en-US" sz="2800" b="0" u="none" strike="noStrike" cap="none" dirty="0" smtClean="0">
                <a:solidFill>
                  <a:schemeClr val="dk1"/>
                </a:solidFill>
                <a:sym typeface="Arial"/>
              </a:rPr>
              <a:t>and the techniques used to ensure soundness differ from one area to another</a:t>
            </a:r>
            <a:endParaRPr lang="en-US" sz="2800" b="0" i="1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800" baseline="0" dirty="0" smtClean="0">
              <a:solidFill>
                <a:schemeClr val="dk1"/>
              </a:solidFill>
            </a:endParaRPr>
          </a:p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Some ideas here include:</a:t>
            </a:r>
          </a:p>
          <a:p>
            <a:pPr marL="609600" marR="0" lvl="0" indent="-60960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dk1"/>
                </a:solidFill>
              </a:rPr>
              <a:t>Systematic implementation, examining boundary cases, careful collection of data, rigorous proofs, …</a:t>
            </a:r>
            <a:endParaRPr lang="en-US" sz="2800" b="0" i="0" u="none" strike="noStrike" cap="none" dirty="0" smtClean="0">
              <a:solidFill>
                <a:schemeClr val="dk1"/>
              </a:solidFill>
              <a:sym typeface="Arial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0" y="0"/>
            <a:ext cx="300038" cy="366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IN" dirty="0" smtClean="0"/>
              <a:t>43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454887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sldNum" idx="11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‘Evidence to support claim’?</a:t>
            </a:r>
            <a:endParaRPr lang="en-US" sz="40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105878" y="991402"/>
            <a:ext cx="9038122" cy="57141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ct val="101190"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Dictionary: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That which tends to prove or disprove something; grounds for belief.</a:t>
            </a:r>
            <a:endParaRPr lang="en-US" sz="2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ct val="101190"/>
            </a:pPr>
            <a:endParaRPr lang="en-US" sz="2800" dirty="0" smtClean="0">
              <a:solidFill>
                <a:schemeClr val="dk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ts val="840"/>
              </a:spcBef>
              <a:buClr>
                <a:schemeClr val="dk1"/>
              </a:buClr>
              <a:buSzPct val="101190"/>
            </a:pPr>
            <a:r>
              <a:rPr lang="en-US" sz="2800" dirty="0">
                <a:solidFill>
                  <a:schemeClr val="dk1"/>
                </a:solidFill>
              </a:rPr>
              <a:t>This </a:t>
            </a:r>
            <a:r>
              <a:rPr lang="en-US" sz="2800" dirty="0" smtClean="0">
                <a:solidFill>
                  <a:schemeClr val="dk1"/>
                </a:solidFill>
              </a:rPr>
              <a:t>is </a:t>
            </a:r>
            <a:r>
              <a:rPr lang="en-US" sz="2800" i="1" dirty="0">
                <a:solidFill>
                  <a:schemeClr val="dk1"/>
                </a:solidFill>
              </a:rPr>
              <a:t>domain dependent </a:t>
            </a:r>
            <a:r>
              <a:rPr lang="en-US" sz="2800" dirty="0">
                <a:solidFill>
                  <a:schemeClr val="dk1"/>
                </a:solidFill>
              </a:rPr>
              <a:t>and the techniques used to </a:t>
            </a:r>
            <a:r>
              <a:rPr lang="en-US" sz="2800" dirty="0" smtClean="0">
                <a:solidFill>
                  <a:schemeClr val="dk1"/>
                </a:solidFill>
              </a:rPr>
              <a:t>support claims </a:t>
            </a:r>
            <a:r>
              <a:rPr lang="en-US" sz="2800" dirty="0">
                <a:solidFill>
                  <a:schemeClr val="dk1"/>
                </a:solidFill>
              </a:rPr>
              <a:t>differ from one area to another</a:t>
            </a:r>
            <a:endParaRPr lang="en-US" sz="2800" i="1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ct val="101190"/>
            </a:pPr>
            <a:endParaRPr lang="en-US" sz="2800" dirty="0" smtClean="0">
              <a:solidFill>
                <a:schemeClr val="dk1"/>
              </a:solidFill>
            </a:endParaRPr>
          </a:p>
          <a:p>
            <a:pPr marL="609600" lvl="0" indent="-609600">
              <a:spcBef>
                <a:spcPts val="420"/>
              </a:spcBef>
              <a:buClr>
                <a:schemeClr val="dk1"/>
              </a:buClr>
              <a:buSzPct val="25000"/>
            </a:pPr>
            <a:r>
              <a:rPr lang="en-US" sz="2800" dirty="0">
                <a:solidFill>
                  <a:srgbClr val="C00000"/>
                </a:solidFill>
              </a:rPr>
              <a:t>Some ideas here include:</a:t>
            </a:r>
          </a:p>
          <a:p>
            <a:pPr marL="457200" marR="0" lvl="0" indent="-457200" algn="l" rtl="0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</a:rPr>
              <a:t>Decide what to measure and how to measure -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sym typeface="Arial"/>
              </a:rPr>
              <a:t>The metrics </a:t>
            </a:r>
            <a:r>
              <a:rPr lang="en-US" sz="2400" dirty="0" smtClean="0">
                <a:solidFill>
                  <a:schemeClr val="dk1"/>
                </a:solidFill>
              </a:rPr>
              <a:t>for evidence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sym typeface="Arial"/>
              </a:rPr>
              <a:t>should be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sym typeface="Arial"/>
              </a:rPr>
              <a:t> in sync with the goal of your study.</a:t>
            </a:r>
          </a:p>
          <a:p>
            <a:pPr marL="457200" marR="0" lvl="0" indent="-457200" algn="l" rtl="0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ct val="10119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</a:rPr>
              <a:t>The </a:t>
            </a:r>
            <a:r>
              <a:rPr lang="en-US" sz="2400" dirty="0">
                <a:solidFill>
                  <a:schemeClr val="dk1"/>
                </a:solidFill>
              </a:rPr>
              <a:t>analysis that you perform on the </a:t>
            </a:r>
            <a:r>
              <a:rPr lang="en-US" sz="2400" dirty="0" smtClean="0">
                <a:solidFill>
                  <a:schemeClr val="dk1"/>
                </a:solidFill>
              </a:rPr>
              <a:t>metrics data </a:t>
            </a:r>
            <a:r>
              <a:rPr lang="en-US" sz="2400" dirty="0">
                <a:solidFill>
                  <a:schemeClr val="dk1"/>
                </a:solidFill>
              </a:rPr>
              <a:t>should </a:t>
            </a:r>
            <a:r>
              <a:rPr lang="en-US" sz="2400" dirty="0" smtClean="0">
                <a:solidFill>
                  <a:schemeClr val="dk1"/>
                </a:solidFill>
              </a:rPr>
              <a:t>form </a:t>
            </a:r>
            <a:r>
              <a:rPr lang="en-US" sz="2400" dirty="0">
                <a:solidFill>
                  <a:schemeClr val="dk1"/>
                </a:solidFill>
              </a:rPr>
              <a:t>the basis of your claims</a:t>
            </a:r>
            <a:r>
              <a:rPr lang="en-US" sz="2400" dirty="0" smtClean="0">
                <a:solidFill>
                  <a:schemeClr val="dk1"/>
                </a:solidFill>
              </a:rPr>
              <a:t>.</a:t>
            </a:r>
            <a:endParaRPr lang="en-US" sz="2800" dirty="0" smtClean="0">
              <a:solidFill>
                <a:schemeClr val="dk1"/>
              </a:solidFill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0" y="0"/>
            <a:ext cx="300038" cy="366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" name="Slide Number Placeholder 1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IN" dirty="0" smtClean="0"/>
              <a:t>44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81190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8757" y="144380"/>
            <a:ext cx="9788893" cy="702644"/>
          </a:xfrm>
        </p:spPr>
        <p:txBody>
          <a:bodyPr/>
          <a:lstStyle/>
          <a:p>
            <a:r>
              <a:rPr lang="en-US" sz="2800" dirty="0" smtClean="0"/>
              <a:t>Questions that examiners ask as they read your thesis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79" y="952902"/>
            <a:ext cx="8847221" cy="5053264"/>
          </a:xfrm>
        </p:spPr>
        <p:txBody>
          <a:bodyPr/>
          <a:lstStyle/>
          <a:p>
            <a:r>
              <a:rPr lang="en-US" sz="2400" dirty="0" smtClean="0"/>
              <a:t>How </a:t>
            </a:r>
            <a:r>
              <a:rPr lang="en-US" sz="2400" dirty="0"/>
              <a:t>would they have tackled the problem set out in the abstract and the title? </a:t>
            </a:r>
            <a:endParaRPr lang="en-US" sz="2400" dirty="0" smtClean="0"/>
          </a:p>
          <a:p>
            <a:r>
              <a:rPr lang="en-US" sz="2400" dirty="0" smtClean="0"/>
              <a:t>What </a:t>
            </a:r>
            <a:r>
              <a:rPr lang="en-US" sz="2400" dirty="0"/>
              <a:t>questions would they like answers to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Do </a:t>
            </a:r>
            <a:r>
              <a:rPr lang="en-US" sz="2400" dirty="0"/>
              <a:t>the conclusions follow on from the introduction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well does the candidate explain what he/she is doing? </a:t>
            </a:r>
            <a:endParaRPr lang="en-US" sz="2400" dirty="0" smtClean="0"/>
          </a:p>
          <a:p>
            <a:r>
              <a:rPr lang="en-US" sz="2400" dirty="0" smtClean="0"/>
              <a:t>Is </a:t>
            </a:r>
            <a:r>
              <a:rPr lang="en-US" sz="2400" dirty="0"/>
              <a:t>the bibliography up to date and substantial enough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Are </a:t>
            </a:r>
            <a:r>
              <a:rPr lang="en-US" sz="2400" dirty="0"/>
              <a:t>the results worthwhile? </a:t>
            </a:r>
            <a:endParaRPr lang="en-US" sz="2400" dirty="0" smtClean="0"/>
          </a:p>
          <a:p>
            <a:r>
              <a:rPr lang="en-US" sz="2400" dirty="0" smtClean="0"/>
              <a:t>How </a:t>
            </a:r>
            <a:r>
              <a:rPr lang="en-US" sz="2400" dirty="0"/>
              <a:t>much work has actually been done?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What </a:t>
            </a:r>
            <a:r>
              <a:rPr lang="en-US" sz="2400" dirty="0"/>
              <a:t>is the intellectual depth and </a:t>
            </a:r>
            <a:r>
              <a:rPr lang="en-US" sz="2400" dirty="0" err="1"/>
              <a:t>rigour</a:t>
            </a:r>
            <a:r>
              <a:rPr lang="en-US" sz="2400" dirty="0"/>
              <a:t> of the thesis? </a:t>
            </a:r>
            <a:endParaRPr lang="en-US" sz="2400" dirty="0" smtClean="0"/>
          </a:p>
          <a:p>
            <a:r>
              <a:rPr lang="en-US" sz="2400" dirty="0" smtClean="0"/>
              <a:t>Is </a:t>
            </a:r>
            <a:r>
              <a:rPr lang="en-US" sz="2400" dirty="0"/>
              <a:t>this actually ‘research’—is there an argument? </a:t>
            </a:r>
          </a:p>
        </p:txBody>
      </p:sp>
      <p:sp>
        <p:nvSpPr>
          <p:cNvPr id="4" name="Shape 180"/>
          <p:cNvSpPr txBox="1"/>
          <p:nvPr/>
        </p:nvSpPr>
        <p:spPr>
          <a:xfrm>
            <a:off x="26988" y="6237175"/>
            <a:ext cx="8964612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IN" sz="1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Source: </a:t>
            </a:r>
            <a:r>
              <a:rPr lang="en-IN" sz="1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It’s a PhD,</a:t>
            </a:r>
            <a:r>
              <a:rPr lang="en-IN" sz="1800" b="0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not a Nobel Prize: How experienced examiners assess research theses. G. Mullins and M. Kiley, </a:t>
            </a:r>
            <a:r>
              <a:rPr lang="en-US" sz="1800" dirty="0">
                <a:solidFill>
                  <a:srgbClr val="C00000"/>
                </a:solidFill>
              </a:rPr>
              <a:t>Studies in Higher Education Volume 27, No. 4, </a:t>
            </a:r>
            <a:r>
              <a:rPr lang="en-US" sz="1800" dirty="0" smtClean="0">
                <a:solidFill>
                  <a:srgbClr val="C00000"/>
                </a:solidFill>
              </a:rPr>
              <a:t>2002</a:t>
            </a:r>
            <a:endParaRPr lang="en-IN" sz="1800" b="0" i="0" u="none" strike="noStrike" cap="none" baseline="0" dirty="0">
              <a:solidFill>
                <a:srgbClr val="C00000"/>
              </a:solidFill>
              <a:sym typeface="Arial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45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00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15500" y="53255"/>
            <a:ext cx="9375006" cy="687889"/>
          </a:xfrm>
        </p:spPr>
        <p:txBody>
          <a:bodyPr/>
          <a:lstStyle/>
          <a:p>
            <a:r>
              <a:rPr lang="en-US" sz="2800" b="1" dirty="0" smtClean="0"/>
              <a:t>How do I ensure that my research meets the criteria?</a:t>
            </a:r>
            <a:endParaRPr lang="en-US" sz="3200" b="1" dirty="0"/>
          </a:p>
        </p:txBody>
      </p:sp>
      <p:pic>
        <p:nvPicPr>
          <p:cNvPr id="4" name="image0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86625" y="1646726"/>
            <a:ext cx="8839200" cy="46481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847024"/>
            <a:ext cx="9259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Check out the templates created by IDP-Educational Technology, IIT Bombay</a:t>
            </a:r>
            <a:endParaRPr lang="en-US" sz="2400" dirty="0"/>
          </a:p>
        </p:txBody>
      </p:sp>
      <p:sp>
        <p:nvSpPr>
          <p:cNvPr id="5" name="Shape 180"/>
          <p:cNvSpPr txBox="1"/>
          <p:nvPr/>
        </p:nvSpPr>
        <p:spPr>
          <a:xfrm>
            <a:off x="26988" y="6237175"/>
            <a:ext cx="8964612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IN" sz="1800" b="0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Source: </a:t>
            </a:r>
            <a:r>
              <a:rPr lang="en-US" sz="1800" dirty="0" smtClean="0">
                <a:solidFill>
                  <a:srgbClr val="C00000"/>
                </a:solidFill>
                <a:hlinkClick r:id="rId3"/>
              </a:rPr>
              <a:t>Guidelines </a:t>
            </a:r>
            <a:r>
              <a:rPr lang="en-US" sz="1800" dirty="0">
                <a:solidFill>
                  <a:srgbClr val="C00000"/>
                </a:solidFill>
                <a:hlinkClick r:id="rId3"/>
              </a:rPr>
              <a:t>and Templates for Planning, Conducting and Reporting Educational Technology Research.</a:t>
            </a:r>
            <a:r>
              <a:rPr lang="en-US" sz="1800" dirty="0">
                <a:solidFill>
                  <a:srgbClr val="C00000"/>
                </a:solidFill>
              </a:rPr>
              <a:t> </a:t>
            </a:r>
            <a:r>
              <a:rPr lang="en-US" sz="1800" dirty="0" err="1" smtClean="0">
                <a:solidFill>
                  <a:srgbClr val="C00000"/>
                </a:solidFill>
              </a:rPr>
              <a:t>Sahana</a:t>
            </a:r>
            <a:r>
              <a:rPr lang="en-US" sz="1800" dirty="0" smtClean="0">
                <a:solidFill>
                  <a:srgbClr val="C00000"/>
                </a:solidFill>
              </a:rPr>
              <a:t> Murthy and Sridhar Iyer. </a:t>
            </a:r>
            <a:r>
              <a:rPr lang="en-US" sz="1800" b="1" dirty="0" smtClean="0">
                <a:solidFill>
                  <a:srgbClr val="C00000"/>
                </a:solidFill>
              </a:rPr>
              <a:t>T4E </a:t>
            </a:r>
            <a:r>
              <a:rPr lang="en-US" sz="1800" dirty="0" smtClean="0">
                <a:solidFill>
                  <a:srgbClr val="C00000"/>
                </a:solidFill>
              </a:rPr>
              <a:t>2013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  <a:endParaRPr lang="en-IN" sz="1800" b="0" i="0" u="none" strike="noStrike" cap="none" baseline="0" dirty="0">
              <a:solidFill>
                <a:srgbClr val="C00000"/>
              </a:solidFill>
              <a:sym typeface="Arial"/>
            </a:endParaRPr>
          </a:p>
        </p:txBody>
      </p:sp>
      <p:sp>
        <p:nvSpPr>
          <p:cNvPr id="6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46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6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52400" y="1143001"/>
            <a:ext cx="8915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Download from </a:t>
            </a:r>
            <a:r>
              <a:rPr lang="en-US" sz="2800" dirty="0" smtClean="0">
                <a:hlinkClick r:id="rId2"/>
              </a:rPr>
              <a:t>www.et.iitb.ac.in/resources</a:t>
            </a:r>
            <a:r>
              <a:rPr lang="en-US" sz="2800" dirty="0" smtClean="0">
                <a:hlinkClick r:id="rId2"/>
              </a:rPr>
              <a:t>.html</a:t>
            </a:r>
            <a:endParaRPr lang="en-US" sz="2800" dirty="0" smtClean="0"/>
          </a:p>
          <a:p>
            <a:pPr marL="0" indent="0">
              <a:buSzPct val="100000"/>
              <a:buNone/>
            </a:pPr>
            <a:endParaRPr lang="en-US" sz="2400" dirty="0" smtClean="0"/>
          </a:p>
          <a:p>
            <a:pPr>
              <a:buSzPct val="100000"/>
              <a:buFont typeface="+mj-lt"/>
              <a:buAutoNum type="arabicPeriod"/>
            </a:pPr>
            <a:r>
              <a:rPr lang="en-US" sz="2400" dirty="0" smtClean="0"/>
              <a:t>Idea Proposal Template (IPT) - helps you explore if your idea is suitable for a research study. </a:t>
            </a:r>
          </a:p>
          <a:p>
            <a:pPr>
              <a:buSzPct val="100000"/>
              <a:buFont typeface="+mj-lt"/>
              <a:buAutoNum type="arabicPeriod"/>
            </a:pPr>
            <a:endParaRPr lang="en-US" sz="2400" dirty="0" smtClean="0"/>
          </a:p>
          <a:p>
            <a:pPr lvl="0">
              <a:buSzPct val="100000"/>
              <a:buFont typeface="+mj-lt"/>
              <a:buAutoNum type="arabicPeriod"/>
            </a:pPr>
            <a:r>
              <a:rPr lang="en-US" sz="2400" dirty="0" smtClean="0"/>
              <a:t>Study Planning Template (SPT) - helps you plan the research study around your idea.</a:t>
            </a:r>
          </a:p>
          <a:p>
            <a:pPr lvl="0">
              <a:buSzPct val="100000"/>
              <a:buFont typeface="+mj-lt"/>
              <a:buAutoNum type="arabicPeriod"/>
            </a:pPr>
            <a:endParaRPr lang="en-US" sz="2400" dirty="0" smtClean="0"/>
          </a:p>
          <a:p>
            <a:pPr lvl="0">
              <a:buSzPct val="100000"/>
              <a:buFont typeface="+mj-lt"/>
              <a:buAutoNum type="arabicPeriod"/>
            </a:pPr>
            <a:r>
              <a:rPr lang="en-US" sz="2400" dirty="0" smtClean="0"/>
              <a:t>Paper Planning Template (PPT) – helps you plan the flow and ideas that will go into your paper.</a:t>
            </a:r>
          </a:p>
          <a:p>
            <a:pPr lvl="0">
              <a:buSzPct val="100000"/>
              <a:buFont typeface="+mj-lt"/>
              <a:buAutoNum type="arabicPeriod"/>
            </a:pPr>
            <a:endParaRPr lang="en-US" sz="2400" dirty="0" smtClean="0"/>
          </a:p>
          <a:p>
            <a:pPr lvl="0">
              <a:buSzPct val="100000"/>
              <a:buFont typeface="+mj-lt"/>
              <a:buAutoNum type="arabicPeriod"/>
            </a:pPr>
            <a:r>
              <a:rPr lang="en-US" sz="2400" dirty="0" smtClean="0"/>
              <a:t>Paper Writing Template (PWT) – helps you plan the paragraphs that will go into your paper.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868363"/>
          </a:xfrm>
        </p:spPr>
        <p:txBody>
          <a:bodyPr/>
          <a:lstStyle/>
          <a:p>
            <a:r>
              <a:rPr lang="en-US" dirty="0" smtClean="0"/>
              <a:t>Research Templates</a:t>
            </a:r>
            <a:endParaRPr lang="en-US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47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38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697" y="219969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Making your PhD an enriching and enjoyable experience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45405" y="4244740"/>
            <a:ext cx="77194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“Nearly everything is really interesting if you go into it deeply enough.” – Richard Feynman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70872-F169-4EBB-AD01-F2DDA543B09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111015"/>
            <a:ext cx="82296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Some </a:t>
            </a:r>
            <a:r>
              <a:rPr lang="en" dirty="0"/>
              <a:t>g</a:t>
            </a:r>
            <a:r>
              <a:rPr lang="en" dirty="0" smtClean="0"/>
              <a:t>yan</a:t>
            </a:r>
            <a:endParaRPr lang="en" dirty="0"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101400" y="808522"/>
            <a:ext cx="8941200" cy="575930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400" dirty="0" smtClean="0"/>
              <a:t>Attend invited talks -  including those outside your “area”</a:t>
            </a:r>
          </a:p>
          <a:p>
            <a:pPr lvl="1"/>
            <a:r>
              <a:rPr lang="en" sz="1800" dirty="0" smtClean="0"/>
              <a:t>This will improve your breadth of knowledge</a:t>
            </a:r>
          </a:p>
          <a:p>
            <a:pPr lvl="1"/>
            <a:r>
              <a:rPr lang="en" sz="1800" dirty="0" smtClean="0"/>
              <a:t>You may get ideas from a different field to use in your own</a:t>
            </a:r>
          </a:p>
          <a:p>
            <a:pPr marL="457200" lvl="1" indent="0">
              <a:buNone/>
            </a:pPr>
            <a:endParaRPr lang="en" sz="1800" dirty="0" smtClean="0"/>
          </a:p>
          <a:p>
            <a:r>
              <a:rPr lang="en" sz="2400" dirty="0" smtClean="0"/>
              <a:t>Take opportunities to present your work to diverse audiences</a:t>
            </a:r>
          </a:p>
          <a:p>
            <a:pPr lvl="1"/>
            <a:r>
              <a:rPr lang="en" sz="1800" dirty="0" smtClean="0"/>
              <a:t>This will give you greater clarity on your work</a:t>
            </a:r>
          </a:p>
          <a:p>
            <a:pPr lvl="1"/>
            <a:r>
              <a:rPr lang="en" sz="1800" dirty="0" smtClean="0"/>
              <a:t>You may get feedback on aspects that you have not thought about</a:t>
            </a:r>
          </a:p>
          <a:p>
            <a:pPr lvl="1"/>
            <a:endParaRPr lang="en" sz="1800" dirty="0" smtClean="0"/>
          </a:p>
          <a:p>
            <a:r>
              <a:rPr lang="en" sz="2400" dirty="0" smtClean="0"/>
              <a:t>Develop/Maintain a secondary technical skill</a:t>
            </a:r>
          </a:p>
          <a:p>
            <a:pPr lvl="1"/>
            <a:r>
              <a:rPr lang="en-US" sz="1800" dirty="0" smtClean="0"/>
              <a:t>P</a:t>
            </a:r>
            <a:r>
              <a:rPr lang="en" sz="1800" dirty="0" smtClean="0"/>
              <a:t>rogramming, writing, tinkering, …</a:t>
            </a:r>
          </a:p>
          <a:p>
            <a:endParaRPr lang="en" sz="2400" dirty="0" smtClean="0"/>
          </a:p>
          <a:p>
            <a:r>
              <a:rPr lang="en" sz="2400" dirty="0" smtClean="0"/>
              <a:t>Develop strong peer relations</a:t>
            </a:r>
          </a:p>
          <a:p>
            <a:pPr lvl="1"/>
            <a:r>
              <a:rPr lang="en-US" sz="1800" dirty="0" smtClean="0"/>
              <a:t>They help you survive the lean phases in your PhD</a:t>
            </a:r>
          </a:p>
          <a:p>
            <a:pPr lvl="1"/>
            <a:endParaRPr lang="en" sz="1800" dirty="0"/>
          </a:p>
          <a:p>
            <a:r>
              <a:rPr lang="en" sz="2400" dirty="0" smtClean="0"/>
              <a:t>Don’t neglect your extra-curricular activities.  </a:t>
            </a:r>
            <a:r>
              <a:rPr lang="en" sz="2400" dirty="0" smtClean="0">
                <a:sym typeface="Wingdings" panose="05000000000000000000" pitchFamily="2" charset="2"/>
              </a:rPr>
              <a:t></a:t>
            </a:r>
            <a:endParaRPr lang="en" sz="2400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49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34580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13018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215"/>
            <a:ext cx="8229600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have built a new “system” to do X. My system incorporates all the good features of existing systems to do X. It took me years of hard work.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/>
          </a:p>
          <a:p>
            <a:r>
              <a:rPr lang="en-US" dirty="0" smtClean="0"/>
              <a:t>Vote individually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09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-9625" y="197642"/>
            <a:ext cx="9144000" cy="602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Conclusion: Two </a:t>
            </a:r>
            <a:r>
              <a:rPr lang="en" dirty="0"/>
              <a:t>points to keep in mind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0" y="1205325"/>
            <a:ext cx="9144000" cy="536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25000"/>
              <a:buFont typeface="Arial"/>
              <a:buAutoNum type="arabicPeriod"/>
            </a:pPr>
            <a:r>
              <a:rPr lang="en" sz="2400" dirty="0"/>
              <a:t>Being a PhD student </a:t>
            </a:r>
            <a:r>
              <a:rPr lang="en" sz="2400" dirty="0" smtClean="0"/>
              <a:t>at </a:t>
            </a:r>
            <a:r>
              <a:rPr lang="en" sz="2400" dirty="0"/>
              <a:t>IIT Bombay,</a:t>
            </a:r>
          </a:p>
          <a:p>
            <a:pPr marL="914400" lvl="1" indent="-3810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400" dirty="0"/>
              <a:t>you are contributing to science</a:t>
            </a:r>
            <a:r>
              <a:rPr lang="en" dirty="0"/>
              <a:t>/knowledge, by your work</a:t>
            </a:r>
            <a:r>
              <a:rPr lang="en" dirty="0" smtClean="0"/>
              <a:t>.</a:t>
            </a:r>
          </a:p>
          <a:p>
            <a:pPr marL="533400" lvl="1" indent="0" rtl="0">
              <a:buClr>
                <a:schemeClr val="dk1"/>
              </a:buClr>
              <a:buSzPct val="80000"/>
              <a:buNone/>
            </a:pPr>
            <a:endParaRPr lang="en" dirty="0" smtClean="0"/>
          </a:p>
          <a:p>
            <a:pPr lvl="0" rtl="0">
              <a:buNone/>
            </a:pPr>
            <a:r>
              <a:rPr lang="en" dirty="0" smtClean="0"/>
              <a:t>Remember </a:t>
            </a:r>
            <a:r>
              <a:rPr lang="en" dirty="0"/>
              <a:t>this point whenever you feel </a:t>
            </a:r>
            <a:r>
              <a:rPr lang="en" dirty="0">
                <a:solidFill>
                  <a:srgbClr val="C00000"/>
                </a:solidFill>
              </a:rPr>
              <a:t>depressed </a:t>
            </a:r>
            <a:r>
              <a:rPr lang="en" dirty="0"/>
              <a:t>about your </a:t>
            </a:r>
            <a:r>
              <a:rPr lang="en" dirty="0" smtClean="0"/>
              <a:t>PhD.</a:t>
            </a:r>
            <a:endParaRPr lang="en" dirty="0"/>
          </a:p>
          <a:p>
            <a:endParaRPr lang="en" dirty="0"/>
          </a:p>
          <a:p>
            <a:pPr marL="495300" lvl="0" indent="-457200" rtl="0">
              <a:buClr>
                <a:schemeClr val="dk1"/>
              </a:buClr>
              <a:buSzPct val="125000"/>
              <a:buFont typeface="+mj-lt"/>
              <a:buAutoNum type="arabicPeriod" startAt="2"/>
            </a:pPr>
            <a:r>
              <a:rPr lang="en" sz="2400" dirty="0"/>
              <a:t>However much you </a:t>
            </a:r>
            <a:r>
              <a:rPr lang="en" sz="2400" dirty="0" smtClean="0"/>
              <a:t>contribute through your work,</a:t>
            </a:r>
            <a:endParaRPr lang="en" sz="2400" dirty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it is only drop in the ocean.</a:t>
            </a:r>
          </a:p>
          <a:p>
            <a:pPr lvl="0" rtl="0">
              <a:buClr>
                <a:srgbClr val="000000"/>
              </a:buClr>
              <a:buSzPct val="36666"/>
              <a:buFont typeface="Arial"/>
              <a:buNone/>
            </a:pPr>
            <a:endParaRPr lang="en" dirty="0" smtClean="0"/>
          </a:p>
          <a:p>
            <a:pPr lvl="0" rtl="0">
              <a:buClr>
                <a:srgbClr val="000000"/>
              </a:buClr>
              <a:buSzPct val="36666"/>
              <a:buFont typeface="Arial"/>
              <a:buNone/>
            </a:pPr>
            <a:r>
              <a:rPr lang="en" dirty="0" smtClean="0"/>
              <a:t>Remember </a:t>
            </a:r>
            <a:r>
              <a:rPr lang="en" dirty="0"/>
              <a:t>this point whenever you feel </a:t>
            </a:r>
            <a:r>
              <a:rPr lang="en" dirty="0">
                <a:solidFill>
                  <a:srgbClr val="0000FF"/>
                </a:solidFill>
              </a:rPr>
              <a:t>too great</a:t>
            </a:r>
            <a:r>
              <a:rPr lang="en" dirty="0"/>
              <a:t> about your </a:t>
            </a:r>
            <a:r>
              <a:rPr lang="en" dirty="0" smtClean="0"/>
              <a:t>expertise. </a:t>
            </a:r>
            <a:r>
              <a:rPr lang="en" sz="2400" dirty="0"/>
              <a:t>It will help maintain </a:t>
            </a:r>
            <a:r>
              <a:rPr lang="en" sz="2400" dirty="0" smtClean="0"/>
              <a:t>perspective</a:t>
            </a:r>
            <a:r>
              <a:rPr lang="en" sz="2400" dirty="0"/>
              <a:t>.</a:t>
            </a:r>
          </a:p>
          <a:p>
            <a:endParaRPr lang="en" sz="2400" dirty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50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09189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84142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3777"/>
            <a:ext cx="8229600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have built a new “system” to do X. My system incorporates all the good features of existing systems to do X. It took me years of hard work.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/>
          </a:p>
          <a:p>
            <a:r>
              <a:rPr lang="en-US" dirty="0" smtClean="0"/>
              <a:t>Vote individually</a:t>
            </a:r>
          </a:p>
          <a:p>
            <a:r>
              <a:rPr lang="en-US" dirty="0"/>
              <a:t>Justify your answer to your neighbor</a:t>
            </a:r>
          </a:p>
          <a:p>
            <a:r>
              <a:rPr lang="en-US" dirty="0"/>
              <a:t>Vote again (change your vote if required)</a:t>
            </a:r>
            <a:endParaRPr lang="en-US" dirty="0" smtClean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8268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16765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0089"/>
            <a:ext cx="8229600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have built a new “system” to do X. My system incorporates all the good features of existing systems to do X. It took me years of hard work.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 smtClean="0"/>
          </a:p>
          <a:p>
            <a:r>
              <a:rPr lang="en-US" dirty="0" smtClean="0"/>
              <a:t>Building a new system to do X is </a:t>
            </a:r>
            <a:r>
              <a:rPr lang="en-US" dirty="0"/>
              <a:t>a </a:t>
            </a:r>
            <a:r>
              <a:rPr lang="en-US" i="1" dirty="0" smtClean="0"/>
              <a:t>desirable </a:t>
            </a:r>
            <a:r>
              <a:rPr lang="en-US" i="1" dirty="0"/>
              <a:t>condition</a:t>
            </a:r>
            <a:r>
              <a:rPr lang="en-US" dirty="0"/>
              <a:t>, but it is not </a:t>
            </a:r>
            <a:r>
              <a:rPr lang="en-US" i="1" dirty="0"/>
              <a:t>sufficient condition</a:t>
            </a:r>
            <a:r>
              <a:rPr lang="en-US" dirty="0"/>
              <a:t> for you to get a PhD</a:t>
            </a:r>
            <a:r>
              <a:rPr lang="en-US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763478"/>
            <a:ext cx="1785486" cy="5967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837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95287" y="692150"/>
            <a:ext cx="8353425" cy="5689600"/>
          </a:xfrm>
          <a:prstGeom prst="rect">
            <a:avLst/>
          </a:prstGeom>
          <a:noFill/>
          <a:ln>
            <a:noFill/>
          </a:ln>
        </p:spPr>
        <p:txBody>
          <a:bodyPr lIns="91425" tIns="137150" rIns="91425" bIns="45700" anchor="t" anchorCtr="0">
            <a:no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Compilation of obvious or known </a:t>
            </a: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solutions or</a:t>
            </a:r>
            <a:endParaRPr lang="en-US" sz="2800" dirty="0" smtClean="0"/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800" dirty="0" smtClean="0"/>
              <a:t>mere </a:t>
            </a:r>
            <a:r>
              <a:rPr lang="en-US" sz="2800" dirty="0"/>
              <a:t>development of a </a:t>
            </a:r>
            <a:r>
              <a:rPr lang="en-US" sz="2800" dirty="0" smtClean="0"/>
              <a:t>system</a:t>
            </a:r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800" dirty="0" smtClean="0"/>
              <a:t>is </a:t>
            </a:r>
            <a:r>
              <a:rPr lang="en-US" sz="2800" dirty="0"/>
              <a:t>NOT a research thesis</a:t>
            </a:r>
          </a:p>
          <a:p>
            <a:pPr marL="0" indent="0">
              <a:buNone/>
            </a:pPr>
            <a:endParaRPr dirty="0"/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SzPct val="25000"/>
              <a:buNone/>
            </a:pPr>
            <a:r>
              <a:rPr lang="en-US" sz="2800" dirty="0"/>
              <a:t>To be considered as an acceptable research </a:t>
            </a:r>
            <a:r>
              <a:rPr lang="en-US" sz="2800" dirty="0" smtClean="0"/>
              <a:t>thesis:</a:t>
            </a:r>
            <a:endParaRPr lang="en-US" sz="2800" dirty="0"/>
          </a:p>
          <a:p>
            <a:pPr algn="ctr">
              <a:lnSpc>
                <a:spcPct val="125000"/>
              </a:lnSpc>
              <a:spcBef>
                <a:spcPts val="0"/>
              </a:spcBef>
              <a:buSzPct val="100000"/>
            </a:pPr>
            <a:r>
              <a:rPr lang="en-US" sz="2800" dirty="0">
                <a:solidFill>
                  <a:srgbClr val="C00000"/>
                </a:solidFill>
              </a:rPr>
              <a:t>y</a:t>
            </a:r>
            <a:r>
              <a:rPr lang="en-US" sz="2800" b="0" i="0" u="none" strike="noStrike" cap="none" baseline="0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ou need to show what is novel in your solution</a:t>
            </a:r>
            <a:r>
              <a:rPr lang="en-US" sz="2800" b="0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compared to known solutions.</a:t>
            </a:r>
          </a:p>
          <a:p>
            <a:pPr algn="ctr">
              <a:lnSpc>
                <a:spcPct val="125000"/>
              </a:lnSpc>
              <a:spcBef>
                <a:spcPts val="0"/>
              </a:spcBef>
              <a:buSzPct val="100000"/>
            </a:pPr>
            <a:r>
              <a:rPr lang="en-US" sz="2800" dirty="0" smtClean="0">
                <a:solidFill>
                  <a:srgbClr val="C00000"/>
                </a:solidFill>
              </a:rPr>
              <a:t>you </a:t>
            </a:r>
            <a:r>
              <a:rPr lang="en-US" sz="2800" dirty="0">
                <a:solidFill>
                  <a:srgbClr val="C00000"/>
                </a:solidFill>
              </a:rPr>
              <a:t>need to show </a:t>
            </a:r>
            <a:r>
              <a:rPr lang="en-US" sz="2800" dirty="0" smtClean="0">
                <a:solidFill>
                  <a:srgbClr val="C00000"/>
                </a:solidFill>
              </a:rPr>
              <a:t>that your system has resulted in improvement of some relevant metric.</a:t>
            </a:r>
            <a:endParaRPr lang="en-US" sz="2800" b="0" i="0" u="none" strike="noStrike" cap="none" baseline="0" dirty="0">
              <a:solidFill>
                <a:srgbClr val="C00000"/>
              </a:solidFill>
              <a:sym typeface="Arial"/>
            </a:endParaRPr>
          </a:p>
        </p:txBody>
      </p:sp>
      <p:sp>
        <p:nvSpPr>
          <p:cNvPr id="3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107247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6016"/>
          </a:xfrm>
        </p:spPr>
        <p:txBody>
          <a:bodyPr/>
          <a:lstStyle/>
          <a:p>
            <a:r>
              <a:rPr lang="en-US" dirty="0" smtClean="0"/>
              <a:t>IIT should give me a PhD because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979" y="1199714"/>
            <a:ext cx="8398042" cy="49675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 performed several experiments and collected a lot of data. My analysis has resulted in the following graphs showing that “X is related to Y”.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False</a:t>
            </a:r>
          </a:p>
          <a:p>
            <a:endParaRPr lang="en-US" dirty="0" smtClean="0"/>
          </a:p>
          <a:p>
            <a:r>
              <a:rPr lang="en-US" dirty="0"/>
              <a:t>Vote </a:t>
            </a:r>
            <a:r>
              <a:rPr lang="en-US" dirty="0" smtClean="0"/>
              <a:t>individually</a:t>
            </a:r>
          </a:p>
          <a:p>
            <a:endParaRPr lang="en-US" dirty="0" smtClean="0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IN" dirty="0" smtClean="0"/>
              <a:t>9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30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2932</Words>
  <Application>Microsoft Office PowerPoint</Application>
  <PresentationFormat>On-screen Show (4:3)</PresentationFormat>
  <Paragraphs>458</Paragraphs>
  <Slides>50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 Unicode MS</vt:lpstr>
      <vt:lpstr>Arial</vt:lpstr>
      <vt:lpstr>Calibri</vt:lpstr>
      <vt:lpstr>Courier New</vt:lpstr>
      <vt:lpstr>Wingdings</vt:lpstr>
      <vt:lpstr/>
      <vt:lpstr>Why should IIT give you a PhD?</vt:lpstr>
      <vt:lpstr>IIT should give me a PhD because</vt:lpstr>
      <vt:lpstr>IIT should give me a PhD because</vt:lpstr>
      <vt:lpstr>IIT should give me a PhD because</vt:lpstr>
      <vt:lpstr>IIT should give me a PhD because</vt:lpstr>
      <vt:lpstr>IIT should give me a PhD because</vt:lpstr>
      <vt:lpstr>IIT should give me a PhD because</vt:lpstr>
      <vt:lpstr>PowerPoint Presentation</vt:lpstr>
      <vt:lpstr>IIT should give me a PhD because</vt:lpstr>
      <vt:lpstr>IIT should give me a PhD because</vt:lpstr>
      <vt:lpstr>IIT should give me a PhD because</vt:lpstr>
      <vt:lpstr>PowerPoint Presentation</vt:lpstr>
      <vt:lpstr>What is a PhD?</vt:lpstr>
      <vt:lpstr>Questions</vt:lpstr>
      <vt:lpstr>Answers</vt:lpstr>
      <vt:lpstr>Activity</vt:lpstr>
      <vt:lpstr>Activity</vt:lpstr>
      <vt:lpstr>Activity</vt:lpstr>
      <vt:lpstr>Truth</vt:lpstr>
      <vt:lpstr>Truth</vt:lpstr>
      <vt:lpstr>Truth</vt:lpstr>
      <vt:lpstr>Implications - Ph.D</vt:lpstr>
      <vt:lpstr>Implications - Ph.D</vt:lpstr>
      <vt:lpstr>Implications - Ph.D</vt:lpstr>
      <vt:lpstr>Implications - Ph.D</vt:lpstr>
      <vt:lpstr>Implications - Ph.D</vt:lpstr>
      <vt:lpstr>Implications – Ph.D</vt:lpstr>
      <vt:lpstr>Implications – PhD</vt:lpstr>
      <vt:lpstr>Strive towards: Pasteur’s Quadrant</vt:lpstr>
      <vt:lpstr>What is expected of a PhD thesis? by Research Progress Committee (RPC),  examiners and scientific community.</vt:lpstr>
      <vt:lpstr>Why does my RPC complain?</vt:lpstr>
      <vt:lpstr>What is the goal of your  Annual Progress Seminar (APS)?</vt:lpstr>
      <vt:lpstr>What is the goal of your  Annual Progress Seminar (APS)?</vt:lpstr>
      <vt:lpstr>What is the goal of your  Annual Progress Seminar (APS)?</vt:lpstr>
      <vt:lpstr>Some points from the audience</vt:lpstr>
      <vt:lpstr>Goal of your APS</vt:lpstr>
      <vt:lpstr>Goal of your APS</vt:lpstr>
      <vt:lpstr>Recall: What is not a research thesis? </vt:lpstr>
      <vt:lpstr>So what is a research thesis?</vt:lpstr>
      <vt:lpstr>What exactly is meant by ‘Novelty’?</vt:lpstr>
      <vt:lpstr>What exactly is meant by ‘Positioning’?</vt:lpstr>
      <vt:lpstr>Explain the relation to other work clearly</vt:lpstr>
      <vt:lpstr>What is ‘Soundness of procedure’?</vt:lpstr>
      <vt:lpstr>What is ‘Evidence to support claim’?</vt:lpstr>
      <vt:lpstr>Questions that examiners ask as they read your thesis</vt:lpstr>
      <vt:lpstr>How do I ensure that my research meets the criteria?</vt:lpstr>
      <vt:lpstr>Research Templates</vt:lpstr>
      <vt:lpstr>Making your PhD an enriching and enjoyable experience</vt:lpstr>
      <vt:lpstr>Some gyan</vt:lpstr>
      <vt:lpstr>Conclusion: Two points to keep in mind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should IIT give you a PhD?</dc:title>
  <cp:lastModifiedBy>Sridhar Iyer</cp:lastModifiedBy>
  <cp:revision>47</cp:revision>
  <dcterms:modified xsi:type="dcterms:W3CDTF">2015-05-22T15:49:07Z</dcterms:modified>
</cp:coreProperties>
</file>