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2"/>
  </p:notesMasterIdLst>
  <p:sldIdLst>
    <p:sldId id="288" r:id="rId2"/>
    <p:sldId id="325" r:id="rId3"/>
    <p:sldId id="327" r:id="rId4"/>
    <p:sldId id="326" r:id="rId5"/>
    <p:sldId id="328" r:id="rId6"/>
    <p:sldId id="412" r:id="rId7"/>
    <p:sldId id="331" r:id="rId8"/>
    <p:sldId id="332" r:id="rId9"/>
    <p:sldId id="338" r:id="rId10"/>
    <p:sldId id="339" r:id="rId11"/>
    <p:sldId id="340" r:id="rId12"/>
    <p:sldId id="341" r:id="rId13"/>
    <p:sldId id="410" r:id="rId14"/>
    <p:sldId id="411" r:id="rId15"/>
    <p:sldId id="314" r:id="rId16"/>
    <p:sldId id="342" r:id="rId17"/>
    <p:sldId id="343" r:id="rId18"/>
    <p:sldId id="398" r:id="rId19"/>
    <p:sldId id="291" r:id="rId20"/>
    <p:sldId id="382" r:id="rId21"/>
    <p:sldId id="344" r:id="rId22"/>
    <p:sldId id="424" r:id="rId23"/>
    <p:sldId id="345" r:id="rId24"/>
    <p:sldId id="346" r:id="rId25"/>
    <p:sldId id="416" r:id="rId26"/>
    <p:sldId id="417" r:id="rId27"/>
    <p:sldId id="418" r:id="rId28"/>
    <p:sldId id="419" r:id="rId29"/>
    <p:sldId id="422" r:id="rId30"/>
    <p:sldId id="423" r:id="rId31"/>
    <p:sldId id="425" r:id="rId32"/>
    <p:sldId id="426" r:id="rId33"/>
    <p:sldId id="427" r:id="rId34"/>
    <p:sldId id="428" r:id="rId35"/>
    <p:sldId id="430" r:id="rId36"/>
    <p:sldId id="431" r:id="rId37"/>
    <p:sldId id="432" r:id="rId38"/>
    <p:sldId id="433" r:id="rId39"/>
    <p:sldId id="434" r:id="rId40"/>
    <p:sldId id="435" r:id="rId41"/>
    <p:sldId id="436" r:id="rId42"/>
    <p:sldId id="414" r:id="rId43"/>
    <p:sldId id="415" r:id="rId44"/>
    <p:sldId id="413" r:id="rId45"/>
    <p:sldId id="347" r:id="rId46"/>
    <p:sldId id="348" r:id="rId47"/>
    <p:sldId id="349" r:id="rId48"/>
    <p:sldId id="350" r:id="rId49"/>
    <p:sldId id="352" r:id="rId50"/>
    <p:sldId id="353" r:id="rId51"/>
    <p:sldId id="359" r:id="rId52"/>
    <p:sldId id="363" r:id="rId53"/>
    <p:sldId id="361" r:id="rId54"/>
    <p:sldId id="365" r:id="rId55"/>
    <p:sldId id="366" r:id="rId56"/>
    <p:sldId id="354" r:id="rId57"/>
    <p:sldId id="356"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 id="379" r:id="rId71"/>
    <p:sldId id="421" r:id="rId72"/>
    <p:sldId id="429" r:id="rId73"/>
    <p:sldId id="438" r:id="rId74"/>
    <p:sldId id="439" r:id="rId75"/>
    <p:sldId id="440" r:id="rId76"/>
    <p:sldId id="441" r:id="rId77"/>
    <p:sldId id="442" r:id="rId78"/>
    <p:sldId id="303" r:id="rId79"/>
    <p:sldId id="321" r:id="rId80"/>
    <p:sldId id="399" r:id="rId81"/>
    <p:sldId id="400" r:id="rId82"/>
    <p:sldId id="409" r:id="rId83"/>
    <p:sldId id="383" r:id="rId84"/>
    <p:sldId id="401" r:id="rId85"/>
    <p:sldId id="444" r:id="rId86"/>
    <p:sldId id="298" r:id="rId87"/>
    <p:sldId id="285" r:id="rId88"/>
    <p:sldId id="268" r:id="rId89"/>
    <p:sldId id="387" r:id="rId90"/>
    <p:sldId id="271" r:id="rId91"/>
    <p:sldId id="265" r:id="rId92"/>
    <p:sldId id="273" r:id="rId93"/>
    <p:sldId id="274" r:id="rId94"/>
    <p:sldId id="319" r:id="rId95"/>
    <p:sldId id="275" r:id="rId96"/>
    <p:sldId id="443" r:id="rId97"/>
    <p:sldId id="286" r:id="rId98"/>
    <p:sldId id="388" r:id="rId99"/>
    <p:sldId id="389" r:id="rId100"/>
    <p:sldId id="390" r:id="rId101"/>
    <p:sldId id="391" r:id="rId102"/>
    <p:sldId id="392" r:id="rId103"/>
    <p:sldId id="393" r:id="rId104"/>
    <p:sldId id="394" r:id="rId105"/>
    <p:sldId id="395" r:id="rId106"/>
    <p:sldId id="396" r:id="rId107"/>
    <p:sldId id="397" r:id="rId108"/>
    <p:sldId id="313" r:id="rId109"/>
    <p:sldId id="308" r:id="rId110"/>
    <p:sldId id="437" r:id="rId11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66" d="100"/>
          <a:sy n="66" d="100"/>
        </p:scale>
        <p:origin x="122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DE07B20-29BD-4BEF-95BF-101B0BB87E4B}" type="datetimeFigureOut">
              <a:rPr lang="en-IN" smtClean="0"/>
              <a:pPr/>
              <a:t>04-02-2015</a:t>
            </a:fld>
            <a:endParaRPr lang="en-I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A70A88B-9A41-4035-8612-E5874467EB20}" type="slidenum">
              <a:rPr lang="en-IN" smtClean="0"/>
              <a:pPr/>
              <a:t>‹#›</a:t>
            </a:fld>
            <a:endParaRPr lang="en-IN"/>
          </a:p>
        </p:txBody>
      </p:sp>
    </p:spTree>
    <p:extLst>
      <p:ext uri="{BB962C8B-B14F-4D97-AF65-F5344CB8AC3E}">
        <p14:creationId xmlns:p14="http://schemas.microsoft.com/office/powerpoint/2010/main" val="86243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3</a:t>
            </a:fld>
            <a:endParaRPr lang="en-IN"/>
          </a:p>
        </p:txBody>
      </p:sp>
    </p:spTree>
    <p:extLst>
      <p:ext uri="{BB962C8B-B14F-4D97-AF65-F5344CB8AC3E}">
        <p14:creationId xmlns:p14="http://schemas.microsoft.com/office/powerpoint/2010/main" val="42842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253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41BC524-6E5F-4435-A0D5-14BAF5695599}" type="slidenum">
              <a:rPr lang="en-IN" sz="1300">
                <a:latin typeface="Calibri" pitchFamily="34" charset="0"/>
              </a:rPr>
              <a:pPr algn="r"/>
              <a:t>14</a:t>
            </a:fld>
            <a:endParaRPr lang="en-IN" sz="1300">
              <a:latin typeface="Calibri" pitchFamily="34" charset="0"/>
            </a:endParaRPr>
          </a:p>
        </p:txBody>
      </p:sp>
    </p:spTree>
    <p:extLst>
      <p:ext uri="{BB962C8B-B14F-4D97-AF65-F5344CB8AC3E}">
        <p14:creationId xmlns:p14="http://schemas.microsoft.com/office/powerpoint/2010/main" val="3526819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dirty="0" smtClean="0"/>
          </a:p>
        </p:txBody>
      </p:sp>
      <p:sp>
        <p:nvSpPr>
          <p:cNvPr id="1638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D10A21AD-C075-4F5C-B275-6DE6CB9C905C}" type="slidenum">
              <a:rPr lang="en-IN" sz="1300">
                <a:latin typeface="Calibri" pitchFamily="34" charset="0"/>
              </a:rPr>
              <a:pPr algn="r"/>
              <a:t>15</a:t>
            </a:fld>
            <a:endParaRPr lang="en-IN" sz="1300">
              <a:latin typeface="Calibri" pitchFamily="34" charset="0"/>
            </a:endParaRPr>
          </a:p>
        </p:txBody>
      </p:sp>
    </p:spTree>
    <p:extLst>
      <p:ext uri="{BB962C8B-B14F-4D97-AF65-F5344CB8AC3E}">
        <p14:creationId xmlns:p14="http://schemas.microsoft.com/office/powerpoint/2010/main" val="183066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253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41BC524-6E5F-4435-A0D5-14BAF5695599}" type="slidenum">
              <a:rPr lang="en-IN" sz="1300">
                <a:latin typeface="Calibri" pitchFamily="34" charset="0"/>
              </a:rPr>
              <a:pPr algn="r"/>
              <a:t>16</a:t>
            </a:fld>
            <a:endParaRPr lang="en-IN" sz="1300">
              <a:latin typeface="Calibri" pitchFamily="34" charset="0"/>
            </a:endParaRPr>
          </a:p>
        </p:txBody>
      </p:sp>
    </p:spTree>
    <p:extLst>
      <p:ext uri="{BB962C8B-B14F-4D97-AF65-F5344CB8AC3E}">
        <p14:creationId xmlns:p14="http://schemas.microsoft.com/office/powerpoint/2010/main" val="3941742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3EDEDE-1250-480F-A397-81EA79D26680}" type="slidenum">
              <a:rPr lang="en-IN">
                <a:cs typeface="Arial" charset="0"/>
              </a:rPr>
              <a:pPr fontAlgn="base">
                <a:spcBef>
                  <a:spcPct val="0"/>
                </a:spcBef>
                <a:spcAft>
                  <a:spcPct val="0"/>
                </a:spcAft>
                <a:defRPr/>
              </a:pPr>
              <a:t>17</a:t>
            </a:fld>
            <a:endParaRPr lang="en-IN">
              <a:cs typeface="Arial" charset="0"/>
            </a:endParaRPr>
          </a:p>
        </p:txBody>
      </p:sp>
    </p:spTree>
    <p:extLst>
      <p:ext uri="{BB962C8B-B14F-4D97-AF65-F5344CB8AC3E}">
        <p14:creationId xmlns:p14="http://schemas.microsoft.com/office/powerpoint/2010/main" val="452902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noTextEdit="1"/>
          </p:cNvSpPr>
          <p:nvPr>
            <p:ph type="sldImg"/>
          </p:nvPr>
        </p:nvSpPr>
        <p:spPr bwMode="auto">
          <a:noFill/>
          <a:ln>
            <a:solidFill>
              <a:srgbClr val="000000"/>
            </a:solidFill>
            <a:miter lim="800000"/>
            <a:headEnd/>
            <a:tailEnd/>
          </a:ln>
        </p:spPr>
      </p:sp>
      <p:sp>
        <p:nvSpPr>
          <p:cNvPr id="311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4DCE31D9-596E-4237-B8CA-4C08A32429BA}" type="slidenum">
              <a:rPr lang="en-IN" sz="1300">
                <a:latin typeface="+mn-lt"/>
              </a:rPr>
              <a:pPr algn="r">
                <a:defRPr/>
              </a:pPr>
              <a:t>18</a:t>
            </a:fld>
            <a:endParaRPr lang="en-IN" sz="1300">
              <a:latin typeface="+mn-lt"/>
            </a:endParaRPr>
          </a:p>
        </p:txBody>
      </p:sp>
    </p:spTree>
    <p:extLst>
      <p:ext uri="{BB962C8B-B14F-4D97-AF65-F5344CB8AC3E}">
        <p14:creationId xmlns:p14="http://schemas.microsoft.com/office/powerpoint/2010/main" val="2215382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19</a:t>
            </a:fld>
            <a:endParaRPr lang="en-IN"/>
          </a:p>
        </p:txBody>
      </p:sp>
    </p:spTree>
    <p:extLst>
      <p:ext uri="{BB962C8B-B14F-4D97-AF65-F5344CB8AC3E}">
        <p14:creationId xmlns:p14="http://schemas.microsoft.com/office/powerpoint/2010/main" val="3345508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6B87D6E2-BA52-4AD9-B0A1-A3DE2536ACCD}" type="slidenum">
              <a:rPr lang="en-IN" sz="1300">
                <a:latin typeface="+mn-lt"/>
              </a:rPr>
              <a:pPr algn="r">
                <a:defRPr/>
              </a:pPr>
              <a:t>20</a:t>
            </a:fld>
            <a:endParaRPr lang="en-IN" sz="1300">
              <a:latin typeface="+mn-lt"/>
            </a:endParaRPr>
          </a:p>
        </p:txBody>
      </p:sp>
    </p:spTree>
    <p:extLst>
      <p:ext uri="{BB962C8B-B14F-4D97-AF65-F5344CB8AC3E}">
        <p14:creationId xmlns:p14="http://schemas.microsoft.com/office/powerpoint/2010/main" val="4263520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p:spPr>
      </p:sp>
      <p:sp>
        <p:nvSpPr>
          <p:cNvPr id="248834"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val="4023308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6E568E16-CB59-42FF-8BD3-0BA9432F2CEE}" type="slidenum">
              <a:rPr lang="en-US" sz="1300">
                <a:latin typeface="Times" pitchFamily="18" charset="0"/>
                <a:ea typeface="ヒラギノ明朝 ProN W3"/>
                <a:cs typeface="ヒラギノ明朝 ProN W3"/>
                <a:sym typeface="Times" pitchFamily="18" charset="0"/>
              </a:rPr>
              <a:pPr algn="r" defTabSz="482600"/>
              <a:t>23</a:t>
            </a:fld>
            <a:endParaRPr lang="en-US" sz="1300">
              <a:latin typeface="Times" pitchFamily="18" charset="0"/>
              <a:ea typeface="ヒラギノ明朝 ProN W3"/>
              <a:cs typeface="ヒラギノ明朝 ProN W3"/>
              <a:sym typeface="Times" pitchFamily="18" charset="0"/>
            </a:endParaRPr>
          </a:p>
        </p:txBody>
      </p:sp>
      <p:sp>
        <p:nvSpPr>
          <p:cNvPr id="250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0883" name="Rectangle 3"/>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endParaRPr lang="en-IN" smtClean="0">
              <a:latin typeface="Times" pitchFamily="18" charset="0"/>
              <a:ea typeface="MS PGothic" pitchFamily="34" charset="-128"/>
            </a:endParaRPr>
          </a:p>
        </p:txBody>
      </p:sp>
    </p:spTree>
    <p:extLst>
      <p:ext uri="{BB962C8B-B14F-4D97-AF65-F5344CB8AC3E}">
        <p14:creationId xmlns:p14="http://schemas.microsoft.com/office/powerpoint/2010/main" val="3353483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p:spPr>
      </p:sp>
      <p:sp>
        <p:nvSpPr>
          <p:cNvPr id="252930"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val="38475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9F6B1-AC70-439C-A1A3-0C879C31EC0F}" type="slidenum">
              <a:rPr lang="en-US" altLang="en-US"/>
              <a:pPr/>
              <a:t>5</a:t>
            </a:fld>
            <a:endParaRPr lang="en-US" altLang="en-US"/>
          </a:p>
        </p:txBody>
      </p:sp>
      <p:sp>
        <p:nvSpPr>
          <p:cNvPr id="695298" name="Rectangle 2"/>
          <p:cNvSpPr>
            <a:spLocks noGrp="1" noRot="1" noChangeAspect="1" noChangeArrowheads="1" noTextEdit="1"/>
          </p:cNvSpPr>
          <p:nvPr>
            <p:ph type="sldImg"/>
          </p:nvPr>
        </p:nvSpPr>
        <p:spPr>
          <a:xfrm>
            <a:off x="992188" y="768350"/>
            <a:ext cx="5116512" cy="3836988"/>
          </a:xfrm>
          <a:ln/>
        </p:spPr>
      </p:sp>
      <p:sp>
        <p:nvSpPr>
          <p:cNvPr id="695299" name="Rectangle 3"/>
          <p:cNvSpPr>
            <a:spLocks noGrp="1" noChangeArrowheads="1"/>
          </p:cNvSpPr>
          <p:nvPr>
            <p:ph type="body" idx="1"/>
          </p:nvPr>
        </p:nvSpPr>
        <p:spPr>
          <a:xfrm>
            <a:off x="946150" y="4860925"/>
            <a:ext cx="5207000" cy="4605338"/>
          </a:xfrm>
        </p:spPr>
        <p:txBody>
          <a:bodyPr/>
          <a:lstStyle/>
          <a:p>
            <a:endParaRPr lang="en-IN" altLang="en-US"/>
          </a:p>
        </p:txBody>
      </p:sp>
    </p:spTree>
    <p:extLst>
      <p:ext uri="{BB962C8B-B14F-4D97-AF65-F5344CB8AC3E}">
        <p14:creationId xmlns:p14="http://schemas.microsoft.com/office/powerpoint/2010/main" val="3085279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CA" smtClean="0"/>
              <a:t>An alternate presentation of the Question Cycle by Peter Newbury</a:t>
            </a:r>
          </a:p>
        </p:txBody>
      </p:sp>
      <p:sp>
        <p:nvSpPr>
          <p:cNvPr id="29901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59674F5D-B93B-43AF-9104-78D0214EDBEC}" type="slidenum">
              <a:rPr lang="en-CA" sz="1300">
                <a:latin typeface="Calibri" pitchFamily="34" charset="0"/>
              </a:rPr>
              <a:pPr algn="r" defTabSz="482600"/>
              <a:t>28</a:t>
            </a:fld>
            <a:endParaRPr lang="en-CA" sz="1300">
              <a:latin typeface="Calibri" pitchFamily="34" charset="0"/>
            </a:endParaRPr>
          </a:p>
        </p:txBody>
      </p:sp>
    </p:spTree>
    <p:extLst>
      <p:ext uri="{BB962C8B-B14F-4D97-AF65-F5344CB8AC3E}">
        <p14:creationId xmlns:p14="http://schemas.microsoft.com/office/powerpoint/2010/main" val="25619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29</a:t>
            </a:fld>
            <a:endParaRPr lang="en-IN" sz="1300">
              <a:latin typeface="+mn-lt"/>
            </a:endParaRPr>
          </a:p>
        </p:txBody>
      </p:sp>
    </p:spTree>
    <p:extLst>
      <p:ext uri="{BB962C8B-B14F-4D97-AF65-F5344CB8AC3E}">
        <p14:creationId xmlns:p14="http://schemas.microsoft.com/office/powerpoint/2010/main" val="2407301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DACA8DCF-724C-4A8D-8481-15AA6B528DF4}" type="slidenum">
              <a:rPr lang="en-IN" sz="1300">
                <a:latin typeface="+mn-lt"/>
              </a:rPr>
              <a:pPr algn="r">
                <a:defRPr/>
              </a:pPr>
              <a:t>30</a:t>
            </a:fld>
            <a:endParaRPr lang="en-IN" sz="1300">
              <a:latin typeface="+mn-lt"/>
            </a:endParaRPr>
          </a:p>
        </p:txBody>
      </p:sp>
    </p:spTree>
    <p:extLst>
      <p:ext uri="{BB962C8B-B14F-4D97-AF65-F5344CB8AC3E}">
        <p14:creationId xmlns:p14="http://schemas.microsoft.com/office/powerpoint/2010/main" val="3694014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31</a:t>
            </a:fld>
            <a:endParaRPr lang="en-IN"/>
          </a:p>
        </p:txBody>
      </p:sp>
    </p:spTree>
    <p:extLst>
      <p:ext uri="{BB962C8B-B14F-4D97-AF65-F5344CB8AC3E}">
        <p14:creationId xmlns:p14="http://schemas.microsoft.com/office/powerpoint/2010/main" val="3878853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6B87D6E2-BA52-4AD9-B0A1-A3DE2536ACCD}" type="slidenum">
              <a:rPr lang="en-IN" sz="1300">
                <a:latin typeface="+mn-lt"/>
              </a:rPr>
              <a:pPr algn="r">
                <a:defRPr/>
              </a:pPr>
              <a:t>32</a:t>
            </a:fld>
            <a:endParaRPr lang="en-IN" sz="1300">
              <a:latin typeface="+mn-lt"/>
            </a:endParaRPr>
          </a:p>
        </p:txBody>
      </p:sp>
    </p:spTree>
    <p:extLst>
      <p:ext uri="{BB962C8B-B14F-4D97-AF65-F5344CB8AC3E}">
        <p14:creationId xmlns:p14="http://schemas.microsoft.com/office/powerpoint/2010/main" val="249316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p:spPr>
      </p:sp>
      <p:sp>
        <p:nvSpPr>
          <p:cNvPr id="248834"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val="4089552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47A2343-0F15-40A4-A114-00D327AF1454}" type="slidenum">
              <a:rPr lang="en-IN" smtClean="0">
                <a:latin typeface="Arial" pitchFamily="34" charset="0"/>
                <a:cs typeface="Arial" pitchFamily="34" charset="0"/>
              </a:rPr>
              <a:pPr/>
              <a:t>35</a:t>
            </a:fld>
            <a:endParaRPr lang="en-IN"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503466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C410D4D-F202-408B-9574-D43F382BD2D9}" type="slidenum">
              <a:rPr lang="en-IN" smtClean="0">
                <a:latin typeface="Arial" pitchFamily="34" charset="0"/>
                <a:cs typeface="Arial" pitchFamily="34" charset="0"/>
              </a:rPr>
              <a:pPr/>
              <a:t>38</a:t>
            </a:fld>
            <a:endParaRPr lang="en-IN"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5360" y="4560570"/>
            <a:ext cx="5364480" cy="4320540"/>
          </a:xfrm>
          <a:noFill/>
          <a:ln/>
        </p:spPr>
        <p:txBody>
          <a:bodyPr lIns="96639" tIns="48319" rIns="96639" bIns="48319"/>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1638982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C410D4D-F202-408B-9574-D43F382BD2D9}" type="slidenum">
              <a:rPr lang="en-IN" smtClean="0">
                <a:latin typeface="Arial" pitchFamily="34" charset="0"/>
                <a:cs typeface="Arial" pitchFamily="34" charset="0"/>
              </a:rPr>
              <a:pPr/>
              <a:t>40</a:t>
            </a:fld>
            <a:endParaRPr lang="en-IN"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5360" y="4560570"/>
            <a:ext cx="5364480" cy="4320540"/>
          </a:xfrm>
          <a:noFill/>
          <a:ln/>
        </p:spPr>
        <p:txBody>
          <a:bodyPr lIns="96639" tIns="48319" rIns="96639" bIns="48319"/>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634368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C410D4D-F202-408B-9574-D43F382BD2D9}" type="slidenum">
              <a:rPr lang="en-IN" smtClean="0">
                <a:latin typeface="Arial" pitchFamily="34" charset="0"/>
                <a:cs typeface="Arial" pitchFamily="34" charset="0"/>
              </a:rPr>
              <a:pPr/>
              <a:t>41</a:t>
            </a:fld>
            <a:endParaRPr lang="en-IN"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5360" y="4560570"/>
            <a:ext cx="5364480" cy="4320540"/>
          </a:xfrm>
          <a:noFill/>
          <a:ln/>
        </p:spPr>
        <p:txBody>
          <a:bodyPr lIns="96639" tIns="48319" rIns="96639" bIns="48319"/>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03383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048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C981A697-D124-42EC-9902-2A0B4C224E5B}" type="slidenum">
              <a:rPr lang="en-IN" sz="1300">
                <a:latin typeface="Calibri" pitchFamily="34" charset="0"/>
              </a:rPr>
              <a:pPr algn="r"/>
              <a:t>7</a:t>
            </a:fld>
            <a:endParaRPr lang="en-IN" sz="1300">
              <a:latin typeface="Calibri" pitchFamily="34" charset="0"/>
            </a:endParaRPr>
          </a:p>
        </p:txBody>
      </p:sp>
    </p:spTree>
    <p:extLst>
      <p:ext uri="{BB962C8B-B14F-4D97-AF65-F5344CB8AC3E}">
        <p14:creationId xmlns:p14="http://schemas.microsoft.com/office/powerpoint/2010/main" val="4156181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6E568E16-CB59-42FF-8BD3-0BA9432F2CEE}" type="slidenum">
              <a:rPr lang="en-US" sz="1300">
                <a:latin typeface="Times" pitchFamily="18" charset="0"/>
                <a:ea typeface="ヒラギノ明朝 ProN W3"/>
                <a:cs typeface="ヒラギノ明朝 ProN W3"/>
                <a:sym typeface="Times" pitchFamily="18" charset="0"/>
              </a:rPr>
              <a:pPr algn="r" defTabSz="482600"/>
              <a:t>43</a:t>
            </a:fld>
            <a:endParaRPr lang="en-US" sz="1300">
              <a:latin typeface="Times" pitchFamily="18" charset="0"/>
              <a:ea typeface="ヒラギノ明朝 ProN W3"/>
              <a:cs typeface="ヒラギノ明朝 ProN W3"/>
              <a:sym typeface="Times" pitchFamily="18" charset="0"/>
            </a:endParaRPr>
          </a:p>
        </p:txBody>
      </p:sp>
      <p:sp>
        <p:nvSpPr>
          <p:cNvPr id="250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0883" name="Rectangle 3"/>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endParaRPr lang="en-IN" smtClean="0">
              <a:latin typeface="Times" pitchFamily="18" charset="0"/>
              <a:ea typeface="MS PGothic" pitchFamily="34" charset="-128"/>
            </a:endParaRPr>
          </a:p>
        </p:txBody>
      </p:sp>
    </p:spTree>
    <p:extLst>
      <p:ext uri="{BB962C8B-B14F-4D97-AF65-F5344CB8AC3E}">
        <p14:creationId xmlns:p14="http://schemas.microsoft.com/office/powerpoint/2010/main" val="4188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p:spPr>
      </p:sp>
      <p:sp>
        <p:nvSpPr>
          <p:cNvPr id="252930"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val="2421995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p:spPr>
      </p:sp>
      <p:sp>
        <p:nvSpPr>
          <p:cNvPr id="254978"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val="1039676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p:spPr>
      </p:sp>
      <p:sp>
        <p:nvSpPr>
          <p:cNvPr id="259074"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val="4178342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p:spPr>
      </p:sp>
      <p:sp>
        <p:nvSpPr>
          <p:cNvPr id="257026"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val="1072540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C98136EF-8AA5-4196-AA1D-3AC111D74E45}" type="slidenum">
              <a:rPr lang="en-IN" sz="1300">
                <a:latin typeface="+mn-lt"/>
              </a:rPr>
              <a:pPr algn="r">
                <a:defRPr/>
              </a:pPr>
              <a:t>48</a:t>
            </a:fld>
            <a:endParaRPr lang="en-IN" sz="1300">
              <a:latin typeface="+mn-lt"/>
            </a:endParaRPr>
          </a:p>
        </p:txBody>
      </p:sp>
    </p:spTree>
    <p:extLst>
      <p:ext uri="{BB962C8B-B14F-4D97-AF65-F5344CB8AC3E}">
        <p14:creationId xmlns:p14="http://schemas.microsoft.com/office/powerpoint/2010/main" val="3961941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TextEdit="1"/>
          </p:cNvSpPr>
          <p:nvPr>
            <p:ph type="sldImg"/>
          </p:nvPr>
        </p:nvSpPr>
        <p:spPr bwMode="auto">
          <a:xfrm>
            <a:off x="1258888" y="720725"/>
            <a:ext cx="4799012" cy="3598863"/>
          </a:xfrm>
          <a:noFill/>
          <a:ln>
            <a:solidFill>
              <a:srgbClr val="000000"/>
            </a:solidFill>
            <a:miter lim="800000"/>
            <a:headEnd/>
            <a:tailEnd/>
          </a:ln>
        </p:spPr>
      </p:sp>
      <p:sp>
        <p:nvSpPr>
          <p:cNvPr id="263170" name="Rectangle 3"/>
          <p:cNvSpPr>
            <a:spLocks noGrp="1"/>
          </p:cNvSpPr>
          <p:nvPr>
            <p:ph type="body" idx="1"/>
          </p:nvPr>
        </p:nvSpPr>
        <p:spPr bwMode="auto">
          <a:xfrm>
            <a:off x="974725" y="4559300"/>
            <a:ext cx="5365750" cy="4321175"/>
          </a:xfrm>
          <a:noFill/>
        </p:spPr>
        <p:txBody>
          <a:bodyPr wrap="square" numCol="1" anchor="t" anchorCtr="0" compatLnSpc="1">
            <a:prstTxWarp prst="textNoShape">
              <a:avLst/>
            </a:prstTxWarp>
          </a:bodyPr>
          <a:lstStyle/>
          <a:p>
            <a:endParaRPr lang="en-IN" smtClean="0"/>
          </a:p>
        </p:txBody>
      </p:sp>
    </p:spTree>
    <p:extLst>
      <p:ext uri="{BB962C8B-B14F-4D97-AF65-F5344CB8AC3E}">
        <p14:creationId xmlns:p14="http://schemas.microsoft.com/office/powerpoint/2010/main" val="1950223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AB6E78F2-811D-4ECC-84DA-FB786892CB1E}" type="slidenum">
              <a:rPr lang="en-IN" sz="1300">
                <a:latin typeface="+mn-lt"/>
              </a:rPr>
              <a:pPr algn="r">
                <a:defRPr/>
              </a:pPr>
              <a:t>50</a:t>
            </a:fld>
            <a:endParaRPr lang="en-IN" sz="1300">
              <a:latin typeface="+mn-lt"/>
            </a:endParaRPr>
          </a:p>
        </p:txBody>
      </p:sp>
    </p:spTree>
    <p:extLst>
      <p:ext uri="{BB962C8B-B14F-4D97-AF65-F5344CB8AC3E}">
        <p14:creationId xmlns:p14="http://schemas.microsoft.com/office/powerpoint/2010/main" val="3822121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p:cNvSpPr>
            <a:spLocks noGrp="1" noRot="1" noChangeAspect="1" noTextEdit="1"/>
          </p:cNvSpPr>
          <p:nvPr>
            <p:ph type="sldImg"/>
          </p:nvPr>
        </p:nvSpPr>
        <p:spPr bwMode="auto">
          <a:noFill/>
          <a:ln>
            <a:solidFill>
              <a:srgbClr val="000000"/>
            </a:solidFill>
            <a:miter lim="800000"/>
            <a:headEnd/>
            <a:tailEnd/>
          </a:ln>
        </p:spPr>
      </p:sp>
      <p:sp>
        <p:nvSpPr>
          <p:cNvPr id="272386" name="Notes Placeholder 2"/>
          <p:cNvSpPr>
            <a:spLocks noGrp="1"/>
          </p:cNvSpPr>
          <p:nvPr>
            <p:ph type="body" idx="1"/>
          </p:nvPr>
        </p:nvSpPr>
        <p:spPr bwMode="auto">
          <a:noFill/>
        </p:spPr>
        <p:txBody>
          <a:bodyPr wrap="square" numCol="1" anchor="t" anchorCtr="0" compatLnSpc="1">
            <a:prstTxWarp prst="textNoShape">
              <a:avLst/>
            </a:prstTxWarp>
          </a:bodyPr>
          <a:lstStyle/>
          <a:p>
            <a:pPr defTabSz="455613">
              <a:spcBef>
                <a:spcPct val="0"/>
              </a:spcBef>
            </a:pPr>
            <a:r>
              <a:rPr lang="en-CA" smtClean="0"/>
              <a:t>Courtesy of Cynthia Heiner and Peter Newbury</a:t>
            </a:r>
          </a:p>
          <a:p>
            <a:pPr defTabSz="455613">
              <a:spcBef>
                <a:spcPct val="0"/>
              </a:spcBef>
            </a:pPr>
            <a:r>
              <a:rPr lang="en-CA" smtClean="0"/>
              <a:t>You may then show a series of questions to participants and ask them to consider these aspects:  clarity, context, connection, distractors, difficulty, and discussion</a:t>
            </a:r>
          </a:p>
        </p:txBody>
      </p:sp>
      <p:sp>
        <p:nvSpPr>
          <p:cNvPr id="27238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1013"/>
            <a:fld id="{C15268FC-DB02-40AB-BA7E-B969CE6E4726}" type="slidenum">
              <a:rPr lang="en-CA" sz="1300">
                <a:latin typeface="Calibri" pitchFamily="34" charset="0"/>
              </a:rPr>
              <a:pPr algn="r" defTabSz="481013"/>
              <a:t>57</a:t>
            </a:fld>
            <a:endParaRPr lang="en-CA" sz="1300">
              <a:latin typeface="Calibri" pitchFamily="34" charset="0"/>
            </a:endParaRPr>
          </a:p>
        </p:txBody>
      </p:sp>
    </p:spTree>
    <p:extLst>
      <p:ext uri="{BB962C8B-B14F-4D97-AF65-F5344CB8AC3E}">
        <p14:creationId xmlns:p14="http://schemas.microsoft.com/office/powerpoint/2010/main" val="3803867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Slide Image Placeholder 1"/>
          <p:cNvSpPr>
            <a:spLocks noGrp="1" noRot="1" noChangeAspect="1" noTextEdit="1"/>
          </p:cNvSpPr>
          <p:nvPr>
            <p:ph type="sldImg"/>
          </p:nvPr>
        </p:nvSpPr>
        <p:spPr bwMode="auto">
          <a:noFill/>
          <a:ln>
            <a:solidFill>
              <a:srgbClr val="000000"/>
            </a:solidFill>
            <a:miter lim="800000"/>
            <a:headEnd/>
            <a:tailEnd/>
          </a:ln>
        </p:spPr>
      </p:sp>
      <p:sp>
        <p:nvSpPr>
          <p:cNvPr id="296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C445894E-F3C7-4871-889A-83E1ABAC1DD3}" type="slidenum">
              <a:rPr lang="en-IN" sz="1300">
                <a:latin typeface="+mn-lt"/>
              </a:rPr>
              <a:pPr algn="r">
                <a:defRPr/>
              </a:pPr>
              <a:t>59</a:t>
            </a:fld>
            <a:endParaRPr lang="en-IN" sz="1300">
              <a:latin typeface="+mn-lt"/>
            </a:endParaRPr>
          </a:p>
        </p:txBody>
      </p:sp>
    </p:spTree>
    <p:extLst>
      <p:ext uri="{BB962C8B-B14F-4D97-AF65-F5344CB8AC3E}">
        <p14:creationId xmlns:p14="http://schemas.microsoft.com/office/powerpoint/2010/main" val="189385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048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C981A697-D124-42EC-9902-2A0B4C224E5B}" type="slidenum">
              <a:rPr lang="en-IN" sz="1300">
                <a:latin typeface="Calibri" pitchFamily="34" charset="0"/>
              </a:rPr>
              <a:pPr algn="r"/>
              <a:t>8</a:t>
            </a:fld>
            <a:endParaRPr lang="en-IN" sz="1300">
              <a:latin typeface="Calibri" pitchFamily="34" charset="0"/>
            </a:endParaRPr>
          </a:p>
        </p:txBody>
      </p:sp>
    </p:spTree>
    <p:extLst>
      <p:ext uri="{BB962C8B-B14F-4D97-AF65-F5344CB8AC3E}">
        <p14:creationId xmlns:p14="http://schemas.microsoft.com/office/powerpoint/2010/main" val="3820055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CA" smtClean="0"/>
              <a:t>An alternate presentation of the Question Cycle by Peter Newbury</a:t>
            </a:r>
          </a:p>
        </p:txBody>
      </p:sp>
      <p:sp>
        <p:nvSpPr>
          <p:cNvPr id="29901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59674F5D-B93B-43AF-9104-78D0214EDBEC}" type="slidenum">
              <a:rPr lang="en-CA" sz="1300">
                <a:latin typeface="Calibri" pitchFamily="34" charset="0"/>
              </a:rPr>
              <a:pPr algn="r" defTabSz="482600"/>
              <a:t>60</a:t>
            </a:fld>
            <a:endParaRPr lang="en-CA" sz="1300">
              <a:latin typeface="Calibri" pitchFamily="34" charset="0"/>
            </a:endParaRPr>
          </a:p>
        </p:txBody>
      </p:sp>
    </p:spTree>
    <p:extLst>
      <p:ext uri="{BB962C8B-B14F-4D97-AF65-F5344CB8AC3E}">
        <p14:creationId xmlns:p14="http://schemas.microsoft.com/office/powerpoint/2010/main" val="20349043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CA" smtClean="0"/>
              <a:t>An alternate presentation of the Question Cycle by Peter Newbury</a:t>
            </a:r>
          </a:p>
        </p:txBody>
      </p:sp>
      <p:sp>
        <p:nvSpPr>
          <p:cNvPr id="29901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59674F5D-B93B-43AF-9104-78D0214EDBEC}" type="slidenum">
              <a:rPr lang="en-CA" sz="1300">
                <a:latin typeface="Calibri" pitchFamily="34" charset="0"/>
              </a:rPr>
              <a:pPr algn="r" defTabSz="482600"/>
              <a:t>61</a:t>
            </a:fld>
            <a:endParaRPr lang="en-CA" sz="1300">
              <a:latin typeface="Calibri" pitchFamily="34" charset="0"/>
            </a:endParaRPr>
          </a:p>
        </p:txBody>
      </p:sp>
    </p:spTree>
    <p:extLst>
      <p:ext uri="{BB962C8B-B14F-4D97-AF65-F5344CB8AC3E}">
        <p14:creationId xmlns:p14="http://schemas.microsoft.com/office/powerpoint/2010/main" val="4010563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0"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CA" smtClean="0"/>
              <a:t>An alternate presentation of the Question Cycle by Peter Newbury</a:t>
            </a:r>
          </a:p>
        </p:txBody>
      </p:sp>
      <p:sp>
        <p:nvSpPr>
          <p:cNvPr id="29901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59674F5D-B93B-43AF-9104-78D0214EDBEC}" type="slidenum">
              <a:rPr lang="en-CA" sz="1300">
                <a:latin typeface="Calibri" pitchFamily="34" charset="0"/>
              </a:rPr>
              <a:pPr algn="r" defTabSz="482600"/>
              <a:t>62</a:t>
            </a:fld>
            <a:endParaRPr lang="en-CA" sz="1300">
              <a:latin typeface="Calibri" pitchFamily="34" charset="0"/>
            </a:endParaRPr>
          </a:p>
        </p:txBody>
      </p:sp>
    </p:spTree>
    <p:extLst>
      <p:ext uri="{BB962C8B-B14F-4D97-AF65-F5344CB8AC3E}">
        <p14:creationId xmlns:p14="http://schemas.microsoft.com/office/powerpoint/2010/main" val="3387293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noTextEdit="1"/>
          </p:cNvSpPr>
          <p:nvPr>
            <p:ph type="sldImg"/>
          </p:nvPr>
        </p:nvSpPr>
        <p:spPr bwMode="auto">
          <a:noFill/>
          <a:ln>
            <a:solidFill>
              <a:srgbClr val="000000"/>
            </a:solidFill>
            <a:miter lim="800000"/>
            <a:headEnd/>
            <a:tailEnd/>
          </a:ln>
        </p:spPr>
      </p:sp>
      <p:sp>
        <p:nvSpPr>
          <p:cNvPr id="301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52F63026-27DA-4273-95AA-00528A28B245}" type="slidenum">
              <a:rPr lang="en-IN" sz="1300">
                <a:latin typeface="+mn-lt"/>
              </a:rPr>
              <a:pPr algn="r">
                <a:defRPr/>
              </a:pPr>
              <a:t>63</a:t>
            </a:fld>
            <a:endParaRPr lang="en-IN" sz="1300">
              <a:latin typeface="+mn-lt"/>
            </a:endParaRPr>
          </a:p>
        </p:txBody>
      </p:sp>
    </p:spTree>
    <p:extLst>
      <p:ext uri="{BB962C8B-B14F-4D97-AF65-F5344CB8AC3E}">
        <p14:creationId xmlns:p14="http://schemas.microsoft.com/office/powerpoint/2010/main" val="1436936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64</a:t>
            </a:fld>
            <a:endParaRPr lang="en-IN" sz="1300">
              <a:latin typeface="+mn-lt"/>
            </a:endParaRPr>
          </a:p>
        </p:txBody>
      </p:sp>
    </p:spTree>
    <p:extLst>
      <p:ext uri="{BB962C8B-B14F-4D97-AF65-F5344CB8AC3E}">
        <p14:creationId xmlns:p14="http://schemas.microsoft.com/office/powerpoint/2010/main" val="227463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65</a:t>
            </a:fld>
            <a:endParaRPr lang="en-IN" sz="1300">
              <a:latin typeface="+mn-lt"/>
            </a:endParaRPr>
          </a:p>
        </p:txBody>
      </p:sp>
    </p:spTree>
    <p:extLst>
      <p:ext uri="{BB962C8B-B14F-4D97-AF65-F5344CB8AC3E}">
        <p14:creationId xmlns:p14="http://schemas.microsoft.com/office/powerpoint/2010/main" val="28781209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66</a:t>
            </a:fld>
            <a:endParaRPr lang="en-IN" sz="1300">
              <a:latin typeface="+mn-lt"/>
            </a:endParaRPr>
          </a:p>
        </p:txBody>
      </p:sp>
    </p:spTree>
    <p:extLst>
      <p:ext uri="{BB962C8B-B14F-4D97-AF65-F5344CB8AC3E}">
        <p14:creationId xmlns:p14="http://schemas.microsoft.com/office/powerpoint/2010/main" val="2927439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67</a:t>
            </a:fld>
            <a:endParaRPr lang="en-IN" sz="1300">
              <a:latin typeface="+mn-lt"/>
            </a:endParaRPr>
          </a:p>
        </p:txBody>
      </p:sp>
    </p:spTree>
    <p:extLst>
      <p:ext uri="{BB962C8B-B14F-4D97-AF65-F5344CB8AC3E}">
        <p14:creationId xmlns:p14="http://schemas.microsoft.com/office/powerpoint/2010/main" val="22216801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B8E419CE-6C18-4B2D-954A-221C0E3525C9}" type="slidenum">
              <a:rPr lang="en-IN" sz="1300">
                <a:latin typeface="+mn-lt"/>
              </a:rPr>
              <a:pPr algn="r">
                <a:defRPr/>
              </a:pPr>
              <a:t>68</a:t>
            </a:fld>
            <a:endParaRPr lang="en-IN" sz="1300">
              <a:latin typeface="+mn-lt"/>
            </a:endParaRPr>
          </a:p>
        </p:txBody>
      </p:sp>
    </p:spTree>
    <p:extLst>
      <p:ext uri="{BB962C8B-B14F-4D97-AF65-F5344CB8AC3E}">
        <p14:creationId xmlns:p14="http://schemas.microsoft.com/office/powerpoint/2010/main" val="37269073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D4B8DF32-F27E-40D0-B0A8-F603A6C1A953}" type="slidenum">
              <a:rPr lang="en-IN" sz="1300">
                <a:latin typeface="+mn-lt"/>
              </a:rPr>
              <a:pPr algn="r">
                <a:defRPr/>
              </a:pPr>
              <a:t>69</a:t>
            </a:fld>
            <a:endParaRPr lang="en-IN" sz="1300">
              <a:latin typeface="+mn-lt"/>
            </a:endParaRPr>
          </a:p>
        </p:txBody>
      </p:sp>
    </p:spTree>
    <p:extLst>
      <p:ext uri="{BB962C8B-B14F-4D97-AF65-F5344CB8AC3E}">
        <p14:creationId xmlns:p14="http://schemas.microsoft.com/office/powerpoint/2010/main" val="10587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253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41BC524-6E5F-4435-A0D5-14BAF5695599}" type="slidenum">
              <a:rPr lang="en-IN" sz="1300">
                <a:latin typeface="Calibri" pitchFamily="34" charset="0"/>
              </a:rPr>
              <a:pPr algn="r"/>
              <a:t>9</a:t>
            </a:fld>
            <a:endParaRPr lang="en-IN" sz="1300">
              <a:latin typeface="Calibri" pitchFamily="34" charset="0"/>
            </a:endParaRPr>
          </a:p>
        </p:txBody>
      </p:sp>
    </p:spTree>
    <p:extLst>
      <p:ext uri="{BB962C8B-B14F-4D97-AF65-F5344CB8AC3E}">
        <p14:creationId xmlns:p14="http://schemas.microsoft.com/office/powerpoint/2010/main" val="2064385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noTextEdit="1"/>
          </p:cNvSpPr>
          <p:nvPr>
            <p:ph type="sldImg"/>
          </p:nvPr>
        </p:nvSpPr>
        <p:spPr bwMode="auto">
          <a:noFill/>
          <a:ln>
            <a:solidFill>
              <a:srgbClr val="000000"/>
            </a:solidFill>
            <a:miter lim="800000"/>
            <a:headEnd/>
            <a:tailEnd/>
          </a:ln>
        </p:spPr>
      </p:sp>
      <p:sp>
        <p:nvSpPr>
          <p:cNvPr id="309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0C36C0D2-A78E-4E3B-B474-625F7E88B186}" type="slidenum">
              <a:rPr lang="en-IN" sz="1300">
                <a:latin typeface="+mn-lt"/>
              </a:rPr>
              <a:pPr algn="r">
                <a:defRPr/>
              </a:pPr>
              <a:t>70</a:t>
            </a:fld>
            <a:endParaRPr lang="en-IN" sz="1300">
              <a:latin typeface="+mn-lt"/>
            </a:endParaRPr>
          </a:p>
        </p:txBody>
      </p:sp>
    </p:spTree>
    <p:extLst>
      <p:ext uri="{BB962C8B-B14F-4D97-AF65-F5344CB8AC3E}">
        <p14:creationId xmlns:p14="http://schemas.microsoft.com/office/powerpoint/2010/main" val="11237534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noTextEdit="1"/>
          </p:cNvSpPr>
          <p:nvPr>
            <p:ph type="sldImg"/>
          </p:nvPr>
        </p:nvSpPr>
        <p:spPr bwMode="auto">
          <a:noFill/>
          <a:ln>
            <a:solidFill>
              <a:srgbClr val="000000"/>
            </a:solidFill>
            <a:miter lim="800000"/>
            <a:headEnd/>
            <a:tailEnd/>
          </a:ln>
        </p:spPr>
      </p:sp>
      <p:sp>
        <p:nvSpPr>
          <p:cNvPr id="313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6627" name="Slide Number Placeholder 3"/>
          <p:cNvSpPr txBox="1">
            <a:spLocks noGrp="1"/>
          </p:cNvSpPr>
          <p:nvPr/>
        </p:nvSpPr>
        <p:spPr bwMode="auto">
          <a:xfrm>
            <a:off x="4143375" y="9120188"/>
            <a:ext cx="3170238" cy="479425"/>
          </a:xfrm>
          <a:prstGeom prst="rect">
            <a:avLst/>
          </a:prstGeom>
          <a:noFill/>
          <a:ln>
            <a:miter lim="800000"/>
            <a:headEnd/>
            <a:tailEnd/>
          </a:ln>
        </p:spPr>
        <p:txBody>
          <a:bodyPr lIns="96661" tIns="48331" rIns="96661" bIns="48331" anchor="b"/>
          <a:lstStyle/>
          <a:p>
            <a:pPr algn="r">
              <a:defRPr/>
            </a:pPr>
            <a:fld id="{DACA8DCF-724C-4A8D-8481-15AA6B528DF4}" type="slidenum">
              <a:rPr lang="en-IN" sz="1300">
                <a:latin typeface="+mn-lt"/>
              </a:rPr>
              <a:pPr algn="r">
                <a:defRPr/>
              </a:pPr>
              <a:t>71</a:t>
            </a:fld>
            <a:endParaRPr lang="en-IN" sz="1300">
              <a:latin typeface="+mn-lt"/>
            </a:endParaRPr>
          </a:p>
        </p:txBody>
      </p:sp>
    </p:spTree>
    <p:extLst>
      <p:ext uri="{BB962C8B-B14F-4D97-AF65-F5344CB8AC3E}">
        <p14:creationId xmlns:p14="http://schemas.microsoft.com/office/powerpoint/2010/main" val="625405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73</a:t>
            </a:fld>
            <a:endParaRPr lang="en-IN"/>
          </a:p>
        </p:txBody>
      </p:sp>
    </p:spTree>
    <p:extLst>
      <p:ext uri="{BB962C8B-B14F-4D97-AF65-F5344CB8AC3E}">
        <p14:creationId xmlns:p14="http://schemas.microsoft.com/office/powerpoint/2010/main" val="27830980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74</a:t>
            </a:fld>
            <a:endParaRPr lang="en-IN"/>
          </a:p>
        </p:txBody>
      </p:sp>
    </p:spTree>
    <p:extLst>
      <p:ext uri="{BB962C8B-B14F-4D97-AF65-F5344CB8AC3E}">
        <p14:creationId xmlns:p14="http://schemas.microsoft.com/office/powerpoint/2010/main" val="28503176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75</a:t>
            </a:fld>
            <a:endParaRPr lang="en-IN"/>
          </a:p>
        </p:txBody>
      </p:sp>
    </p:spTree>
    <p:extLst>
      <p:ext uri="{BB962C8B-B14F-4D97-AF65-F5344CB8AC3E}">
        <p14:creationId xmlns:p14="http://schemas.microsoft.com/office/powerpoint/2010/main" val="3578526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70A88B-9A41-4035-8612-E5874467EB20}" type="slidenum">
              <a:rPr lang="en-IN" smtClean="0"/>
              <a:pPr/>
              <a:t>76</a:t>
            </a:fld>
            <a:endParaRPr lang="en-IN"/>
          </a:p>
        </p:txBody>
      </p:sp>
    </p:spTree>
    <p:extLst>
      <p:ext uri="{BB962C8B-B14F-4D97-AF65-F5344CB8AC3E}">
        <p14:creationId xmlns:p14="http://schemas.microsoft.com/office/powerpoint/2010/main" val="664163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47A2343-0F15-40A4-A114-00D327AF1454}" type="slidenum">
              <a:rPr lang="en-IN" smtClean="0">
                <a:latin typeface="Arial" pitchFamily="34" charset="0"/>
                <a:cs typeface="Arial" pitchFamily="34" charset="0"/>
              </a:rPr>
              <a:pPr/>
              <a:t>78</a:t>
            </a:fld>
            <a:endParaRPr lang="en-IN"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75360" y="4560570"/>
            <a:ext cx="5364480" cy="4320540"/>
          </a:xfrm>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219486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p:nvPr/>
        </p:nvSpPr>
        <p:spPr>
          <a:xfrm>
            <a:off x="4143587" y="9119472"/>
            <a:ext cx="3169919" cy="480060"/>
          </a:xfrm>
          <a:prstGeom prst="rect">
            <a:avLst/>
          </a:prstGeom>
          <a:noFill/>
          <a:ln>
            <a:noFill/>
          </a:ln>
        </p:spPr>
        <p:txBody>
          <a:bodyPr lIns="96645" tIns="48309" rIns="96645" bIns="48309" anchor="b" anchorCtr="0">
            <a:noAutofit/>
          </a:bodyPr>
          <a:lstStyle/>
          <a:p>
            <a:pPr algn="r">
              <a:buSzPct val="25000"/>
            </a:pPr>
            <a:r>
              <a:rPr lang="en-US" sz="1300" dirty="0"/>
              <a:t>*</a:t>
            </a:r>
          </a:p>
        </p:txBody>
      </p:sp>
      <p:sp>
        <p:nvSpPr>
          <p:cNvPr id="198" name="Shape 19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9" name="Shape 199"/>
          <p:cNvSpPr txBox="1">
            <a:spLocks noGrp="1"/>
          </p:cNvSpPr>
          <p:nvPr>
            <p:ph type="body" idx="1"/>
          </p:nvPr>
        </p:nvSpPr>
        <p:spPr>
          <a:xfrm>
            <a:off x="975361" y="4560570"/>
            <a:ext cx="5364479" cy="4320540"/>
          </a:xfrm>
          <a:prstGeom prst="rect">
            <a:avLst/>
          </a:prstGeom>
          <a:noFill/>
          <a:ln>
            <a:noFill/>
          </a:ln>
        </p:spPr>
        <p:txBody>
          <a:bodyPr lIns="96619" tIns="48309" rIns="96619" bIns="48309" anchor="t" anchorCtr="0">
            <a:noAutofit/>
          </a:bodyPr>
          <a:lstStyle/>
          <a:p>
            <a:endParaRPr/>
          </a:p>
        </p:txBody>
      </p:sp>
      <p:sp>
        <p:nvSpPr>
          <p:cNvPr id="200" name="Shape 200"/>
          <p:cNvSpPr txBox="1">
            <a:spLocks noGrp="1"/>
          </p:cNvSpPr>
          <p:nvPr>
            <p:ph type="sldNum" idx="12"/>
          </p:nvPr>
        </p:nvSpPr>
        <p:spPr>
          <a:xfrm>
            <a:off x="4143587" y="9119472"/>
            <a:ext cx="3169919" cy="480060"/>
          </a:xfrm>
          <a:prstGeom prst="rect">
            <a:avLst/>
          </a:prstGeom>
          <a:noFill/>
          <a:ln>
            <a:noFill/>
          </a:ln>
        </p:spPr>
        <p:txBody>
          <a:bodyPr lIns="96645" tIns="48309" rIns="96645" bIns="48309" anchor="b" anchorCtr="0">
            <a:noAutofit/>
          </a:bodyPr>
          <a:lstStyle/>
          <a:p>
            <a:pPr>
              <a:buNone/>
            </a:pPr>
            <a:r>
              <a:rPr lang="en-US"/>
              <a:t> </a:t>
            </a:r>
          </a:p>
        </p:txBody>
      </p:sp>
    </p:spTree>
    <p:extLst>
      <p:ext uri="{BB962C8B-B14F-4D97-AF65-F5344CB8AC3E}">
        <p14:creationId xmlns:p14="http://schemas.microsoft.com/office/powerpoint/2010/main" val="38559333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p:nvPr/>
        </p:nvSpPr>
        <p:spPr>
          <a:xfrm>
            <a:off x="4143587" y="9119472"/>
            <a:ext cx="3169919" cy="480060"/>
          </a:xfrm>
          <a:prstGeom prst="rect">
            <a:avLst/>
          </a:prstGeom>
          <a:noFill/>
          <a:ln>
            <a:noFill/>
          </a:ln>
        </p:spPr>
        <p:txBody>
          <a:bodyPr lIns="96645" tIns="48309" rIns="96645" bIns="48309" anchor="b" anchorCtr="0">
            <a:noAutofit/>
          </a:bodyPr>
          <a:lstStyle/>
          <a:p>
            <a:pPr algn="r">
              <a:buSzPct val="25000"/>
            </a:pPr>
            <a:r>
              <a:rPr lang="en-US" sz="1300" dirty="0"/>
              <a:t>*</a:t>
            </a:r>
          </a:p>
        </p:txBody>
      </p:sp>
      <p:sp>
        <p:nvSpPr>
          <p:cNvPr id="218" name="Shape 21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9" name="Shape 219"/>
          <p:cNvSpPr txBox="1">
            <a:spLocks noGrp="1"/>
          </p:cNvSpPr>
          <p:nvPr>
            <p:ph type="body" idx="1"/>
          </p:nvPr>
        </p:nvSpPr>
        <p:spPr>
          <a:xfrm>
            <a:off x="975361" y="4560570"/>
            <a:ext cx="5364479" cy="4320540"/>
          </a:xfrm>
          <a:prstGeom prst="rect">
            <a:avLst/>
          </a:prstGeom>
          <a:noFill/>
          <a:ln>
            <a:noFill/>
          </a:ln>
        </p:spPr>
        <p:txBody>
          <a:bodyPr lIns="96619" tIns="48309" rIns="96619" bIns="48309" anchor="t" anchorCtr="0">
            <a:noAutofit/>
          </a:bodyPr>
          <a:lstStyle/>
          <a:p>
            <a:endParaRPr/>
          </a:p>
        </p:txBody>
      </p:sp>
      <p:sp>
        <p:nvSpPr>
          <p:cNvPr id="220" name="Shape 220"/>
          <p:cNvSpPr txBox="1">
            <a:spLocks noGrp="1"/>
          </p:cNvSpPr>
          <p:nvPr>
            <p:ph type="sldNum" idx="12"/>
          </p:nvPr>
        </p:nvSpPr>
        <p:spPr>
          <a:xfrm>
            <a:off x="4143587" y="9119472"/>
            <a:ext cx="3169919" cy="480060"/>
          </a:xfrm>
          <a:prstGeom prst="rect">
            <a:avLst/>
          </a:prstGeom>
          <a:noFill/>
          <a:ln>
            <a:noFill/>
          </a:ln>
        </p:spPr>
        <p:txBody>
          <a:bodyPr lIns="96645" tIns="48309" rIns="96645" bIns="48309" anchor="b" anchorCtr="0">
            <a:noAutofit/>
          </a:bodyPr>
          <a:lstStyle/>
          <a:p>
            <a:pPr>
              <a:buNone/>
            </a:pPr>
            <a:r>
              <a:rPr lang="en-US"/>
              <a:t> </a:t>
            </a:r>
          </a:p>
        </p:txBody>
      </p:sp>
    </p:spTree>
    <p:extLst>
      <p:ext uri="{BB962C8B-B14F-4D97-AF65-F5344CB8AC3E}">
        <p14:creationId xmlns:p14="http://schemas.microsoft.com/office/powerpoint/2010/main" val="34648956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C410D4D-F202-408B-9574-D43F382BD2D9}" type="slidenum">
              <a:rPr lang="en-IN" smtClean="0">
                <a:latin typeface="Arial" pitchFamily="34" charset="0"/>
                <a:cs typeface="Arial" pitchFamily="34" charset="0"/>
              </a:rPr>
              <a:pPr/>
              <a:t>85</a:t>
            </a:fld>
            <a:endParaRPr lang="en-IN"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5360" y="4560570"/>
            <a:ext cx="5364480" cy="4320540"/>
          </a:xfrm>
          <a:noFill/>
          <a:ln/>
        </p:spPr>
        <p:txBody>
          <a:bodyPr lIns="96639" tIns="48319" rIns="96639" bIns="48319"/>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623961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1843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631E4190-10E1-45CA-97B1-604A7F7F8688}" type="slidenum">
              <a:rPr lang="en-IN" sz="1300">
                <a:latin typeface="Calibri" pitchFamily="34" charset="0"/>
              </a:rPr>
              <a:pPr algn="r"/>
              <a:t>10</a:t>
            </a:fld>
            <a:endParaRPr lang="en-IN" sz="1300">
              <a:latin typeface="Calibri" pitchFamily="34" charset="0"/>
            </a:endParaRPr>
          </a:p>
        </p:txBody>
      </p:sp>
    </p:spTree>
    <p:extLst>
      <p:ext uri="{BB962C8B-B14F-4D97-AF65-F5344CB8AC3E}">
        <p14:creationId xmlns:p14="http://schemas.microsoft.com/office/powerpoint/2010/main" val="38067360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C410D4D-F202-408B-9574-D43F382BD2D9}" type="slidenum">
              <a:rPr lang="en-IN" smtClean="0">
                <a:latin typeface="Arial" pitchFamily="34" charset="0"/>
                <a:cs typeface="Arial" pitchFamily="34" charset="0"/>
              </a:rPr>
              <a:pPr/>
              <a:t>110</a:t>
            </a:fld>
            <a:endParaRPr lang="en-IN" smtClean="0">
              <a:latin typeface="Arial" pitchFamily="34" charset="0"/>
              <a:cs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5360" y="4560570"/>
            <a:ext cx="5364480" cy="4320540"/>
          </a:xfrm>
          <a:noFill/>
          <a:ln/>
        </p:spPr>
        <p:txBody>
          <a:bodyPr lIns="96639" tIns="48319" rIns="96639" bIns="48319"/>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421160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048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3A906187-3288-4E0E-A9C4-92710707B46F}" type="slidenum">
              <a:rPr lang="en-IN" sz="1300">
                <a:latin typeface="Calibri" pitchFamily="34" charset="0"/>
              </a:rPr>
              <a:pPr algn="r"/>
              <a:t>11</a:t>
            </a:fld>
            <a:endParaRPr lang="en-IN" sz="1300">
              <a:latin typeface="Calibri" pitchFamily="34" charset="0"/>
            </a:endParaRPr>
          </a:p>
        </p:txBody>
      </p:sp>
    </p:spTree>
    <p:extLst>
      <p:ext uri="{BB962C8B-B14F-4D97-AF65-F5344CB8AC3E}">
        <p14:creationId xmlns:p14="http://schemas.microsoft.com/office/powerpoint/2010/main" val="3051601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dirty="0" smtClean="0"/>
          </a:p>
        </p:txBody>
      </p:sp>
      <p:sp>
        <p:nvSpPr>
          <p:cNvPr id="2253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ACE7CA4-BECA-4454-875A-E038EC9A14A7}" type="slidenum">
              <a:rPr lang="en-IN" sz="1300">
                <a:latin typeface="Calibri" pitchFamily="34" charset="0"/>
              </a:rPr>
              <a:pPr algn="r"/>
              <a:t>12</a:t>
            </a:fld>
            <a:endParaRPr lang="en-IN" sz="1300">
              <a:latin typeface="Calibri" pitchFamily="34" charset="0"/>
            </a:endParaRPr>
          </a:p>
        </p:txBody>
      </p:sp>
    </p:spTree>
    <p:extLst>
      <p:ext uri="{BB962C8B-B14F-4D97-AF65-F5344CB8AC3E}">
        <p14:creationId xmlns:p14="http://schemas.microsoft.com/office/powerpoint/2010/main" val="170162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253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41BC524-6E5F-4435-A0D5-14BAF5695599}" type="slidenum">
              <a:rPr lang="en-IN" sz="1300">
                <a:latin typeface="Calibri" pitchFamily="34" charset="0"/>
              </a:rPr>
              <a:pPr algn="r"/>
              <a:t>13</a:t>
            </a:fld>
            <a:endParaRPr lang="en-IN" sz="1300">
              <a:latin typeface="Calibri" pitchFamily="34" charset="0"/>
            </a:endParaRPr>
          </a:p>
        </p:txBody>
      </p:sp>
    </p:spTree>
    <p:extLst>
      <p:ext uri="{BB962C8B-B14F-4D97-AF65-F5344CB8AC3E}">
        <p14:creationId xmlns:p14="http://schemas.microsoft.com/office/powerpoint/2010/main" val="191817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
        <p:nvSpPr>
          <p:cNvPr id="7" name="Slide Number Placeholder 6"/>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US" smtClean="0"/>
              <a:t>i-SIGCSE</a:t>
            </a:r>
            <a:endParaRPr lang="en-IN"/>
          </a:p>
        </p:txBody>
      </p:sp>
      <p:sp>
        <p:nvSpPr>
          <p:cNvPr id="8" name="Footer Placeholder 7"/>
          <p:cNvSpPr>
            <a:spLocks noGrp="1"/>
          </p:cNvSpPr>
          <p:nvPr>
            <p:ph type="ftr" sz="quarter" idx="11"/>
          </p:nvPr>
        </p:nvSpPr>
        <p:spPr/>
        <p:txBody>
          <a:bodyPr/>
          <a:lstStyle/>
          <a:p>
            <a:r>
              <a:rPr lang="en-IN" smtClean="0"/>
              <a:t>IIT Bombay</a:t>
            </a:r>
            <a:endParaRPr lang="en-IN"/>
          </a:p>
        </p:txBody>
      </p:sp>
      <p:sp>
        <p:nvSpPr>
          <p:cNvPr id="9" name="Slide Number Placeholder 8"/>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US" smtClean="0"/>
              <a:t>i-SIGCSE</a:t>
            </a:r>
            <a:endParaRPr lang="en-IN"/>
          </a:p>
        </p:txBody>
      </p:sp>
      <p:sp>
        <p:nvSpPr>
          <p:cNvPr id="4" name="Footer Placeholder 3"/>
          <p:cNvSpPr>
            <a:spLocks noGrp="1"/>
          </p:cNvSpPr>
          <p:nvPr>
            <p:ph type="ftr" sz="quarter" idx="11"/>
          </p:nvPr>
        </p:nvSpPr>
        <p:spPr/>
        <p:txBody>
          <a:bodyPr/>
          <a:lstStyle/>
          <a:p>
            <a:r>
              <a:rPr lang="en-IN" smtClean="0"/>
              <a:t>IIT Bombay</a:t>
            </a:r>
            <a:endParaRPr lang="en-IN"/>
          </a:p>
        </p:txBody>
      </p:sp>
      <p:sp>
        <p:nvSpPr>
          <p:cNvPr id="5" name="Slide Number Placeholder 4"/>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
        <p:nvSpPr>
          <p:cNvPr id="7" name="Slide Number Placeholder 6"/>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
        <p:nvSpPr>
          <p:cNvPr id="7" name="Slide Number Placeholder 6"/>
          <p:cNvSpPr>
            <a:spLocks noGrp="1"/>
          </p:cNvSpPr>
          <p:nvPr>
            <p:ph type="sldNum" sz="quarter" idx="12"/>
          </p:nvPr>
        </p:nvSpPr>
        <p:spPr/>
        <p:txBody>
          <a:bodyPr/>
          <a:lstStyle/>
          <a:p>
            <a:fld id="{B13F5976-CE9D-4317-A140-F587A95E57E9}" type="slidenum">
              <a:rPr lang="en-IN" smtClean="0"/>
              <a:pPr/>
              <a:t>‹#›</a:t>
            </a:fld>
            <a:endParaRPr lang="en-IN"/>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i-SIGCSE</a:t>
            </a:r>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IIT Bombay</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F5976-CE9D-4317-A140-F587A95E57E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hyperlink" Target="http://www.et.iitb.ac.in/resources"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et.iitb.ac.in/TeachingStrategies.html" TargetMode="External"/><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wsei.ubc.ca/resources/clickers.htm"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www.et.iitb.ac.i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et.iitb.ac.in/TeachingStrategies.html" TargetMode="External"/><Relationship Id="rId2" Type="http://schemas.openxmlformats.org/officeDocument/2006/relationships/slide" Target="slide7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t.iitb.ac.in/resour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et.iitb.ac.in/resourc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t.iitb.ac.i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www.cwsei.ubc.ca/resources/clickers.htm"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http://www.et.iitb.ac.in/"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et.iitb.ac.in/resource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438" y="274638"/>
            <a:ext cx="9255638" cy="1143000"/>
          </a:xfrm>
        </p:spPr>
        <p:txBody>
          <a:bodyPr>
            <a:noAutofit/>
          </a:bodyPr>
          <a:lstStyle/>
          <a:p>
            <a:r>
              <a:rPr lang="en-IN" sz="3600" dirty="0" smtClean="0"/>
              <a:t>Effective Teaching-Learning in Computer Science</a:t>
            </a:r>
            <a:endParaRPr lang="en-IN" sz="3600" dirty="0"/>
          </a:p>
        </p:txBody>
      </p:sp>
      <p:sp>
        <p:nvSpPr>
          <p:cNvPr id="2" name="TextBox 1"/>
          <p:cNvSpPr txBox="1"/>
          <p:nvPr/>
        </p:nvSpPr>
        <p:spPr>
          <a:xfrm>
            <a:off x="1071073" y="2438400"/>
            <a:ext cx="6507038" cy="3108543"/>
          </a:xfrm>
          <a:prstGeom prst="rect">
            <a:avLst/>
          </a:prstGeom>
          <a:noFill/>
        </p:spPr>
        <p:txBody>
          <a:bodyPr wrap="none" rtlCol="0">
            <a:spAutoFit/>
          </a:bodyPr>
          <a:lstStyle/>
          <a:p>
            <a:pPr algn="ctr"/>
            <a:r>
              <a:rPr lang="en-US" sz="2800" dirty="0" smtClean="0">
                <a:solidFill>
                  <a:srgbClr val="002060"/>
                </a:solidFill>
              </a:rPr>
              <a:t>Sridhar </a:t>
            </a:r>
            <a:r>
              <a:rPr lang="en-US" sz="2800" dirty="0" err="1" smtClean="0">
                <a:solidFill>
                  <a:srgbClr val="002060"/>
                </a:solidFill>
              </a:rPr>
              <a:t>Iyer</a:t>
            </a:r>
            <a:endParaRPr lang="en-US" sz="2800" dirty="0" smtClean="0">
              <a:solidFill>
                <a:srgbClr val="002060"/>
              </a:solidFill>
            </a:endParaRPr>
          </a:p>
          <a:p>
            <a:pPr algn="ctr"/>
            <a:endParaRPr lang="en-US" sz="2800" dirty="0" smtClean="0">
              <a:solidFill>
                <a:srgbClr val="0070C0"/>
              </a:solidFill>
            </a:endParaRPr>
          </a:p>
          <a:p>
            <a:pPr algn="ctr"/>
            <a:r>
              <a:rPr lang="en-US" sz="2400" dirty="0" smtClean="0"/>
              <a:t>Dept of CSE &amp;</a:t>
            </a:r>
          </a:p>
          <a:p>
            <a:pPr algn="ctr"/>
            <a:r>
              <a:rPr lang="en-US" sz="2400" dirty="0" smtClean="0"/>
              <a:t>IDP in Educational Technology</a:t>
            </a:r>
          </a:p>
          <a:p>
            <a:pPr algn="ctr"/>
            <a:r>
              <a:rPr lang="en-US" sz="2400" dirty="0" smtClean="0"/>
              <a:t>Indian Institute of Technology Bombay</a:t>
            </a:r>
            <a:endParaRPr lang="en-US" sz="2800" dirty="0" smtClean="0"/>
          </a:p>
          <a:p>
            <a:pPr algn="ctr"/>
            <a:endParaRPr lang="en-US" sz="2800" dirty="0" smtClean="0"/>
          </a:p>
          <a:p>
            <a:pPr algn="ctr"/>
            <a:r>
              <a:rPr lang="en-US" sz="2000" dirty="0" err="1" smtClean="0"/>
              <a:t>i</a:t>
            </a:r>
            <a:r>
              <a:rPr lang="en-US" sz="2000" dirty="0" smtClean="0"/>
              <a:t>-SIGCSE workshop on effective teaching in Computer Science</a:t>
            </a:r>
          </a:p>
          <a:p>
            <a:pPr algn="ctr"/>
            <a:r>
              <a:rPr lang="en-US" sz="2000" dirty="0" smtClean="0"/>
              <a:t>University of Pune, 03 Feb 2015</a:t>
            </a:r>
          </a:p>
        </p:txBody>
      </p:sp>
      <p:sp>
        <p:nvSpPr>
          <p:cNvPr id="7" name="Slide Number Placeholder 6"/>
          <p:cNvSpPr>
            <a:spLocks noGrp="1"/>
          </p:cNvSpPr>
          <p:nvPr>
            <p:ph type="sldNum" sz="quarter" idx="12"/>
          </p:nvPr>
        </p:nvSpPr>
        <p:spPr/>
        <p:txBody>
          <a:bodyPr/>
          <a:lstStyle/>
          <a:p>
            <a:fld id="{B13F5976-CE9D-4317-A140-F587A95E57E9}" type="slidenum">
              <a:rPr lang="en-IN" smtClean="0"/>
              <a:pPr/>
              <a:t>1</a:t>
            </a:fld>
            <a:endParaRPr lang="en-IN"/>
          </a:p>
        </p:txBody>
      </p:sp>
      <p:pic>
        <p:nvPicPr>
          <p:cNvPr id="6" name="Picture 6" descr="http://upload.wikimedia.org/wikipedia/sa/d/da/IIT_Bombay_logo.png"/>
          <p:cNvPicPr>
            <a:picLocks noChangeAspect="1" noChangeArrowheads="1"/>
          </p:cNvPicPr>
          <p:nvPr/>
        </p:nvPicPr>
        <p:blipFill>
          <a:blip r:embed="rId2"/>
          <a:srcRect/>
          <a:stretch>
            <a:fillRect/>
          </a:stretch>
        </p:blipFill>
        <p:spPr bwMode="auto">
          <a:xfrm>
            <a:off x="7559675" y="5305425"/>
            <a:ext cx="1584325" cy="1552575"/>
          </a:xfrm>
          <a:prstGeom prst="rect">
            <a:avLst/>
          </a:prstGeom>
          <a:noFill/>
          <a:ln w="9525">
            <a:noFill/>
            <a:miter lim="800000"/>
            <a:headEnd/>
            <a:tailEnd/>
          </a:ln>
        </p:spPr>
      </p:pic>
      <p:sp>
        <p:nvSpPr>
          <p:cNvPr id="9" name="TextBox 8"/>
          <p:cNvSpPr txBox="1"/>
          <p:nvPr/>
        </p:nvSpPr>
        <p:spPr>
          <a:xfrm>
            <a:off x="40762" y="6019800"/>
            <a:ext cx="7155805" cy="769441"/>
          </a:xfrm>
          <a:prstGeom prst="rect">
            <a:avLst/>
          </a:prstGeom>
          <a:noFill/>
        </p:spPr>
        <p:txBody>
          <a:bodyPr wrap="none" rtlCol="0">
            <a:spAutoFit/>
          </a:bodyPr>
          <a:lstStyle/>
          <a:p>
            <a:r>
              <a:rPr lang="en-US" sz="1600" dirty="0" smtClean="0"/>
              <a:t>This presentation is released under Creative Commons-Attribution 4.0 License.</a:t>
            </a:r>
          </a:p>
          <a:p>
            <a:r>
              <a:rPr lang="en-US" sz="1400" dirty="0" smtClean="0"/>
              <a:t>	    You are free to use, distribute and modify it , including for commercial purposes, </a:t>
            </a:r>
          </a:p>
          <a:p>
            <a:r>
              <a:rPr lang="en-US" sz="1400" dirty="0" smtClean="0"/>
              <a:t>	    provided you acknowledge the source.</a:t>
            </a:r>
            <a:endParaRPr lang="en-US" sz="1400" dirty="0"/>
          </a:p>
        </p:txBody>
      </p:sp>
      <p:sp>
        <p:nvSpPr>
          <p:cNvPr id="27650" name="AutoShape 2" descr="Creative Commons Li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CC-BY.png"/>
          <p:cNvPicPr>
            <a:picLocks noChangeAspect="1"/>
          </p:cNvPicPr>
          <p:nvPr/>
        </p:nvPicPr>
        <p:blipFill>
          <a:blip r:embed="rId3"/>
          <a:stretch>
            <a:fillRect/>
          </a:stretch>
        </p:blipFill>
        <p:spPr>
          <a:xfrm>
            <a:off x="25540" y="6324600"/>
            <a:ext cx="1117460" cy="393651"/>
          </a:xfrm>
          <a:prstGeom prst="rect">
            <a:avLst/>
          </a:prstGeom>
        </p:spPr>
      </p:pic>
      <p:sp>
        <p:nvSpPr>
          <p:cNvPr id="3" name="Date Placeholder 2"/>
          <p:cNvSpPr>
            <a:spLocks noGrp="1"/>
          </p:cNvSpPr>
          <p:nvPr>
            <p:ph type="dt" sz="half" idx="10"/>
          </p:nvPr>
        </p:nvSpPr>
        <p:spPr/>
        <p:txBody>
          <a:bodyPr/>
          <a:lstStyle/>
          <a:p>
            <a:r>
              <a:rPr lang="en-US" smtClean="0"/>
              <a:t>i-SIGCSE</a:t>
            </a:r>
            <a:endParaRPr lang="en-IN"/>
          </a:p>
        </p:txBody>
      </p:sp>
      <p:sp>
        <p:nvSpPr>
          <p:cNvPr id="4" name="Footer Placeholder 3"/>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idx="4294967295"/>
          </p:nvPr>
        </p:nvSpPr>
        <p:spPr>
          <a:xfrm>
            <a:off x="0" y="71439"/>
            <a:ext cx="9144000" cy="690562"/>
          </a:xfrm>
        </p:spPr>
        <p:txBody>
          <a:bodyPr>
            <a:normAutofit/>
          </a:bodyPr>
          <a:lstStyle/>
          <a:p>
            <a:pPr eaLnBrk="1" hangingPunct="1"/>
            <a:r>
              <a:rPr lang="en-US" sz="3800" dirty="0" smtClean="0"/>
              <a:t>Some evidence for need for active learning</a:t>
            </a:r>
            <a:endParaRPr lang="en-IN" sz="3800" dirty="0" smtClean="0"/>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B1A9C38-8FF1-4C7A-BD12-487A5B2ED0D2}" type="slidenum">
              <a:rPr lang="en-IN" sz="1200">
                <a:solidFill>
                  <a:schemeClr val="tx1">
                    <a:tint val="75000"/>
                  </a:schemeClr>
                </a:solidFill>
                <a:latin typeface="+mn-lt"/>
                <a:cs typeface="+mn-cs"/>
              </a:rPr>
              <a:pPr algn="r" fontAlgn="auto">
                <a:spcBef>
                  <a:spcPts val="0"/>
                </a:spcBef>
                <a:spcAft>
                  <a:spcPts val="0"/>
                </a:spcAft>
                <a:defRPr/>
              </a:pPr>
              <a:t>10</a:t>
            </a:fld>
            <a:endParaRPr lang="en-IN" sz="1200">
              <a:solidFill>
                <a:schemeClr val="tx1">
                  <a:tint val="75000"/>
                </a:schemeClr>
              </a:solidFill>
              <a:latin typeface="+mn-lt"/>
              <a:cs typeface="+mn-cs"/>
            </a:endParaRPr>
          </a:p>
        </p:txBody>
      </p:sp>
      <p:pic>
        <p:nvPicPr>
          <p:cNvPr id="17411" name="Picture 12"/>
          <p:cNvPicPr>
            <a:picLocks noChangeAspect="1" noChangeArrowheads="1"/>
          </p:cNvPicPr>
          <p:nvPr/>
        </p:nvPicPr>
        <p:blipFill>
          <a:blip r:embed="rId3"/>
          <a:srcRect/>
          <a:stretch>
            <a:fillRect/>
          </a:stretch>
        </p:blipFill>
        <p:spPr bwMode="auto">
          <a:xfrm>
            <a:off x="76200" y="3886200"/>
            <a:ext cx="3797300" cy="2787650"/>
          </a:xfrm>
          <a:prstGeom prst="rect">
            <a:avLst/>
          </a:prstGeom>
          <a:noFill/>
          <a:ln w="9525">
            <a:solidFill>
              <a:schemeClr val="tx1"/>
            </a:solidFill>
            <a:miter lim="800000"/>
            <a:headEnd/>
            <a:tailEnd/>
          </a:ln>
        </p:spPr>
      </p:pic>
      <p:sp>
        <p:nvSpPr>
          <p:cNvPr id="17412" name="Text Box 13"/>
          <p:cNvSpPr txBox="1">
            <a:spLocks noChangeArrowheads="1"/>
          </p:cNvSpPr>
          <p:nvPr/>
        </p:nvSpPr>
        <p:spPr bwMode="auto">
          <a:xfrm>
            <a:off x="125413" y="990600"/>
            <a:ext cx="8947150" cy="2625725"/>
          </a:xfrm>
          <a:prstGeom prst="rect">
            <a:avLst/>
          </a:prstGeom>
          <a:noFill/>
          <a:ln w="9525">
            <a:solidFill>
              <a:schemeClr val="tx1"/>
            </a:solidFill>
            <a:miter lim="800000"/>
            <a:headEnd/>
            <a:tailEnd/>
          </a:ln>
        </p:spPr>
        <p:txBody>
          <a:bodyPr lIns="54000" rIns="18000"/>
          <a:lstStyle/>
          <a:p>
            <a:pPr marL="95250" indent="-95250">
              <a:lnSpc>
                <a:spcPct val="110000"/>
              </a:lnSpc>
              <a:spcBef>
                <a:spcPct val="20000"/>
              </a:spcBef>
              <a:buFontTx/>
              <a:buChar char="•"/>
            </a:pPr>
            <a:r>
              <a:rPr lang="en-US" sz="2400" dirty="0">
                <a:latin typeface="Calibri" pitchFamily="34" charset="0"/>
                <a:cs typeface="Calibri" pitchFamily="34" charset="0"/>
              </a:rPr>
              <a:t> </a:t>
            </a:r>
            <a:r>
              <a:rPr lang="en-US" sz="2400" dirty="0" smtClean="0">
                <a:latin typeface="Calibri" pitchFamily="34" charset="0"/>
                <a:cs typeface="Calibri" pitchFamily="34" charset="0"/>
              </a:rPr>
              <a:t>Experiment: 2 </a:t>
            </a:r>
            <a:r>
              <a:rPr lang="en-US" sz="2400" dirty="0">
                <a:latin typeface="Calibri" pitchFamily="34" charset="0"/>
                <a:cs typeface="Calibri" pitchFamily="34" charset="0"/>
              </a:rPr>
              <a:t>video lectures, same content and </a:t>
            </a:r>
            <a:r>
              <a:rPr lang="en-US" sz="2400" dirty="0" smtClean="0">
                <a:latin typeface="Calibri" pitchFamily="34" charset="0"/>
                <a:cs typeface="Calibri" pitchFamily="34" charset="0"/>
              </a:rPr>
              <a:t>instructor.</a:t>
            </a:r>
            <a:endParaRPr lang="en-US" sz="2400" dirty="0">
              <a:latin typeface="Calibri" pitchFamily="34" charset="0"/>
              <a:cs typeface="Calibri" pitchFamily="34" charset="0"/>
            </a:endParaRPr>
          </a:p>
          <a:p>
            <a:pPr marL="355600" lvl="1" indent="-80963">
              <a:lnSpc>
                <a:spcPct val="110000"/>
              </a:lnSpc>
              <a:buFontTx/>
              <a:buChar char="-"/>
            </a:pPr>
            <a:r>
              <a:rPr lang="en-US" sz="2400" dirty="0" smtClean="0">
                <a:latin typeface="Calibri" pitchFamily="34" charset="0"/>
                <a:cs typeface="Calibri" pitchFamily="34" charset="0"/>
              </a:rPr>
              <a:t>Fluent mode: </a:t>
            </a:r>
            <a:r>
              <a:rPr lang="en-US" sz="2400" dirty="0">
                <a:latin typeface="Calibri" pitchFamily="34" charset="0"/>
                <a:cs typeface="Calibri" pitchFamily="34" charset="0"/>
              </a:rPr>
              <a:t>speaks fluently, no notes, upright, </a:t>
            </a:r>
            <a:r>
              <a:rPr lang="en-US" sz="2400" dirty="0" smtClean="0">
                <a:latin typeface="Calibri" pitchFamily="34" charset="0"/>
                <a:cs typeface="Calibri" pitchFamily="34" charset="0"/>
              </a:rPr>
              <a:t>eye-contact.</a:t>
            </a:r>
            <a:endParaRPr lang="en-US" sz="2400" dirty="0">
              <a:latin typeface="Calibri" pitchFamily="34" charset="0"/>
              <a:cs typeface="Calibri" pitchFamily="34" charset="0"/>
            </a:endParaRPr>
          </a:p>
          <a:p>
            <a:pPr marL="355600" lvl="1" indent="-80963">
              <a:lnSpc>
                <a:spcPct val="110000"/>
              </a:lnSpc>
              <a:buFontTx/>
              <a:buChar char="-"/>
            </a:pPr>
            <a:r>
              <a:rPr lang="en-US" sz="2400" dirty="0" err="1">
                <a:latin typeface="Calibri" pitchFamily="34" charset="0"/>
                <a:cs typeface="Calibri" pitchFamily="34" charset="0"/>
              </a:rPr>
              <a:t>Disfluent</a:t>
            </a:r>
            <a:r>
              <a:rPr lang="en-US" sz="2400" dirty="0">
                <a:latin typeface="Calibri" pitchFamily="34" charset="0"/>
                <a:cs typeface="Calibri" pitchFamily="34" charset="0"/>
              </a:rPr>
              <a:t>: speaks haltingly, often sees notes, “poor” body </a:t>
            </a:r>
            <a:r>
              <a:rPr lang="en-US" sz="2400" dirty="0" smtClean="0">
                <a:latin typeface="Calibri" pitchFamily="34" charset="0"/>
                <a:cs typeface="Calibri" pitchFamily="34" charset="0"/>
              </a:rPr>
              <a:t>language.</a:t>
            </a:r>
            <a:endParaRPr lang="en-US" sz="2400" dirty="0">
              <a:latin typeface="Calibri" pitchFamily="34" charset="0"/>
              <a:cs typeface="Calibri" pitchFamily="34" charset="0"/>
            </a:endParaRPr>
          </a:p>
          <a:p>
            <a:pPr marL="95250" indent="-95250">
              <a:lnSpc>
                <a:spcPct val="110000"/>
              </a:lnSpc>
              <a:spcBef>
                <a:spcPct val="20000"/>
              </a:spcBef>
              <a:buFontTx/>
              <a:buChar char="•"/>
            </a:pPr>
            <a:r>
              <a:rPr lang="en-US" sz="2400" dirty="0">
                <a:latin typeface="Calibri" pitchFamily="34" charset="0"/>
                <a:cs typeface="Calibri" pitchFamily="34" charset="0"/>
              </a:rPr>
              <a:t> </a:t>
            </a:r>
            <a:r>
              <a:rPr lang="en-US" sz="2400" dirty="0" smtClean="0">
                <a:latin typeface="Calibri" pitchFamily="34" charset="0"/>
                <a:cs typeface="Calibri" pitchFamily="34" charset="0"/>
              </a:rPr>
              <a:t>Measurement: How much learning? </a:t>
            </a:r>
            <a:r>
              <a:rPr lang="en-US" sz="2000" dirty="0" smtClean="0">
                <a:latin typeface="Calibri" pitchFamily="34" charset="0"/>
                <a:cs typeface="Calibri" pitchFamily="34" charset="0"/>
              </a:rPr>
              <a:t>Measured by a post-test.</a:t>
            </a:r>
            <a:endParaRPr lang="en-US" sz="2400" dirty="0">
              <a:latin typeface="Calibri" pitchFamily="34" charset="0"/>
              <a:cs typeface="Calibri" pitchFamily="34" charset="0"/>
            </a:endParaRPr>
          </a:p>
          <a:p>
            <a:pPr marL="355600" lvl="1" indent="-80963">
              <a:lnSpc>
                <a:spcPct val="110000"/>
              </a:lnSpc>
              <a:buFontTx/>
              <a:buChar char="-"/>
            </a:pPr>
            <a:r>
              <a:rPr lang="en-US" sz="2400" dirty="0">
                <a:latin typeface="Calibri" pitchFamily="34" charset="0"/>
                <a:cs typeface="Calibri" pitchFamily="34" charset="0"/>
              </a:rPr>
              <a:t> Predicted: fluent &gt; </a:t>
            </a:r>
            <a:r>
              <a:rPr lang="en-US" sz="2400" dirty="0" err="1">
                <a:latin typeface="Calibri" pitchFamily="34" charset="0"/>
                <a:cs typeface="Calibri" pitchFamily="34" charset="0"/>
              </a:rPr>
              <a:t>disfluent</a:t>
            </a:r>
            <a:r>
              <a:rPr lang="en-US" sz="2400" dirty="0">
                <a:latin typeface="Calibri" pitchFamily="34" charset="0"/>
                <a:cs typeface="Calibri" pitchFamily="34" charset="0"/>
              </a:rPr>
              <a:t> </a:t>
            </a:r>
          </a:p>
          <a:p>
            <a:pPr marL="355600" lvl="1" indent="-80963">
              <a:lnSpc>
                <a:spcPct val="110000"/>
              </a:lnSpc>
              <a:buFontTx/>
              <a:buChar char="-"/>
            </a:pPr>
            <a:r>
              <a:rPr lang="en-US" sz="2400" dirty="0">
                <a:latin typeface="Calibri" pitchFamily="34" charset="0"/>
                <a:cs typeface="Calibri" pitchFamily="34" charset="0"/>
              </a:rPr>
              <a:t> </a:t>
            </a:r>
            <a:r>
              <a:rPr lang="en-US" sz="2400" dirty="0" smtClean="0">
                <a:latin typeface="Calibri" pitchFamily="34" charset="0"/>
                <a:cs typeface="Calibri" pitchFamily="34" charset="0"/>
              </a:rPr>
              <a:t>Finding: </a:t>
            </a:r>
            <a:r>
              <a:rPr lang="en-US" sz="2400" dirty="0">
                <a:latin typeface="Calibri" pitchFamily="34" charset="0"/>
                <a:cs typeface="Calibri" pitchFamily="34" charset="0"/>
              </a:rPr>
              <a:t>fluent = </a:t>
            </a:r>
            <a:r>
              <a:rPr lang="en-US" sz="2400" dirty="0" err="1">
                <a:latin typeface="Calibri" pitchFamily="34" charset="0"/>
                <a:cs typeface="Calibri" pitchFamily="34" charset="0"/>
              </a:rPr>
              <a:t>disfluent</a:t>
            </a:r>
            <a:r>
              <a:rPr lang="en-US" sz="2400" dirty="0">
                <a:latin typeface="Calibri" pitchFamily="34" charset="0"/>
                <a:cs typeface="Calibri" pitchFamily="34" charset="0"/>
              </a:rPr>
              <a:t> </a:t>
            </a:r>
          </a:p>
        </p:txBody>
      </p:sp>
      <p:sp>
        <p:nvSpPr>
          <p:cNvPr id="17413" name="Rectangle 14"/>
          <p:cNvSpPr>
            <a:spLocks noChangeArrowheads="1"/>
          </p:cNvSpPr>
          <p:nvPr/>
        </p:nvSpPr>
        <p:spPr bwMode="auto">
          <a:xfrm>
            <a:off x="4032250" y="4090988"/>
            <a:ext cx="4721225" cy="2292350"/>
          </a:xfrm>
          <a:prstGeom prst="rect">
            <a:avLst/>
          </a:prstGeom>
          <a:noFill/>
          <a:ln w="9525">
            <a:solidFill>
              <a:schemeClr val="tx1"/>
            </a:solidFill>
            <a:miter lim="800000"/>
            <a:headEnd/>
            <a:tailEnd/>
          </a:ln>
        </p:spPr>
        <p:txBody>
          <a:bodyPr>
            <a:spAutoFit/>
          </a:bodyPr>
          <a:lstStyle/>
          <a:p>
            <a:r>
              <a:rPr lang="en-US" sz="2400" dirty="0">
                <a:latin typeface="Calibri" pitchFamily="34" charset="0"/>
                <a:cs typeface="Calibri" pitchFamily="34" charset="0"/>
              </a:rPr>
              <a:t> Implication: </a:t>
            </a:r>
          </a:p>
          <a:p>
            <a:r>
              <a:rPr lang="en-US" sz="2400" dirty="0">
                <a:latin typeface="Calibri" pitchFamily="34" charset="0"/>
                <a:cs typeface="Calibri" pitchFamily="34" charset="0"/>
              </a:rPr>
              <a:t>Improving the </a:t>
            </a:r>
            <a:r>
              <a:rPr lang="en-US" sz="2400" dirty="0" smtClean="0">
                <a:latin typeface="Calibri" pitchFamily="34" charset="0"/>
                <a:cs typeface="Calibri" pitchFamily="34" charset="0"/>
              </a:rPr>
              <a:t>fluency </a:t>
            </a:r>
            <a:r>
              <a:rPr lang="en-US" sz="2400" dirty="0">
                <a:latin typeface="Calibri" pitchFamily="34" charset="0"/>
                <a:cs typeface="Calibri" pitchFamily="34" charset="0"/>
              </a:rPr>
              <a:t>of lectures </a:t>
            </a:r>
            <a:r>
              <a:rPr lang="en-US" sz="2400" dirty="0" smtClean="0">
                <a:latin typeface="Calibri" pitchFamily="34" charset="0"/>
                <a:cs typeface="Calibri" pitchFamily="34" charset="0"/>
              </a:rPr>
              <a:t>does </a:t>
            </a:r>
            <a:r>
              <a:rPr lang="en-US" sz="2400" dirty="0">
                <a:latin typeface="Calibri" pitchFamily="34" charset="0"/>
                <a:cs typeface="Calibri" pitchFamily="34" charset="0"/>
              </a:rPr>
              <a:t>not necessarily imply better learning. So we need to </a:t>
            </a:r>
            <a:r>
              <a:rPr lang="en-US" sz="2400" dirty="0" smtClean="0">
                <a:latin typeface="Calibri" pitchFamily="34" charset="0"/>
                <a:cs typeface="Calibri" pitchFamily="34" charset="0"/>
              </a:rPr>
              <a:t>focus </a:t>
            </a:r>
            <a:r>
              <a:rPr lang="en-US" sz="2400" dirty="0">
                <a:latin typeface="Calibri" pitchFamily="34" charset="0"/>
                <a:cs typeface="Calibri" pitchFamily="34" charset="0"/>
              </a:rPr>
              <a:t>on identifying what does lead to better learning</a:t>
            </a:r>
            <a:r>
              <a:rPr lang="en-US" sz="2400" dirty="0" smtClean="0">
                <a:latin typeface="Calibri" pitchFamily="34" charset="0"/>
                <a:cs typeface="Calibri" pitchFamily="34" charset="0"/>
              </a:rPr>
              <a:t>.</a:t>
            </a:r>
            <a:endParaRPr lang="en-IN" sz="2400" dirty="0">
              <a:latin typeface="Calibri" pitchFamily="34" charset="0"/>
              <a:cs typeface="Calibri" pitchFamily="34" charset="0"/>
            </a:endParaRPr>
          </a:p>
        </p:txBody>
      </p:sp>
      <p:sp>
        <p:nvSpPr>
          <p:cNvPr id="17414" name="Text Box 15"/>
          <p:cNvSpPr txBox="1">
            <a:spLocks noChangeArrowheads="1"/>
          </p:cNvSpPr>
          <p:nvPr/>
        </p:nvSpPr>
        <p:spPr bwMode="auto">
          <a:xfrm>
            <a:off x="4002088" y="6491288"/>
            <a:ext cx="4535487" cy="366712"/>
          </a:xfrm>
          <a:prstGeom prst="rect">
            <a:avLst/>
          </a:prstGeom>
          <a:noFill/>
          <a:ln w="9525">
            <a:noFill/>
            <a:miter lim="800000"/>
            <a:headEnd/>
            <a:tailEnd/>
          </a:ln>
        </p:spPr>
        <p:txBody>
          <a:bodyPr lIns="72000" rIns="72000">
            <a:spAutoFit/>
          </a:bodyPr>
          <a:lstStyle/>
          <a:p>
            <a:r>
              <a:rPr lang="en-US">
                <a:solidFill>
                  <a:srgbClr val="30AEAB"/>
                </a:solidFill>
                <a:latin typeface="Calibri" pitchFamily="34" charset="0"/>
                <a:cs typeface="Calibri" pitchFamily="34" charset="0"/>
              </a:rPr>
              <a:t>doi: 10.3758/s13423-013-0442-z</a:t>
            </a:r>
          </a:p>
        </p:txBody>
      </p:sp>
      <p:sp>
        <p:nvSpPr>
          <p:cNvPr id="8" name="Slide Number Placeholder 7"/>
          <p:cNvSpPr>
            <a:spLocks noGrp="1"/>
          </p:cNvSpPr>
          <p:nvPr>
            <p:ph type="sldNum" sz="quarter" idx="12"/>
          </p:nvPr>
        </p:nvSpPr>
        <p:spPr/>
        <p:txBody>
          <a:bodyPr/>
          <a:lstStyle/>
          <a:p>
            <a:fld id="{B13F5976-CE9D-4317-A140-F587A95E57E9}" type="slidenum">
              <a:rPr lang="en-IN" smtClean="0"/>
              <a:pPr/>
              <a:t>10</a:t>
            </a:fld>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297168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95600"/>
            <a:ext cx="8763000" cy="3733800"/>
          </a:xfrm>
        </p:spPr>
        <p:txBody>
          <a:bodyPr>
            <a:noAutofit/>
          </a:bodyPr>
          <a:lstStyle/>
          <a:p>
            <a:r>
              <a:rPr lang="en-US" sz="2000" dirty="0" smtClean="0"/>
              <a:t> Assume that: (</a:t>
            </a:r>
            <a:r>
              <a:rPr lang="en-US" sz="2000" dirty="0" err="1" smtClean="0"/>
              <a:t>i</a:t>
            </a:r>
            <a:r>
              <a:rPr lang="en-US" sz="2000" dirty="0" smtClean="0"/>
              <a:t>) 'When' and 'Say' statements result in 2 assembly instructions, (ii) Loop initialization, increment and condition check, each results in 1 assembly instruction, and (iii) all other statements result in 3 assembly instructions. Also assume that: (a) all assembly instructions are atomic and take the same amount of time, (b) CPU time-slice is sufficient for 3 assembly instructions. What are the possible interleaved execution sequences?”</a:t>
            </a:r>
          </a:p>
          <a:p>
            <a:r>
              <a:rPr lang="en-US" sz="2400" dirty="0" smtClean="0"/>
              <a:t>TPS  Treatment:</a:t>
            </a:r>
          </a:p>
          <a:p>
            <a:pPr lvl="1"/>
            <a:r>
              <a:rPr lang="en-IN" sz="2000" dirty="0" smtClean="0">
                <a:solidFill>
                  <a:srgbClr val="0070C0"/>
                </a:solidFill>
              </a:rPr>
              <a:t>Think:</a:t>
            </a:r>
            <a:r>
              <a:rPr lang="en-IN" sz="2000" dirty="0" smtClean="0"/>
              <a:t> Write one possible interleaved execution sequence.</a:t>
            </a:r>
            <a:endParaRPr lang="en-US" sz="2000" dirty="0" smtClean="0"/>
          </a:p>
          <a:p>
            <a:pPr lvl="1"/>
            <a:r>
              <a:rPr lang="en-US" sz="2000" dirty="0" smtClean="0">
                <a:solidFill>
                  <a:srgbClr val="0070C0"/>
                </a:solidFill>
              </a:rPr>
              <a:t>Pair:</a:t>
            </a:r>
            <a:r>
              <a:rPr lang="en-US" sz="2000" dirty="0" smtClean="0"/>
              <a:t> Check your neighbors’ solution. If it is the same as yours, come up with a second possible interleaved execution </a:t>
            </a:r>
            <a:r>
              <a:rPr lang="en-IN" sz="2000" dirty="0" smtClean="0"/>
              <a:t>sequence.</a:t>
            </a:r>
            <a:endParaRPr lang="en-US" sz="2000" dirty="0" smtClean="0"/>
          </a:p>
          <a:p>
            <a:pPr lvl="1"/>
            <a:r>
              <a:rPr lang="en-US" sz="2000" dirty="0" smtClean="0">
                <a:solidFill>
                  <a:srgbClr val="0070C0"/>
                </a:solidFill>
              </a:rPr>
              <a:t>Share:</a:t>
            </a:r>
            <a:r>
              <a:rPr lang="en-US" sz="2000" dirty="0" smtClean="0"/>
              <a:t> Identify differences in your solution with one given by the Instructor. </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RQ1: Problem given during treatment</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100</a:t>
            </a:fld>
            <a:endParaRPr lang="en-IN"/>
          </a:p>
        </p:txBody>
      </p:sp>
      <p:graphicFrame>
        <p:nvGraphicFramePr>
          <p:cNvPr id="5" name="Table 4"/>
          <p:cNvGraphicFramePr>
            <a:graphicFrameLocks noGrp="1"/>
          </p:cNvGraphicFramePr>
          <p:nvPr/>
        </p:nvGraphicFramePr>
        <p:xfrm>
          <a:off x="304800" y="685800"/>
          <a:ext cx="8534399" cy="2011680"/>
        </p:xfrm>
        <a:graphic>
          <a:graphicData uri="http://schemas.openxmlformats.org/drawingml/2006/table">
            <a:tbl>
              <a:tblPr/>
              <a:tblGrid>
                <a:gridCol w="2841890"/>
                <a:gridCol w="2850619"/>
                <a:gridCol w="2841890"/>
              </a:tblGrid>
              <a:tr h="1447800">
                <a:tc>
                  <a:txBody>
                    <a:bodyPr/>
                    <a:lstStyle/>
                    <a:p>
                      <a:pPr marL="0" marR="0" algn="just">
                        <a:spcBef>
                          <a:spcPts val="0"/>
                        </a:spcBef>
                        <a:spcAft>
                          <a:spcPts val="0"/>
                        </a:spcAft>
                      </a:pPr>
                      <a:r>
                        <a:rPr lang="en-US" sz="2200" b="1" dirty="0">
                          <a:latin typeface="Times New Roman"/>
                          <a:ea typeface="LiberationSans"/>
                        </a:rPr>
                        <a:t>Thread A</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When Run flag clicked,</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Say “Thread A start”;</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Repeat 2 times</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 Move 10 steps;</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Say “Thread A done”</a:t>
                      </a:r>
                      <a:endParaRPr lang="en-US" sz="2200" dirty="0">
                        <a:latin typeface="Times New Roman"/>
                        <a:ea typeface="Times New Roman"/>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b="1">
                          <a:latin typeface="Times New Roman"/>
                          <a:ea typeface="LiberationSans"/>
                        </a:rPr>
                        <a:t>Thread B</a:t>
                      </a:r>
                      <a:endParaRPr lang="en-US" sz="2200">
                        <a:latin typeface="Times New Roman"/>
                        <a:ea typeface="Times New Roman"/>
                      </a:endParaRPr>
                    </a:p>
                    <a:p>
                      <a:pPr marL="0" marR="0" algn="just">
                        <a:spcBef>
                          <a:spcPts val="0"/>
                        </a:spcBef>
                        <a:spcAft>
                          <a:spcPts val="0"/>
                        </a:spcAft>
                      </a:pPr>
                      <a:r>
                        <a:rPr lang="en-US" sz="2200">
                          <a:latin typeface="Times New Roman"/>
                          <a:ea typeface="LiberationSans"/>
                        </a:rPr>
                        <a:t>When Run flag clicked</a:t>
                      </a:r>
                      <a:endParaRPr lang="en-US" sz="2200">
                        <a:latin typeface="Times New Roman"/>
                        <a:ea typeface="Times New Roman"/>
                      </a:endParaRPr>
                    </a:p>
                    <a:p>
                      <a:pPr marL="0" marR="0" algn="just">
                        <a:spcBef>
                          <a:spcPts val="0"/>
                        </a:spcBef>
                        <a:spcAft>
                          <a:spcPts val="0"/>
                        </a:spcAft>
                      </a:pPr>
                      <a:r>
                        <a:rPr lang="en-US" sz="2200">
                          <a:latin typeface="Times New Roman"/>
                          <a:ea typeface="LiberationSans"/>
                        </a:rPr>
                        <a:t>Say “Thread B start”;</a:t>
                      </a:r>
                      <a:endParaRPr lang="en-US" sz="2200">
                        <a:latin typeface="Times New Roman"/>
                        <a:ea typeface="Times New Roman"/>
                      </a:endParaRPr>
                    </a:p>
                    <a:p>
                      <a:pPr marL="0" marR="0" algn="just">
                        <a:spcBef>
                          <a:spcPts val="0"/>
                        </a:spcBef>
                        <a:spcAft>
                          <a:spcPts val="0"/>
                        </a:spcAft>
                      </a:pPr>
                      <a:r>
                        <a:rPr lang="en-US" sz="2200">
                          <a:latin typeface="Times New Roman"/>
                          <a:ea typeface="LiberationSans"/>
                        </a:rPr>
                        <a:t>Turn 90 degrees;</a:t>
                      </a:r>
                      <a:endParaRPr lang="en-US" sz="2200">
                        <a:latin typeface="Times New Roman"/>
                        <a:ea typeface="Times New Roman"/>
                      </a:endParaRPr>
                    </a:p>
                    <a:p>
                      <a:pPr marL="0" marR="0" algn="just">
                        <a:spcBef>
                          <a:spcPts val="0"/>
                        </a:spcBef>
                        <a:spcAft>
                          <a:spcPts val="0"/>
                        </a:spcAft>
                      </a:pPr>
                      <a:r>
                        <a:rPr lang="en-US" sz="2200">
                          <a:latin typeface="Times New Roman"/>
                          <a:ea typeface="LiberationSans"/>
                        </a:rPr>
                        <a:t>Broadcast “event”;</a:t>
                      </a:r>
                      <a:endParaRPr lang="en-US" sz="2200">
                        <a:latin typeface="Times New Roman"/>
                        <a:ea typeface="Times New Roman"/>
                      </a:endParaRPr>
                    </a:p>
                    <a:p>
                      <a:pPr marL="0" marR="0" algn="just">
                        <a:spcBef>
                          <a:spcPts val="0"/>
                        </a:spcBef>
                        <a:spcAft>
                          <a:spcPts val="0"/>
                        </a:spcAft>
                      </a:pPr>
                      <a:r>
                        <a:rPr lang="en-US" sz="2200">
                          <a:latin typeface="Times New Roman"/>
                          <a:ea typeface="LiberationSans"/>
                        </a:rPr>
                        <a:t>Say “Thread B done”;</a:t>
                      </a:r>
                      <a:endParaRPr lang="en-US" sz="2200">
                        <a:latin typeface="Times New Roman"/>
                        <a:ea typeface="Times New Roman"/>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200" b="1" dirty="0">
                          <a:latin typeface="Times New Roman"/>
                          <a:ea typeface="LiberationSans"/>
                        </a:rPr>
                        <a:t>Thread C</a:t>
                      </a:r>
                      <a:endParaRPr lang="en-US" sz="2200" dirty="0">
                        <a:latin typeface="Times New Roman"/>
                        <a:ea typeface="Times New Roman"/>
                      </a:endParaRPr>
                    </a:p>
                    <a:p>
                      <a:pPr marL="0" marR="0" algn="just">
                        <a:spcBef>
                          <a:spcPts val="0"/>
                        </a:spcBef>
                        <a:spcAft>
                          <a:spcPts val="0"/>
                        </a:spcAft>
                      </a:pPr>
                      <a:r>
                        <a:rPr lang="en-US" sz="2200" dirty="0">
                          <a:latin typeface="Times New Roman"/>
                          <a:ea typeface="LiberationSans"/>
                        </a:rPr>
                        <a:t>When I receive “event”,</a:t>
                      </a:r>
                      <a:endParaRPr lang="en-US" sz="2200" dirty="0">
                        <a:latin typeface="Times New Roman"/>
                        <a:ea typeface="Times New Roman"/>
                      </a:endParaRPr>
                    </a:p>
                    <a:p>
                      <a:pPr marL="0" marR="0" algn="just">
                        <a:spcBef>
                          <a:spcPts val="0"/>
                        </a:spcBef>
                        <a:spcAft>
                          <a:spcPts val="400"/>
                        </a:spcAft>
                      </a:pPr>
                      <a:r>
                        <a:rPr lang="en-IN" sz="2200" dirty="0">
                          <a:solidFill>
                            <a:srgbClr val="000000"/>
                          </a:solidFill>
                          <a:latin typeface="Times New Roman"/>
                          <a:ea typeface="LiberationSans"/>
                          <a:cs typeface="Verdana"/>
                        </a:rPr>
                        <a:t>Glide to (0,0).</a:t>
                      </a:r>
                      <a:endParaRPr lang="en-US" sz="2200" dirty="0">
                        <a:solidFill>
                          <a:srgbClr val="000000"/>
                        </a:solidFill>
                        <a:latin typeface="Verdana"/>
                        <a:ea typeface="Times New Roman"/>
                        <a:cs typeface="Verdana"/>
                      </a:endParaRPr>
                    </a:p>
                  </a:txBody>
                  <a:tcPr marL="36830" marR="18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Date Placeholder 1"/>
          <p:cNvSpPr>
            <a:spLocks noGrp="1"/>
          </p:cNvSpPr>
          <p:nvPr>
            <p:ph type="dt" sz="half" idx="10"/>
          </p:nvPr>
        </p:nvSpPr>
        <p:spPr/>
        <p:txBody>
          <a:bodyPr/>
          <a:lstStyle/>
          <a:p>
            <a:r>
              <a:rPr lang="en-US" smtClean="0"/>
              <a:t>i-SIGCSE</a:t>
            </a:r>
            <a:endParaRPr lang="en-IN"/>
          </a:p>
        </p:txBody>
      </p:sp>
      <p:sp>
        <p:nvSpPr>
          <p:cNvPr id="7" name="Footer Placeholder 6"/>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7587069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81000" y="5181600"/>
          <a:ext cx="8305801" cy="914400"/>
        </p:xfrm>
        <a:graphic>
          <a:graphicData uri="http://schemas.openxmlformats.org/drawingml/2006/table">
            <a:tbl>
              <a:tblPr/>
              <a:tblGrid>
                <a:gridCol w="2075623"/>
                <a:gridCol w="2075623"/>
                <a:gridCol w="1241400"/>
                <a:gridCol w="2913155"/>
              </a:tblGrid>
              <a:tr h="433770">
                <a:tc>
                  <a:txBody>
                    <a:bodyPr/>
                    <a:lstStyle/>
                    <a:p>
                      <a:pPr marL="0" marR="0" algn="ctr">
                        <a:spcBef>
                          <a:spcPts val="0"/>
                        </a:spcBef>
                        <a:spcAft>
                          <a:spcPts val="0"/>
                        </a:spcAft>
                      </a:pPr>
                      <a:r>
                        <a:rPr lang="en-IN" sz="2000" dirty="0">
                          <a:solidFill>
                            <a:srgbClr val="000000"/>
                          </a:solidFill>
                          <a:latin typeface="Times New Roman"/>
                          <a:ea typeface="Times New Roman"/>
                          <a:cs typeface="Verdana"/>
                        </a:rPr>
                        <a:t>Experimental Mean (SD)</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2000" dirty="0">
                          <a:solidFill>
                            <a:srgbClr val="000000"/>
                          </a:solidFill>
                          <a:latin typeface="Times New Roman"/>
                          <a:ea typeface="Times New Roman"/>
                          <a:cs typeface="Verdana"/>
                        </a:rPr>
                        <a:t>Control</a:t>
                      </a:r>
                      <a:endParaRPr lang="en-US" sz="2000" dirty="0">
                        <a:solidFill>
                          <a:srgbClr val="000000"/>
                        </a:solidFill>
                        <a:latin typeface="Verdana"/>
                        <a:ea typeface="Times New Roman"/>
                        <a:cs typeface="Verdana"/>
                      </a:endParaRPr>
                    </a:p>
                    <a:p>
                      <a:pPr marL="0" marR="0" algn="ctr">
                        <a:spcBef>
                          <a:spcPts val="0"/>
                        </a:spcBef>
                        <a:spcAft>
                          <a:spcPts val="0"/>
                        </a:spcAft>
                      </a:pPr>
                      <a:r>
                        <a:rPr lang="en-IN" sz="2000" dirty="0">
                          <a:solidFill>
                            <a:srgbClr val="000000"/>
                          </a:solidFill>
                          <a:latin typeface="Times New Roman"/>
                          <a:ea typeface="Times New Roman"/>
                          <a:cs typeface="Verdana"/>
                        </a:rPr>
                        <a:t>Mean (SD)</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a:solidFill>
                            <a:srgbClr val="000000"/>
                          </a:solidFill>
                          <a:latin typeface="Times New Roman"/>
                          <a:ea typeface="Times New Roman"/>
                          <a:cs typeface="Verdana"/>
                        </a:rPr>
                        <a:t>p-value</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a:solidFill>
                            <a:srgbClr val="000000"/>
                          </a:solidFill>
                          <a:latin typeface="Times New Roman"/>
                          <a:ea typeface="Times New Roman"/>
                          <a:cs typeface="Verdana"/>
                        </a:rPr>
                        <a:t>Difference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29">
                <a:tc>
                  <a:txBody>
                    <a:bodyPr/>
                    <a:lstStyle/>
                    <a:p>
                      <a:pPr marL="0" marR="0" algn="ctr">
                        <a:spcBef>
                          <a:spcPts val="0"/>
                        </a:spcBef>
                        <a:spcAft>
                          <a:spcPts val="0"/>
                        </a:spcAft>
                      </a:pPr>
                      <a:r>
                        <a:rPr lang="en-IN" sz="2000">
                          <a:solidFill>
                            <a:srgbClr val="000000"/>
                          </a:solidFill>
                          <a:latin typeface="Times New Roman"/>
                          <a:ea typeface="Times New Roman"/>
                          <a:cs typeface="Verdana"/>
                        </a:rPr>
                        <a:t>1.91 (1.65)</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IN" sz="2000">
                          <a:solidFill>
                            <a:srgbClr val="000000"/>
                          </a:solidFill>
                          <a:latin typeface="Times New Roman"/>
                          <a:ea typeface="Times New Roman"/>
                          <a:cs typeface="Verdana"/>
                        </a:rPr>
                        <a:t>0.88 (1.38)</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dirty="0">
                          <a:solidFill>
                            <a:srgbClr val="000000"/>
                          </a:solidFill>
                          <a:latin typeface="Times New Roman"/>
                          <a:ea typeface="Times New Roman"/>
                          <a:cs typeface="Verdana"/>
                        </a:rPr>
                        <a:t>0.00</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IN" sz="2000" dirty="0">
                          <a:solidFill>
                            <a:srgbClr val="000000"/>
                          </a:solidFill>
                          <a:latin typeface="Times New Roman"/>
                          <a:ea typeface="Times New Roman"/>
                          <a:cs typeface="Verdana"/>
                        </a:rPr>
                        <a:t>Significant at p&lt;0.05</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itle 3"/>
          <p:cNvSpPr>
            <a:spLocks noGrp="1"/>
          </p:cNvSpPr>
          <p:nvPr>
            <p:ph type="title"/>
          </p:nvPr>
        </p:nvSpPr>
        <p:spPr>
          <a:xfrm>
            <a:off x="467544" y="0"/>
            <a:ext cx="8229600" cy="685800"/>
          </a:xfrm>
        </p:spPr>
        <p:txBody>
          <a:bodyPr>
            <a:normAutofit fontScale="90000"/>
          </a:bodyPr>
          <a:lstStyle/>
          <a:p>
            <a:r>
              <a:rPr lang="en-US" dirty="0" smtClean="0"/>
              <a:t>RQ1: Post-test results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101</a:t>
            </a:fld>
            <a:endParaRPr lang="en-IN"/>
          </a:p>
        </p:txBody>
      </p:sp>
      <p:sp>
        <p:nvSpPr>
          <p:cNvPr id="8" name="TextBox 7"/>
          <p:cNvSpPr txBox="1"/>
          <p:nvPr/>
        </p:nvSpPr>
        <p:spPr>
          <a:xfrm>
            <a:off x="381000" y="4800600"/>
            <a:ext cx="1823000" cy="400110"/>
          </a:xfrm>
          <a:prstGeom prst="rect">
            <a:avLst/>
          </a:prstGeom>
          <a:noFill/>
        </p:spPr>
        <p:txBody>
          <a:bodyPr wrap="none" rtlCol="0">
            <a:spAutoFit/>
          </a:bodyPr>
          <a:lstStyle/>
          <a:p>
            <a:r>
              <a:rPr lang="en-US" sz="2000" dirty="0" smtClean="0"/>
              <a:t>Post-test scores</a:t>
            </a:r>
            <a:endParaRPr lang="en-US" sz="2000" dirty="0"/>
          </a:p>
        </p:txBody>
      </p:sp>
      <p:sp>
        <p:nvSpPr>
          <p:cNvPr id="11" name="Content Placeholder 2"/>
          <p:cNvSpPr txBox="1">
            <a:spLocks/>
          </p:cNvSpPr>
          <p:nvPr/>
        </p:nvSpPr>
        <p:spPr>
          <a:xfrm>
            <a:off x="228600" y="762000"/>
            <a:ext cx="8763000" cy="3962400"/>
          </a:xfrm>
          <a:prstGeom prst="rect">
            <a:avLst/>
          </a:prstGeom>
        </p:spPr>
        <p:txBody>
          <a:bodyPr vert="horz" lIns="91440" tIns="45720" rIns="91440" bIns="45720" rtlCol="0">
            <a:noAutofit/>
          </a:bodyPr>
          <a:lstStyle/>
          <a:p>
            <a:pPr>
              <a:buFont typeface="Arial" pitchFamily="34" charset="0"/>
              <a:buChar char="•"/>
            </a:pPr>
            <a:r>
              <a:rPr lang="en-US" sz="2400" dirty="0" smtClean="0"/>
              <a:t> Post-test was one question on thread interleaving similar to the problem discussed during treatment.  </a:t>
            </a:r>
          </a:p>
          <a:p>
            <a:pPr>
              <a:buFont typeface="Arial" pitchFamily="34" charset="0"/>
              <a:buChar char="•"/>
            </a:pPr>
            <a:r>
              <a:rPr lang="en-US" sz="2400" dirty="0" smtClean="0"/>
              <a:t> It was included as the last part of the quiz that students took in the class following the above problem-solving activity.  </a:t>
            </a:r>
          </a:p>
          <a:p>
            <a:pPr>
              <a:buFont typeface="Arial" pitchFamily="34" charset="0"/>
              <a:buChar char="•"/>
            </a:pPr>
            <a:r>
              <a:rPr lang="en-US" sz="2400" dirty="0" smtClean="0"/>
              <a:t> The post-test question was graded out of a maximum score of 4.</a:t>
            </a:r>
          </a:p>
          <a:p>
            <a:pPr>
              <a:buFont typeface="Arial" pitchFamily="34" charset="0"/>
              <a:buChar char="•"/>
            </a:pPr>
            <a:endParaRPr lang="en-US" sz="2400" dirty="0" smtClean="0"/>
          </a:p>
          <a:p>
            <a:pPr>
              <a:buFont typeface="Arial" pitchFamily="34" charset="0"/>
              <a:buChar char="•"/>
            </a:pPr>
            <a:r>
              <a:rPr lang="en-US" sz="2400" dirty="0" smtClean="0"/>
              <a:t>250 students in the experimental group and 169 students in the control group took the post test. </a:t>
            </a:r>
          </a:p>
          <a:p>
            <a:pPr>
              <a:buFont typeface="Arial" pitchFamily="34" charset="0"/>
              <a:buChar char="•"/>
            </a:pPr>
            <a:r>
              <a:rPr lang="en-US" sz="2400" dirty="0" smtClean="0"/>
              <a:t>Used Mann-Whitney U-test to compare means of the two groups.</a:t>
            </a:r>
          </a:p>
          <a:p>
            <a:pPr>
              <a:buFont typeface="Arial" pitchFamily="34" charset="0"/>
              <a:buChar char="•"/>
            </a:pPr>
            <a:r>
              <a:rPr lang="en-US" sz="2400" dirty="0" smtClean="0">
                <a:solidFill>
                  <a:srgbClr val="0070C0"/>
                </a:solidFill>
              </a:rPr>
              <a:t>Cohen’s effect size (</a:t>
            </a:r>
            <a:r>
              <a:rPr lang="en-US" sz="2400" i="1" dirty="0" smtClean="0">
                <a:solidFill>
                  <a:srgbClr val="0070C0"/>
                </a:solidFill>
              </a:rPr>
              <a:t>d </a:t>
            </a:r>
            <a:r>
              <a:rPr lang="en-US" sz="2400" dirty="0" smtClean="0">
                <a:solidFill>
                  <a:srgbClr val="0070C0"/>
                </a:solidFill>
              </a:rPr>
              <a:t>= .67) suggests a moderate to high significance</a:t>
            </a:r>
            <a:endParaRPr kumimoji="0" lang="en-US" sz="24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47700969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685800"/>
          </a:xfrm>
        </p:spPr>
        <p:txBody>
          <a:bodyPr>
            <a:normAutofit fontScale="90000"/>
          </a:bodyPr>
          <a:lstStyle/>
          <a:p>
            <a:r>
              <a:rPr lang="en-US" dirty="0" smtClean="0"/>
              <a:t>RQ1: Stratified Analysis (</a:t>
            </a:r>
            <a:r>
              <a:rPr lang="en-US" dirty="0" err="1" smtClean="0"/>
              <a:t>Expt</a:t>
            </a:r>
            <a:r>
              <a:rPr lang="en-US" dirty="0" smtClean="0"/>
              <a:t> group)</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102</a:t>
            </a:fld>
            <a:endParaRPr lang="en-IN"/>
          </a:p>
        </p:txBody>
      </p:sp>
      <p:pic>
        <p:nvPicPr>
          <p:cNvPr id="44034" name="Picture 2"/>
          <p:cNvPicPr>
            <a:picLocks noChangeAspect="1" noChangeArrowheads="1"/>
          </p:cNvPicPr>
          <p:nvPr/>
        </p:nvPicPr>
        <p:blipFill>
          <a:blip r:embed="rId2"/>
          <a:srcRect/>
          <a:stretch>
            <a:fillRect/>
          </a:stretch>
        </p:blipFill>
        <p:spPr bwMode="auto">
          <a:xfrm>
            <a:off x="180975" y="609600"/>
            <a:ext cx="8658225" cy="5043803"/>
          </a:xfrm>
          <a:prstGeom prst="rect">
            <a:avLst/>
          </a:prstGeom>
          <a:noFill/>
          <a:ln w="9525">
            <a:noFill/>
            <a:miter lim="800000"/>
            <a:headEnd/>
            <a:tailEnd/>
          </a:ln>
        </p:spPr>
      </p:pic>
      <p:sp>
        <p:nvSpPr>
          <p:cNvPr id="9" name="TextBox 8"/>
          <p:cNvSpPr txBox="1"/>
          <p:nvPr/>
        </p:nvSpPr>
        <p:spPr>
          <a:xfrm>
            <a:off x="228600" y="5562600"/>
            <a:ext cx="8610600" cy="1200329"/>
          </a:xfrm>
          <a:prstGeom prst="rect">
            <a:avLst/>
          </a:prstGeom>
          <a:noFill/>
        </p:spPr>
        <p:txBody>
          <a:bodyPr wrap="square" rtlCol="0">
            <a:spAutoFit/>
          </a:bodyPr>
          <a:lstStyle/>
          <a:p>
            <a:pPr>
              <a:buFont typeface="Arial" pitchFamily="34" charset="0"/>
              <a:buChar char="•"/>
            </a:pPr>
            <a:r>
              <a:rPr lang="en-US" sz="2400" dirty="0" smtClean="0"/>
              <a:t>61% of high achievers in pre-test continued to be high in post-test. </a:t>
            </a:r>
          </a:p>
          <a:p>
            <a:pPr>
              <a:buFont typeface="Arial" pitchFamily="34" charset="0"/>
              <a:buChar char="•"/>
            </a:pPr>
            <a:r>
              <a:rPr lang="en-US" sz="2400" dirty="0" smtClean="0"/>
              <a:t>Significant percentage of medium (37%) and low achievers (30%) move into a higher achievement category.</a:t>
            </a:r>
            <a:endParaRPr lang="en-US" sz="2400"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035494976"/>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0"/>
            <a:ext cx="8392344" cy="685800"/>
          </a:xfrm>
        </p:spPr>
        <p:txBody>
          <a:bodyPr>
            <a:normAutofit fontScale="90000"/>
          </a:bodyPr>
          <a:lstStyle/>
          <a:p>
            <a:r>
              <a:rPr lang="en-US" dirty="0" smtClean="0"/>
              <a:t>RQ1: Stratified Analysis (Control group)</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103</a:t>
            </a:fld>
            <a:endParaRPr lang="en-IN"/>
          </a:p>
        </p:txBody>
      </p:sp>
      <p:sp>
        <p:nvSpPr>
          <p:cNvPr id="9" name="TextBox 8"/>
          <p:cNvSpPr txBox="1"/>
          <p:nvPr/>
        </p:nvSpPr>
        <p:spPr>
          <a:xfrm>
            <a:off x="304800" y="5562600"/>
            <a:ext cx="8382000" cy="1200329"/>
          </a:xfrm>
          <a:prstGeom prst="rect">
            <a:avLst/>
          </a:prstGeom>
          <a:noFill/>
        </p:spPr>
        <p:txBody>
          <a:bodyPr wrap="square" rtlCol="0">
            <a:spAutoFit/>
          </a:bodyPr>
          <a:lstStyle/>
          <a:p>
            <a:pPr>
              <a:buFont typeface="Arial" pitchFamily="34" charset="0"/>
              <a:buChar char="•"/>
            </a:pPr>
            <a:r>
              <a:rPr lang="en-US" sz="2400" dirty="0" smtClean="0"/>
              <a:t>Only 21% of high achievers in pre-test continued to be high achievers in post-test. 79% of high achievers moved into low or medium achievement.</a:t>
            </a:r>
          </a:p>
        </p:txBody>
      </p:sp>
      <p:pic>
        <p:nvPicPr>
          <p:cNvPr id="45058" name="Picture 2"/>
          <p:cNvPicPr>
            <a:picLocks noChangeAspect="1" noChangeArrowheads="1"/>
          </p:cNvPicPr>
          <p:nvPr/>
        </p:nvPicPr>
        <p:blipFill>
          <a:blip r:embed="rId2"/>
          <a:srcRect/>
          <a:stretch>
            <a:fillRect/>
          </a:stretch>
        </p:blipFill>
        <p:spPr bwMode="auto">
          <a:xfrm>
            <a:off x="381000" y="762000"/>
            <a:ext cx="8229600" cy="4867667"/>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39754280"/>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685800"/>
          </a:xfrm>
        </p:spPr>
        <p:txBody>
          <a:bodyPr>
            <a:normAutofit fontScale="90000"/>
          </a:bodyPr>
          <a:lstStyle/>
          <a:p>
            <a:r>
              <a:rPr lang="en-US" dirty="0" smtClean="0"/>
              <a:t>RQ1: Confirmation</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104</a:t>
            </a:fld>
            <a:endParaRPr lang="en-IN"/>
          </a:p>
        </p:txBody>
      </p:sp>
      <p:sp>
        <p:nvSpPr>
          <p:cNvPr id="11" name="Content Placeholder 2"/>
          <p:cNvSpPr txBox="1">
            <a:spLocks/>
          </p:cNvSpPr>
          <p:nvPr/>
        </p:nvSpPr>
        <p:spPr>
          <a:xfrm>
            <a:off x="228600" y="762000"/>
            <a:ext cx="8763000" cy="5334000"/>
          </a:xfrm>
          <a:prstGeom prst="rect">
            <a:avLst/>
          </a:prstGeom>
        </p:spPr>
        <p:txBody>
          <a:bodyPr vert="horz" lIns="91440" tIns="45720" rIns="91440" bIns="45720" rtlCol="0">
            <a:noAutofit/>
          </a:bodyPr>
          <a:lstStyle/>
          <a:p>
            <a:pPr>
              <a:buFont typeface="Arial" pitchFamily="34" charset="0"/>
              <a:buChar char="•"/>
            </a:pPr>
            <a:r>
              <a:rPr lang="en-US" sz="2800" dirty="0" smtClean="0"/>
              <a:t> Experimental study was conducted in one topic.</a:t>
            </a:r>
          </a:p>
          <a:p>
            <a:pPr>
              <a:buFont typeface="Arial" pitchFamily="34" charset="0"/>
              <a:buChar char="•"/>
            </a:pPr>
            <a:endParaRPr lang="en-US" sz="2800" dirty="0" smtClean="0"/>
          </a:p>
          <a:p>
            <a:pPr>
              <a:buFont typeface="Arial" pitchFamily="34" charset="0"/>
              <a:buChar char="•"/>
            </a:pPr>
            <a:r>
              <a:rPr lang="en-US" sz="2800" dirty="0" smtClean="0"/>
              <a:t> For all other topics, both groups were taught using interactive lectures interspersed with TPS.</a:t>
            </a:r>
          </a:p>
          <a:p>
            <a:pPr>
              <a:buFont typeface="Arial" pitchFamily="34" charset="0"/>
              <a:buChar char="•"/>
            </a:pPr>
            <a:endParaRPr lang="en-US" sz="2800" dirty="0" smtClean="0"/>
          </a:p>
          <a:p>
            <a:pPr>
              <a:buFont typeface="Arial" pitchFamily="34" charset="0"/>
              <a:buChar char="•"/>
            </a:pPr>
            <a:r>
              <a:rPr lang="en-US" sz="2800" dirty="0" smtClean="0"/>
              <a:t> No significant difference between the groups when both learnt via the same method. This result continued to hold for all exam problems throughout the semester. </a:t>
            </a:r>
          </a:p>
          <a:p>
            <a:pPr>
              <a:buFont typeface="Arial" pitchFamily="34" charset="0"/>
              <a:buChar char="•"/>
            </a:pPr>
            <a:endParaRPr lang="en-US" sz="2800" dirty="0" smtClean="0"/>
          </a:p>
          <a:p>
            <a:pPr>
              <a:buFont typeface="Arial" pitchFamily="34" charset="0"/>
              <a:buChar char="•"/>
            </a:pPr>
            <a:r>
              <a:rPr lang="en-US" sz="2800" dirty="0" smtClean="0"/>
              <a:t> These results indicate that it was the introduction of the TPS activity which caused the significant difference between the post test scores of the two groups. </a:t>
            </a:r>
            <a:endParaRPr kumimoji="0" lang="en-US" sz="2800" b="0" i="0" u="none" strike="noStrike" kern="1200" cap="none" spc="0" normalizeH="0" baseline="0" noProof="0" dirty="0" smtClean="0">
              <a:ln>
                <a:noFill/>
              </a:ln>
              <a:solidFill>
                <a:srgbClr val="0070C0"/>
              </a:solidFill>
              <a:effectLst/>
              <a:uLnTx/>
              <a:uFillTx/>
              <a:latin typeface="+mn-lt"/>
              <a:ea typeface="+mn-ea"/>
              <a:cs typeface="+mn-cs"/>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85259607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685800"/>
          </a:xfrm>
        </p:spPr>
        <p:txBody>
          <a:bodyPr>
            <a:normAutofit fontScale="90000"/>
          </a:bodyPr>
          <a:lstStyle/>
          <a:p>
            <a:r>
              <a:rPr lang="en-US" dirty="0" smtClean="0"/>
              <a:t>RQ2: Student perceptions of TPS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105</a:t>
            </a:fld>
            <a:endParaRPr lang="en-IN"/>
          </a:p>
        </p:txBody>
      </p:sp>
      <p:graphicFrame>
        <p:nvGraphicFramePr>
          <p:cNvPr id="10" name="Table 9"/>
          <p:cNvGraphicFramePr>
            <a:graphicFrameLocks noGrp="1"/>
          </p:cNvGraphicFramePr>
          <p:nvPr/>
        </p:nvGraphicFramePr>
        <p:xfrm>
          <a:off x="152400" y="2362200"/>
          <a:ext cx="8763001" cy="3962400"/>
        </p:xfrm>
        <a:graphic>
          <a:graphicData uri="http://schemas.openxmlformats.org/drawingml/2006/table">
            <a:tbl>
              <a:tblPr/>
              <a:tblGrid>
                <a:gridCol w="5708009"/>
                <a:gridCol w="884340"/>
                <a:gridCol w="1045129"/>
                <a:gridCol w="1125523"/>
              </a:tblGrid>
              <a:tr h="660400">
                <a:tc>
                  <a:txBody>
                    <a:bodyPr/>
                    <a:lstStyle/>
                    <a:p>
                      <a:pPr marL="0" marR="0">
                        <a:spcBef>
                          <a:spcPts val="0"/>
                        </a:spcBef>
                        <a:spcAft>
                          <a:spcPts val="0"/>
                        </a:spcAft>
                      </a:pPr>
                      <a:r>
                        <a:rPr lang="en-IN" sz="2000" dirty="0" err="1" smtClean="0">
                          <a:solidFill>
                            <a:srgbClr val="000000"/>
                          </a:solidFill>
                          <a:latin typeface="Times New Roman"/>
                          <a:ea typeface="Times New Roman"/>
                          <a:cs typeface="Verdana"/>
                        </a:rPr>
                        <a:t>Likert</a:t>
                      </a:r>
                      <a:r>
                        <a:rPr lang="en-IN" sz="2000" dirty="0" smtClean="0">
                          <a:solidFill>
                            <a:srgbClr val="000000"/>
                          </a:solidFill>
                          <a:latin typeface="Times New Roman"/>
                          <a:ea typeface="Times New Roman"/>
                          <a:cs typeface="Verdana"/>
                        </a:rPr>
                        <a:t> scale survey</a:t>
                      </a:r>
                      <a:endParaRPr lang="en-IN" sz="2000" dirty="0">
                        <a:solidFill>
                          <a:srgbClr val="000000"/>
                        </a:solidFill>
                        <a:latin typeface="Times New Roman"/>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Agree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Neutral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Disagree (%)</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spcBef>
                          <a:spcPts val="0"/>
                        </a:spcBef>
                        <a:spcAft>
                          <a:spcPts val="0"/>
                        </a:spcAft>
                      </a:pPr>
                      <a:r>
                        <a:rPr lang="en-IN" sz="2000" dirty="0" smtClean="0"/>
                        <a:t>Thinking about the problem and writing the solution during the think phase helped me learn CS1 concepts.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72</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21</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7</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00">
                <a:tc>
                  <a:txBody>
                    <a:bodyPr/>
                    <a:lstStyle/>
                    <a:p>
                      <a:pPr marL="0" marR="0">
                        <a:spcBef>
                          <a:spcPts val="0"/>
                        </a:spcBef>
                        <a:spcAft>
                          <a:spcPts val="0"/>
                        </a:spcAft>
                      </a:pPr>
                      <a:r>
                        <a:rPr lang="en-IN" sz="2000" dirty="0" smtClean="0"/>
                        <a:t>Discussing my solution with my partner during the pair phase helped me learn CS1 concepts.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67</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24</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9</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spcBef>
                          <a:spcPts val="0"/>
                        </a:spcBef>
                        <a:spcAft>
                          <a:spcPts val="0"/>
                        </a:spcAft>
                      </a:pPr>
                      <a:r>
                        <a:rPr lang="en-IN" sz="2000" dirty="0" smtClean="0"/>
                        <a:t>Listening to other students' solutions and discussion during the share phase helped me learn CS1 concepts.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73</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21</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6</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0400">
                <a:tc>
                  <a:txBody>
                    <a:bodyPr/>
                    <a:lstStyle/>
                    <a:p>
                      <a:pPr marL="0" marR="0">
                        <a:spcBef>
                          <a:spcPts val="0"/>
                        </a:spcBef>
                        <a:spcAft>
                          <a:spcPts val="0"/>
                        </a:spcAft>
                      </a:pPr>
                      <a:r>
                        <a:rPr lang="en-US" sz="2000" dirty="0" smtClean="0"/>
                        <a:t>I would not have learned as much from the lecture if there had been no think-pair-share activities.</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58</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a:solidFill>
                            <a:srgbClr val="000000"/>
                          </a:solidFill>
                          <a:latin typeface="Times New Roman"/>
                          <a:ea typeface="Times New Roman"/>
                          <a:cs typeface="Verdana"/>
                        </a:rPr>
                        <a:t>29</a:t>
                      </a:r>
                      <a:endParaRPr lang="en-US" sz="200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IN" sz="2000" dirty="0">
                          <a:solidFill>
                            <a:srgbClr val="000000"/>
                          </a:solidFill>
                          <a:latin typeface="Times New Roman"/>
                          <a:ea typeface="Times New Roman"/>
                          <a:cs typeface="Verdana"/>
                        </a:rPr>
                        <a:t>13</a:t>
                      </a:r>
                      <a:endParaRPr lang="en-US" sz="2000" dirty="0">
                        <a:solidFill>
                          <a:srgbClr val="000000"/>
                        </a:solidFill>
                        <a:latin typeface="Verdana"/>
                        <a:ea typeface="Times New Roman"/>
                        <a:cs typeface="Verdan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152400" y="685800"/>
            <a:ext cx="8991600" cy="1569660"/>
          </a:xfrm>
          <a:prstGeom prst="rect">
            <a:avLst/>
          </a:prstGeom>
        </p:spPr>
        <p:txBody>
          <a:bodyPr wrap="square">
            <a:spAutoFit/>
          </a:bodyPr>
          <a:lstStyle/>
          <a:p>
            <a:pPr>
              <a:buFont typeface="Arial" pitchFamily="34" charset="0"/>
              <a:buChar char="•"/>
            </a:pPr>
            <a:r>
              <a:rPr lang="en-US" sz="2400" dirty="0" smtClean="0"/>
              <a:t> </a:t>
            </a:r>
            <a:r>
              <a:rPr lang="en-US" sz="2400" dirty="0" err="1" smtClean="0"/>
              <a:t>Likert</a:t>
            </a:r>
            <a:r>
              <a:rPr lang="en-US" sz="2400" dirty="0" smtClean="0"/>
              <a:t> Scale – 336 responses received.</a:t>
            </a:r>
          </a:p>
          <a:p>
            <a:pPr>
              <a:buFont typeface="Arial" pitchFamily="34" charset="0"/>
              <a:buChar char="•"/>
            </a:pPr>
            <a:r>
              <a:rPr lang="en-US" sz="2400" dirty="0" smtClean="0"/>
              <a:t> 4 focus group interviews of 30 minutes duration, with 8-10 students in each group. Audio recorded, transcribed and analyzed using the content analysis technique.</a:t>
            </a:r>
            <a:endParaRPr lang="en-US" sz="2400"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214088979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US" sz="2400" i="1" dirty="0" smtClean="0"/>
              <a:t>“The think and pair parts were equally important. Unless we think on our own, we won’t get to know at what level we are. When we were made to think on certain questions we realize that these are some places we get stuck. We discuss those things with our partner, we realize that he overcame this problem in a certain manner and then we may come up with better solutions. So that’s a way of learning.”</a:t>
            </a:r>
          </a:p>
          <a:p>
            <a:endParaRPr lang="en-US" sz="2400" dirty="0" smtClean="0"/>
          </a:p>
          <a:p>
            <a:r>
              <a:rPr lang="en-US" sz="2400" i="1" dirty="0" smtClean="0"/>
              <a:t>“In a class of 240 you can come with 4 or 5 different solutions. […] In that half an hour [of TPS] we are able to learn five methods of solving a problem and pros and cons of each method. That’s more that you can learn in an hour.”</a:t>
            </a:r>
            <a:endParaRPr lang="en-US" sz="2400" dirty="0"/>
          </a:p>
        </p:txBody>
      </p:sp>
      <p:sp>
        <p:nvSpPr>
          <p:cNvPr id="4" name="Title 3"/>
          <p:cNvSpPr>
            <a:spLocks noGrp="1"/>
          </p:cNvSpPr>
          <p:nvPr>
            <p:ph type="title"/>
          </p:nvPr>
        </p:nvSpPr>
        <p:spPr>
          <a:xfrm>
            <a:off x="0" y="0"/>
            <a:ext cx="9144000" cy="685800"/>
          </a:xfrm>
        </p:spPr>
        <p:txBody>
          <a:bodyPr>
            <a:normAutofit/>
          </a:bodyPr>
          <a:lstStyle/>
          <a:p>
            <a:r>
              <a:rPr lang="en-US" sz="3600" dirty="0" smtClean="0"/>
              <a:t>RQ2: Confirmation</a:t>
            </a:r>
          </a:p>
        </p:txBody>
      </p:sp>
      <p:sp>
        <p:nvSpPr>
          <p:cNvPr id="6" name="Slide Number Placeholder 5"/>
          <p:cNvSpPr>
            <a:spLocks noGrp="1"/>
          </p:cNvSpPr>
          <p:nvPr>
            <p:ph type="sldNum" sz="quarter" idx="12"/>
          </p:nvPr>
        </p:nvSpPr>
        <p:spPr/>
        <p:txBody>
          <a:bodyPr/>
          <a:lstStyle/>
          <a:p>
            <a:fld id="{B13F5976-CE9D-4317-A140-F587A95E57E9}" type="slidenum">
              <a:rPr lang="en-IN" smtClean="0"/>
              <a:pPr/>
              <a:t>106</a:t>
            </a:fld>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246894706"/>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0"/>
            <a:ext cx="8229600" cy="685800"/>
          </a:xfrm>
        </p:spPr>
        <p:txBody>
          <a:bodyPr>
            <a:normAutofit fontScale="90000"/>
          </a:bodyPr>
          <a:lstStyle/>
          <a:p>
            <a:r>
              <a:rPr lang="en-US" dirty="0" smtClean="0"/>
              <a:t>RQ3: Instructor perceptions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107</a:t>
            </a:fld>
            <a:endParaRPr lang="en-IN"/>
          </a:p>
        </p:txBody>
      </p:sp>
      <p:sp>
        <p:nvSpPr>
          <p:cNvPr id="11" name="Content Placeholder 2"/>
          <p:cNvSpPr txBox="1">
            <a:spLocks/>
          </p:cNvSpPr>
          <p:nvPr/>
        </p:nvSpPr>
        <p:spPr>
          <a:xfrm>
            <a:off x="228600" y="762000"/>
            <a:ext cx="8763000" cy="6096000"/>
          </a:xfrm>
          <a:prstGeom prst="rect">
            <a:avLst/>
          </a:prstGeom>
        </p:spPr>
        <p:txBody>
          <a:bodyPr vert="horz" lIns="91440" tIns="45720" rIns="91440" bIns="45720" rtlCol="0">
            <a:noAutofit/>
          </a:bodyPr>
          <a:lstStyle/>
          <a:p>
            <a:pPr>
              <a:buFont typeface="Arial" pitchFamily="34" charset="0"/>
              <a:buChar char="•"/>
            </a:pPr>
            <a:r>
              <a:rPr lang="en-US" sz="2400" dirty="0" smtClean="0"/>
              <a:t> Instructor maintained detailed logs of the class.</a:t>
            </a:r>
          </a:p>
          <a:p>
            <a:pPr>
              <a:buFont typeface="Arial" pitchFamily="34" charset="0"/>
              <a:buChar char="•"/>
            </a:pPr>
            <a:r>
              <a:rPr lang="en-US" sz="2400" dirty="0" smtClean="0"/>
              <a:t> External observer, who attended all classes, maintained notes of classroom observations.</a:t>
            </a:r>
          </a:p>
          <a:p>
            <a:pPr>
              <a:buFont typeface="Arial" pitchFamily="34" charset="0"/>
              <a:buChar char="•"/>
            </a:pPr>
            <a:endParaRPr lang="en-US" sz="1600" dirty="0" smtClean="0"/>
          </a:p>
          <a:p>
            <a:pPr>
              <a:buFont typeface="Arial" pitchFamily="34" charset="0"/>
              <a:buChar char="•"/>
            </a:pPr>
            <a:r>
              <a:rPr lang="en-US" sz="2400" dirty="0" smtClean="0"/>
              <a:t> TPS is useful to address the challenges of students tuning out, getting distracted or going off-task. </a:t>
            </a:r>
          </a:p>
          <a:p>
            <a:pPr lvl="1">
              <a:buFont typeface="Arial" pitchFamily="34" charset="0"/>
              <a:buChar char="•"/>
            </a:pPr>
            <a:r>
              <a:rPr lang="en-US" sz="2400" dirty="0" smtClean="0"/>
              <a:t> When specific deliverables were given in each stage of the activities, students were on-task. </a:t>
            </a:r>
            <a:endParaRPr kumimoji="0" lang="en-US" sz="2400" b="0" i="0" u="none" strike="noStrike" kern="1200" cap="none" spc="0" normalizeH="0" baseline="0" noProof="0" dirty="0" smtClean="0">
              <a:ln>
                <a:noFill/>
              </a:ln>
              <a:solidFill>
                <a:srgbClr val="0070C0"/>
              </a:solidFill>
              <a:effectLst/>
              <a:uLnTx/>
              <a:uFillTx/>
              <a:latin typeface="+mn-lt"/>
              <a:ea typeface="+mn-ea"/>
              <a:cs typeface="+mn-cs"/>
            </a:endParaRPr>
          </a:p>
          <a:p>
            <a:pPr lvl="1">
              <a:buFont typeface="Arial" pitchFamily="34" charset="0"/>
              <a:buChar char="•"/>
            </a:pPr>
            <a:r>
              <a:rPr lang="en-US" sz="2400" dirty="0" smtClean="0"/>
              <a:t> There is increased participation by everyone, not just the vocal students. Since everyone has worked on the problems, everyone has something to contribute and so gets involved.</a:t>
            </a:r>
            <a:endParaRPr lang="en-US" sz="2400" dirty="0" smtClean="0">
              <a:solidFill>
                <a:srgbClr val="0070C0"/>
              </a:solidFill>
            </a:endParaRPr>
          </a:p>
          <a:p>
            <a:pPr>
              <a:buFont typeface="Arial" pitchFamily="34" charset="0"/>
              <a:buChar char="•"/>
            </a:pPr>
            <a:endParaRPr lang="en-US" sz="2400" dirty="0" smtClean="0"/>
          </a:p>
          <a:p>
            <a:pPr>
              <a:buFont typeface="Arial" pitchFamily="34" charset="0"/>
              <a:buChar char="•"/>
            </a:pPr>
            <a:r>
              <a:rPr lang="en-US" sz="2400" dirty="0" smtClean="0"/>
              <a:t>TPS works even in large classes.</a:t>
            </a:r>
          </a:p>
          <a:p>
            <a:pPr lvl="1">
              <a:buFont typeface="Arial" pitchFamily="34" charset="0"/>
              <a:buChar char="•"/>
            </a:pPr>
            <a:r>
              <a:rPr lang="en-US" sz="2400" dirty="0" smtClean="0"/>
              <a:t> The Share phase can become a bottleneck, but many solutions turn out to be similar and so only the first instance of each type of solution needed to be discussed.</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2657023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US" sz="2400" dirty="0" smtClean="0"/>
              <a:t>“Think-Pair-Share activity proved useful in clearing the doubts and </a:t>
            </a:r>
            <a:r>
              <a:rPr lang="en-US" sz="2400" u="sng" dirty="0" smtClean="0"/>
              <a:t>building confidence</a:t>
            </a:r>
            <a:r>
              <a:rPr lang="en-US" sz="2400" dirty="0" smtClean="0"/>
              <a:t> in the course.”</a:t>
            </a:r>
          </a:p>
          <a:p>
            <a:r>
              <a:rPr lang="en-US" sz="2400" dirty="0" smtClean="0"/>
              <a:t>“The think-pair exercises were nice. They </a:t>
            </a:r>
            <a:r>
              <a:rPr lang="en-US" sz="2400" u="sng" dirty="0" smtClean="0"/>
              <a:t>stimulated our thinking</a:t>
            </a:r>
            <a:r>
              <a:rPr lang="en-US" sz="2400" dirty="0" smtClean="0"/>
              <a:t> process.”</a:t>
            </a:r>
          </a:p>
          <a:p>
            <a:r>
              <a:rPr lang="en-US" sz="2400" dirty="0" smtClean="0"/>
              <a:t>“He came up with very innovative exercises such as Think-Pair-Share which further </a:t>
            </a:r>
            <a:r>
              <a:rPr lang="en-US" sz="2400" u="sng" dirty="0" smtClean="0"/>
              <a:t>improved our understanding</a:t>
            </a:r>
            <a:r>
              <a:rPr lang="en-US" sz="2400" dirty="0" smtClean="0"/>
              <a:t> of the course.”</a:t>
            </a:r>
          </a:p>
          <a:p>
            <a:endParaRPr lang="en-US" sz="2400" dirty="0" smtClean="0"/>
          </a:p>
          <a:p>
            <a:r>
              <a:rPr lang="en-US" sz="2400" dirty="0" smtClean="0"/>
              <a:t>“Think, Pair, Share was a good idea, but sometimes it was more than needed. Anyhow, overall it was good.”</a:t>
            </a:r>
          </a:p>
          <a:p>
            <a:r>
              <a:rPr lang="en-US" sz="2400" dirty="0" smtClean="0"/>
              <a:t>“Used Think Pair Share very effectively. This involved everyone. However, pace was often slow.”</a:t>
            </a:r>
          </a:p>
          <a:p>
            <a:r>
              <a:rPr lang="en-US" sz="2400" dirty="0" smtClean="0"/>
              <a:t>“His methods were innovative but I couldn`t connect to.”</a:t>
            </a:r>
            <a:br>
              <a:rPr lang="en-US" sz="2400" dirty="0" smtClean="0"/>
            </a:br>
            <a:endParaRPr lang="en-IN" sz="2400" dirty="0" smtClean="0"/>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Snippets from </a:t>
            </a:r>
            <a:r>
              <a:rPr lang="en-US" dirty="0" err="1" smtClean="0"/>
              <a:t>cs</a:t>
            </a:r>
            <a:r>
              <a:rPr lang="en-US" dirty="0" smtClean="0"/>
              <a:t> 101 course evaluation</a:t>
            </a:r>
          </a:p>
        </p:txBody>
      </p:sp>
      <p:sp>
        <p:nvSpPr>
          <p:cNvPr id="6" name="Slide Number Placeholder 5"/>
          <p:cNvSpPr>
            <a:spLocks noGrp="1"/>
          </p:cNvSpPr>
          <p:nvPr>
            <p:ph type="sldNum" sz="quarter" idx="12"/>
          </p:nvPr>
        </p:nvSpPr>
        <p:spPr/>
        <p:txBody>
          <a:bodyPr/>
          <a:lstStyle/>
          <a:p>
            <a:fld id="{B13F5976-CE9D-4317-A140-F587A95E57E9}" type="slidenum">
              <a:rPr lang="en-IN" smtClean="0"/>
              <a:pPr/>
              <a:t>108</a:t>
            </a:fld>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Engagement:</a:t>
            </a:r>
          </a:p>
          <a:p>
            <a:pPr lvl="1"/>
            <a:r>
              <a:rPr lang="en-IN" sz="2000" dirty="0" smtClean="0"/>
              <a:t>70% to 95% of students are engaged, averaging out to 83%</a:t>
            </a:r>
          </a:p>
          <a:p>
            <a:pPr lvl="1"/>
            <a:r>
              <a:rPr lang="en-IN" sz="2000" dirty="0" smtClean="0">
                <a:solidFill>
                  <a:srgbClr val="C00000"/>
                </a:solidFill>
              </a:rPr>
              <a:t>Observations triangulate well with self-reported engagement.</a:t>
            </a:r>
          </a:p>
          <a:p>
            <a:pPr lvl="1"/>
            <a:r>
              <a:rPr lang="en-IN" sz="2000" dirty="0" smtClean="0"/>
              <a:t>Student who is fully engaged in the think phase is likely remain engaged with probability 0.68 (see state-transition diagram).</a:t>
            </a:r>
          </a:p>
          <a:p>
            <a:pPr lvl="1"/>
            <a:r>
              <a:rPr lang="en-IN" sz="2000" dirty="0" smtClean="0">
                <a:solidFill>
                  <a:srgbClr val="C00000"/>
                </a:solidFill>
              </a:rPr>
              <a:t>Significant probabilities (0.47, 0.6) that students from lower engagement states in think phase will move to higher engagement states in pair phase.</a:t>
            </a:r>
          </a:p>
          <a:p>
            <a:endParaRPr lang="en-IN" sz="2400" dirty="0" smtClean="0"/>
          </a:p>
          <a:p>
            <a:r>
              <a:rPr lang="en-IN" sz="2400" dirty="0" smtClean="0"/>
              <a:t>Learning:</a:t>
            </a:r>
          </a:p>
          <a:p>
            <a:pPr lvl="1"/>
            <a:r>
              <a:rPr lang="en-US" sz="2000" dirty="0" smtClean="0"/>
              <a:t>Group which learned a concept via a TPS-activity performed significantly better </a:t>
            </a:r>
            <a:r>
              <a:rPr lang="en-US" sz="2000" dirty="0" smtClean="0">
                <a:solidFill>
                  <a:srgbClr val="C00000"/>
                </a:solidFill>
              </a:rPr>
              <a:t>(with a moderate to high effect size)</a:t>
            </a:r>
            <a:r>
              <a:rPr lang="en-US" sz="2000" dirty="0" smtClean="0"/>
              <a:t> than the group which learned the same concept from an interactive lecture.</a:t>
            </a:r>
          </a:p>
          <a:p>
            <a:pPr lvl="1"/>
            <a:r>
              <a:rPr lang="en-US" sz="2000" dirty="0" smtClean="0"/>
              <a:t>Significant majority of students approved of a TPS-based classroom environment, and felt that they would not have been able to learn CS1 as well had they not performed the TPS activities.</a:t>
            </a:r>
            <a:endParaRPr lang="en-IN" sz="2000" dirty="0" smtClean="0"/>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Summary of findings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109</a:t>
            </a:fld>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3"/>
          <p:cNvSpPr>
            <a:spLocks noGrp="1"/>
          </p:cNvSpPr>
          <p:nvPr>
            <p:ph type="title" idx="4294967295"/>
          </p:nvPr>
        </p:nvSpPr>
        <p:spPr>
          <a:xfrm>
            <a:off x="0" y="0"/>
            <a:ext cx="9144000" cy="838200"/>
          </a:xfrm>
        </p:spPr>
        <p:txBody>
          <a:bodyPr/>
          <a:lstStyle/>
          <a:p>
            <a:pPr eaLnBrk="1" hangingPunct="1"/>
            <a:r>
              <a:rPr lang="en-US" sz="3800" smtClean="0"/>
              <a:t>Gains from active learning strategies  </a:t>
            </a:r>
            <a:endParaRPr lang="en-IN" sz="3800" smtClean="0"/>
          </a:p>
        </p:txBody>
      </p:sp>
      <p:sp>
        <p:nvSpPr>
          <p:cNvPr id="19458" name="Text Box 4"/>
          <p:cNvSpPr txBox="1">
            <a:spLocks noChangeArrowheads="1"/>
          </p:cNvSpPr>
          <p:nvPr/>
        </p:nvSpPr>
        <p:spPr bwMode="auto">
          <a:xfrm>
            <a:off x="0" y="6248400"/>
            <a:ext cx="9144000" cy="581025"/>
          </a:xfrm>
          <a:prstGeom prst="rect">
            <a:avLst/>
          </a:prstGeom>
          <a:noFill/>
          <a:ln w="9525">
            <a:noFill/>
            <a:miter lim="800000"/>
            <a:headEnd/>
            <a:tailEnd/>
          </a:ln>
        </p:spPr>
        <p:txBody>
          <a:bodyPr lIns="72000" rIns="72000">
            <a:spAutoFit/>
          </a:bodyPr>
          <a:lstStyle/>
          <a:p>
            <a:r>
              <a:rPr lang="en-US" sz="1600" dirty="0">
                <a:solidFill>
                  <a:srgbClr val="30AEAB"/>
                </a:solidFill>
                <a:latin typeface="Calibri" pitchFamily="34" charset="0"/>
                <a:cs typeface="Calibri" pitchFamily="34" charset="0"/>
              </a:rPr>
              <a:t>R. Hake, “</a:t>
            </a:r>
            <a:r>
              <a:rPr lang="en-IN" sz="1600" dirty="0">
                <a:solidFill>
                  <a:srgbClr val="30AEAB"/>
                </a:solidFill>
                <a:latin typeface="Calibri" pitchFamily="34" charset="0"/>
                <a:cs typeface="Calibri" pitchFamily="34" charset="0"/>
              </a:rPr>
              <a:t>Interactive-engagement versus traditional methods: A six-thousand student survey of  mechanics test data for introductory physics courses” </a:t>
            </a:r>
            <a:r>
              <a:rPr lang="en-US" sz="1600" dirty="0">
                <a:solidFill>
                  <a:srgbClr val="30AEAB"/>
                </a:solidFill>
                <a:latin typeface="Calibri" pitchFamily="34" charset="0"/>
                <a:cs typeface="Calibri" pitchFamily="34" charset="0"/>
              </a:rPr>
              <a:t>Amer. Jour. </a:t>
            </a:r>
            <a:r>
              <a:rPr lang="en-US" sz="1600" dirty="0" err="1">
                <a:solidFill>
                  <a:srgbClr val="30AEAB"/>
                </a:solidFill>
                <a:latin typeface="Calibri" pitchFamily="34" charset="0"/>
                <a:cs typeface="Calibri" pitchFamily="34" charset="0"/>
              </a:rPr>
              <a:t>Phy</a:t>
            </a:r>
            <a:r>
              <a:rPr lang="en-US" sz="1600" dirty="0">
                <a:solidFill>
                  <a:srgbClr val="30AEAB"/>
                </a:solidFill>
                <a:latin typeface="Calibri" pitchFamily="34" charset="0"/>
                <a:cs typeface="Calibri" pitchFamily="34" charset="0"/>
              </a:rPr>
              <a:t>., </a:t>
            </a:r>
            <a:r>
              <a:rPr lang="en-US" sz="1600" b="1" dirty="0">
                <a:solidFill>
                  <a:srgbClr val="30AEAB"/>
                </a:solidFill>
                <a:latin typeface="Calibri" pitchFamily="34" charset="0"/>
                <a:cs typeface="Calibri" pitchFamily="34" charset="0"/>
              </a:rPr>
              <a:t>66</a:t>
            </a:r>
            <a:r>
              <a:rPr lang="en-US" sz="1600" dirty="0">
                <a:solidFill>
                  <a:srgbClr val="30AEAB"/>
                </a:solidFill>
                <a:latin typeface="Calibri" pitchFamily="34" charset="0"/>
                <a:cs typeface="Calibri" pitchFamily="34" charset="0"/>
              </a:rPr>
              <a:t> (1998)</a:t>
            </a:r>
          </a:p>
        </p:txBody>
      </p:sp>
      <p:sp>
        <p:nvSpPr>
          <p:cNvPr id="19464" name="Text Box 11"/>
          <p:cNvSpPr txBox="1">
            <a:spLocks noChangeArrowheads="1"/>
          </p:cNvSpPr>
          <p:nvPr/>
        </p:nvSpPr>
        <p:spPr bwMode="auto">
          <a:xfrm>
            <a:off x="76200" y="795278"/>
            <a:ext cx="2667000" cy="2862322"/>
          </a:xfrm>
          <a:prstGeom prst="rect">
            <a:avLst/>
          </a:prstGeom>
          <a:noFill/>
          <a:ln w="9525">
            <a:solidFill>
              <a:schemeClr val="tx1"/>
            </a:solidFill>
            <a:miter lim="800000"/>
            <a:headEnd/>
            <a:tailEnd/>
          </a:ln>
        </p:spPr>
        <p:txBody>
          <a:bodyPr>
            <a:spAutoFit/>
          </a:bodyPr>
          <a:lstStyle/>
          <a:p>
            <a:pPr marL="95250" indent="-95250">
              <a:lnSpc>
                <a:spcPct val="105000"/>
              </a:lnSpc>
              <a:spcBef>
                <a:spcPct val="20000"/>
              </a:spcBef>
              <a:buFontTx/>
              <a:buChar char="•"/>
            </a:pPr>
            <a:r>
              <a:rPr lang="en-US" sz="2000" dirty="0">
                <a:latin typeface="Calibri" pitchFamily="34" charset="0"/>
                <a:cs typeface="Calibri" pitchFamily="34" charset="0"/>
              </a:rPr>
              <a:t>6542 students</a:t>
            </a:r>
          </a:p>
          <a:p>
            <a:pPr marL="95250" indent="-95250">
              <a:lnSpc>
                <a:spcPct val="105000"/>
              </a:lnSpc>
              <a:spcBef>
                <a:spcPct val="20000"/>
              </a:spcBef>
              <a:buFontTx/>
              <a:buChar char="•"/>
            </a:pPr>
            <a:r>
              <a:rPr lang="en-US" sz="2000" dirty="0">
                <a:latin typeface="Calibri" pitchFamily="34" charset="0"/>
                <a:cs typeface="Calibri" pitchFamily="34" charset="0"/>
              </a:rPr>
              <a:t>62 </a:t>
            </a:r>
            <a:r>
              <a:rPr lang="en-US" sz="2000" dirty="0" smtClean="0">
                <a:latin typeface="Calibri" pitchFamily="34" charset="0"/>
                <a:cs typeface="Calibri" pitchFamily="34" charset="0"/>
              </a:rPr>
              <a:t>courses - Physics</a:t>
            </a:r>
            <a:endParaRPr lang="en-US" sz="2000" dirty="0">
              <a:latin typeface="Calibri" pitchFamily="34" charset="0"/>
              <a:cs typeface="Calibri" pitchFamily="34" charset="0"/>
            </a:endParaRPr>
          </a:p>
          <a:p>
            <a:pPr marL="95250" indent="-95250">
              <a:lnSpc>
                <a:spcPct val="105000"/>
              </a:lnSpc>
              <a:spcBef>
                <a:spcPct val="20000"/>
              </a:spcBef>
              <a:buFontTx/>
              <a:buChar char="•"/>
            </a:pPr>
            <a:r>
              <a:rPr lang="en-US" sz="2000" dirty="0">
                <a:latin typeface="Calibri" pitchFamily="34" charset="0"/>
                <a:cs typeface="Calibri" pitchFamily="34" charset="0"/>
              </a:rPr>
              <a:t>Variety of institutions: high school, college, university (including Harvard</a:t>
            </a:r>
            <a:r>
              <a:rPr lang="en-US" sz="2000" dirty="0" smtClean="0">
                <a:latin typeface="Calibri" pitchFamily="34" charset="0"/>
                <a:cs typeface="Calibri" pitchFamily="34" charset="0"/>
              </a:rPr>
              <a:t>)</a:t>
            </a:r>
          </a:p>
          <a:p>
            <a:pPr marL="95250" indent="-95250">
              <a:lnSpc>
                <a:spcPct val="105000"/>
              </a:lnSpc>
              <a:spcBef>
                <a:spcPct val="20000"/>
              </a:spcBef>
              <a:buFontTx/>
              <a:buChar char="•"/>
            </a:pPr>
            <a:r>
              <a:rPr lang="en-US" sz="2000" dirty="0" smtClean="0">
                <a:latin typeface="Calibri" pitchFamily="34" charset="0"/>
                <a:cs typeface="Calibri" pitchFamily="34" charset="0"/>
              </a:rPr>
              <a:t>Test used – FCI (Force Concept Inventory)</a:t>
            </a:r>
          </a:p>
        </p:txBody>
      </p:sp>
      <p:sp>
        <p:nvSpPr>
          <p:cNvPr id="19465" name="Text Box 14"/>
          <p:cNvSpPr txBox="1">
            <a:spLocks noChangeArrowheads="1"/>
          </p:cNvSpPr>
          <p:nvPr/>
        </p:nvSpPr>
        <p:spPr bwMode="auto">
          <a:xfrm>
            <a:off x="233363" y="4059238"/>
            <a:ext cx="8439150" cy="2277547"/>
          </a:xfrm>
          <a:prstGeom prst="rect">
            <a:avLst/>
          </a:prstGeom>
          <a:noFill/>
          <a:ln w="9525">
            <a:solidFill>
              <a:schemeClr val="tx1"/>
            </a:solidFill>
            <a:miter lim="800000"/>
            <a:headEnd/>
            <a:tailEnd/>
          </a:ln>
        </p:spPr>
        <p:txBody>
          <a:bodyPr>
            <a:spAutoFit/>
          </a:bodyPr>
          <a:lstStyle/>
          <a:p>
            <a:pPr marL="95250" indent="-95250">
              <a:lnSpc>
                <a:spcPct val="105000"/>
              </a:lnSpc>
              <a:spcBef>
                <a:spcPct val="20000"/>
              </a:spcBef>
              <a:buFontTx/>
              <a:buChar char="•"/>
            </a:pPr>
            <a:r>
              <a:rPr lang="en-US" sz="2000" dirty="0" smtClean="0">
                <a:latin typeface="Calibri" pitchFamily="34" charset="0"/>
                <a:cs typeface="Calibri" pitchFamily="34" charset="0"/>
              </a:rPr>
              <a:t> Maximum </a:t>
            </a:r>
            <a:r>
              <a:rPr lang="en-US" sz="2000" dirty="0">
                <a:latin typeface="Calibri" pitchFamily="34" charset="0"/>
                <a:cs typeface="Calibri" pitchFamily="34" charset="0"/>
              </a:rPr>
              <a:t>gain from lecture courses was 0.28</a:t>
            </a:r>
          </a:p>
          <a:p>
            <a:pPr marL="552450" lvl="1" indent="-95250">
              <a:lnSpc>
                <a:spcPct val="105000"/>
              </a:lnSpc>
              <a:spcBef>
                <a:spcPct val="20000"/>
              </a:spcBef>
              <a:buFontTx/>
              <a:buChar char="•"/>
            </a:pPr>
            <a:r>
              <a:rPr lang="en-US" dirty="0" smtClean="0">
                <a:latin typeface="Calibri" pitchFamily="34" charset="0"/>
                <a:cs typeface="Calibri" pitchFamily="34" charset="0"/>
              </a:rPr>
              <a:t> Many instructors had high scores on teaching evaluations</a:t>
            </a:r>
          </a:p>
          <a:p>
            <a:pPr marL="95250" indent="-95250">
              <a:lnSpc>
                <a:spcPct val="105000"/>
              </a:lnSpc>
              <a:spcBef>
                <a:spcPct val="20000"/>
              </a:spcBef>
              <a:buFontTx/>
              <a:buChar char="•"/>
            </a:pPr>
            <a:r>
              <a:rPr lang="en-US" sz="2000" dirty="0" smtClean="0">
                <a:latin typeface="Calibri" pitchFamily="34" charset="0"/>
                <a:cs typeface="Calibri" pitchFamily="34" charset="0"/>
              </a:rPr>
              <a:t> </a:t>
            </a:r>
            <a:r>
              <a:rPr lang="en-US" sz="2000" dirty="0">
                <a:latin typeface="Calibri" pitchFamily="34" charset="0"/>
                <a:cs typeface="Calibri" pitchFamily="34" charset="0"/>
              </a:rPr>
              <a:t>Gain from active-learning courses </a:t>
            </a:r>
            <a:r>
              <a:rPr lang="en-US" sz="2000" dirty="0" smtClean="0">
                <a:latin typeface="Calibri" pitchFamily="34" charset="0"/>
                <a:cs typeface="Calibri" pitchFamily="34" charset="0"/>
              </a:rPr>
              <a:t>had a wide </a:t>
            </a:r>
            <a:r>
              <a:rPr lang="en-US" sz="2000" dirty="0">
                <a:latin typeface="Calibri" pitchFamily="34" charset="0"/>
                <a:cs typeface="Calibri" pitchFamily="34" charset="0"/>
              </a:rPr>
              <a:t>range: </a:t>
            </a:r>
            <a:r>
              <a:rPr lang="en-US" sz="2000" dirty="0" smtClean="0">
                <a:latin typeface="Calibri" pitchFamily="34" charset="0"/>
                <a:cs typeface="Calibri" pitchFamily="34" charset="0"/>
              </a:rPr>
              <a:t>0.23-0.7</a:t>
            </a:r>
          </a:p>
          <a:p>
            <a:pPr marL="552450" lvl="1" indent="-95250">
              <a:lnSpc>
                <a:spcPct val="105000"/>
              </a:lnSpc>
              <a:spcBef>
                <a:spcPct val="20000"/>
              </a:spcBef>
              <a:buFontTx/>
              <a:buChar char="•"/>
            </a:pPr>
            <a:r>
              <a:rPr lang="en-US" dirty="0" smtClean="0">
                <a:latin typeface="Calibri" pitchFamily="34" charset="0"/>
                <a:cs typeface="Calibri" pitchFamily="34" charset="0"/>
              </a:rPr>
              <a:t> Active learning courses often had gains 2-3 times greater than lectures</a:t>
            </a:r>
            <a:r>
              <a:rPr lang="en-US" sz="2000" dirty="0" smtClean="0">
                <a:latin typeface="Calibri" pitchFamily="34" charset="0"/>
                <a:cs typeface="Calibri" pitchFamily="34" charset="0"/>
              </a:rPr>
              <a:t> </a:t>
            </a:r>
          </a:p>
          <a:p>
            <a:pPr marL="95250" indent="-95250">
              <a:lnSpc>
                <a:spcPct val="105000"/>
              </a:lnSpc>
              <a:spcBef>
                <a:spcPct val="20000"/>
              </a:spcBef>
            </a:pPr>
            <a:r>
              <a:rPr lang="en-US" sz="2000" dirty="0" smtClean="0">
                <a:latin typeface="Calibri" pitchFamily="34" charset="0"/>
                <a:cs typeface="Calibri" pitchFamily="34" charset="0"/>
              </a:rPr>
              <a:t>Implication</a:t>
            </a:r>
            <a:r>
              <a:rPr lang="en-US" sz="2000" dirty="0">
                <a:latin typeface="Calibri" pitchFamily="34" charset="0"/>
                <a:cs typeface="Calibri" pitchFamily="34" charset="0"/>
              </a:rPr>
              <a:t>: </a:t>
            </a:r>
            <a:r>
              <a:rPr lang="en-US" sz="2000" dirty="0" smtClean="0">
                <a:latin typeface="Calibri" pitchFamily="34" charset="0"/>
                <a:cs typeface="Calibri" pitchFamily="34" charset="0"/>
              </a:rPr>
              <a:t>It is desirable to explicitly incorporate active learning strategies in our teaching-learning process.</a:t>
            </a:r>
          </a:p>
        </p:txBody>
      </p:sp>
      <p:sp>
        <p:nvSpPr>
          <p:cNvPr id="13" name="Slide Number Placeholder 12"/>
          <p:cNvSpPr>
            <a:spLocks noGrp="1"/>
          </p:cNvSpPr>
          <p:nvPr>
            <p:ph type="sldNum" sz="quarter" idx="12"/>
          </p:nvPr>
        </p:nvSpPr>
        <p:spPr/>
        <p:txBody>
          <a:bodyPr/>
          <a:lstStyle/>
          <a:p>
            <a:fld id="{B13F5976-CE9D-4317-A140-F587A95E57E9}" type="slidenum">
              <a:rPr lang="en-IN" smtClean="0"/>
              <a:pPr/>
              <a:t>11</a:t>
            </a:fld>
            <a:endParaRPr lang="en-IN"/>
          </a:p>
        </p:txBody>
      </p:sp>
      <p:grpSp>
        <p:nvGrpSpPr>
          <p:cNvPr id="15" name="Group 14"/>
          <p:cNvGrpSpPr/>
          <p:nvPr/>
        </p:nvGrpSpPr>
        <p:grpSpPr>
          <a:xfrm>
            <a:off x="2819400" y="690563"/>
            <a:ext cx="6477000" cy="3271837"/>
            <a:chOff x="0" y="690563"/>
            <a:chExt cx="6477000" cy="3271837"/>
          </a:xfrm>
        </p:grpSpPr>
        <p:pic>
          <p:nvPicPr>
            <p:cNvPr id="16" name="Picture 6"/>
            <p:cNvPicPr>
              <a:picLocks noChangeAspect="1" noChangeArrowheads="1"/>
            </p:cNvPicPr>
            <p:nvPr/>
          </p:nvPicPr>
          <p:blipFill>
            <a:blip r:embed="rId3"/>
            <a:srcRect/>
            <a:stretch>
              <a:fillRect/>
            </a:stretch>
          </p:blipFill>
          <p:spPr bwMode="auto">
            <a:xfrm>
              <a:off x="0" y="690563"/>
              <a:ext cx="6477000" cy="3271837"/>
            </a:xfrm>
            <a:prstGeom prst="rect">
              <a:avLst/>
            </a:prstGeom>
            <a:noFill/>
            <a:ln w="9525">
              <a:noFill/>
              <a:miter lim="800000"/>
              <a:headEnd/>
              <a:tailEnd/>
            </a:ln>
          </p:spPr>
        </p:pic>
        <p:sp>
          <p:nvSpPr>
            <p:cNvPr id="17" name="Text Box 7"/>
            <p:cNvSpPr txBox="1">
              <a:spLocks noChangeArrowheads="1"/>
            </p:cNvSpPr>
            <p:nvPr/>
          </p:nvSpPr>
          <p:spPr bwMode="auto">
            <a:xfrm>
              <a:off x="276225" y="827088"/>
              <a:ext cx="2166938" cy="396875"/>
            </a:xfrm>
            <a:prstGeom prst="rect">
              <a:avLst/>
            </a:prstGeom>
            <a:noFill/>
            <a:ln w="9525">
              <a:noFill/>
              <a:miter lim="800000"/>
              <a:headEnd/>
              <a:tailEnd/>
            </a:ln>
          </p:spPr>
          <p:txBody>
            <a:bodyPr>
              <a:spAutoFit/>
            </a:bodyPr>
            <a:lstStyle/>
            <a:p>
              <a:pPr>
                <a:spcBef>
                  <a:spcPct val="50000"/>
                </a:spcBef>
              </a:pPr>
              <a:r>
                <a:rPr lang="en-US" sz="2000" b="1">
                  <a:solidFill>
                    <a:schemeClr val="accent2"/>
                  </a:solidFill>
                </a:rPr>
                <a:t>Trad lecture (14)</a:t>
              </a:r>
              <a:endParaRPr lang="en-IN" sz="2000" b="1">
                <a:solidFill>
                  <a:schemeClr val="accent2"/>
                </a:solidFill>
              </a:endParaRPr>
            </a:p>
          </p:txBody>
        </p:sp>
        <p:sp>
          <p:nvSpPr>
            <p:cNvPr id="18" name="Text Box 8"/>
            <p:cNvSpPr txBox="1">
              <a:spLocks noChangeArrowheads="1"/>
            </p:cNvSpPr>
            <p:nvPr/>
          </p:nvSpPr>
          <p:spPr bwMode="auto">
            <a:xfrm>
              <a:off x="2528888" y="827088"/>
              <a:ext cx="3927475" cy="396875"/>
            </a:xfrm>
            <a:prstGeom prst="rect">
              <a:avLst/>
            </a:prstGeom>
            <a:noFill/>
            <a:ln w="9525">
              <a:noFill/>
              <a:miter lim="800000"/>
              <a:headEnd/>
              <a:tailEnd/>
            </a:ln>
          </p:spPr>
          <p:txBody>
            <a:bodyPr>
              <a:spAutoFit/>
            </a:bodyPr>
            <a:lstStyle/>
            <a:p>
              <a:pPr>
                <a:spcBef>
                  <a:spcPct val="50000"/>
                </a:spcBef>
              </a:pPr>
              <a:r>
                <a:rPr lang="en-US" sz="2000" b="1">
                  <a:solidFill>
                    <a:srgbClr val="339933"/>
                  </a:solidFill>
                </a:rPr>
                <a:t>Active learning strategies (48)</a:t>
              </a:r>
              <a:endParaRPr lang="en-IN" sz="2000" b="1">
                <a:solidFill>
                  <a:srgbClr val="339933"/>
                </a:solidFill>
              </a:endParaRPr>
            </a:p>
          </p:txBody>
        </p:sp>
        <p:sp>
          <p:nvSpPr>
            <p:cNvPr id="19" name="Text Box 9"/>
            <p:cNvSpPr txBox="1">
              <a:spLocks noChangeArrowheads="1"/>
            </p:cNvSpPr>
            <p:nvPr/>
          </p:nvSpPr>
          <p:spPr bwMode="auto">
            <a:xfrm>
              <a:off x="3429000" y="1258888"/>
              <a:ext cx="2209800" cy="1107996"/>
            </a:xfrm>
            <a:prstGeom prst="rect">
              <a:avLst/>
            </a:prstGeom>
            <a:solidFill>
              <a:srgbClr val="FFFF99"/>
            </a:solidFill>
            <a:ln w="9525">
              <a:solidFill>
                <a:schemeClr val="tx1"/>
              </a:solidFill>
              <a:miter lim="800000"/>
              <a:headEnd/>
              <a:tailEnd/>
            </a:ln>
          </p:spPr>
          <p:txBody>
            <a:bodyPr wrap="square">
              <a:spAutoFit/>
            </a:bodyPr>
            <a:lstStyle/>
            <a:p>
              <a:pPr algn="ctr" eaLnBrk="0" hangingPunct="0">
                <a:spcBef>
                  <a:spcPct val="20000"/>
                </a:spcBef>
              </a:pPr>
              <a:r>
                <a:rPr lang="en-US" b="1" dirty="0">
                  <a:latin typeface="Times" pitchFamily="18" charset="0"/>
                </a:rPr>
                <a:t>Normalized </a:t>
              </a:r>
              <a:r>
                <a:rPr lang="en-US" b="1" dirty="0" smtClean="0">
                  <a:latin typeface="Times" pitchFamily="18" charset="0"/>
                </a:rPr>
                <a:t>gain</a:t>
              </a:r>
              <a:endParaRPr lang="en-US" b="1" dirty="0">
                <a:latin typeface="Times" pitchFamily="18" charset="0"/>
              </a:endParaRPr>
            </a:p>
            <a:p>
              <a:pPr eaLnBrk="0" hangingPunct="0"/>
              <a:r>
                <a:rPr lang="en-US" b="1" dirty="0">
                  <a:latin typeface="Times" pitchFamily="18" charset="0"/>
                </a:rPr>
                <a:t>&lt;g&gt;</a:t>
              </a:r>
              <a:r>
                <a:rPr lang="en-US" sz="2400" b="1" dirty="0">
                  <a:latin typeface="Times" pitchFamily="18" charset="0"/>
                </a:rPr>
                <a:t> =  </a:t>
              </a:r>
              <a:r>
                <a:rPr lang="en-US" sz="2400" b="1" baseline="30000" dirty="0">
                  <a:latin typeface="Times" pitchFamily="18" charset="0"/>
                </a:rPr>
                <a:t>post-pre</a:t>
              </a:r>
              <a:r>
                <a:rPr lang="en-US" sz="2400" b="1" dirty="0">
                  <a:latin typeface="Times" pitchFamily="18" charset="0"/>
                </a:rPr>
                <a:t> 	</a:t>
              </a:r>
              <a:r>
                <a:rPr lang="en-US" sz="2400" b="1" baseline="30000" dirty="0">
                  <a:latin typeface="Times" pitchFamily="18" charset="0"/>
                </a:rPr>
                <a:t>100-pre</a:t>
              </a:r>
              <a:endParaRPr lang="en-US" sz="2400" b="1" dirty="0">
                <a:latin typeface="Times" pitchFamily="18" charset="0"/>
              </a:endParaRPr>
            </a:p>
          </p:txBody>
        </p:sp>
        <p:sp>
          <p:nvSpPr>
            <p:cNvPr id="20" name="Line 10"/>
            <p:cNvSpPr>
              <a:spLocks noChangeShapeType="1"/>
            </p:cNvSpPr>
            <p:nvPr/>
          </p:nvSpPr>
          <p:spPr bwMode="auto">
            <a:xfrm>
              <a:off x="4360862" y="1905000"/>
              <a:ext cx="973138" cy="0"/>
            </a:xfrm>
            <a:prstGeom prst="line">
              <a:avLst/>
            </a:prstGeom>
            <a:noFill/>
            <a:ln w="28575">
              <a:solidFill>
                <a:schemeClr val="tx1"/>
              </a:solidFill>
              <a:round/>
              <a:headEnd/>
              <a:tailEnd/>
            </a:ln>
          </p:spPr>
          <p:txBody>
            <a:bodyPr wrap="none" anchor="ctr"/>
            <a:lstStyle/>
            <a:p>
              <a:endParaRPr lang="en-US"/>
            </a:p>
          </p:txBody>
        </p:sp>
      </p:gr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905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7"/>
          <p:cNvSpPr>
            <a:spLocks noGrp="1"/>
          </p:cNvSpPr>
          <p:nvPr>
            <p:ph idx="1"/>
          </p:nvPr>
        </p:nvSpPr>
        <p:spPr>
          <a:xfrm>
            <a:off x="71438" y="1000125"/>
            <a:ext cx="9072562" cy="5857875"/>
          </a:xfrm>
        </p:spPr>
        <p:txBody>
          <a:bodyPr>
            <a:normAutofit/>
          </a:bodyPr>
          <a:lstStyle/>
          <a:p>
            <a:r>
              <a:rPr lang="en-IN" sz="2400" dirty="0" smtClean="0"/>
              <a:t>Download the </a:t>
            </a:r>
            <a:r>
              <a:rPr lang="en-IN" sz="2400" i="1" dirty="0" smtClean="0"/>
              <a:t>TPS-activity-constructor</a:t>
            </a:r>
            <a:r>
              <a:rPr lang="en-IN" sz="2400" dirty="0" smtClean="0"/>
              <a:t> resource sheet from:</a:t>
            </a:r>
          </a:p>
          <a:p>
            <a:pPr lvl="1"/>
            <a:r>
              <a:rPr lang="en-IN" sz="2000" dirty="0" smtClean="0"/>
              <a:t>Download from </a:t>
            </a:r>
            <a:r>
              <a:rPr lang="en-IN" sz="2000" dirty="0" smtClean="0">
                <a:hlinkClick r:id="rId3"/>
              </a:rPr>
              <a:t>www.et.iitb.ac.in/resources</a:t>
            </a:r>
            <a:endParaRPr lang="en-US" sz="2800" dirty="0" smtClean="0"/>
          </a:p>
          <a:p>
            <a:pPr marL="514350" indent="-514350" eaLnBrk="1" hangingPunct="1"/>
            <a:r>
              <a:rPr lang="en-US" sz="2800" dirty="0" smtClean="0"/>
              <a:t>Three points to keep in mind:</a:t>
            </a:r>
          </a:p>
          <a:p>
            <a:pPr marL="914400" lvl="1" indent="-514350" eaLnBrk="1" hangingPunct="1">
              <a:buFontTx/>
              <a:buAutoNum type="arabicPeriod"/>
            </a:pPr>
            <a:r>
              <a:rPr lang="en-US" sz="2400" dirty="0" smtClean="0"/>
              <a:t>Ensure that there is a </a:t>
            </a:r>
            <a:r>
              <a:rPr lang="en-US" sz="2400" u="sng" dirty="0" smtClean="0"/>
              <a:t>clear ‘deliverable’</a:t>
            </a:r>
            <a:r>
              <a:rPr lang="en-US" sz="2400" dirty="0" smtClean="0"/>
              <a:t> for each phase. This drives the action in that phase.</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 phases are </a:t>
            </a:r>
            <a:r>
              <a:rPr lang="en-US" sz="2400" u="sng" dirty="0" smtClean="0"/>
              <a:t>logically connected</a:t>
            </a:r>
            <a:r>
              <a:rPr lang="en-US" sz="2400" dirty="0" smtClean="0"/>
              <a:t>. They should use the output of one phase in next. </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there is </a:t>
            </a:r>
            <a:r>
              <a:rPr lang="en-US" sz="2400" u="sng" dirty="0" smtClean="0"/>
              <a:t>sufficient time</a:t>
            </a:r>
            <a:r>
              <a:rPr lang="en-US" sz="2400" dirty="0" smtClean="0"/>
              <a:t> for each phase. </a:t>
            </a:r>
          </a:p>
          <a:p>
            <a:pPr marL="914400" lvl="1" indent="-514350" eaLnBrk="1" hangingPunct="1">
              <a:buNone/>
            </a:pPr>
            <a:r>
              <a:rPr lang="en-US" sz="2400" dirty="0" smtClean="0"/>
              <a:t>	Too little </a:t>
            </a:r>
            <a:r>
              <a:rPr lang="en-US" sz="2400" dirty="0" smtClean="0">
                <a:sym typeface="Wingdings" pitchFamily="2" charset="2"/>
              </a:rPr>
              <a:t> Frustration; Too much  Boredom. </a:t>
            </a:r>
          </a:p>
          <a:p>
            <a:pPr marL="914400" lvl="1" indent="-514350" eaLnBrk="1" hangingPunct="1">
              <a:buNone/>
            </a:pPr>
            <a:r>
              <a:rPr lang="en-US" sz="2400" dirty="0" smtClean="0">
                <a:sym typeface="Wingdings" pitchFamily="2" charset="2"/>
              </a:rPr>
              <a:t>	</a:t>
            </a:r>
            <a:r>
              <a:rPr lang="en-US" sz="2400" dirty="0" smtClean="0"/>
              <a:t>Move on when 80% of the class has finished.</a:t>
            </a:r>
          </a:p>
        </p:txBody>
      </p:sp>
      <p:sp>
        <p:nvSpPr>
          <p:cNvPr id="18436" name="Slide Number Placeholder 5"/>
          <p:cNvSpPr>
            <a:spLocks noGrp="1"/>
          </p:cNvSpPr>
          <p:nvPr>
            <p:ph type="sldNum" sz="quarter" idx="12"/>
          </p:nvPr>
        </p:nvSpPr>
        <p:spPr>
          <a:noFill/>
        </p:spPr>
        <p:txBody>
          <a:bodyPr/>
          <a:lstStyle/>
          <a:p>
            <a:fld id="{4277000F-CF77-4F76-9620-932FBC459B64}" type="slidenum">
              <a:rPr lang="en-IN" smtClean="0">
                <a:latin typeface="Arial" pitchFamily="34" charset="0"/>
                <a:cs typeface="Arial" pitchFamily="34" charset="0"/>
              </a:rPr>
              <a:pPr/>
              <a:t>110</a:t>
            </a:fld>
            <a:endParaRPr lang="en-IN" smtClean="0">
              <a:latin typeface="Arial" pitchFamily="34" charset="0"/>
              <a:cs typeface="Arial" pitchFamily="34" charset="0"/>
            </a:endParaRPr>
          </a:p>
        </p:txBody>
      </p:sp>
      <p:sp>
        <p:nvSpPr>
          <p:cNvPr id="5" name="Title 3"/>
          <p:cNvSpPr>
            <a:spLocks noGrp="1"/>
          </p:cNvSpPr>
          <p:nvPr>
            <p:ph type="title"/>
          </p:nvPr>
        </p:nvSpPr>
        <p:spPr>
          <a:xfrm>
            <a:off x="467544" y="0"/>
            <a:ext cx="8229600" cy="685800"/>
          </a:xfrm>
        </p:spPr>
        <p:txBody>
          <a:bodyPr>
            <a:normAutofit fontScale="90000"/>
          </a:bodyPr>
          <a:lstStyle/>
          <a:p>
            <a:r>
              <a:rPr lang="en-US" dirty="0" smtClean="0"/>
              <a:t>Summary of TPS setup guidelines</a:t>
            </a:r>
            <a:endParaRPr lang="en-IN"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86707429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4294967295"/>
          </p:nvPr>
        </p:nvSpPr>
        <p:spPr>
          <a:xfrm>
            <a:off x="152400" y="990600"/>
            <a:ext cx="8915400" cy="5576888"/>
          </a:xfrm>
        </p:spPr>
        <p:txBody>
          <a:bodyPr/>
          <a:lstStyle/>
          <a:p>
            <a:pPr marL="177800" indent="-177800" eaLnBrk="1" hangingPunct="1"/>
            <a:r>
              <a:rPr lang="en-IN" sz="2400" dirty="0" smtClean="0"/>
              <a:t>Students engage in problem-solving activities </a:t>
            </a:r>
            <a:r>
              <a:rPr lang="en-IN" sz="2400" i="1" dirty="0" smtClean="0"/>
              <a:t>during</a:t>
            </a:r>
            <a:r>
              <a:rPr lang="en-IN" sz="2400" dirty="0" smtClean="0"/>
              <a:t> class time.</a:t>
            </a:r>
          </a:p>
          <a:p>
            <a:pPr marL="177800" indent="-177800" eaLnBrk="1" hangingPunct="1"/>
            <a:endParaRPr lang="en-IN" sz="2400" dirty="0" smtClean="0"/>
          </a:p>
          <a:p>
            <a:pPr marL="177800" indent="-177800" eaLnBrk="1" hangingPunct="1"/>
            <a:r>
              <a:rPr lang="en-IN" sz="2400" dirty="0" err="1" smtClean="0"/>
              <a:t>Speciﬁc</a:t>
            </a:r>
            <a:r>
              <a:rPr lang="en-IN" sz="2400" dirty="0" smtClean="0"/>
              <a:t> student ideas are elicited and addressed.</a:t>
            </a:r>
          </a:p>
          <a:p>
            <a:pPr marL="177800" indent="-177800" eaLnBrk="1" hangingPunct="1"/>
            <a:r>
              <a:rPr lang="en-IN" sz="2400" dirty="0" smtClean="0"/>
              <a:t>Students are asked to “</a:t>
            </a:r>
            <a:r>
              <a:rPr lang="en-IN" sz="2400" dirty="0" err="1" smtClean="0"/>
              <a:t>ﬁgure</a:t>
            </a:r>
            <a:r>
              <a:rPr lang="en-IN" sz="2400" dirty="0" smtClean="0"/>
              <a:t> things out for themselves.”</a:t>
            </a:r>
          </a:p>
          <a:p>
            <a:pPr marL="177800" indent="-177800" eaLnBrk="1" hangingPunct="1"/>
            <a:r>
              <a:rPr lang="en-IN" sz="2400" dirty="0" smtClean="0"/>
              <a:t>Students are asked to express their reasoning explicitly.</a:t>
            </a:r>
          </a:p>
          <a:p>
            <a:pPr marL="177800" indent="-177800" eaLnBrk="1" hangingPunct="1"/>
            <a:r>
              <a:rPr lang="en-IN" sz="2400" dirty="0" smtClean="0"/>
              <a:t>Students work collaboratively. </a:t>
            </a:r>
          </a:p>
          <a:p>
            <a:pPr marL="177800" indent="-177800" eaLnBrk="1" hangingPunct="1"/>
            <a:endParaRPr lang="en-IN" sz="2400" dirty="0" smtClean="0"/>
          </a:p>
          <a:p>
            <a:pPr marL="177800" indent="-177800" eaLnBrk="1" hangingPunct="1"/>
            <a:r>
              <a:rPr lang="en-IN" sz="2400" dirty="0" smtClean="0"/>
              <a:t>Students receive rapid feedback on their work.</a:t>
            </a:r>
          </a:p>
          <a:p>
            <a:pPr marL="177800" indent="-177800" eaLnBrk="1" hangingPunct="1"/>
            <a:r>
              <a:rPr lang="en-IN" sz="2400" dirty="0" smtClean="0"/>
              <a:t>Qualitative reasoning and conceptual thinking  are emphasized.</a:t>
            </a:r>
            <a:endParaRPr lang="en-US" sz="2400" dirty="0" smtClean="0"/>
          </a:p>
          <a:p>
            <a:pPr marL="177800" indent="-177800" eaLnBrk="1" hangingPunct="1">
              <a:buNone/>
            </a:pPr>
            <a:endParaRPr lang="en-US" sz="2400" dirty="0" smtClean="0"/>
          </a:p>
        </p:txBody>
      </p:sp>
      <p:sp>
        <p:nvSpPr>
          <p:cNvPr id="21506" name="Title 3"/>
          <p:cNvSpPr>
            <a:spLocks noGrp="1"/>
          </p:cNvSpPr>
          <p:nvPr>
            <p:ph type="title" idx="4294967295"/>
          </p:nvPr>
        </p:nvSpPr>
        <p:spPr>
          <a:xfrm>
            <a:off x="0" y="0"/>
            <a:ext cx="9144000" cy="838200"/>
          </a:xfrm>
        </p:spPr>
        <p:txBody>
          <a:bodyPr/>
          <a:lstStyle/>
          <a:p>
            <a:pPr eaLnBrk="1" hangingPunct="1"/>
            <a:r>
              <a:rPr lang="en-US" sz="4000" smtClean="0"/>
              <a:t>Features of active learning strategies</a:t>
            </a:r>
            <a:endParaRPr lang="en-IN" sz="4000" smtClean="0"/>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0FAC089-64EE-4B47-B1D7-32865629967F}" type="slidenum">
              <a:rPr lang="en-IN" sz="1200">
                <a:solidFill>
                  <a:schemeClr val="tx1">
                    <a:tint val="75000"/>
                  </a:schemeClr>
                </a:solidFill>
                <a:latin typeface="+mn-lt"/>
                <a:cs typeface="+mn-cs"/>
              </a:rPr>
              <a:pPr algn="r" fontAlgn="auto">
                <a:spcBef>
                  <a:spcPts val="0"/>
                </a:spcBef>
                <a:spcAft>
                  <a:spcPts val="0"/>
                </a:spcAft>
                <a:defRPr/>
              </a:pPr>
              <a:t>12</a:t>
            </a:fld>
            <a:endParaRPr lang="en-IN" sz="1200">
              <a:solidFill>
                <a:schemeClr val="tx1">
                  <a:tint val="75000"/>
                </a:schemeClr>
              </a:solidFill>
              <a:latin typeface="+mn-lt"/>
              <a:cs typeface="+mn-cs"/>
            </a:endParaRPr>
          </a:p>
        </p:txBody>
      </p:sp>
      <p:sp>
        <p:nvSpPr>
          <p:cNvPr id="5" name="Slide Number Placeholder 4"/>
          <p:cNvSpPr>
            <a:spLocks noGrp="1"/>
          </p:cNvSpPr>
          <p:nvPr>
            <p:ph type="sldNum" sz="quarter" idx="12"/>
          </p:nvPr>
        </p:nvSpPr>
        <p:spPr/>
        <p:txBody>
          <a:bodyPr/>
          <a:lstStyle/>
          <a:p>
            <a:fld id="{B13F5976-CE9D-4317-A140-F587A95E57E9}" type="slidenum">
              <a:rPr lang="en-IN" smtClean="0"/>
              <a:pPr/>
              <a:t>12</a:t>
            </a:fld>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2228297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a:xfrm>
            <a:off x="0" y="71438"/>
            <a:ext cx="9144000" cy="690562"/>
          </a:xfrm>
        </p:spPr>
        <p:txBody>
          <a:bodyPr>
            <a:normAutofit fontScale="90000"/>
          </a:bodyPr>
          <a:lstStyle/>
          <a:p>
            <a:pPr eaLnBrk="1" hangingPunct="1"/>
            <a:r>
              <a:rPr lang="en-US" sz="4000" dirty="0" smtClean="0">
                <a:solidFill>
                  <a:srgbClr val="C00000"/>
                </a:solidFill>
              </a:rPr>
              <a:t>Activity 1 - Is this teacher doing active-learning?</a:t>
            </a:r>
            <a:endParaRPr lang="en-IN" sz="4000" dirty="0" smtClean="0">
              <a:solidFill>
                <a:srgbClr val="C00000"/>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7441600-EB25-48E7-9291-093737A99A47}" type="slidenum">
              <a:rPr lang="en-IN" sz="1200">
                <a:solidFill>
                  <a:schemeClr val="tx1">
                    <a:tint val="75000"/>
                  </a:schemeClr>
                </a:solidFill>
                <a:latin typeface="+mn-lt"/>
                <a:cs typeface="+mn-cs"/>
              </a:rPr>
              <a:pPr algn="r" fontAlgn="auto">
                <a:spcBef>
                  <a:spcPts val="0"/>
                </a:spcBef>
                <a:spcAft>
                  <a:spcPts val="0"/>
                </a:spcAft>
                <a:defRPr/>
              </a:pPr>
              <a:t>13</a:t>
            </a:fld>
            <a:endParaRPr lang="en-IN" sz="1200">
              <a:solidFill>
                <a:schemeClr val="tx1">
                  <a:tint val="75000"/>
                </a:schemeClr>
              </a:solidFill>
              <a:latin typeface="+mn-lt"/>
              <a:cs typeface="+mn-cs"/>
            </a:endParaRPr>
          </a:p>
        </p:txBody>
      </p:sp>
      <p:sp>
        <p:nvSpPr>
          <p:cNvPr id="21507" name="Text Box 13"/>
          <p:cNvSpPr txBox="1">
            <a:spLocks noChangeArrowheads="1"/>
          </p:cNvSpPr>
          <p:nvPr/>
        </p:nvSpPr>
        <p:spPr bwMode="auto">
          <a:xfrm>
            <a:off x="196850" y="871538"/>
            <a:ext cx="8675688" cy="5849937"/>
          </a:xfrm>
          <a:prstGeom prst="rect">
            <a:avLst/>
          </a:prstGeom>
          <a:noFill/>
          <a:ln w="9525">
            <a:noFill/>
            <a:miter lim="800000"/>
            <a:headEnd/>
            <a:tailEnd/>
          </a:ln>
        </p:spPr>
        <p:txBody>
          <a:bodyPr lIns="54000" rIns="18000"/>
          <a:lstStyle/>
          <a:p>
            <a:pPr eaLnBrk="1" hangingPunct="1">
              <a:spcBef>
                <a:spcPts val="300"/>
              </a:spcBef>
            </a:pPr>
            <a:r>
              <a:rPr lang="en-IN" sz="2400" dirty="0">
                <a:latin typeface="+mn-lt"/>
              </a:rPr>
              <a:t>Teacher lectures. Every </a:t>
            </a:r>
            <a:r>
              <a:rPr lang="en-IN" sz="2400" dirty="0" smtClean="0">
                <a:latin typeface="+mn-lt"/>
              </a:rPr>
              <a:t>once in a while (say, 20 min), she pauses and:</a:t>
            </a:r>
          </a:p>
          <a:p>
            <a:pPr marL="342900" indent="-342900" eaLnBrk="1" hangingPunct="1">
              <a:spcBef>
                <a:spcPts val="300"/>
              </a:spcBef>
              <a:buFont typeface="Arial" panose="020B0604020202020204" pitchFamily="34" charset="0"/>
              <a:buChar char="•"/>
            </a:pPr>
            <a:r>
              <a:rPr lang="en-IN" sz="2400" dirty="0" smtClean="0">
                <a:latin typeface="+mn-lt"/>
              </a:rPr>
              <a:t> Asks: Do you have any doubts? 3 students raise their hands. Teacher clarifies the doubts and resumes lecture.</a:t>
            </a:r>
          </a:p>
          <a:p>
            <a:pPr marL="342900" indent="-342900" eaLnBrk="1" hangingPunct="1">
              <a:spcBef>
                <a:spcPts val="300"/>
              </a:spcBef>
              <a:buFont typeface="Arial" panose="020B0604020202020204" pitchFamily="34" charset="0"/>
              <a:buChar char="•"/>
            </a:pPr>
            <a:r>
              <a:rPr lang="en-IN" sz="2400" dirty="0" smtClean="0"/>
              <a:t>Asks: How will you do/prove/solve … ? </a:t>
            </a:r>
            <a:r>
              <a:rPr lang="en-IN" sz="2400" dirty="0" smtClean="0">
                <a:latin typeface="+mn-lt"/>
              </a:rPr>
              <a:t>Some students respond. Teacher comments on the responses and resumes lecture. </a:t>
            </a:r>
          </a:p>
          <a:p>
            <a:pPr eaLnBrk="1" hangingPunct="1">
              <a:spcBef>
                <a:spcPts val="300"/>
              </a:spcBef>
            </a:pPr>
            <a:endParaRPr lang="en-IN" sz="2400" dirty="0"/>
          </a:p>
          <a:p>
            <a:pPr eaLnBrk="1" hangingPunct="1">
              <a:spcBef>
                <a:spcPts val="300"/>
              </a:spcBef>
            </a:pPr>
            <a:r>
              <a:rPr lang="en-IN" sz="2400" dirty="0" smtClean="0">
                <a:latin typeface="+mn-lt"/>
              </a:rPr>
              <a:t>Is this teacher doing active-learning?</a:t>
            </a:r>
          </a:p>
          <a:p>
            <a:pPr eaLnBrk="1" hangingPunct="1">
              <a:spcBef>
                <a:spcPts val="300"/>
              </a:spcBef>
            </a:pPr>
            <a:r>
              <a:rPr lang="en-IN" sz="2400" b="1" dirty="0" smtClean="0"/>
              <a:t>Vote:</a:t>
            </a:r>
            <a:r>
              <a:rPr lang="en-IN" sz="2400" dirty="0" smtClean="0">
                <a:latin typeface="+mn-lt"/>
              </a:rPr>
              <a:t> 1) Yes</a:t>
            </a:r>
            <a:r>
              <a:rPr lang="en-US" sz="2400" dirty="0" smtClean="0">
                <a:latin typeface="+mn-lt"/>
              </a:rPr>
              <a:t>  2) No</a:t>
            </a:r>
          </a:p>
          <a:p>
            <a:pPr eaLnBrk="1" hangingPunct="1">
              <a:spcBef>
                <a:spcPts val="300"/>
              </a:spcBef>
            </a:pPr>
            <a:endParaRPr lang="en-IN" sz="2400" dirty="0" smtClean="0">
              <a:latin typeface="+mn-lt"/>
            </a:endParaRPr>
          </a:p>
          <a:p>
            <a:pPr eaLnBrk="1" hangingPunct="1">
              <a:spcBef>
                <a:spcPts val="300"/>
              </a:spcBef>
            </a:pPr>
            <a:r>
              <a:rPr lang="en-IN" sz="2400" b="1" dirty="0" smtClean="0"/>
              <a:t>Turn to your </a:t>
            </a:r>
            <a:r>
              <a:rPr lang="en-IN" sz="2400" b="1" dirty="0" err="1" smtClean="0"/>
              <a:t>neighbor</a:t>
            </a:r>
            <a:r>
              <a:rPr lang="en-IN" sz="2400" b="1" dirty="0" smtClean="0"/>
              <a:t>:</a:t>
            </a:r>
            <a:r>
              <a:rPr lang="en-IN" sz="2400" dirty="0" smtClean="0"/>
              <a:t> Do you have the same answer?</a:t>
            </a:r>
          </a:p>
          <a:p>
            <a:pPr eaLnBrk="1" hangingPunct="1">
              <a:spcBef>
                <a:spcPts val="300"/>
              </a:spcBef>
            </a:pPr>
            <a:r>
              <a:rPr lang="en-IN" sz="2400" dirty="0" smtClean="0"/>
              <a:t>If not, attempt to convince your </a:t>
            </a:r>
            <a:r>
              <a:rPr lang="en-IN" sz="2400" dirty="0" err="1" smtClean="0"/>
              <a:t>neighbor</a:t>
            </a:r>
            <a:r>
              <a:rPr lang="en-IN" sz="2400" dirty="0" smtClean="0"/>
              <a:t> that your answer is right.</a:t>
            </a:r>
          </a:p>
          <a:p>
            <a:pPr eaLnBrk="1" hangingPunct="1">
              <a:spcBef>
                <a:spcPts val="300"/>
              </a:spcBef>
            </a:pPr>
            <a:r>
              <a:rPr lang="en-IN" sz="2400" dirty="0" smtClean="0">
                <a:latin typeface="+mn-lt"/>
              </a:rPr>
              <a:t>If yes, turn to another </a:t>
            </a:r>
            <a:r>
              <a:rPr lang="en-IN" sz="2400" dirty="0" err="1" smtClean="0">
                <a:latin typeface="+mn-lt"/>
              </a:rPr>
              <a:t>neighb</a:t>
            </a:r>
            <a:r>
              <a:rPr lang="en-IN" sz="2400" dirty="0" err="1" smtClean="0"/>
              <a:t>or</a:t>
            </a:r>
            <a:r>
              <a:rPr lang="en-IN" sz="2400" dirty="0" smtClean="0"/>
              <a:t> and discuss.</a:t>
            </a:r>
          </a:p>
          <a:p>
            <a:pPr eaLnBrk="1" hangingPunct="1">
              <a:spcBef>
                <a:spcPts val="300"/>
              </a:spcBef>
            </a:pPr>
            <a:endParaRPr lang="en-IN" sz="2400" dirty="0" smtClean="0">
              <a:latin typeface="+mn-lt"/>
            </a:endParaRPr>
          </a:p>
          <a:p>
            <a:pPr>
              <a:spcBef>
                <a:spcPts val="300"/>
              </a:spcBef>
            </a:pPr>
            <a:r>
              <a:rPr lang="en-IN" sz="2400" b="1" dirty="0" smtClean="0"/>
              <a:t>Vote again:</a:t>
            </a:r>
            <a:r>
              <a:rPr lang="en-IN" sz="2400" dirty="0" smtClean="0"/>
              <a:t> </a:t>
            </a:r>
            <a:r>
              <a:rPr lang="en-IN" sz="2400" dirty="0"/>
              <a:t>1) Yes</a:t>
            </a:r>
            <a:r>
              <a:rPr lang="en-US" sz="2400" dirty="0"/>
              <a:t>  2) </a:t>
            </a:r>
            <a:r>
              <a:rPr lang="en-US" sz="2400" dirty="0" smtClean="0"/>
              <a:t>No</a:t>
            </a:r>
            <a:endParaRPr lang="en-US" sz="2400"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13</a:t>
            </a:fld>
            <a:endParaRPr lang="en-IN"/>
          </a:p>
        </p:txBody>
      </p:sp>
    </p:spTree>
    <p:extLst>
      <p:ext uri="{BB962C8B-B14F-4D97-AF65-F5344CB8AC3E}">
        <p14:creationId xmlns:p14="http://schemas.microsoft.com/office/powerpoint/2010/main" val="35247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a:xfrm>
            <a:off x="0" y="71438"/>
            <a:ext cx="9144000" cy="690562"/>
          </a:xfrm>
        </p:spPr>
        <p:txBody>
          <a:bodyPr>
            <a:normAutofit fontScale="90000"/>
          </a:bodyPr>
          <a:lstStyle/>
          <a:p>
            <a:pPr eaLnBrk="1" hangingPunct="1"/>
            <a:r>
              <a:rPr lang="en-US" sz="4000" dirty="0" smtClean="0">
                <a:solidFill>
                  <a:srgbClr val="C00000"/>
                </a:solidFill>
              </a:rPr>
              <a:t>Activity 1 - Is this teacher doing active-learning?</a:t>
            </a:r>
            <a:endParaRPr lang="en-IN" sz="4000" dirty="0" smtClean="0">
              <a:solidFill>
                <a:srgbClr val="C00000"/>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7441600-EB25-48E7-9291-093737A99A47}" type="slidenum">
              <a:rPr lang="en-IN" sz="1200">
                <a:solidFill>
                  <a:schemeClr val="tx1">
                    <a:tint val="75000"/>
                  </a:schemeClr>
                </a:solidFill>
                <a:latin typeface="+mn-lt"/>
                <a:cs typeface="+mn-cs"/>
              </a:rPr>
              <a:pPr algn="r" fontAlgn="auto">
                <a:spcBef>
                  <a:spcPts val="0"/>
                </a:spcBef>
                <a:spcAft>
                  <a:spcPts val="0"/>
                </a:spcAft>
                <a:defRPr/>
              </a:pPr>
              <a:t>14</a:t>
            </a:fld>
            <a:endParaRPr lang="en-IN" sz="1200">
              <a:solidFill>
                <a:schemeClr val="tx1">
                  <a:tint val="75000"/>
                </a:schemeClr>
              </a:solidFill>
              <a:latin typeface="+mn-lt"/>
              <a:cs typeface="+mn-cs"/>
            </a:endParaRPr>
          </a:p>
        </p:txBody>
      </p:sp>
      <p:sp>
        <p:nvSpPr>
          <p:cNvPr id="21507" name="Text Box 13"/>
          <p:cNvSpPr txBox="1">
            <a:spLocks noChangeArrowheads="1"/>
          </p:cNvSpPr>
          <p:nvPr/>
        </p:nvSpPr>
        <p:spPr bwMode="auto">
          <a:xfrm>
            <a:off x="196850" y="871538"/>
            <a:ext cx="8675688" cy="5849937"/>
          </a:xfrm>
          <a:prstGeom prst="rect">
            <a:avLst/>
          </a:prstGeom>
          <a:noFill/>
          <a:ln w="9525">
            <a:noFill/>
            <a:miter lim="800000"/>
            <a:headEnd/>
            <a:tailEnd/>
          </a:ln>
        </p:spPr>
        <p:txBody>
          <a:bodyPr lIns="54000" rIns="18000"/>
          <a:lstStyle/>
          <a:p>
            <a:pPr eaLnBrk="1" hangingPunct="1">
              <a:spcBef>
                <a:spcPts val="300"/>
              </a:spcBef>
            </a:pPr>
            <a:r>
              <a:rPr lang="en-IN" sz="2400" dirty="0">
                <a:latin typeface="+mn-lt"/>
              </a:rPr>
              <a:t>Teacher lectures. Every </a:t>
            </a:r>
            <a:r>
              <a:rPr lang="en-IN" sz="2400" dirty="0" smtClean="0">
                <a:latin typeface="+mn-lt"/>
              </a:rPr>
              <a:t>once in a while (say, 20 min), she pauses and:</a:t>
            </a:r>
          </a:p>
          <a:p>
            <a:pPr marL="342900" indent="-342900" eaLnBrk="1" hangingPunct="1">
              <a:spcBef>
                <a:spcPts val="300"/>
              </a:spcBef>
              <a:buFont typeface="Arial" panose="020B0604020202020204" pitchFamily="34" charset="0"/>
              <a:buChar char="•"/>
            </a:pPr>
            <a:r>
              <a:rPr lang="en-IN" sz="2400" dirty="0" smtClean="0">
                <a:latin typeface="+mn-lt"/>
              </a:rPr>
              <a:t> Asks: Do you have any doubts? 3 students raise their hands. Teacher clarifies the doubts and resumes lecture.</a:t>
            </a:r>
          </a:p>
          <a:p>
            <a:pPr marL="342900" indent="-342900" eaLnBrk="1" hangingPunct="1">
              <a:spcBef>
                <a:spcPts val="300"/>
              </a:spcBef>
              <a:buFont typeface="Arial" panose="020B0604020202020204" pitchFamily="34" charset="0"/>
              <a:buChar char="•"/>
            </a:pPr>
            <a:r>
              <a:rPr lang="en-IN" sz="2400" dirty="0" smtClean="0"/>
              <a:t>Asks: How will you do/prove/solve … ? </a:t>
            </a:r>
            <a:r>
              <a:rPr lang="en-IN" sz="2400" dirty="0" smtClean="0">
                <a:latin typeface="+mn-lt"/>
              </a:rPr>
              <a:t>Some students respond. Teacher comments on the responses and resumes lecture. </a:t>
            </a:r>
          </a:p>
          <a:p>
            <a:pPr eaLnBrk="1" hangingPunct="1">
              <a:spcBef>
                <a:spcPts val="300"/>
              </a:spcBef>
            </a:pPr>
            <a:endParaRPr lang="en-IN" sz="2400" dirty="0"/>
          </a:p>
          <a:p>
            <a:pPr eaLnBrk="1" hangingPunct="1">
              <a:spcBef>
                <a:spcPts val="300"/>
              </a:spcBef>
            </a:pPr>
            <a:r>
              <a:rPr lang="en-IN" sz="2400" dirty="0" smtClean="0">
                <a:latin typeface="+mn-lt"/>
              </a:rPr>
              <a:t>Is this teacher doing active-learning?</a:t>
            </a:r>
          </a:p>
          <a:p>
            <a:pPr eaLnBrk="1" hangingPunct="1">
              <a:spcBef>
                <a:spcPts val="300"/>
              </a:spcBef>
            </a:pPr>
            <a:r>
              <a:rPr lang="en-IN" sz="2400" dirty="0" smtClean="0"/>
              <a:t>Vote</a:t>
            </a:r>
            <a:r>
              <a:rPr lang="en-IN" sz="2400" dirty="0" smtClean="0">
                <a:latin typeface="+mn-lt"/>
              </a:rPr>
              <a:t>: 1) Yes</a:t>
            </a:r>
            <a:r>
              <a:rPr lang="en-US" sz="2400" dirty="0" smtClean="0">
                <a:latin typeface="+mn-lt"/>
              </a:rPr>
              <a:t>  2) No</a:t>
            </a:r>
          </a:p>
          <a:p>
            <a:pPr eaLnBrk="1" hangingPunct="1">
              <a:spcBef>
                <a:spcPts val="300"/>
              </a:spcBef>
            </a:pPr>
            <a:endParaRPr lang="en-IN" sz="2400" dirty="0" smtClean="0">
              <a:latin typeface="+mn-lt"/>
            </a:endParaRPr>
          </a:p>
          <a:p>
            <a:pPr>
              <a:spcBef>
                <a:spcPts val="600"/>
              </a:spcBef>
            </a:pPr>
            <a:r>
              <a:rPr lang="en-IN" sz="2400" dirty="0"/>
              <a:t>Recall active-learning:</a:t>
            </a:r>
          </a:p>
          <a:p>
            <a:pPr marL="342900" indent="-342900">
              <a:spcBef>
                <a:spcPct val="30000"/>
              </a:spcBef>
              <a:buFont typeface="Arial" panose="020B0604020202020204" pitchFamily="34" charset="0"/>
              <a:buChar char="•"/>
            </a:pPr>
            <a:r>
              <a:rPr lang="en-US" sz="2400" dirty="0"/>
              <a:t>Instructor creates carefully designed activities that require students to talk, write, reflect and express their thinking.</a:t>
            </a:r>
          </a:p>
          <a:p>
            <a:pPr marL="342900" indent="-342900">
              <a:spcBef>
                <a:spcPct val="30000"/>
              </a:spcBef>
              <a:buFont typeface="Arial" panose="020B0604020202020204" pitchFamily="34" charset="0"/>
              <a:buChar char="•"/>
            </a:pPr>
            <a:r>
              <a:rPr lang="en-US" sz="2400" dirty="0"/>
              <a:t>Majority of students go </a:t>
            </a:r>
            <a:r>
              <a:rPr lang="en-IN" sz="2400" dirty="0"/>
              <a:t>beyond listening, copying of notes, execution of prescribed procedures.</a:t>
            </a:r>
          </a:p>
          <a:p>
            <a:pPr eaLnBrk="1" hangingPunct="1">
              <a:spcBef>
                <a:spcPts val="300"/>
              </a:spcBef>
            </a:pPr>
            <a:endParaRPr lang="en-US" sz="2400" dirty="0"/>
          </a:p>
        </p:txBody>
      </p:sp>
      <p:sp>
        <p:nvSpPr>
          <p:cNvPr id="5" name="Rectangle 4"/>
          <p:cNvSpPr/>
          <p:nvPr/>
        </p:nvSpPr>
        <p:spPr>
          <a:xfrm>
            <a:off x="1752600" y="3581400"/>
            <a:ext cx="857250" cy="54292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05894" y="4953000"/>
            <a:ext cx="3657600" cy="442913"/>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4953000"/>
            <a:ext cx="1057275" cy="40005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399" y="5791200"/>
            <a:ext cx="1219201" cy="4191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14</a:t>
            </a:fld>
            <a:endParaRPr lang="en-IN"/>
          </a:p>
        </p:txBody>
      </p:sp>
    </p:spTree>
    <p:extLst>
      <p:ext uri="{BB962C8B-B14F-4D97-AF65-F5344CB8AC3E}">
        <p14:creationId xmlns:p14="http://schemas.microsoft.com/office/powerpoint/2010/main" val="138807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4294967295"/>
          </p:nvPr>
        </p:nvSpPr>
        <p:spPr>
          <a:xfrm>
            <a:off x="152400" y="1052513"/>
            <a:ext cx="8763000" cy="5576887"/>
          </a:xfrm>
        </p:spPr>
        <p:txBody>
          <a:bodyPr>
            <a:normAutofit/>
          </a:bodyPr>
          <a:lstStyle/>
          <a:p>
            <a:pPr marL="177800" indent="-177800" eaLnBrk="1" hangingPunct="1">
              <a:buFont typeface="Arial" charset="0"/>
              <a:buNone/>
            </a:pPr>
            <a:r>
              <a:rPr lang="en-US" sz="2400" i="1" dirty="0" smtClean="0"/>
              <a:t> Approach to teaching and learning whose goal is to engage students with the content via specific activities that get </a:t>
            </a:r>
            <a:r>
              <a:rPr lang="en-US" sz="2400" i="1" u="sng" dirty="0" smtClean="0"/>
              <a:t>students</a:t>
            </a:r>
            <a:r>
              <a:rPr lang="en-US" sz="2400" i="1" dirty="0" smtClean="0"/>
              <a:t> to talk, write, reflect and express their thinking.</a:t>
            </a:r>
          </a:p>
          <a:p>
            <a:pPr marL="177800" indent="-177800" eaLnBrk="1" hangingPunct="1">
              <a:spcBef>
                <a:spcPct val="30000"/>
              </a:spcBef>
            </a:pPr>
            <a:endParaRPr lang="en-US" sz="2400" dirty="0" smtClean="0"/>
          </a:p>
          <a:p>
            <a:pPr marL="177800" indent="-177800" eaLnBrk="1" hangingPunct="1">
              <a:spcBef>
                <a:spcPct val="30000"/>
              </a:spcBef>
            </a:pPr>
            <a:r>
              <a:rPr lang="en-US" sz="2400" dirty="0" smtClean="0"/>
              <a:t>Explicitly </a:t>
            </a:r>
            <a:r>
              <a:rPr lang="en-US" sz="2400" u="sng" dirty="0" smtClean="0"/>
              <a:t>based on theories</a:t>
            </a:r>
            <a:r>
              <a:rPr lang="en-US" sz="2400" dirty="0" smtClean="0"/>
              <a:t> of learning.</a:t>
            </a:r>
          </a:p>
          <a:p>
            <a:pPr marL="177800" indent="-177800" eaLnBrk="1" hangingPunct="1">
              <a:spcBef>
                <a:spcPct val="30000"/>
              </a:spcBef>
            </a:pPr>
            <a:r>
              <a:rPr lang="en-US" sz="2400" u="sng" dirty="0" smtClean="0"/>
              <a:t>Evaluated repeatedly</a:t>
            </a:r>
            <a:r>
              <a:rPr lang="en-US" sz="2400" dirty="0" smtClean="0"/>
              <a:t> through empirical research.</a:t>
            </a:r>
          </a:p>
          <a:p>
            <a:pPr marL="177800" indent="-177800" eaLnBrk="1" hangingPunct="1">
              <a:buNone/>
            </a:pPr>
            <a:endParaRPr lang="en-US" sz="2400" dirty="0" smtClean="0"/>
          </a:p>
          <a:p>
            <a:pPr marL="177800" indent="-177800" eaLnBrk="1" hangingPunct="1"/>
            <a:r>
              <a:rPr lang="en-US" sz="2400" dirty="0" smtClean="0"/>
              <a:t>Why ‘interactive lectures’ are necessary but not sufficient:</a:t>
            </a:r>
          </a:p>
          <a:p>
            <a:pPr marL="914400" lvl="1" indent="-514350"/>
            <a:r>
              <a:rPr lang="en-IN" sz="2000" dirty="0" smtClean="0">
                <a:solidFill>
                  <a:schemeClr val="tx1">
                    <a:lumMod val="95000"/>
                    <a:lumOff val="5000"/>
                  </a:schemeClr>
                </a:solidFill>
              </a:rPr>
              <a:t>Students don’t pay utmost attention.</a:t>
            </a:r>
          </a:p>
          <a:p>
            <a:pPr marL="914400" lvl="1" indent="-514350"/>
            <a:r>
              <a:rPr lang="en-IN" sz="2000" dirty="0" smtClean="0">
                <a:solidFill>
                  <a:schemeClr val="tx1">
                    <a:lumMod val="95000"/>
                    <a:lumOff val="5000"/>
                  </a:schemeClr>
                </a:solidFill>
              </a:rPr>
              <a:t>Students think that they know (understand) the topic because they are able to follow the lecture.</a:t>
            </a:r>
          </a:p>
          <a:p>
            <a:pPr marL="914400" lvl="1" indent="-514350"/>
            <a:r>
              <a:rPr lang="en-IN" sz="2000" dirty="0" smtClean="0">
                <a:solidFill>
                  <a:srgbClr val="C00000"/>
                </a:solidFill>
              </a:rPr>
              <a:t>Focus needs to change from “How well am I lecturing?” to </a:t>
            </a:r>
            <a:endParaRPr lang="en-IN" sz="2000" dirty="0" smtClean="0">
              <a:solidFill>
                <a:srgbClr val="C00000"/>
              </a:solidFill>
            </a:endParaRPr>
          </a:p>
          <a:p>
            <a:pPr marL="400050" lvl="1" indent="0" algn="r">
              <a:buNone/>
            </a:pPr>
            <a:r>
              <a:rPr lang="en-IN" sz="2000" dirty="0" smtClean="0">
                <a:solidFill>
                  <a:srgbClr val="C00000"/>
                </a:solidFill>
              </a:rPr>
              <a:t>“</a:t>
            </a:r>
            <a:r>
              <a:rPr lang="en-IN" sz="2000" dirty="0" smtClean="0">
                <a:solidFill>
                  <a:srgbClr val="C00000"/>
                </a:solidFill>
              </a:rPr>
              <a:t>How much are they learning?”</a:t>
            </a:r>
          </a:p>
        </p:txBody>
      </p:sp>
      <p:sp>
        <p:nvSpPr>
          <p:cNvPr id="15362" name="Title 3"/>
          <p:cNvSpPr>
            <a:spLocks noGrp="1"/>
          </p:cNvSpPr>
          <p:nvPr>
            <p:ph type="title" idx="4294967295"/>
          </p:nvPr>
        </p:nvSpPr>
        <p:spPr>
          <a:xfrm>
            <a:off x="0" y="0"/>
            <a:ext cx="9144000" cy="838200"/>
          </a:xfrm>
        </p:spPr>
        <p:txBody>
          <a:bodyPr/>
          <a:lstStyle/>
          <a:p>
            <a:pPr eaLnBrk="1" hangingPunct="1"/>
            <a:r>
              <a:rPr lang="en-US" sz="4000" dirty="0" smtClean="0">
                <a:solidFill>
                  <a:schemeClr val="tx2"/>
                </a:solidFill>
              </a:rPr>
              <a:t>Recap:</a:t>
            </a:r>
            <a:r>
              <a:rPr lang="en-US" sz="4000" dirty="0" smtClean="0"/>
              <a:t> What is active learning?</a:t>
            </a:r>
            <a:endParaRPr lang="en-IN" sz="4000" dirty="0" smtClean="0"/>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48ADF42-ABF0-41BB-8958-B0AC0DF30DA5}" type="slidenum">
              <a:rPr lang="en-IN" sz="1200">
                <a:solidFill>
                  <a:schemeClr val="tx1">
                    <a:tint val="75000"/>
                  </a:schemeClr>
                </a:solidFill>
                <a:latin typeface="+mn-lt"/>
                <a:cs typeface="+mn-cs"/>
              </a:rPr>
              <a:pPr algn="r" fontAlgn="auto">
                <a:spcBef>
                  <a:spcPts val="0"/>
                </a:spcBef>
                <a:spcAft>
                  <a:spcPts val="0"/>
                </a:spcAft>
                <a:defRPr/>
              </a:pPr>
              <a:t>15</a:t>
            </a:fld>
            <a:endParaRPr lang="en-IN" sz="1200">
              <a:solidFill>
                <a:schemeClr val="tx1">
                  <a:tint val="75000"/>
                </a:schemeClr>
              </a:solidFill>
              <a:latin typeface="+mn-lt"/>
              <a:cs typeface="+mn-cs"/>
            </a:endParaRPr>
          </a:p>
        </p:txBody>
      </p:sp>
      <p:sp>
        <p:nvSpPr>
          <p:cNvPr id="5" name="Slide Number Placeholder 4"/>
          <p:cNvSpPr>
            <a:spLocks noGrp="1"/>
          </p:cNvSpPr>
          <p:nvPr>
            <p:ph type="sldNum" sz="quarter" idx="12"/>
          </p:nvPr>
        </p:nvSpPr>
        <p:spPr/>
        <p:txBody>
          <a:bodyPr/>
          <a:lstStyle/>
          <a:p>
            <a:fld id="{B13F5976-CE9D-4317-A140-F587A95E57E9}" type="slidenum">
              <a:rPr lang="en-IN" smtClean="0"/>
              <a:pPr/>
              <a:t>15</a:t>
            </a:fld>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a:xfrm>
            <a:off x="-76200" y="0"/>
            <a:ext cx="9296400" cy="690562"/>
          </a:xfrm>
        </p:spPr>
        <p:txBody>
          <a:bodyPr>
            <a:normAutofit fontScale="90000"/>
          </a:bodyPr>
          <a:lstStyle/>
          <a:p>
            <a:pPr eaLnBrk="1" hangingPunct="1"/>
            <a:r>
              <a:rPr lang="en-US" sz="4000" dirty="0" smtClean="0">
                <a:solidFill>
                  <a:srgbClr val="C00000"/>
                </a:solidFill>
              </a:rPr>
              <a:t>Activity 2 – Fostering active-learning in your class</a:t>
            </a:r>
            <a:endParaRPr lang="en-IN" sz="4000" dirty="0" smtClean="0">
              <a:solidFill>
                <a:srgbClr val="C00000"/>
              </a:solidFill>
            </a:endParaRPr>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7441600-EB25-48E7-9291-093737A99A47}" type="slidenum">
              <a:rPr lang="en-IN" sz="1200">
                <a:solidFill>
                  <a:schemeClr val="tx1">
                    <a:tint val="75000"/>
                  </a:schemeClr>
                </a:solidFill>
                <a:latin typeface="+mn-lt"/>
                <a:cs typeface="+mn-cs"/>
              </a:rPr>
              <a:pPr algn="r" fontAlgn="auto">
                <a:spcBef>
                  <a:spcPts val="0"/>
                </a:spcBef>
                <a:spcAft>
                  <a:spcPts val="0"/>
                </a:spcAft>
                <a:defRPr/>
              </a:pPr>
              <a:t>16</a:t>
            </a:fld>
            <a:endParaRPr lang="en-IN" sz="1200">
              <a:solidFill>
                <a:schemeClr val="tx1">
                  <a:tint val="75000"/>
                </a:schemeClr>
              </a:solidFill>
              <a:latin typeface="+mn-lt"/>
              <a:cs typeface="+mn-cs"/>
            </a:endParaRPr>
          </a:p>
        </p:txBody>
      </p:sp>
      <p:sp>
        <p:nvSpPr>
          <p:cNvPr id="21507" name="Text Box 13"/>
          <p:cNvSpPr txBox="1">
            <a:spLocks noChangeArrowheads="1"/>
          </p:cNvSpPr>
          <p:nvPr/>
        </p:nvSpPr>
        <p:spPr bwMode="auto">
          <a:xfrm>
            <a:off x="196850" y="871538"/>
            <a:ext cx="8675688" cy="5849937"/>
          </a:xfrm>
          <a:prstGeom prst="rect">
            <a:avLst/>
          </a:prstGeom>
          <a:noFill/>
          <a:ln w="9525">
            <a:noFill/>
            <a:miter lim="800000"/>
            <a:headEnd/>
            <a:tailEnd/>
          </a:ln>
        </p:spPr>
        <p:txBody>
          <a:bodyPr lIns="54000" rIns="18000"/>
          <a:lstStyle/>
          <a:p>
            <a:pPr eaLnBrk="1" hangingPunct="1">
              <a:spcBef>
                <a:spcPts val="300"/>
              </a:spcBef>
            </a:pPr>
            <a:r>
              <a:rPr lang="en-US" sz="2400" b="1" dirty="0" smtClean="0"/>
              <a:t>Think</a:t>
            </a:r>
            <a:r>
              <a:rPr lang="en-US" sz="2400" dirty="0" smtClean="0"/>
              <a:t> (Individually):</a:t>
            </a:r>
          </a:p>
          <a:p>
            <a:pPr marL="342900" indent="-342900">
              <a:spcBef>
                <a:spcPct val="30000"/>
              </a:spcBef>
              <a:buFont typeface="Arial" panose="020B0604020202020204" pitchFamily="34" charset="0"/>
              <a:buChar char="•"/>
            </a:pPr>
            <a:r>
              <a:rPr lang="en-US" sz="2400" dirty="0" smtClean="0"/>
              <a:t>Choose a topic that you are about to teach. Come up with one activity that you will implement in class that requires </a:t>
            </a:r>
            <a:r>
              <a:rPr lang="en-US" sz="2400" dirty="0"/>
              <a:t>students to talk, write, reflect and express their thinking</a:t>
            </a:r>
            <a:r>
              <a:rPr lang="en-US" sz="2400" dirty="0" smtClean="0"/>
              <a:t>. (~3 min).</a:t>
            </a:r>
          </a:p>
          <a:p>
            <a:pPr>
              <a:spcBef>
                <a:spcPct val="30000"/>
              </a:spcBef>
            </a:pPr>
            <a:endParaRPr lang="en-US" sz="2400" dirty="0"/>
          </a:p>
          <a:p>
            <a:pPr>
              <a:spcBef>
                <a:spcPct val="30000"/>
              </a:spcBef>
            </a:pPr>
            <a:r>
              <a:rPr lang="en-US" sz="2400" b="1" dirty="0" smtClean="0"/>
              <a:t>Pair</a:t>
            </a:r>
            <a:r>
              <a:rPr lang="en-US" sz="2400" dirty="0" smtClean="0"/>
              <a:t> (with your neighbor):</a:t>
            </a:r>
            <a:endParaRPr lang="en-US" sz="2400" dirty="0"/>
          </a:p>
          <a:p>
            <a:pPr marL="342900" indent="-342900">
              <a:spcBef>
                <a:spcPct val="30000"/>
              </a:spcBef>
              <a:buFont typeface="Arial" panose="020B0604020202020204" pitchFamily="34" charset="0"/>
              <a:buChar char="•"/>
            </a:pPr>
            <a:r>
              <a:rPr lang="en-US" sz="2400" dirty="0" smtClean="0"/>
              <a:t>Examine your neighbor’s activity. Does it ensure that </a:t>
            </a:r>
            <a:r>
              <a:rPr lang="en-US" sz="2400" i="1" dirty="0" smtClean="0"/>
              <a:t>majority </a:t>
            </a:r>
            <a:r>
              <a:rPr lang="en-US" sz="2400" i="1" dirty="0"/>
              <a:t>of</a:t>
            </a:r>
            <a:r>
              <a:rPr lang="en-US" sz="2400" dirty="0"/>
              <a:t> students </a:t>
            </a:r>
            <a:r>
              <a:rPr lang="en-US" sz="2400" dirty="0" smtClean="0"/>
              <a:t>are actively engaged - </a:t>
            </a:r>
            <a:r>
              <a:rPr lang="en-IN" sz="2400" dirty="0"/>
              <a:t>beyond listening, copying of </a:t>
            </a:r>
            <a:r>
              <a:rPr lang="en-IN" sz="2400" dirty="0" smtClean="0"/>
              <a:t>notes?</a:t>
            </a:r>
          </a:p>
          <a:p>
            <a:pPr marL="342900" indent="-342900">
              <a:spcBef>
                <a:spcPct val="30000"/>
              </a:spcBef>
              <a:buFont typeface="Arial" panose="020B0604020202020204" pitchFamily="34" charset="0"/>
              <a:buChar char="•"/>
            </a:pPr>
            <a:r>
              <a:rPr lang="en-IN" sz="2400" dirty="0" smtClean="0"/>
              <a:t>If not, what modifications do you suggest? (~5 min).</a:t>
            </a:r>
          </a:p>
          <a:p>
            <a:pPr marL="342900" indent="-342900">
              <a:spcBef>
                <a:spcPct val="30000"/>
              </a:spcBef>
              <a:buFont typeface="Arial" panose="020B0604020202020204" pitchFamily="34" charset="0"/>
              <a:buChar char="•"/>
            </a:pPr>
            <a:endParaRPr lang="en-IN" sz="2400" dirty="0"/>
          </a:p>
          <a:p>
            <a:pPr>
              <a:spcBef>
                <a:spcPct val="30000"/>
              </a:spcBef>
            </a:pPr>
            <a:r>
              <a:rPr lang="en-IN" sz="2400" b="1" dirty="0" smtClean="0"/>
              <a:t>Share</a:t>
            </a:r>
            <a:r>
              <a:rPr lang="en-IN" sz="2400" dirty="0" smtClean="0"/>
              <a:t> (with everyone):</a:t>
            </a:r>
          </a:p>
          <a:p>
            <a:pPr marL="342900" indent="-342900">
              <a:spcBef>
                <a:spcPct val="30000"/>
              </a:spcBef>
              <a:buFont typeface="Arial" panose="020B0604020202020204" pitchFamily="34" charset="0"/>
              <a:buChar char="•"/>
            </a:pPr>
            <a:r>
              <a:rPr lang="en-US" sz="2400" dirty="0" smtClean="0"/>
              <a:t>Your topic and strategy. (~10 min).</a:t>
            </a:r>
            <a:endParaRPr lang="en-US" sz="2400"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16</a:t>
            </a:fld>
            <a:endParaRPr lang="en-IN"/>
          </a:p>
        </p:txBody>
      </p:sp>
    </p:spTree>
    <p:extLst>
      <p:ext uri="{BB962C8B-B14F-4D97-AF65-F5344CB8AC3E}">
        <p14:creationId xmlns:p14="http://schemas.microsoft.com/office/powerpoint/2010/main" val="252663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a:xfrm>
            <a:off x="114297" y="1543050"/>
            <a:ext cx="8915400" cy="4456106"/>
          </a:xfrm>
        </p:spPr>
        <p:txBody>
          <a:bodyPr/>
          <a:lstStyle/>
          <a:p>
            <a:pPr marL="177800" indent="-177800" eaLnBrk="1" hangingPunct="1">
              <a:spcBef>
                <a:spcPct val="35000"/>
              </a:spcBef>
              <a:buNone/>
            </a:pPr>
            <a:r>
              <a:rPr lang="en-IN" sz="2400" dirty="0" smtClean="0"/>
              <a:t>Ask students to: </a:t>
            </a:r>
          </a:p>
          <a:p>
            <a:pPr marL="171450" indent="-171450" eaLnBrk="1" hangingPunct="1">
              <a:spcBef>
                <a:spcPct val="35000"/>
              </a:spcBef>
            </a:pPr>
            <a:r>
              <a:rPr lang="en-IN" sz="2400" dirty="0" smtClean="0"/>
              <a:t>Pose problem, ask students to begin the </a:t>
            </a:r>
            <a:r>
              <a:rPr lang="en-IN" sz="2400" dirty="0"/>
              <a:t>problem solution </a:t>
            </a:r>
            <a:endParaRPr lang="en-IN" sz="2400" dirty="0" smtClean="0"/>
          </a:p>
          <a:p>
            <a:pPr marL="171450" indent="-171450" eaLnBrk="1" hangingPunct="1">
              <a:spcBef>
                <a:spcPct val="35000"/>
              </a:spcBef>
            </a:pPr>
            <a:r>
              <a:rPr lang="en-IN" sz="2400" dirty="0" smtClean="0"/>
              <a:t>Ask students to complete the last 2 steps in the problem </a:t>
            </a:r>
          </a:p>
          <a:p>
            <a:pPr marL="171450" indent="-171450" eaLnBrk="1" hangingPunct="1">
              <a:spcBef>
                <a:spcPct val="35000"/>
              </a:spcBef>
            </a:pPr>
            <a:r>
              <a:rPr lang="en-IN" sz="2400" dirty="0" smtClean="0"/>
              <a:t>Figure </a:t>
            </a:r>
            <a:r>
              <a:rPr lang="en-IN" sz="2400" dirty="0"/>
              <a:t>out the next </a:t>
            </a:r>
            <a:r>
              <a:rPr lang="en-IN" sz="2400" dirty="0" smtClean="0"/>
              <a:t>step in the derivation</a:t>
            </a:r>
          </a:p>
          <a:p>
            <a:pPr marL="171450" indent="-171450" eaLnBrk="1" hangingPunct="1">
              <a:spcBef>
                <a:spcPct val="35000"/>
              </a:spcBef>
            </a:pPr>
            <a:r>
              <a:rPr lang="en-IN" sz="2400" dirty="0" smtClean="0"/>
              <a:t>Devise possible reasons for an observation (shown in a video)</a:t>
            </a:r>
          </a:p>
          <a:p>
            <a:pPr marL="171450" indent="-171450" eaLnBrk="1" hangingPunct="1">
              <a:spcBef>
                <a:spcPct val="35000"/>
              </a:spcBef>
            </a:pPr>
            <a:r>
              <a:rPr lang="en-IN" sz="2400" dirty="0"/>
              <a:t>Predict the outcome of an </a:t>
            </a:r>
            <a:r>
              <a:rPr lang="en-IN" sz="2400" dirty="0" smtClean="0"/>
              <a:t>program (shown </a:t>
            </a:r>
            <a:r>
              <a:rPr lang="en-IN" sz="2400" dirty="0"/>
              <a:t>in a </a:t>
            </a:r>
            <a:r>
              <a:rPr lang="en-IN" sz="2400" dirty="0" smtClean="0"/>
              <a:t>video/ </a:t>
            </a:r>
            <a:r>
              <a:rPr lang="en-IN" sz="2400" dirty="0"/>
              <a:t>animation)</a:t>
            </a:r>
          </a:p>
          <a:p>
            <a:pPr marL="171450" indent="-171450" eaLnBrk="1" hangingPunct="1">
              <a:spcBef>
                <a:spcPct val="35000"/>
              </a:spcBef>
            </a:pPr>
            <a:r>
              <a:rPr lang="en-IN" sz="2400" dirty="0" smtClean="0"/>
              <a:t>Brainstorm a list of methods to solve a design problem</a:t>
            </a:r>
          </a:p>
          <a:p>
            <a:pPr marL="171450" indent="-171450" eaLnBrk="1" hangingPunct="1">
              <a:spcBef>
                <a:spcPct val="35000"/>
              </a:spcBef>
            </a:pPr>
            <a:r>
              <a:rPr lang="en-IN" sz="2400" dirty="0"/>
              <a:t>Debate pros &amp; cons of various methods</a:t>
            </a:r>
          </a:p>
          <a:p>
            <a:pPr marL="177800" indent="-177800" eaLnBrk="1" hangingPunct="1">
              <a:spcBef>
                <a:spcPct val="35000"/>
              </a:spcBef>
              <a:buNone/>
            </a:pPr>
            <a:endParaRPr lang="en-IN" sz="2400" dirty="0"/>
          </a:p>
        </p:txBody>
      </p:sp>
      <p:sp>
        <p:nvSpPr>
          <p:cNvPr id="27650" name="Title 3"/>
          <p:cNvSpPr>
            <a:spLocks noGrp="1"/>
          </p:cNvSpPr>
          <p:nvPr>
            <p:ph type="title"/>
          </p:nvPr>
        </p:nvSpPr>
        <p:spPr>
          <a:xfrm>
            <a:off x="0" y="-1"/>
            <a:ext cx="9144000" cy="1166807"/>
          </a:xfrm>
        </p:spPr>
        <p:txBody>
          <a:bodyPr>
            <a:normAutofit fontScale="90000"/>
          </a:bodyPr>
          <a:lstStyle/>
          <a:p>
            <a:pPr eaLnBrk="1" hangingPunct="1"/>
            <a:r>
              <a:rPr lang="en-US" sz="4000" dirty="0" smtClean="0"/>
              <a:t>Implementing active </a:t>
            </a:r>
            <a:r>
              <a:rPr lang="en-US" sz="4000" dirty="0"/>
              <a:t>l</a:t>
            </a:r>
            <a:r>
              <a:rPr lang="en-US" sz="4000" dirty="0" smtClean="0"/>
              <a:t>earning in your classes – some activities</a:t>
            </a:r>
            <a:endParaRPr lang="en-IN" sz="4000" dirty="0" smtClean="0"/>
          </a:p>
        </p:txBody>
      </p:sp>
      <p:sp>
        <p:nvSpPr>
          <p:cNvPr id="6" name="Slide Number Placeholder 5"/>
          <p:cNvSpPr>
            <a:spLocks noGrp="1"/>
          </p:cNvSpPr>
          <p:nvPr>
            <p:ph type="sldNum" sz="quarter" idx="12"/>
          </p:nvPr>
        </p:nvSpPr>
        <p:spPr/>
        <p:txBody>
          <a:bodyPr/>
          <a:lstStyle/>
          <a:p>
            <a:pPr>
              <a:defRPr/>
            </a:pPr>
            <a:fld id="{FC839FC4-77B2-439D-95C9-1DBD32F072FD}" type="slidenum">
              <a:rPr lang="en-IN"/>
              <a:pPr>
                <a:defRPr/>
              </a:pPr>
              <a:t>17</a:t>
            </a:fld>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321007153"/>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3"/>
          <p:cNvSpPr>
            <a:spLocks noGrp="1"/>
          </p:cNvSpPr>
          <p:nvPr>
            <p:ph type="title" idx="4294967295"/>
          </p:nvPr>
        </p:nvSpPr>
        <p:spPr>
          <a:xfrm>
            <a:off x="228600" y="152400"/>
            <a:ext cx="8915400" cy="990600"/>
          </a:xfrm>
        </p:spPr>
        <p:txBody>
          <a:bodyPr>
            <a:normAutofit fontScale="90000"/>
          </a:bodyPr>
          <a:lstStyle/>
          <a:p>
            <a:pPr eaLnBrk="1" hangingPunct="1"/>
            <a:r>
              <a:rPr lang="en-US" sz="4000" dirty="0" smtClean="0"/>
              <a:t>Important good practice – </a:t>
            </a:r>
            <a:br>
              <a:rPr lang="en-US" sz="4000" dirty="0" smtClean="0"/>
            </a:br>
            <a:r>
              <a:rPr lang="en-US" sz="4000" dirty="0" smtClean="0"/>
              <a:t>Applicable for all active learning strategies</a:t>
            </a:r>
            <a:endParaRPr lang="en-IN" sz="4000" dirty="0" smtClean="0"/>
          </a:p>
        </p:txBody>
      </p:sp>
      <p:sp>
        <p:nvSpPr>
          <p:cNvPr id="310274" name="Content Placeholder 2"/>
          <p:cNvSpPr>
            <a:spLocks/>
          </p:cNvSpPr>
          <p:nvPr/>
        </p:nvSpPr>
        <p:spPr bwMode="auto">
          <a:xfrm>
            <a:off x="304800" y="1447800"/>
            <a:ext cx="8610600" cy="4953000"/>
          </a:xfrm>
          <a:prstGeom prst="rect">
            <a:avLst/>
          </a:prstGeom>
          <a:noFill/>
          <a:ln w="9525">
            <a:noFill/>
            <a:miter lim="800000"/>
            <a:headEnd/>
            <a:tailEnd/>
          </a:ln>
        </p:spPr>
        <p:txBody>
          <a:bodyPr lIns="54000" rIns="0"/>
          <a:lstStyle/>
          <a:p>
            <a:pPr marL="177800" indent="-177800">
              <a:spcBef>
                <a:spcPct val="40000"/>
              </a:spcBef>
              <a:buFont typeface="Arial" charset="0"/>
              <a:buChar char="•"/>
            </a:pPr>
            <a:endParaRPr lang="en-US" sz="2400">
              <a:latin typeface="Calibri" pitchFamily="34" charset="0"/>
            </a:endParaRPr>
          </a:p>
          <a:p>
            <a:pPr marL="177800" indent="-177800">
              <a:spcBef>
                <a:spcPct val="40000"/>
              </a:spcBef>
              <a:buFont typeface="Arial" charset="0"/>
              <a:buNone/>
            </a:pPr>
            <a:r>
              <a:rPr lang="en-US" sz="2400">
                <a:latin typeface="Calibri" pitchFamily="34" charset="0"/>
              </a:rPr>
              <a:t>GET STUDENT BUY-IN. </a:t>
            </a:r>
          </a:p>
          <a:p>
            <a:pPr marL="177800" indent="-177800">
              <a:spcBef>
                <a:spcPct val="40000"/>
              </a:spcBef>
              <a:buFont typeface="Arial" charset="0"/>
              <a:buNone/>
            </a:pPr>
            <a:r>
              <a:rPr lang="en-US" sz="2400">
                <a:latin typeface="Calibri" pitchFamily="34" charset="0"/>
              </a:rPr>
              <a:t>		Create it by explaining why you are doing this. </a:t>
            </a:r>
          </a:p>
          <a:p>
            <a:pPr marL="177800" indent="-177800">
              <a:spcBef>
                <a:spcPct val="40000"/>
              </a:spcBef>
              <a:buFont typeface="Arial" charset="0"/>
              <a:buNone/>
            </a:pPr>
            <a:r>
              <a:rPr lang="en-US" sz="2400">
                <a:latin typeface="Calibri" pitchFamily="34" charset="0"/>
              </a:rPr>
              <a:t>		Better still demonstrate why you are doing this.</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18</a:t>
            </a:fld>
            <a:endParaRPr lang="en-IN"/>
          </a:p>
        </p:txBody>
      </p:sp>
    </p:spTree>
    <p:extLst>
      <p:ext uri="{BB962C8B-B14F-4D97-AF65-F5344CB8AC3E}">
        <p14:creationId xmlns:p14="http://schemas.microsoft.com/office/powerpoint/2010/main" val="4284944145"/>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67136"/>
            <a:ext cx="8686800" cy="4205064"/>
          </a:xfrm>
        </p:spPr>
        <p:txBody>
          <a:bodyPr>
            <a:noAutofit/>
          </a:bodyPr>
          <a:lstStyle/>
          <a:p>
            <a:r>
              <a:rPr lang="en-IN" sz="2400" dirty="0" smtClean="0"/>
              <a:t>Peer-Instruction </a:t>
            </a:r>
            <a:r>
              <a:rPr lang="en-IN" sz="2000" dirty="0" smtClean="0"/>
              <a:t>[Eric Mazur, Harvard University, early 1990s]</a:t>
            </a:r>
          </a:p>
          <a:p>
            <a:endParaRPr lang="en-IN" sz="2400" dirty="0" smtClean="0"/>
          </a:p>
          <a:p>
            <a:r>
              <a:rPr lang="en-IN" sz="2400" dirty="0" smtClean="0"/>
              <a:t>Think-Pair-Share </a:t>
            </a:r>
            <a:r>
              <a:rPr lang="en-IN" sz="2000" dirty="0" smtClean="0"/>
              <a:t>[</a:t>
            </a:r>
            <a:r>
              <a:rPr lang="en-US" sz="2000" dirty="0" smtClean="0"/>
              <a:t>Frank Lyman, University of Maryland, early 1980s]</a:t>
            </a:r>
            <a:endParaRPr lang="en-US" sz="2400" dirty="0" smtClean="0"/>
          </a:p>
          <a:p>
            <a:pPr>
              <a:buNone/>
            </a:pPr>
            <a:endParaRPr lang="en-IN" sz="2400" dirty="0" smtClean="0"/>
          </a:p>
          <a:p>
            <a:r>
              <a:rPr lang="en-IN" sz="2400" dirty="0" smtClean="0"/>
              <a:t>Team-Pair-Solo </a:t>
            </a:r>
            <a:r>
              <a:rPr lang="en-IN" sz="2000" dirty="0" smtClean="0"/>
              <a:t>[Spencer </a:t>
            </a:r>
            <a:r>
              <a:rPr lang="en-IN" sz="2000" dirty="0" err="1" smtClean="0"/>
              <a:t>Kagan</a:t>
            </a:r>
            <a:r>
              <a:rPr lang="en-IN" sz="2000" dirty="0" smtClean="0"/>
              <a:t>, University of California, early 2000s]</a:t>
            </a:r>
            <a:endParaRPr lang="en-IN" sz="1800" dirty="0" smtClean="0"/>
          </a:p>
          <a:p>
            <a:endParaRPr lang="en-IN" sz="1800" dirty="0" smtClean="0"/>
          </a:p>
          <a:p>
            <a:r>
              <a:rPr lang="en-IN" sz="2400" dirty="0" smtClean="0"/>
              <a:t>Many others:</a:t>
            </a:r>
          </a:p>
          <a:p>
            <a:pPr lvl="1"/>
            <a:r>
              <a:rPr lang="en-IN" sz="2000" dirty="0" smtClean="0"/>
              <a:t>Debates, Role-play, Jigsaw, problem-based learning, productive failure.</a:t>
            </a:r>
          </a:p>
        </p:txBody>
      </p:sp>
      <p:sp>
        <p:nvSpPr>
          <p:cNvPr id="4" name="Title 3"/>
          <p:cNvSpPr>
            <a:spLocks noGrp="1"/>
          </p:cNvSpPr>
          <p:nvPr>
            <p:ph type="title"/>
          </p:nvPr>
        </p:nvSpPr>
        <p:spPr>
          <a:xfrm>
            <a:off x="0" y="0"/>
            <a:ext cx="9144000" cy="1371600"/>
          </a:xfrm>
        </p:spPr>
        <p:txBody>
          <a:bodyPr>
            <a:normAutofit fontScale="90000"/>
          </a:bodyPr>
          <a:lstStyle/>
          <a:p>
            <a:r>
              <a:rPr lang="en-US" dirty="0" smtClean="0"/>
              <a:t>What are some active learning strategies?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19</a:t>
            </a:fld>
            <a:endParaRPr lang="en-IN"/>
          </a:p>
        </p:txBody>
      </p:sp>
      <p:sp>
        <p:nvSpPr>
          <p:cNvPr id="7" name="Rectangle 6"/>
          <p:cNvSpPr/>
          <p:nvPr/>
        </p:nvSpPr>
        <p:spPr>
          <a:xfrm>
            <a:off x="228600" y="1828800"/>
            <a:ext cx="7467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2848677"/>
            <a:ext cx="7848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flipH="1">
            <a:off x="7755957" y="1989141"/>
            <a:ext cx="1432560" cy="461665"/>
          </a:xfrm>
          <a:prstGeom prst="rect">
            <a:avLst/>
          </a:prstGeom>
          <a:noFill/>
        </p:spPr>
        <p:txBody>
          <a:bodyPr wrap="square" rtlCol="0">
            <a:spAutoFit/>
          </a:bodyPr>
          <a:lstStyle/>
          <a:p>
            <a:r>
              <a:rPr lang="en-US" sz="2400" dirty="0" smtClean="0">
                <a:solidFill>
                  <a:srgbClr val="C00000"/>
                </a:solidFill>
              </a:rPr>
              <a:t>Activity 1</a:t>
            </a:r>
            <a:endParaRPr lang="en-US" sz="2400" dirty="0">
              <a:solidFill>
                <a:srgbClr val="C00000"/>
              </a:solidFill>
            </a:endParaRPr>
          </a:p>
        </p:txBody>
      </p:sp>
      <p:sp>
        <p:nvSpPr>
          <p:cNvPr id="9" name="TextBox 8"/>
          <p:cNvSpPr txBox="1"/>
          <p:nvPr/>
        </p:nvSpPr>
        <p:spPr>
          <a:xfrm flipH="1">
            <a:off x="7780020" y="3112837"/>
            <a:ext cx="1432560" cy="461665"/>
          </a:xfrm>
          <a:prstGeom prst="rect">
            <a:avLst/>
          </a:prstGeom>
          <a:noFill/>
        </p:spPr>
        <p:txBody>
          <a:bodyPr wrap="square" rtlCol="0">
            <a:spAutoFit/>
          </a:bodyPr>
          <a:lstStyle/>
          <a:p>
            <a:r>
              <a:rPr lang="en-US" sz="2400" dirty="0" smtClean="0">
                <a:solidFill>
                  <a:srgbClr val="C00000"/>
                </a:solidFill>
              </a:rPr>
              <a:t>Activity 2</a:t>
            </a:r>
            <a:endParaRPr lang="en-US" sz="2400" dirty="0">
              <a:solidFill>
                <a:srgbClr val="C00000"/>
              </a:solidFill>
            </a:endParaRPr>
          </a:p>
        </p:txBody>
      </p:sp>
      <p:sp>
        <p:nvSpPr>
          <p:cNvPr id="5" name="Date Placeholder 4"/>
          <p:cNvSpPr>
            <a:spLocks noGrp="1"/>
          </p:cNvSpPr>
          <p:nvPr>
            <p:ph type="dt" sz="half" idx="10"/>
          </p:nvPr>
        </p:nvSpPr>
        <p:spPr/>
        <p:txBody>
          <a:bodyPr/>
          <a:lstStyle/>
          <a:p>
            <a:r>
              <a:rPr lang="en-US" smtClean="0"/>
              <a:t>i-SIGCSE</a:t>
            </a:r>
            <a:endParaRPr lang="en-IN"/>
          </a:p>
        </p:txBody>
      </p:sp>
      <p:sp>
        <p:nvSpPr>
          <p:cNvPr id="10" name="Footer Placeholder 9"/>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96400" cy="1143000"/>
          </a:xfrm>
        </p:spPr>
        <p:txBody>
          <a:bodyPr>
            <a:noAutofit/>
          </a:bodyPr>
          <a:lstStyle/>
          <a:p>
            <a:r>
              <a:rPr lang="en-US" sz="3200" dirty="0" smtClean="0"/>
              <a:t>Interdisciplinary </a:t>
            </a:r>
            <a:r>
              <a:rPr lang="en-US" sz="3200" dirty="0" err="1" smtClean="0"/>
              <a:t>programme</a:t>
            </a:r>
            <a:r>
              <a:rPr lang="en-US" sz="3200" dirty="0" smtClean="0"/>
              <a:t> in Educational Technology</a:t>
            </a:r>
            <a:endParaRPr lang="en-US" sz="3200" dirty="0"/>
          </a:p>
        </p:txBody>
      </p:sp>
      <p:sp>
        <p:nvSpPr>
          <p:cNvPr id="3" name="Content Placeholder 2"/>
          <p:cNvSpPr>
            <a:spLocks noGrp="1"/>
          </p:cNvSpPr>
          <p:nvPr>
            <p:ph idx="1"/>
          </p:nvPr>
        </p:nvSpPr>
        <p:spPr>
          <a:xfrm>
            <a:off x="228600" y="990600"/>
            <a:ext cx="8458200" cy="5365750"/>
          </a:xfrm>
        </p:spPr>
        <p:txBody>
          <a:bodyPr>
            <a:normAutofit fontScale="92500" lnSpcReduction="10000"/>
          </a:bodyPr>
          <a:lstStyle/>
          <a:p>
            <a:pPr marL="0" indent="0">
              <a:spcBef>
                <a:spcPct val="25000"/>
              </a:spcBef>
              <a:defRPr/>
            </a:pPr>
            <a:r>
              <a:rPr lang="en-US" altLang="en-US" sz="2400" dirty="0"/>
              <a:t> Started April </a:t>
            </a:r>
            <a:r>
              <a:rPr lang="en-US" altLang="en-US" sz="2400" dirty="0" smtClean="0"/>
              <a:t>2010.</a:t>
            </a:r>
            <a:endParaRPr lang="en-US" altLang="en-US" sz="2400" dirty="0"/>
          </a:p>
          <a:p>
            <a:pPr marL="0" indent="0">
              <a:spcBef>
                <a:spcPts val="1200"/>
              </a:spcBef>
              <a:defRPr/>
            </a:pPr>
            <a:r>
              <a:rPr lang="en-US" altLang="en-US" sz="2400" dirty="0"/>
              <a:t> Ph.D. </a:t>
            </a:r>
            <a:r>
              <a:rPr lang="en-US" altLang="en-US" sz="2400" dirty="0" smtClean="0"/>
              <a:t>program – Research in:</a:t>
            </a:r>
          </a:p>
          <a:p>
            <a:pPr marL="400050" lvl="1" indent="0">
              <a:spcBef>
                <a:spcPts val="1200"/>
              </a:spcBef>
              <a:defRPr/>
            </a:pPr>
            <a:r>
              <a:rPr lang="en-US" altLang="en-US" sz="2000" dirty="0"/>
              <a:t> </a:t>
            </a:r>
            <a:r>
              <a:rPr lang="en-US" altLang="en-US" sz="2000" dirty="0" smtClean="0"/>
              <a:t>Technology enhanced learning environments for the development of pan-domain cognitive abilities.</a:t>
            </a:r>
            <a:r>
              <a:rPr lang="en-US" altLang="en-US" sz="1800" dirty="0" smtClean="0"/>
              <a:t> Ex: </a:t>
            </a:r>
            <a:r>
              <a:rPr lang="en-IN" altLang="en-US" sz="2000" dirty="0"/>
              <a:t>e</a:t>
            </a:r>
            <a:r>
              <a:rPr lang="en-IN" altLang="en-US" sz="2000" dirty="0" smtClean="0"/>
              <a:t>ngineering </a:t>
            </a:r>
            <a:r>
              <a:rPr lang="en-IN" altLang="en-US" sz="2000" dirty="0"/>
              <a:t>design, system-thinking, problem posing, data visualization, algorithmic thinking, spatial </a:t>
            </a:r>
            <a:r>
              <a:rPr lang="en-IN" altLang="en-US" sz="2000" dirty="0" smtClean="0"/>
              <a:t>abilities.</a:t>
            </a:r>
          </a:p>
          <a:p>
            <a:pPr marL="400050" lvl="1" indent="0">
              <a:spcBef>
                <a:spcPts val="1200"/>
              </a:spcBef>
              <a:defRPr/>
            </a:pPr>
            <a:r>
              <a:rPr lang="en-IN" altLang="en-US" sz="2000" dirty="0" smtClean="0"/>
              <a:t> Teacher use of </a:t>
            </a:r>
            <a:r>
              <a:rPr lang="en-IN" altLang="en-US" sz="2000" dirty="0"/>
              <a:t>e</a:t>
            </a:r>
            <a:r>
              <a:rPr lang="en-IN" altLang="en-US" sz="2000" dirty="0" smtClean="0"/>
              <a:t>ducational </a:t>
            </a:r>
            <a:r>
              <a:rPr lang="en-IN" altLang="en-US" sz="2000" dirty="0"/>
              <a:t>t</a:t>
            </a:r>
            <a:r>
              <a:rPr lang="en-IN" altLang="en-US" sz="2000" dirty="0" smtClean="0"/>
              <a:t>echnologies and strategies.</a:t>
            </a:r>
            <a:endParaRPr lang="en-US" altLang="en-US" sz="2000" dirty="0"/>
          </a:p>
          <a:p>
            <a:pPr marL="234950" indent="-234950">
              <a:spcBef>
                <a:spcPts val="1200"/>
              </a:spcBef>
              <a:defRPr/>
            </a:pPr>
            <a:r>
              <a:rPr lang="en-US" altLang="en-US" sz="2400" dirty="0" smtClean="0"/>
              <a:t>Outreach:</a:t>
            </a:r>
            <a:endParaRPr lang="en-US" altLang="en-US" sz="2400" dirty="0"/>
          </a:p>
          <a:p>
            <a:pPr marL="635000" lvl="1" indent="-234950">
              <a:spcBef>
                <a:spcPct val="25000"/>
              </a:spcBef>
              <a:defRPr/>
            </a:pPr>
            <a:r>
              <a:rPr lang="en-US" altLang="en-US" sz="2400" dirty="0" smtClean="0"/>
              <a:t>Workshops, Consultancy, Continuing Education Program.</a:t>
            </a:r>
          </a:p>
          <a:p>
            <a:pPr marL="635000" lvl="1" indent="-234950">
              <a:spcBef>
                <a:spcPct val="25000"/>
              </a:spcBef>
              <a:defRPr/>
            </a:pPr>
            <a:r>
              <a:rPr lang="en-US" altLang="en-US" sz="2400" dirty="0" smtClean="0"/>
              <a:t>Pedagogies for effective use of educational technologies.</a:t>
            </a:r>
          </a:p>
          <a:p>
            <a:pPr marL="1035050" lvl="2" indent="-234950">
              <a:spcBef>
                <a:spcPct val="25000"/>
              </a:spcBef>
              <a:defRPr/>
            </a:pPr>
            <a:r>
              <a:rPr lang="en-US" altLang="en-US" sz="2000" dirty="0" smtClean="0"/>
              <a:t>Workshops of varying durations - 3 days to 3 weeks.</a:t>
            </a:r>
          </a:p>
          <a:p>
            <a:pPr marL="1035050" lvl="2" indent="-234950">
              <a:spcBef>
                <a:spcPct val="25000"/>
              </a:spcBef>
              <a:defRPr/>
            </a:pPr>
            <a:r>
              <a:rPr lang="en-US" altLang="en-US" sz="2000" dirty="0" smtClean="0"/>
              <a:t>Face-to-face as well as distance education modes.</a:t>
            </a:r>
          </a:p>
          <a:p>
            <a:pPr marL="1035050" lvl="2" indent="-234950">
              <a:spcBef>
                <a:spcPct val="25000"/>
              </a:spcBef>
              <a:defRPr/>
            </a:pPr>
            <a:r>
              <a:rPr lang="en-US" altLang="en-US" sz="2000" dirty="0" smtClean="0"/>
              <a:t>4000+ teachers attended the workshop in Jan 2015, conducted via the T10KT platform.</a:t>
            </a:r>
          </a:p>
          <a:p>
            <a:pPr marL="635000" lvl="1" indent="-234950">
              <a:spcBef>
                <a:spcPct val="25000"/>
              </a:spcBef>
              <a:defRPr/>
            </a:pPr>
            <a:r>
              <a:rPr lang="en-US" altLang="en-US" sz="2600" dirty="0" smtClean="0">
                <a:solidFill>
                  <a:srgbClr val="C00000"/>
                </a:solidFill>
              </a:rPr>
              <a:t>This talk is an overview of some topics from these workshops.</a:t>
            </a:r>
          </a:p>
          <a:p>
            <a:pPr marL="0" indent="0">
              <a:buNone/>
            </a:pPr>
            <a:endParaRPr lang="en-US" dirty="0"/>
          </a:p>
        </p:txBody>
      </p:sp>
      <p:sp>
        <p:nvSpPr>
          <p:cNvPr id="4" name="Slide Number Placeholder 3"/>
          <p:cNvSpPr>
            <a:spLocks noGrp="1"/>
          </p:cNvSpPr>
          <p:nvPr>
            <p:ph type="sldNum" sz="quarter" idx="12"/>
          </p:nvPr>
        </p:nvSpPr>
        <p:spPr/>
        <p:txBody>
          <a:bodyPr/>
          <a:lstStyle/>
          <a:p>
            <a:fld id="{B13F5976-CE9D-4317-A140-F587A95E57E9}" type="slidenum">
              <a:rPr lang="en-IN" smtClean="0"/>
              <a:pPr/>
              <a:t>2</a:t>
            </a:fld>
            <a:endParaRPr lang="en-IN"/>
          </a:p>
        </p:txBody>
      </p:sp>
      <p:sp>
        <p:nvSpPr>
          <p:cNvPr id="5" name="Date Placeholder 4"/>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11912028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4294967295"/>
          </p:nvPr>
        </p:nvSpPr>
        <p:spPr>
          <a:xfrm>
            <a:off x="76200" y="1052513"/>
            <a:ext cx="8915400" cy="5348287"/>
          </a:xfrm>
        </p:spPr>
        <p:txBody>
          <a:bodyPr/>
          <a:lstStyle/>
          <a:p>
            <a:pPr algn="ctr" eaLnBrk="1" hangingPunct="1">
              <a:lnSpc>
                <a:spcPct val="114000"/>
              </a:lnSpc>
              <a:spcBef>
                <a:spcPct val="40000"/>
              </a:spcBef>
              <a:buFont typeface="Arial" charset="0"/>
              <a:buNone/>
            </a:pPr>
            <a:endParaRPr lang="en-US" dirty="0" smtClean="0"/>
          </a:p>
          <a:p>
            <a:pPr algn="ctr" eaLnBrk="1" hangingPunct="1">
              <a:lnSpc>
                <a:spcPct val="114000"/>
              </a:lnSpc>
              <a:spcBef>
                <a:spcPct val="40000"/>
              </a:spcBef>
              <a:buFont typeface="Arial" charset="0"/>
              <a:buNone/>
            </a:pPr>
            <a:r>
              <a:rPr lang="en-US" dirty="0" smtClean="0"/>
              <a:t>Peer-Instruction is a classroom active-learning strategy based on specific, well-designed questions, often of the multiple-choice type.</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20</a:t>
            </a:fld>
            <a:endParaRPr lang="en-IN"/>
          </a:p>
        </p:txBody>
      </p:sp>
    </p:spTree>
    <p:extLst>
      <p:ext uri="{BB962C8B-B14F-4D97-AF65-F5344CB8AC3E}">
        <p14:creationId xmlns:p14="http://schemas.microsoft.com/office/powerpoint/2010/main" val="3300786692"/>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17475" y="914400"/>
            <a:ext cx="9026525" cy="2819400"/>
          </a:xfrm>
          <a:prstGeom prst="rect">
            <a:avLst/>
          </a:prstGeom>
          <a:noFill/>
          <a:ln w="9525">
            <a:noFill/>
            <a:miter lim="800000"/>
            <a:headEnd/>
            <a:tailEnd/>
          </a:ln>
        </p:spPr>
        <p:txBody>
          <a:bodyPr lIns="45720" rIns="0"/>
          <a:lstStyle/>
          <a:p>
            <a:pPr eaLnBrk="0" hangingPunct="0">
              <a:lnSpc>
                <a:spcPct val="110000"/>
              </a:lnSpc>
              <a:spcBef>
                <a:spcPct val="20000"/>
              </a:spcBef>
              <a:buFont typeface="Times" pitchFamily="18" charset="0"/>
              <a:buNone/>
            </a:pPr>
            <a:r>
              <a:rPr lang="en-US" sz="2800" b="1" dirty="0" smtClean="0">
                <a:latin typeface="Calibri" pitchFamily="34" charset="0"/>
              </a:rPr>
              <a:t>What do students do? What are the benefits? </a:t>
            </a:r>
            <a:r>
              <a:rPr lang="en-US" sz="2400" dirty="0">
                <a:latin typeface="Calibri" pitchFamily="34" charset="0"/>
              </a:rPr>
              <a:t/>
            </a:r>
            <a:br>
              <a:rPr lang="en-US" sz="2400" dirty="0">
                <a:latin typeface="Calibri" pitchFamily="34" charset="0"/>
              </a:rPr>
            </a:br>
            <a:r>
              <a:rPr lang="en-US" sz="2400" dirty="0">
                <a:latin typeface="Calibri" pitchFamily="34" charset="0"/>
              </a:rPr>
              <a:t>     Talk, argue, listen (sometimes), reason, draw =&gt; Actively engaged     </a:t>
            </a:r>
            <a:br>
              <a:rPr lang="en-US" sz="2400" dirty="0">
                <a:latin typeface="Calibri" pitchFamily="34" charset="0"/>
              </a:rPr>
            </a:br>
            <a:r>
              <a:rPr lang="en-US" sz="2400" dirty="0">
                <a:latin typeface="Calibri" pitchFamily="34" charset="0"/>
              </a:rPr>
              <a:t>     Learn from each other, teach each other (teach&lt;=&gt;learn) </a:t>
            </a:r>
            <a:br>
              <a:rPr lang="en-US" sz="2400" dirty="0">
                <a:latin typeface="Calibri" pitchFamily="34" charset="0"/>
              </a:rPr>
            </a:br>
            <a:r>
              <a:rPr lang="en-US" sz="2400" dirty="0">
                <a:latin typeface="Calibri" pitchFamily="34" charset="0"/>
              </a:rPr>
              <a:t>     Those who don’t know willing to think, reason, answer</a:t>
            </a:r>
            <a:br>
              <a:rPr lang="en-US" sz="2400" dirty="0">
                <a:latin typeface="Calibri" pitchFamily="34" charset="0"/>
              </a:rPr>
            </a:br>
            <a:r>
              <a:rPr lang="en-US" sz="2400" dirty="0">
                <a:latin typeface="Calibri" pitchFamily="34" charset="0"/>
              </a:rPr>
              <a:t>     Those who do know also participate</a:t>
            </a:r>
            <a:br>
              <a:rPr lang="en-US" sz="2400" dirty="0">
                <a:latin typeface="Calibri" pitchFamily="34" charset="0"/>
              </a:rPr>
            </a:br>
            <a:r>
              <a:rPr lang="en-US" sz="2400" dirty="0">
                <a:latin typeface="Calibri" pitchFamily="34" charset="0"/>
              </a:rPr>
              <a:t>     Pre-existing thinking is elicited, confronted, resolved (</a:t>
            </a:r>
            <a:r>
              <a:rPr lang="en-US" sz="2400" i="1" dirty="0">
                <a:latin typeface="Calibri" pitchFamily="34" charset="0"/>
              </a:rPr>
              <a:t>How many of    </a:t>
            </a:r>
            <a:br>
              <a:rPr lang="en-US" sz="2400" i="1" dirty="0">
                <a:latin typeface="Calibri" pitchFamily="34" charset="0"/>
              </a:rPr>
            </a:br>
            <a:r>
              <a:rPr lang="en-US" sz="2400" i="1" dirty="0">
                <a:latin typeface="Calibri" pitchFamily="34" charset="0"/>
              </a:rPr>
              <a:t>     you changed your answer?)</a:t>
            </a:r>
            <a:r>
              <a:rPr lang="en-US" sz="2400" dirty="0">
                <a:latin typeface="Calibri" pitchFamily="34" charset="0"/>
              </a:rPr>
              <a:t> </a:t>
            </a:r>
            <a:br>
              <a:rPr lang="en-US" sz="2400" dirty="0">
                <a:latin typeface="Calibri" pitchFamily="34" charset="0"/>
              </a:rPr>
            </a:br>
            <a:r>
              <a:rPr lang="en-US" sz="2400" dirty="0">
                <a:latin typeface="Calibri" pitchFamily="34" charset="0"/>
              </a:rPr>
              <a:t/>
            </a:r>
            <a:br>
              <a:rPr lang="en-US" sz="2400" dirty="0">
                <a:latin typeface="Calibri" pitchFamily="34" charset="0"/>
              </a:rPr>
            </a:br>
            <a:endParaRPr lang="en-US" sz="2400" dirty="0">
              <a:latin typeface="Calibri" pitchFamily="34" charset="0"/>
            </a:endParaRPr>
          </a:p>
        </p:txBody>
      </p:sp>
      <p:sp>
        <p:nvSpPr>
          <p:cNvPr id="247810" name="Rectangle 3"/>
          <p:cNvSpPr>
            <a:spLocks noChangeArrowheads="1"/>
          </p:cNvSpPr>
          <p:nvPr/>
        </p:nvSpPr>
        <p:spPr bwMode="auto">
          <a:xfrm>
            <a:off x="0" y="0"/>
            <a:ext cx="9144000" cy="855663"/>
          </a:xfrm>
          <a:prstGeom prst="rect">
            <a:avLst/>
          </a:prstGeom>
          <a:noFill/>
          <a:ln w="9525">
            <a:noFill/>
            <a:miter lim="800000"/>
            <a:headEnd/>
            <a:tailEnd/>
          </a:ln>
        </p:spPr>
        <p:txBody>
          <a:bodyPr anchor="ctr"/>
          <a:lstStyle/>
          <a:p>
            <a:pPr algn="ctr" eaLnBrk="0" hangingPunct="0">
              <a:lnSpc>
                <a:spcPct val="120000"/>
              </a:lnSpc>
            </a:pPr>
            <a:r>
              <a:rPr lang="en-US" sz="4000" dirty="0">
                <a:latin typeface="Calibri" pitchFamily="34" charset="0"/>
              </a:rPr>
              <a:t>Dissecting Peer-Instruction method</a:t>
            </a:r>
          </a:p>
        </p:txBody>
      </p:sp>
      <p:sp>
        <p:nvSpPr>
          <p:cNvPr id="105479" name="Rectangle 7"/>
          <p:cNvSpPr>
            <a:spLocks noChangeArrowheads="1"/>
          </p:cNvSpPr>
          <p:nvPr/>
        </p:nvSpPr>
        <p:spPr bwMode="auto">
          <a:xfrm>
            <a:off x="117475" y="4572000"/>
            <a:ext cx="9026525" cy="2133600"/>
          </a:xfrm>
          <a:prstGeom prst="rect">
            <a:avLst/>
          </a:prstGeom>
          <a:noFill/>
          <a:ln w="9525">
            <a:noFill/>
            <a:miter lim="800000"/>
            <a:headEnd/>
            <a:tailEnd/>
          </a:ln>
        </p:spPr>
        <p:txBody>
          <a:bodyPr lIns="45720" rIns="0"/>
          <a:lstStyle/>
          <a:p>
            <a:pPr eaLnBrk="0" hangingPunct="0">
              <a:lnSpc>
                <a:spcPct val="110000"/>
              </a:lnSpc>
              <a:spcBef>
                <a:spcPct val="20000"/>
              </a:spcBef>
              <a:buFont typeface="Times" pitchFamily="18" charset="0"/>
              <a:buNone/>
            </a:pPr>
            <a:r>
              <a:rPr lang="en-US" sz="2800" b="1" dirty="0">
                <a:latin typeface="Calibri" pitchFamily="34" charset="0"/>
              </a:rPr>
              <a:t>What are </a:t>
            </a:r>
            <a:r>
              <a:rPr lang="en-US" sz="2800" b="1" dirty="0" smtClean="0">
                <a:latin typeface="Calibri" pitchFamily="34" charset="0"/>
              </a:rPr>
              <a:t>benefits  to </a:t>
            </a:r>
            <a:r>
              <a:rPr lang="en-US" sz="2800" b="1" dirty="0">
                <a:latin typeface="Calibri" pitchFamily="34" charset="0"/>
              </a:rPr>
              <a:t>instructor? </a:t>
            </a:r>
            <a:r>
              <a:rPr lang="en-US" sz="2800" b="1" dirty="0" smtClean="0">
                <a:latin typeface="Calibri" pitchFamily="34" charset="0"/>
              </a:rPr>
              <a:t>To the </a:t>
            </a:r>
            <a:r>
              <a:rPr lang="en-US" sz="2800" b="1" dirty="0">
                <a:latin typeface="Calibri" pitchFamily="34" charset="0"/>
              </a:rPr>
              <a:t>class </a:t>
            </a:r>
            <a:r>
              <a:rPr lang="en-US" sz="2800" b="1" dirty="0" smtClean="0">
                <a:latin typeface="Calibri" pitchFamily="34" charset="0"/>
              </a:rPr>
              <a:t>atmosphere?</a:t>
            </a:r>
            <a:r>
              <a:rPr lang="en-US" sz="2800" b="1" dirty="0">
                <a:latin typeface="Calibri" pitchFamily="34" charset="0"/>
              </a:rPr>
              <a:t/>
            </a:r>
            <a:br>
              <a:rPr lang="en-US" sz="2800" b="1" dirty="0">
                <a:latin typeface="Calibri" pitchFamily="34" charset="0"/>
              </a:rPr>
            </a:br>
            <a:r>
              <a:rPr lang="en-US" sz="2400" b="1" dirty="0">
                <a:latin typeface="Calibri" pitchFamily="34" charset="0"/>
              </a:rPr>
              <a:t>      </a:t>
            </a:r>
            <a:r>
              <a:rPr lang="en-US" sz="2400" dirty="0">
                <a:latin typeface="Calibri" pitchFamily="34" charset="0"/>
              </a:rPr>
              <a:t>Immediate feedback to instructor </a:t>
            </a:r>
            <a:br>
              <a:rPr lang="en-US" sz="2400" dirty="0">
                <a:latin typeface="Calibri" pitchFamily="34" charset="0"/>
              </a:rPr>
            </a:br>
            <a:r>
              <a:rPr lang="en-US" sz="2400" dirty="0">
                <a:latin typeface="Calibri" pitchFamily="34" charset="0"/>
              </a:rPr>
              <a:t>      Students realize that even others are struggling</a:t>
            </a:r>
            <a:br>
              <a:rPr lang="en-US" sz="2400" dirty="0">
                <a:latin typeface="Calibri" pitchFamily="34" charset="0"/>
              </a:rPr>
            </a:br>
            <a:r>
              <a:rPr lang="en-US" sz="2400" dirty="0">
                <a:latin typeface="Calibri" pitchFamily="34" charset="0"/>
              </a:rPr>
              <a:t>      Builds a friendly, yet scientific atmosphere</a:t>
            </a:r>
            <a:br>
              <a:rPr lang="en-US" sz="2400" dirty="0">
                <a:latin typeface="Calibri" pitchFamily="34" charset="0"/>
              </a:rPr>
            </a:br>
            <a:r>
              <a:rPr lang="en-US" sz="2400" dirty="0">
                <a:latin typeface="Calibri" pitchFamily="34" charset="0"/>
              </a:rPr>
              <a:t>      Improve communication</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21</a:t>
            </a:fld>
            <a:endParaRPr lang="en-IN"/>
          </a:p>
        </p:txBody>
      </p:sp>
    </p:spTree>
    <p:extLst>
      <p:ext uri="{BB962C8B-B14F-4D97-AF65-F5344CB8AC3E}">
        <p14:creationId xmlns:p14="http://schemas.microsoft.com/office/powerpoint/2010/main" val="922381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lstStyle/>
          <a:p>
            <a:r>
              <a:rPr lang="en-US" dirty="0" smtClean="0"/>
              <a:t>More on Peer-Instruction</a:t>
            </a:r>
            <a:endParaRPr lang="en-US" dirty="0"/>
          </a:p>
        </p:txBody>
      </p:sp>
      <p:sp>
        <p:nvSpPr>
          <p:cNvPr id="6" name="Content Placeholder 5"/>
          <p:cNvSpPr>
            <a:spLocks noGrp="1"/>
          </p:cNvSpPr>
          <p:nvPr>
            <p:ph idx="1"/>
          </p:nvPr>
        </p:nvSpPr>
        <p:spPr/>
        <p:txBody>
          <a:bodyPr/>
          <a:lstStyle/>
          <a:p>
            <a:r>
              <a:rPr lang="en-US" dirty="0" smtClean="0"/>
              <a:t>Overview-level (following slides)</a:t>
            </a:r>
          </a:p>
          <a:p>
            <a:endParaRPr lang="en-US" dirty="0"/>
          </a:p>
          <a:p>
            <a:r>
              <a:rPr lang="en-US" dirty="0" smtClean="0">
                <a:hlinkClick r:id="rId2" action="ppaction://hlinksldjump"/>
              </a:rPr>
              <a:t>Details</a:t>
            </a:r>
            <a:r>
              <a:rPr lang="en-US" dirty="0" smtClean="0"/>
              <a:t> (later within this presentation)</a:t>
            </a:r>
          </a:p>
          <a:p>
            <a:endParaRPr lang="en-US" dirty="0"/>
          </a:p>
          <a:p>
            <a:r>
              <a:rPr lang="en-US" dirty="0" smtClean="0">
                <a:hlinkClick r:id="rId3"/>
              </a:rPr>
              <a:t>Workshop</a:t>
            </a:r>
            <a:r>
              <a:rPr lang="en-US" dirty="0" smtClean="0"/>
              <a:t> (constructors, videos)</a:t>
            </a:r>
            <a:endParaRPr lang="en-US"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22</a:t>
            </a:fld>
            <a:endParaRPr lang="en-IN"/>
          </a:p>
        </p:txBody>
      </p:sp>
    </p:spTree>
    <p:extLst>
      <p:ext uri="{BB962C8B-B14F-4D97-AF65-F5344CB8AC3E}">
        <p14:creationId xmlns:p14="http://schemas.microsoft.com/office/powerpoint/2010/main" val="2822533154"/>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1"/>
          <p:cNvSpPr>
            <a:spLocks noGrp="1" noChangeArrowheads="1"/>
          </p:cNvSpPr>
          <p:nvPr>
            <p:ph type="title" idx="4294967295"/>
          </p:nvPr>
        </p:nvSpPr>
        <p:spPr>
          <a:xfrm>
            <a:off x="542925" y="465138"/>
            <a:ext cx="8264525" cy="982662"/>
          </a:xfrm>
        </p:spPr>
        <p:txBody>
          <a:bodyPr/>
          <a:lstStyle/>
          <a:p>
            <a:r>
              <a:rPr lang="en-US" sz="4000" smtClean="0">
                <a:solidFill>
                  <a:srgbClr val="800000"/>
                </a:solidFill>
              </a:rPr>
              <a:t>Anatomy of Peer-Instruction method</a:t>
            </a:r>
          </a:p>
        </p:txBody>
      </p:sp>
      <p:sp>
        <p:nvSpPr>
          <p:cNvPr id="196610" name="Slide Number Placeholder 3"/>
          <p:cNvSpPr txBox="1">
            <a:spLocks noGrp="1"/>
          </p:cNvSpPr>
          <p:nvPr/>
        </p:nvSpPr>
        <p:spPr>
          <a:xfrm>
            <a:off x="4191000" y="6356350"/>
            <a:ext cx="762000" cy="271463"/>
          </a:xfrm>
          <a:prstGeom prst="rect">
            <a:avLst/>
          </a:prstGeom>
          <a:noFill/>
        </p:spPr>
        <p:txBody>
          <a:bodyPr anchor="ctr"/>
          <a:lstStyle/>
          <a:p>
            <a:pPr algn="ctr" fontAlgn="auto">
              <a:spcBef>
                <a:spcPts val="0"/>
              </a:spcBef>
              <a:spcAft>
                <a:spcPts val="0"/>
              </a:spcAft>
              <a:defRPr/>
            </a:pPr>
            <a:fld id="{79604D5C-B201-478E-A007-DA673B6DA998}" type="slidenum">
              <a:rPr lang="en-US" sz="1200">
                <a:solidFill>
                  <a:schemeClr val="bg2">
                    <a:lumMod val="60000"/>
                    <a:lumOff val="40000"/>
                  </a:schemeClr>
                </a:solidFill>
                <a:latin typeface="+mn-lt"/>
                <a:cs typeface="+mn-cs"/>
              </a:rPr>
              <a:pPr algn="ctr" fontAlgn="auto">
                <a:spcBef>
                  <a:spcPts val="0"/>
                </a:spcBef>
                <a:spcAft>
                  <a:spcPts val="0"/>
                </a:spcAft>
                <a:defRPr/>
              </a:pPr>
              <a:t>23</a:t>
            </a:fld>
            <a:endParaRPr lang="en-US" sz="1200">
              <a:solidFill>
                <a:schemeClr val="bg2">
                  <a:lumMod val="60000"/>
                  <a:lumOff val="40000"/>
                </a:schemeClr>
              </a:solidFill>
              <a:latin typeface="+mn-lt"/>
              <a:cs typeface="+mn-cs"/>
            </a:endParaRPr>
          </a:p>
        </p:txBody>
      </p:sp>
      <p:sp>
        <p:nvSpPr>
          <p:cNvPr id="7" name="Rounded Rectangle 6"/>
          <p:cNvSpPr/>
          <p:nvPr/>
        </p:nvSpPr>
        <p:spPr>
          <a:xfrm>
            <a:off x="663575" y="1419225"/>
            <a:ext cx="7716838" cy="4251325"/>
          </a:xfrm>
          <a:prstGeom prst="roundRect">
            <a:avLst/>
          </a:prstGeom>
          <a:noFill/>
          <a:ln w="38100"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p>
        </p:txBody>
      </p:sp>
      <p:pic>
        <p:nvPicPr>
          <p:cNvPr id="249860" name="Picture 9" descr="anatomy-icon2.jpg"/>
          <p:cNvPicPr>
            <a:picLocks noChangeAspect="1"/>
          </p:cNvPicPr>
          <p:nvPr/>
        </p:nvPicPr>
        <p:blipFill>
          <a:blip r:embed="rId3"/>
          <a:srcRect/>
          <a:stretch>
            <a:fillRect/>
          </a:stretch>
        </p:blipFill>
        <p:spPr bwMode="auto">
          <a:xfrm>
            <a:off x="3243263" y="2797175"/>
            <a:ext cx="2289175" cy="1528763"/>
          </a:xfrm>
          <a:prstGeom prst="rect">
            <a:avLst/>
          </a:prstGeom>
          <a:noFill/>
          <a:ln w="9525">
            <a:noFill/>
            <a:miter lim="800000"/>
            <a:headEnd/>
            <a:tailEnd/>
          </a:ln>
        </p:spPr>
      </p:pic>
      <p:sp>
        <p:nvSpPr>
          <p:cNvPr id="249861" name="TextBox 10"/>
          <p:cNvSpPr txBox="1">
            <a:spLocks noChangeArrowheads="1"/>
          </p:cNvSpPr>
          <p:nvPr/>
        </p:nvSpPr>
        <p:spPr bwMode="auto">
          <a:xfrm>
            <a:off x="3243263" y="1836738"/>
            <a:ext cx="2147887" cy="493712"/>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Ask Question</a:t>
            </a:r>
          </a:p>
        </p:txBody>
      </p:sp>
      <p:sp>
        <p:nvSpPr>
          <p:cNvPr id="249862" name="TextBox 11"/>
          <p:cNvSpPr txBox="1">
            <a:spLocks noChangeArrowheads="1"/>
          </p:cNvSpPr>
          <p:nvPr/>
        </p:nvSpPr>
        <p:spPr bwMode="auto">
          <a:xfrm>
            <a:off x="5580063" y="3386138"/>
            <a:ext cx="2484437" cy="493712"/>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Peer Discussion</a:t>
            </a:r>
          </a:p>
        </p:txBody>
      </p:sp>
      <p:sp>
        <p:nvSpPr>
          <p:cNvPr id="13" name="Bent Arrow 12"/>
          <p:cNvSpPr/>
          <p:nvPr/>
        </p:nvSpPr>
        <p:spPr>
          <a:xfrm rot="10800000">
            <a:off x="5205413" y="4127500"/>
            <a:ext cx="1811337" cy="11207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249864" name="TextBox 13"/>
          <p:cNvSpPr txBox="1">
            <a:spLocks noChangeArrowheads="1"/>
          </p:cNvSpPr>
          <p:nvPr/>
        </p:nvSpPr>
        <p:spPr bwMode="auto">
          <a:xfrm>
            <a:off x="4040188" y="4749800"/>
            <a:ext cx="850900" cy="493713"/>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Vote</a:t>
            </a:r>
          </a:p>
        </p:txBody>
      </p:sp>
      <p:sp>
        <p:nvSpPr>
          <p:cNvPr id="15" name="Bent Arrow 14"/>
          <p:cNvSpPr/>
          <p:nvPr/>
        </p:nvSpPr>
        <p:spPr>
          <a:xfrm rot="16200000">
            <a:off x="2205037" y="3646488"/>
            <a:ext cx="1120775" cy="2082800"/>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249866" name="TextBox 15"/>
          <p:cNvSpPr txBox="1">
            <a:spLocks noChangeArrowheads="1"/>
          </p:cNvSpPr>
          <p:nvPr/>
        </p:nvSpPr>
        <p:spPr bwMode="auto">
          <a:xfrm>
            <a:off x="715963" y="3351213"/>
            <a:ext cx="2855912" cy="904875"/>
          </a:xfrm>
          <a:prstGeom prst="rect">
            <a:avLst/>
          </a:prstGeom>
          <a:noFill/>
          <a:ln w="9525">
            <a:noFill/>
            <a:miter lim="800000"/>
            <a:headEnd/>
            <a:tailEnd/>
          </a:ln>
        </p:spPr>
        <p:txBody>
          <a:bodyPr lIns="82292" tIns="41148" rIns="82292" bIns="41148">
            <a:spAutoFit/>
          </a:bodyPr>
          <a:lstStyle/>
          <a:p>
            <a:pPr defTabSz="457200"/>
            <a:r>
              <a:rPr lang="en-US" sz="2700">
                <a:solidFill>
                  <a:srgbClr val="800000"/>
                </a:solidFill>
                <a:latin typeface="Calisto MT" pitchFamily="18" charset="0"/>
              </a:rPr>
              <a:t>Debrief / </a:t>
            </a:r>
          </a:p>
          <a:p>
            <a:pPr defTabSz="457200"/>
            <a:r>
              <a:rPr lang="en-US" sz="2700">
                <a:solidFill>
                  <a:srgbClr val="800000"/>
                </a:solidFill>
                <a:latin typeface="Calisto MT" pitchFamily="18" charset="0"/>
              </a:rPr>
              <a:t>Class Discussion</a:t>
            </a:r>
          </a:p>
        </p:txBody>
      </p:sp>
      <p:sp>
        <p:nvSpPr>
          <p:cNvPr id="17" name="Bent Arrow 16"/>
          <p:cNvSpPr/>
          <p:nvPr/>
        </p:nvSpPr>
        <p:spPr>
          <a:xfrm rot="5400000">
            <a:off x="5709444" y="1912144"/>
            <a:ext cx="1433513" cy="15144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18" name="Bent Arrow 17"/>
          <p:cNvSpPr/>
          <p:nvPr/>
        </p:nvSpPr>
        <p:spPr>
          <a:xfrm>
            <a:off x="1868488" y="1914525"/>
            <a:ext cx="1198562" cy="1471613"/>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19" name="TextBox 18"/>
          <p:cNvSpPr txBox="1"/>
          <p:nvPr/>
        </p:nvSpPr>
        <p:spPr>
          <a:xfrm>
            <a:off x="715963" y="2297113"/>
            <a:ext cx="1957387" cy="493712"/>
          </a:xfrm>
          <a:prstGeom prst="rect">
            <a:avLst/>
          </a:prstGeom>
          <a:solidFill>
            <a:schemeClr val="bg1">
              <a:alpha val="51000"/>
            </a:schemeClr>
          </a:solidFill>
        </p:spPr>
        <p:txBody>
          <a:bodyPr wrap="none" lIns="82292" tIns="41148" rIns="82292" bIns="41148">
            <a:spAutoFit/>
          </a:bodyPr>
          <a:lstStyle/>
          <a:p>
            <a:pPr defTabSz="457200" fontAlgn="auto">
              <a:spcBef>
                <a:spcPts val="0"/>
              </a:spcBef>
              <a:spcAft>
                <a:spcPts val="0"/>
              </a:spcAft>
              <a:defRPr/>
            </a:pPr>
            <a:r>
              <a:rPr lang="en-US" sz="2700" dirty="0">
                <a:solidFill>
                  <a:schemeClr val="tx1">
                    <a:lumMod val="75000"/>
                    <a:lumOff val="25000"/>
                  </a:schemeClr>
                </a:solidFill>
                <a:latin typeface="+mn-lt"/>
                <a:cs typeface="+mn-cs"/>
              </a:rPr>
              <a:t>…Lecture…</a:t>
            </a:r>
          </a:p>
        </p:txBody>
      </p:sp>
      <p:sp>
        <p:nvSpPr>
          <p:cNvPr id="249870" name="TextBox 19"/>
          <p:cNvSpPr txBox="1">
            <a:spLocks noChangeArrowheads="1"/>
          </p:cNvSpPr>
          <p:nvPr/>
        </p:nvSpPr>
        <p:spPr bwMode="auto">
          <a:xfrm>
            <a:off x="5875338" y="2085975"/>
            <a:ext cx="2171700" cy="904875"/>
          </a:xfrm>
          <a:prstGeom prst="rect">
            <a:avLst/>
          </a:prstGeom>
          <a:solidFill>
            <a:schemeClr val="bg1">
              <a:alpha val="50980"/>
            </a:schemeClr>
          </a:solidFill>
          <a:ln w="9525">
            <a:noFill/>
            <a:miter lim="800000"/>
            <a:headEnd/>
            <a:tailEnd/>
          </a:ln>
        </p:spPr>
        <p:txBody>
          <a:bodyPr lIns="82292" tIns="41148" rIns="82292" bIns="41148">
            <a:spAutoFit/>
          </a:bodyPr>
          <a:lstStyle/>
          <a:p>
            <a:pPr defTabSz="457200"/>
            <a:r>
              <a:rPr lang="en-US" sz="2700">
                <a:solidFill>
                  <a:srgbClr val="404040"/>
                </a:solidFill>
                <a:latin typeface="Calisto MT" pitchFamily="18" charset="0"/>
              </a:rPr>
              <a:t>(May vote individually)</a:t>
            </a:r>
          </a:p>
        </p:txBody>
      </p:sp>
      <p:sp>
        <p:nvSpPr>
          <p:cNvPr id="249871" name="TextBox 20"/>
          <p:cNvSpPr txBox="1">
            <a:spLocks noChangeArrowheads="1"/>
          </p:cNvSpPr>
          <p:nvPr/>
        </p:nvSpPr>
        <p:spPr bwMode="auto">
          <a:xfrm>
            <a:off x="146050" y="5867400"/>
            <a:ext cx="8997950" cy="914400"/>
          </a:xfrm>
          <a:prstGeom prst="rect">
            <a:avLst/>
          </a:prstGeom>
          <a:solidFill>
            <a:srgbClr val="F2F2F2"/>
          </a:solidFill>
          <a:ln w="9525">
            <a:noFill/>
            <a:miter lim="800000"/>
            <a:headEnd/>
            <a:tailEnd/>
          </a:ln>
        </p:spPr>
        <p:txBody>
          <a:bodyPr lIns="82292" tIns="41148" rIns="82292" bIns="41148"/>
          <a:lstStyle/>
          <a:p>
            <a:pPr defTabSz="457200">
              <a:lnSpc>
                <a:spcPct val="110000"/>
              </a:lnSpc>
              <a:spcBef>
                <a:spcPct val="10000"/>
              </a:spcBef>
            </a:pPr>
            <a:r>
              <a:rPr lang="en-US">
                <a:solidFill>
                  <a:schemeClr val="tx2"/>
                </a:solidFill>
                <a:latin typeface="Calibri" pitchFamily="34" charset="0"/>
                <a:cs typeface="Calibri" pitchFamily="34" charset="0"/>
              </a:rPr>
              <a:t>Figure attributed to:  Stephanie Chasteen and the Science Education Initiative at the  University of Colorado </a:t>
            </a:r>
          </a:p>
          <a:p>
            <a:pPr defTabSz="457200">
              <a:lnSpc>
                <a:spcPct val="110000"/>
              </a:lnSpc>
              <a:spcBef>
                <a:spcPct val="10000"/>
              </a:spcBef>
            </a:pPr>
            <a:r>
              <a:rPr lang="en-US">
                <a:solidFill>
                  <a:schemeClr val="tx2"/>
                </a:solidFill>
                <a:latin typeface="Calibri" pitchFamily="34" charset="0"/>
                <a:cs typeface="Calibri" pitchFamily="34" charset="0"/>
              </a:rPr>
              <a:t>See also: Peer Instruction, A User’s Manual.  Eric Mazur.</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23</a:t>
            </a:fld>
            <a:endParaRPr lang="en-IN"/>
          </a:p>
        </p:txBody>
      </p:sp>
    </p:spTree>
    <p:extLst>
      <p:ext uri="{BB962C8B-B14F-4D97-AF65-F5344CB8AC3E}">
        <p14:creationId xmlns:p14="http://schemas.microsoft.com/office/powerpoint/2010/main" val="389310435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ChangeArrowheads="1"/>
          </p:cNvSpPr>
          <p:nvPr/>
        </p:nvSpPr>
        <p:spPr bwMode="auto">
          <a:xfrm>
            <a:off x="0" y="0"/>
            <a:ext cx="9144000" cy="855663"/>
          </a:xfrm>
          <a:prstGeom prst="rect">
            <a:avLst/>
          </a:prstGeom>
          <a:noFill/>
          <a:ln w="9525">
            <a:noFill/>
            <a:miter lim="800000"/>
            <a:headEnd/>
            <a:tailEnd/>
          </a:ln>
        </p:spPr>
        <p:txBody>
          <a:bodyPr anchor="ctr"/>
          <a:lstStyle/>
          <a:p>
            <a:pPr algn="ctr" eaLnBrk="0" hangingPunct="0"/>
            <a:r>
              <a:rPr lang="en-US" sz="3600" dirty="0">
                <a:solidFill>
                  <a:srgbClr val="800000"/>
                </a:solidFill>
                <a:latin typeface="Calibri" pitchFamily="34" charset="0"/>
              </a:rPr>
              <a:t> </a:t>
            </a:r>
            <a:r>
              <a:rPr lang="en-US" sz="3600" dirty="0" smtClean="0">
                <a:solidFill>
                  <a:srgbClr val="800000"/>
                </a:solidFill>
                <a:latin typeface="Calibri" pitchFamily="34" charset="0"/>
              </a:rPr>
              <a:t>Implementing </a:t>
            </a:r>
            <a:r>
              <a:rPr lang="en-US" sz="3600" dirty="0" smtClean="0">
                <a:solidFill>
                  <a:srgbClr val="800000"/>
                </a:solidFill>
                <a:latin typeface="Calibri" pitchFamily="34" charset="0"/>
              </a:rPr>
              <a:t>Peer-Instruction</a:t>
            </a:r>
            <a:endParaRPr lang="en-US" sz="3600" dirty="0">
              <a:solidFill>
                <a:srgbClr val="800000"/>
              </a:solidFill>
              <a:latin typeface="Calibri" pitchFamily="34" charset="0"/>
            </a:endParaRPr>
          </a:p>
        </p:txBody>
      </p:sp>
      <p:pic>
        <p:nvPicPr>
          <p:cNvPr id="251908" name="Picture 7" descr="Untitled2.png"/>
          <p:cNvPicPr>
            <a:picLocks noChangeAspect="1"/>
          </p:cNvPicPr>
          <p:nvPr/>
        </p:nvPicPr>
        <p:blipFill>
          <a:blip r:embed="rId3"/>
          <a:srcRect/>
          <a:stretch>
            <a:fillRect/>
          </a:stretch>
        </p:blipFill>
        <p:spPr bwMode="auto">
          <a:xfrm>
            <a:off x="6400800" y="1143000"/>
            <a:ext cx="2070100" cy="181292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24</a:t>
            </a:fld>
            <a:endParaRPr lang="en-IN"/>
          </a:p>
        </p:txBody>
      </p:sp>
      <p:sp>
        <p:nvSpPr>
          <p:cNvPr id="5" name="TextBox 4"/>
          <p:cNvSpPr txBox="1"/>
          <p:nvPr/>
        </p:nvSpPr>
        <p:spPr>
          <a:xfrm flipH="1">
            <a:off x="6794500" y="3021231"/>
            <a:ext cx="1676400" cy="584775"/>
          </a:xfrm>
          <a:prstGeom prst="rect">
            <a:avLst/>
          </a:prstGeom>
          <a:noFill/>
        </p:spPr>
        <p:txBody>
          <a:bodyPr wrap="square" rtlCol="0">
            <a:spAutoFit/>
          </a:bodyPr>
          <a:lstStyle/>
          <a:p>
            <a:r>
              <a:rPr lang="en-US" sz="3200" dirty="0" smtClean="0"/>
              <a:t>Clickers</a:t>
            </a:r>
            <a:endParaRPr lang="en-US" sz="3200" dirty="0"/>
          </a:p>
        </p:txBody>
      </p:sp>
      <p:pic>
        <p:nvPicPr>
          <p:cNvPr id="10" name="Picture 7" descr="h2"/>
          <p:cNvPicPr>
            <a:picLocks noChangeAspect="1" noChangeArrowheads="1"/>
          </p:cNvPicPr>
          <p:nvPr/>
        </p:nvPicPr>
        <p:blipFill>
          <a:blip r:embed="rId4"/>
          <a:srcRect/>
          <a:stretch>
            <a:fillRect/>
          </a:stretch>
        </p:blipFill>
        <p:spPr bwMode="auto">
          <a:xfrm>
            <a:off x="6934200" y="3684021"/>
            <a:ext cx="1752600" cy="2609850"/>
          </a:xfrm>
          <a:prstGeom prst="rect">
            <a:avLst/>
          </a:prstGeom>
          <a:noFill/>
          <a:ln w="9525">
            <a:noFill/>
            <a:miter lim="800000"/>
            <a:headEnd/>
            <a:tailEnd/>
          </a:ln>
        </p:spPr>
      </p:pic>
      <p:sp>
        <p:nvSpPr>
          <p:cNvPr id="11" name="TextBox 10"/>
          <p:cNvSpPr txBox="1"/>
          <p:nvPr/>
        </p:nvSpPr>
        <p:spPr>
          <a:xfrm flipH="1">
            <a:off x="7239000" y="6140089"/>
            <a:ext cx="1447800" cy="523220"/>
          </a:xfrm>
          <a:prstGeom prst="rect">
            <a:avLst/>
          </a:prstGeom>
          <a:noFill/>
        </p:spPr>
        <p:txBody>
          <a:bodyPr wrap="square" rtlCol="0">
            <a:spAutoFit/>
          </a:bodyPr>
          <a:lstStyle/>
          <a:p>
            <a:r>
              <a:rPr lang="en-US" sz="2800" dirty="0" smtClean="0"/>
              <a:t>Fingers</a:t>
            </a:r>
            <a:endParaRPr lang="en-US" sz="2800" dirty="0"/>
          </a:p>
        </p:txBody>
      </p:sp>
      <p:pic>
        <p:nvPicPr>
          <p:cNvPr id="12" name="Picture 5" descr="pi3"/>
          <p:cNvPicPr>
            <a:picLocks noChangeAspect="1" noChangeArrowheads="1"/>
          </p:cNvPicPr>
          <p:nvPr/>
        </p:nvPicPr>
        <p:blipFill>
          <a:blip r:embed="rId5"/>
          <a:srcRect/>
          <a:stretch>
            <a:fillRect/>
          </a:stretch>
        </p:blipFill>
        <p:spPr bwMode="auto">
          <a:xfrm>
            <a:off x="228600" y="1138918"/>
            <a:ext cx="5595938" cy="2087563"/>
          </a:xfrm>
          <a:prstGeom prst="rect">
            <a:avLst/>
          </a:prstGeom>
          <a:noFill/>
          <a:ln w="9525">
            <a:noFill/>
            <a:miter lim="800000"/>
            <a:headEnd/>
            <a:tailEnd/>
          </a:ln>
        </p:spPr>
      </p:pic>
      <p:pic>
        <p:nvPicPr>
          <p:cNvPr id="13" name="Picture 3"/>
          <p:cNvPicPr>
            <a:picLocks noChangeAspect="1" noChangeArrowheads="1"/>
          </p:cNvPicPr>
          <p:nvPr/>
        </p:nvPicPr>
        <p:blipFill>
          <a:blip r:embed="rId6"/>
          <a:srcRect/>
          <a:stretch>
            <a:fillRect/>
          </a:stretch>
        </p:blipFill>
        <p:spPr bwMode="auto">
          <a:xfrm>
            <a:off x="26068" y="3869059"/>
            <a:ext cx="3810001" cy="2726528"/>
          </a:xfrm>
          <a:prstGeom prst="rect">
            <a:avLst/>
          </a:prstGeom>
          <a:noFill/>
          <a:ln w="9525">
            <a:noFill/>
            <a:miter lim="800000"/>
            <a:headEnd/>
            <a:tailEnd/>
          </a:ln>
        </p:spPr>
      </p:pic>
      <p:sp>
        <p:nvSpPr>
          <p:cNvPr id="14" name="Text Box 4"/>
          <p:cNvSpPr txBox="1">
            <a:spLocks noChangeArrowheads="1"/>
          </p:cNvSpPr>
          <p:nvPr/>
        </p:nvSpPr>
        <p:spPr bwMode="auto">
          <a:xfrm>
            <a:off x="169069" y="3203689"/>
            <a:ext cx="6140450" cy="555625"/>
          </a:xfrm>
          <a:prstGeom prst="rect">
            <a:avLst/>
          </a:prstGeom>
          <a:solidFill>
            <a:schemeClr val="bg1"/>
          </a:solidFill>
          <a:ln w="9525">
            <a:noFill/>
            <a:miter lim="800000"/>
            <a:headEnd/>
            <a:tailEnd/>
          </a:ln>
        </p:spPr>
        <p:txBody>
          <a:bodyPr lIns="0" rIns="0">
            <a:spAutoFit/>
          </a:bodyPr>
          <a:lstStyle/>
          <a:p>
            <a:pPr>
              <a:lnSpc>
                <a:spcPct val="95000"/>
              </a:lnSpc>
            </a:pPr>
            <a:r>
              <a:rPr lang="en-IN" sz="1600" dirty="0">
                <a:solidFill>
                  <a:srgbClr val="016F06"/>
                </a:solidFill>
                <a:latin typeface="Calibri" pitchFamily="34" charset="0"/>
                <a:cs typeface="Calibri" pitchFamily="34" charset="0"/>
              </a:rPr>
              <a:t>Image from </a:t>
            </a:r>
            <a:r>
              <a:rPr lang="en-IN" sz="1600" dirty="0" err="1">
                <a:solidFill>
                  <a:srgbClr val="016F06"/>
                </a:solidFill>
                <a:latin typeface="Calibri" pitchFamily="34" charset="0"/>
                <a:cs typeface="Calibri" pitchFamily="34" charset="0"/>
              </a:rPr>
              <a:t>Monash</a:t>
            </a:r>
            <a:r>
              <a:rPr lang="en-IN" sz="1600" dirty="0">
                <a:solidFill>
                  <a:srgbClr val="016F06"/>
                </a:solidFill>
                <a:latin typeface="Calibri" pitchFamily="34" charset="0"/>
                <a:cs typeface="Calibri" pitchFamily="34" charset="0"/>
              </a:rPr>
              <a:t> University Peer Instruction in the Humanities Project http://tinyurl.com/kh7uo2o </a:t>
            </a:r>
            <a:endParaRPr lang="en-US" sz="1600" dirty="0">
              <a:solidFill>
                <a:srgbClr val="016F06"/>
              </a:solidFill>
              <a:latin typeface="Calibri" pitchFamily="34" charset="0"/>
              <a:cs typeface="Calibri" pitchFamily="34" charset="0"/>
            </a:endParaRPr>
          </a:p>
        </p:txBody>
      </p:sp>
      <p:sp>
        <p:nvSpPr>
          <p:cNvPr id="15" name="Text Box 4"/>
          <p:cNvSpPr txBox="1">
            <a:spLocks noChangeArrowheads="1"/>
          </p:cNvSpPr>
          <p:nvPr/>
        </p:nvSpPr>
        <p:spPr bwMode="auto">
          <a:xfrm>
            <a:off x="3832058" y="4429929"/>
            <a:ext cx="2559050" cy="1569660"/>
          </a:xfrm>
          <a:prstGeom prst="rect">
            <a:avLst/>
          </a:prstGeom>
          <a:noFill/>
          <a:ln w="9525">
            <a:solidFill>
              <a:schemeClr val="tx1"/>
            </a:solidFill>
            <a:miter lim="800000"/>
            <a:headEnd/>
            <a:tailEnd/>
          </a:ln>
        </p:spPr>
        <p:txBody>
          <a:bodyPr wrap="square">
            <a:spAutoFit/>
          </a:bodyPr>
          <a:lstStyle/>
          <a:p>
            <a:pPr>
              <a:spcBef>
                <a:spcPct val="50000"/>
              </a:spcBef>
            </a:pPr>
            <a:r>
              <a:rPr lang="en-US" sz="2400" dirty="0" smtClean="0"/>
              <a:t>A4 </a:t>
            </a:r>
            <a:r>
              <a:rPr lang="en-US" sz="2400" dirty="0"/>
              <a:t>sheet of paper </a:t>
            </a:r>
          </a:p>
          <a:p>
            <a:pPr>
              <a:spcBef>
                <a:spcPct val="50000"/>
              </a:spcBef>
            </a:pPr>
            <a:r>
              <a:rPr lang="en-US" sz="2400" dirty="0"/>
              <a:t>Fold it in four</a:t>
            </a:r>
          </a:p>
          <a:p>
            <a:pPr>
              <a:spcBef>
                <a:spcPct val="50000"/>
              </a:spcBef>
            </a:pPr>
            <a:r>
              <a:rPr lang="en-US" sz="2400" dirty="0"/>
              <a:t>Marker – A, B, C, D</a:t>
            </a:r>
            <a:endParaRPr lang="en-IN" sz="2400" dirty="0"/>
          </a:p>
        </p:txBody>
      </p:sp>
    </p:spTree>
    <p:extLst>
      <p:ext uri="{BB962C8B-B14F-4D97-AF65-F5344CB8AC3E}">
        <p14:creationId xmlns:p14="http://schemas.microsoft.com/office/powerpoint/2010/main" val="11641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1" grpId="0"/>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idx="4294967295"/>
          </p:nvPr>
        </p:nvSpPr>
        <p:spPr>
          <a:xfrm>
            <a:off x="0" y="344488"/>
            <a:ext cx="9143999" cy="615950"/>
          </a:xfrm>
        </p:spPr>
        <p:txBody>
          <a:bodyPr>
            <a:normAutofit fontScale="90000"/>
          </a:bodyPr>
          <a:lstStyle/>
          <a:p>
            <a:r>
              <a:rPr lang="en-US" sz="3600" dirty="0" smtClean="0">
                <a:solidFill>
                  <a:srgbClr val="800000"/>
                </a:solidFill>
              </a:rPr>
              <a:t>Example 1: Counting iterations</a:t>
            </a:r>
          </a:p>
        </p:txBody>
      </p:sp>
      <p:sp>
        <p:nvSpPr>
          <p:cNvPr id="278530" name="Rectangle 4"/>
          <p:cNvSpPr>
            <a:spLocks noChangeArrowheads="1"/>
          </p:cNvSpPr>
          <p:nvPr/>
        </p:nvSpPr>
        <p:spPr bwMode="auto">
          <a:xfrm>
            <a:off x="142875" y="1074737"/>
            <a:ext cx="8986837" cy="4832092"/>
          </a:xfrm>
          <a:prstGeom prst="rect">
            <a:avLst/>
          </a:prstGeom>
          <a:noFill/>
          <a:ln w="9525">
            <a:noFill/>
            <a:miter lim="800000"/>
            <a:headEnd/>
            <a:tailEnd/>
          </a:ln>
        </p:spPr>
        <p:txBody>
          <a:bodyPr wrap="square">
            <a:spAutoFit/>
          </a:bodyPr>
          <a:lstStyle/>
          <a:p>
            <a:r>
              <a:rPr lang="en-US" sz="2800" dirty="0" smtClean="0">
                <a:latin typeface="Calibri" pitchFamily="34" charset="0"/>
                <a:cs typeface="Calibri" pitchFamily="34" charset="0"/>
              </a:rPr>
              <a:t>Below is the </a:t>
            </a:r>
            <a:r>
              <a:rPr lang="en-US" sz="2800" i="1" dirty="0" smtClean="0">
                <a:latin typeface="Calibri" pitchFamily="34" charset="0"/>
                <a:cs typeface="Calibri" pitchFamily="34" charset="0"/>
              </a:rPr>
              <a:t>for loop</a:t>
            </a:r>
            <a:r>
              <a:rPr lang="en-US" sz="2800" dirty="0" smtClean="0">
                <a:latin typeface="Calibri" pitchFamily="34" charset="0"/>
                <a:cs typeface="Calibri" pitchFamily="34" charset="0"/>
              </a:rPr>
              <a:t> for calculating the factorial of a number. </a:t>
            </a:r>
            <a:r>
              <a:rPr lang="en-US" sz="2800" dirty="0">
                <a:solidFill>
                  <a:srgbClr val="0000FF"/>
                </a:solidFill>
                <a:latin typeface="Calibri" pitchFamily="34" charset="0"/>
                <a:cs typeface="Calibri" pitchFamily="34" charset="0"/>
              </a:rPr>
              <a:t>How many times is this set of code executed ?</a:t>
            </a:r>
          </a:p>
          <a:p>
            <a:pPr marL="342900" indent="-342900"/>
            <a:endParaRPr lang="en-US" sz="2800" dirty="0" smtClean="0">
              <a:latin typeface="Calibri" pitchFamily="34" charset="0"/>
              <a:cs typeface="Calibri" pitchFamily="34" charset="0"/>
            </a:endParaRPr>
          </a:p>
          <a:p>
            <a:pPr marL="342900" indent="-342900"/>
            <a:r>
              <a:rPr lang="en-US" sz="2800" dirty="0" smtClean="0">
                <a:latin typeface="Calibri" pitchFamily="34" charset="0"/>
                <a:cs typeface="Calibri" pitchFamily="34" charset="0"/>
              </a:rPr>
              <a:t>for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1;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&lt;= N;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a:t>
            </a:r>
          </a:p>
          <a:p>
            <a:pPr marL="342900" indent="-342900"/>
            <a:r>
              <a:rPr lang="en-US" sz="2800" dirty="0" err="1" smtClean="0">
                <a:latin typeface="Calibri" pitchFamily="34" charset="0"/>
                <a:cs typeface="Calibri" pitchFamily="34" charset="0"/>
              </a:rPr>
              <a:t>nFactorial</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nFactorial</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a:t>
            </a:r>
          </a:p>
          <a:p>
            <a:pPr marL="342900" indent="-342900"/>
            <a:r>
              <a:rPr lang="en-US" sz="2800" dirty="0" smtClean="0">
                <a:latin typeface="Calibri" pitchFamily="34" charset="0"/>
                <a:cs typeface="Calibri" pitchFamily="34" charset="0"/>
              </a:rPr>
              <a:t>}</a:t>
            </a:r>
          </a:p>
          <a:p>
            <a:pPr marL="342900" indent="-342900"/>
            <a:endParaRPr lang="en-US" sz="2800" dirty="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1 time</a:t>
            </a:r>
          </a:p>
          <a:p>
            <a:pPr marL="514350" indent="-514350">
              <a:buAutoNum type="arabicParenR"/>
            </a:pPr>
            <a:r>
              <a:rPr lang="en-US" sz="2800" dirty="0" smtClean="0">
                <a:latin typeface="Calibri" pitchFamily="34" charset="0"/>
                <a:cs typeface="Calibri" pitchFamily="34" charset="0"/>
              </a:rPr>
              <a:t>N times</a:t>
            </a:r>
          </a:p>
          <a:p>
            <a:pPr marL="514350" indent="-514350">
              <a:buAutoNum type="arabicParenR"/>
            </a:pPr>
            <a:r>
              <a:rPr lang="en-US" sz="2800" dirty="0" smtClean="0">
                <a:latin typeface="Calibri" pitchFamily="34" charset="0"/>
                <a:cs typeface="Calibri" pitchFamily="34" charset="0"/>
              </a:rPr>
              <a:t>N -1 times</a:t>
            </a:r>
          </a:p>
          <a:p>
            <a:pPr marL="514350" indent="-514350">
              <a:buAutoNum type="arabicParenR"/>
            </a:pPr>
            <a:r>
              <a:rPr lang="en-US" sz="2800" dirty="0" smtClean="0">
                <a:latin typeface="Calibri" pitchFamily="34" charset="0"/>
                <a:cs typeface="Calibri" pitchFamily="34" charset="0"/>
              </a:rPr>
              <a:t>N + 1 times </a:t>
            </a:r>
            <a:endParaRPr lang="en-IN" sz="3200" dirty="0">
              <a:latin typeface="Calibri" pitchFamily="34" charset="0"/>
              <a:cs typeface="Calibri"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25</a:t>
            </a:fld>
            <a:endParaRPr lang="en-IN"/>
          </a:p>
        </p:txBody>
      </p:sp>
    </p:spTree>
    <p:extLst>
      <p:ext uri="{BB962C8B-B14F-4D97-AF65-F5344CB8AC3E}">
        <p14:creationId xmlns:p14="http://schemas.microsoft.com/office/powerpoint/2010/main" val="2831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53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53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85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idx="4294967295"/>
          </p:nvPr>
        </p:nvSpPr>
        <p:spPr>
          <a:xfrm>
            <a:off x="157163" y="17458"/>
            <a:ext cx="8986837" cy="682625"/>
          </a:xfrm>
        </p:spPr>
        <p:txBody>
          <a:bodyPr/>
          <a:lstStyle/>
          <a:p>
            <a:r>
              <a:rPr lang="en-US" sz="3600" dirty="0" smtClean="0">
                <a:solidFill>
                  <a:srgbClr val="800000"/>
                </a:solidFill>
              </a:rPr>
              <a:t>Example </a:t>
            </a:r>
            <a:r>
              <a:rPr lang="en-US" sz="3600" dirty="0" smtClean="0">
                <a:solidFill>
                  <a:srgbClr val="800000"/>
                </a:solidFill>
              </a:rPr>
              <a:t>2: </a:t>
            </a:r>
            <a:r>
              <a:rPr lang="en-US" sz="3600" dirty="0" smtClean="0">
                <a:solidFill>
                  <a:srgbClr val="800000"/>
                </a:solidFill>
              </a:rPr>
              <a:t>Predict the outcome of a program  </a:t>
            </a:r>
          </a:p>
        </p:txBody>
      </p:sp>
      <p:sp>
        <p:nvSpPr>
          <p:cNvPr id="7" name="Rectangle 4"/>
          <p:cNvSpPr>
            <a:spLocks noChangeArrowheads="1"/>
          </p:cNvSpPr>
          <p:nvPr/>
        </p:nvSpPr>
        <p:spPr bwMode="auto">
          <a:xfrm>
            <a:off x="157162" y="700083"/>
            <a:ext cx="8986837" cy="7725192"/>
          </a:xfrm>
          <a:prstGeom prst="rect">
            <a:avLst/>
          </a:prstGeom>
          <a:noFill/>
          <a:ln w="9525">
            <a:noFill/>
            <a:miter lim="800000"/>
            <a:headEnd/>
            <a:tailEnd/>
          </a:ln>
        </p:spPr>
        <p:txBody>
          <a:bodyPr wrap="square">
            <a:spAutoFit/>
          </a:bodyPr>
          <a:lstStyle/>
          <a:p>
            <a:r>
              <a:rPr lang="en-US" sz="2800" dirty="0" smtClean="0">
                <a:solidFill>
                  <a:srgbClr val="0000FF"/>
                </a:solidFill>
                <a:latin typeface="Calibri" pitchFamily="34" charset="0"/>
                <a:cs typeface="Calibri" pitchFamily="34" charset="0"/>
              </a:rPr>
              <a:t>What is the output of the code shown below?</a:t>
            </a:r>
          </a:p>
          <a:p>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main() {</a:t>
            </a:r>
          </a:p>
          <a:p>
            <a:r>
              <a:rPr lang="en-US" sz="2800" dirty="0" err="1">
                <a:latin typeface="Calibri" pitchFamily="34" charset="0"/>
                <a:cs typeface="Calibri" pitchFamily="34" charset="0"/>
              </a:rPr>
              <a:t>i</a:t>
            </a:r>
            <a:r>
              <a:rPr lang="en-US" sz="2800" dirty="0" err="1" smtClean="0">
                <a:latin typeface="Calibri" pitchFamily="34" charset="0"/>
                <a:cs typeface="Calibri" pitchFamily="34" charset="0"/>
              </a:rPr>
              <a:t>nt</a:t>
            </a:r>
            <a:r>
              <a:rPr lang="en-US" sz="2800" dirty="0" smtClean="0">
                <a:latin typeface="Calibri" pitchFamily="34" charset="0"/>
                <a:cs typeface="Calibri" pitchFamily="34" charset="0"/>
              </a:rPr>
              <a:t> a = 1; b = 2; c = 3;</a:t>
            </a:r>
          </a:p>
          <a:p>
            <a:r>
              <a:rPr lang="en-US" sz="2800" dirty="0" err="1">
                <a:latin typeface="Calibri" pitchFamily="34" charset="0"/>
                <a:cs typeface="Calibri" pitchFamily="34" charset="0"/>
              </a:rPr>
              <a:t>i</a:t>
            </a:r>
            <a:r>
              <a:rPr lang="en-US" sz="2800" dirty="0" err="1" smtClean="0">
                <a:latin typeface="Calibri" pitchFamily="34" charset="0"/>
                <a:cs typeface="Calibri" pitchFamily="34" charset="0"/>
              </a:rPr>
              <a:t>nt</a:t>
            </a:r>
            <a:r>
              <a:rPr lang="en-US" sz="2800" dirty="0" smtClean="0">
                <a:latin typeface="Calibri" pitchFamily="34" charset="0"/>
                <a:cs typeface="Calibri" pitchFamily="34" charset="0"/>
              </a:rPr>
              <a:t> *p, *q;</a:t>
            </a:r>
            <a:endParaRPr lang="en-US" sz="2800" dirty="0">
              <a:latin typeface="Calibri" pitchFamily="34" charset="0"/>
              <a:cs typeface="Calibri" pitchFamily="34" charset="0"/>
            </a:endParaRPr>
          </a:p>
          <a:p>
            <a:pPr>
              <a:spcBef>
                <a:spcPts val="1200"/>
              </a:spcBef>
            </a:pPr>
            <a:r>
              <a:rPr lang="en-US" sz="2800" dirty="0" smtClean="0">
                <a:latin typeface="Calibri" pitchFamily="34" charset="0"/>
                <a:cs typeface="Calibri" pitchFamily="34" charset="0"/>
              </a:rPr>
              <a:t>	p = &amp;a; q = &amp;b;</a:t>
            </a:r>
          </a:p>
          <a:p>
            <a:r>
              <a:rPr lang="en-US" sz="2800" dirty="0" smtClean="0">
                <a:latin typeface="Calibri" pitchFamily="34" charset="0"/>
                <a:cs typeface="Calibri" pitchFamily="34" charset="0"/>
              </a:rPr>
              <a:t>	c = *p; p = q;</a:t>
            </a:r>
          </a:p>
          <a:p>
            <a:r>
              <a:rPr lang="en-US" sz="2800" dirty="0" smtClean="0">
                <a:latin typeface="Calibri" pitchFamily="34" charset="0"/>
                <a:cs typeface="Calibri" pitchFamily="34" charset="0"/>
              </a:rPr>
              <a:t>	*p = 13;</a:t>
            </a:r>
            <a:endParaRPr lang="en-US" sz="2800" dirty="0">
              <a:latin typeface="Calibri" pitchFamily="34" charset="0"/>
              <a:cs typeface="Calibri" pitchFamily="34" charset="0"/>
            </a:endParaRPr>
          </a:p>
          <a:p>
            <a:pPr>
              <a:spcBef>
                <a:spcPts val="1200"/>
              </a:spcBef>
            </a:pPr>
            <a:r>
              <a:rPr lang="en-US" sz="2800" dirty="0" err="1">
                <a:latin typeface="Calibri" pitchFamily="34" charset="0"/>
                <a:cs typeface="Calibri" pitchFamily="34" charset="0"/>
              </a:rPr>
              <a:t>c</a:t>
            </a:r>
            <a:r>
              <a:rPr lang="en-US" sz="2800" dirty="0" err="1" smtClean="0">
                <a:latin typeface="Calibri" pitchFamily="34" charset="0"/>
                <a:cs typeface="Calibri" pitchFamily="34" charset="0"/>
              </a:rPr>
              <a:t>out</a:t>
            </a:r>
            <a:r>
              <a:rPr lang="en-US" sz="2800" dirty="0" smtClean="0">
                <a:latin typeface="Calibri" pitchFamily="34" charset="0"/>
                <a:cs typeface="Calibri" pitchFamily="34" charset="0"/>
              </a:rPr>
              <a:t> &lt;&lt; a &lt;&lt; b &lt;&lt; c;</a:t>
            </a:r>
          </a:p>
          <a:p>
            <a:r>
              <a:rPr lang="en-US" sz="2800" dirty="0" smtClean="0">
                <a:latin typeface="Calibri" pitchFamily="34" charset="0"/>
                <a:cs typeface="Calibri" pitchFamily="34" charset="0"/>
              </a:rPr>
              <a:t>}</a:t>
            </a:r>
          </a:p>
          <a:p>
            <a:endParaRPr lang="en-US" sz="2800" dirty="0" smtClean="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a=1, b=2, c=3</a:t>
            </a:r>
          </a:p>
          <a:p>
            <a:pPr marL="514350" indent="-514350">
              <a:buAutoNum type="arabicParenR"/>
            </a:pPr>
            <a:r>
              <a:rPr lang="en-US" sz="2800" dirty="0">
                <a:latin typeface="Calibri" pitchFamily="34" charset="0"/>
                <a:cs typeface="Calibri" pitchFamily="34" charset="0"/>
              </a:rPr>
              <a:t>a</a:t>
            </a:r>
            <a:r>
              <a:rPr lang="en-US" sz="2800" dirty="0" smtClean="0">
                <a:latin typeface="Calibri" pitchFamily="34" charset="0"/>
                <a:cs typeface="Calibri" pitchFamily="34" charset="0"/>
              </a:rPr>
              <a:t>= 1, b=13, c=1</a:t>
            </a:r>
          </a:p>
          <a:p>
            <a:pPr marL="514350" indent="-514350">
              <a:buAutoNum type="arabicParenR"/>
            </a:pPr>
            <a:r>
              <a:rPr lang="en-US" sz="2800" dirty="0">
                <a:latin typeface="Calibri" pitchFamily="34" charset="0"/>
                <a:cs typeface="Calibri" pitchFamily="34" charset="0"/>
              </a:rPr>
              <a:t>a</a:t>
            </a:r>
            <a:r>
              <a:rPr lang="en-US" sz="2800" dirty="0" smtClean="0">
                <a:latin typeface="Calibri" pitchFamily="34" charset="0"/>
                <a:cs typeface="Calibri" pitchFamily="34" charset="0"/>
              </a:rPr>
              <a:t>=1, b=2, c=1</a:t>
            </a:r>
          </a:p>
          <a:p>
            <a:endParaRPr lang="en-US" sz="2800" dirty="0">
              <a:latin typeface="Calibri" pitchFamily="34" charset="0"/>
              <a:cs typeface="Calibri" pitchFamily="34" charset="0"/>
            </a:endParaRPr>
          </a:p>
          <a:p>
            <a:pPr marL="514350" indent="-514350">
              <a:buAutoNum type="arabicParenR"/>
            </a:pPr>
            <a:endParaRPr lang="en-US" sz="2800" dirty="0" smtClean="0">
              <a:latin typeface="Calibri" pitchFamily="34" charset="0"/>
              <a:cs typeface="Calibri" pitchFamily="34" charset="0"/>
            </a:endParaRPr>
          </a:p>
          <a:p>
            <a:pPr marL="514350" indent="-514350">
              <a:buAutoNum type="arabicParenR"/>
            </a:pPr>
            <a:endParaRPr lang="en-US" sz="2800" dirty="0">
              <a:latin typeface="Calibri" pitchFamily="34" charset="0"/>
              <a:cs typeface="Calibri" pitchFamily="34" charset="0"/>
            </a:endParaRPr>
          </a:p>
          <a:p>
            <a:pPr marL="514350" indent="-514350">
              <a:buAutoNum type="arabicParenR"/>
            </a:pPr>
            <a:endParaRPr lang="en-US" sz="2800" dirty="0" smtClean="0">
              <a:latin typeface="Calibri" pitchFamily="34" charset="0"/>
              <a:cs typeface="Calibri"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26</a:t>
            </a:fld>
            <a:endParaRPr lang="en-IN"/>
          </a:p>
        </p:txBody>
      </p:sp>
    </p:spTree>
    <p:extLst>
      <p:ext uri="{BB962C8B-B14F-4D97-AF65-F5344CB8AC3E}">
        <p14:creationId xmlns:p14="http://schemas.microsoft.com/office/powerpoint/2010/main" val="134730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idx="4294967295"/>
          </p:nvPr>
        </p:nvSpPr>
        <p:spPr>
          <a:xfrm>
            <a:off x="-14289" y="95248"/>
            <a:ext cx="9244013" cy="1085850"/>
          </a:xfrm>
        </p:spPr>
        <p:txBody>
          <a:bodyPr/>
          <a:lstStyle/>
          <a:p>
            <a:r>
              <a:rPr lang="en-US" sz="3600" dirty="0" smtClean="0">
                <a:solidFill>
                  <a:srgbClr val="800000"/>
                </a:solidFill>
              </a:rPr>
              <a:t>What makes a peer-instruction question “good”?</a:t>
            </a:r>
          </a:p>
        </p:txBody>
      </p:sp>
      <p:sp>
        <p:nvSpPr>
          <p:cNvPr id="270338"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A08BDB51-97B8-49E6-82A3-1F0119EFA706}" type="slidenum">
              <a:rPr lang="en-US" sz="1200">
                <a:solidFill>
                  <a:srgbClr val="898989"/>
                </a:solidFill>
                <a:latin typeface="Calibri" pitchFamily="34" charset="0"/>
              </a:rPr>
              <a:pPr algn="r" defTabSz="457200"/>
              <a:t>27</a:t>
            </a:fld>
            <a:endParaRPr lang="en-US" sz="1200">
              <a:solidFill>
                <a:srgbClr val="898989"/>
              </a:solidFill>
              <a:latin typeface="Calibri" pitchFamily="34" charset="0"/>
            </a:endParaRPr>
          </a:p>
        </p:txBody>
      </p:sp>
      <p:sp>
        <p:nvSpPr>
          <p:cNvPr id="270339" name="TextBox 6"/>
          <p:cNvSpPr txBox="1">
            <a:spLocks noChangeArrowheads="1"/>
          </p:cNvSpPr>
          <p:nvPr/>
        </p:nvSpPr>
        <p:spPr bwMode="auto">
          <a:xfrm>
            <a:off x="228600" y="1162050"/>
            <a:ext cx="8620125" cy="4510088"/>
          </a:xfrm>
          <a:prstGeom prst="rect">
            <a:avLst/>
          </a:prstGeom>
          <a:noFill/>
          <a:ln w="9525">
            <a:noFill/>
            <a:miter lim="800000"/>
            <a:headEnd/>
            <a:tailEnd/>
          </a:ln>
        </p:spPr>
        <p:txBody>
          <a:bodyPr>
            <a:spAutoFit/>
          </a:bodyPr>
          <a:lstStyle/>
          <a:p>
            <a:pPr marL="450850" indent="-450850" defTabSz="457200">
              <a:lnSpc>
                <a:spcPct val="110000"/>
              </a:lnSpc>
            </a:pPr>
            <a:r>
              <a:rPr lang="en-US" sz="2400" dirty="0">
                <a:latin typeface="Calibri" pitchFamily="34" charset="0"/>
                <a:cs typeface="Calibri" pitchFamily="34" charset="0"/>
              </a:rPr>
              <a:t>An effective peer-instruction question:</a:t>
            </a:r>
          </a:p>
          <a:p>
            <a:pPr marL="915988" lvl="1" indent="-285750" defTabSz="457200">
              <a:lnSpc>
                <a:spcPct val="110000"/>
              </a:lnSpc>
              <a:buFontTx/>
              <a:buChar char="•"/>
            </a:pPr>
            <a:r>
              <a:rPr lang="en-US" sz="2400" dirty="0">
                <a:latin typeface="Calibri" pitchFamily="34" charset="0"/>
                <a:cs typeface="Calibri" pitchFamily="34" charset="0"/>
              </a:rPr>
              <a:t> Is usually conceptual (avoid long analytic computation) </a:t>
            </a:r>
          </a:p>
          <a:p>
            <a:pPr marL="915988" lvl="1" indent="-285750" defTabSz="457200">
              <a:lnSpc>
                <a:spcPct val="110000"/>
              </a:lnSpc>
              <a:buFontTx/>
              <a:buChar char="•"/>
            </a:pPr>
            <a:r>
              <a:rPr lang="en-US" sz="2400" dirty="0">
                <a:latin typeface="Calibri" pitchFamily="34" charset="0"/>
                <a:cs typeface="Calibri" pitchFamily="34" charset="0"/>
              </a:rPr>
              <a:t> Elicits pre-existing thinking, students’ alternate conceptions</a:t>
            </a:r>
          </a:p>
          <a:p>
            <a:pPr marL="915988" lvl="1" indent="-285750" defTabSz="457200">
              <a:lnSpc>
                <a:spcPct val="110000"/>
              </a:lnSpc>
              <a:buFontTx/>
              <a:buChar char="•"/>
            </a:pPr>
            <a:r>
              <a:rPr lang="en-US" sz="2400" dirty="0">
                <a:latin typeface="Calibri" pitchFamily="34" charset="0"/>
                <a:cs typeface="Calibri" pitchFamily="34" charset="0"/>
              </a:rPr>
              <a:t> Has believable distractors</a:t>
            </a:r>
          </a:p>
          <a:p>
            <a:pPr marL="915988" lvl="1" indent="-285750" defTabSz="457200">
              <a:lnSpc>
                <a:spcPct val="110000"/>
              </a:lnSpc>
              <a:buFontTx/>
              <a:buChar char="•"/>
            </a:pPr>
            <a:r>
              <a:rPr lang="en-US" sz="2400" dirty="0">
                <a:latin typeface="Calibri" pitchFamily="34" charset="0"/>
                <a:cs typeface="Calibri" pitchFamily="34" charset="0"/>
              </a:rPr>
              <a:t> Asks students to predict results of experiment, or algorithm  </a:t>
            </a:r>
          </a:p>
          <a:p>
            <a:pPr marL="915988" lvl="1" indent="-285750" defTabSz="457200">
              <a:lnSpc>
                <a:spcPct val="110000"/>
              </a:lnSpc>
              <a:buFontTx/>
              <a:buChar char="•"/>
            </a:pPr>
            <a:r>
              <a:rPr lang="en-US" sz="2400" dirty="0">
                <a:latin typeface="Calibri" pitchFamily="34" charset="0"/>
                <a:cs typeface="Calibri" pitchFamily="34" charset="0"/>
              </a:rPr>
              <a:t> Makes students apply ideas in new context</a:t>
            </a:r>
          </a:p>
          <a:p>
            <a:pPr marL="915988" lvl="1" indent="-285750" defTabSz="457200">
              <a:lnSpc>
                <a:spcPct val="110000"/>
              </a:lnSpc>
              <a:buFontTx/>
              <a:buChar char="•"/>
            </a:pPr>
            <a:r>
              <a:rPr lang="en-US" sz="2400" dirty="0">
                <a:latin typeface="Calibri" pitchFamily="34" charset="0"/>
                <a:cs typeface="Calibri" pitchFamily="34" charset="0"/>
              </a:rPr>
              <a:t> Relates different representations</a:t>
            </a:r>
          </a:p>
          <a:p>
            <a:pPr marL="915988" lvl="1" indent="-285750" defTabSz="457200">
              <a:lnSpc>
                <a:spcPct val="110000"/>
              </a:lnSpc>
              <a:buFontTx/>
              <a:buChar char="•"/>
            </a:pPr>
            <a:endParaRPr lang="en-US" sz="2400" dirty="0">
              <a:latin typeface="Calibri" pitchFamily="34" charset="0"/>
              <a:cs typeface="Calibri" pitchFamily="34" charset="0"/>
            </a:endParaRPr>
          </a:p>
          <a:p>
            <a:pPr marL="915988" lvl="1" indent="-285750" defTabSz="457200">
              <a:lnSpc>
                <a:spcPct val="110000"/>
              </a:lnSpc>
              <a:buFontTx/>
              <a:buChar char="•"/>
            </a:pPr>
            <a:r>
              <a:rPr lang="en-US" sz="2400" dirty="0">
                <a:latin typeface="Calibri" pitchFamily="34" charset="0"/>
                <a:cs typeface="Calibri" pitchFamily="34" charset="0"/>
              </a:rPr>
              <a:t> is not ambiguous</a:t>
            </a:r>
          </a:p>
          <a:p>
            <a:pPr marL="915988" lvl="1" indent="-285750" defTabSz="457200">
              <a:lnSpc>
                <a:spcPct val="110000"/>
              </a:lnSpc>
              <a:buFontTx/>
              <a:buChar char="•"/>
            </a:pPr>
            <a:r>
              <a:rPr lang="en-US" sz="2400" dirty="0">
                <a:latin typeface="Calibri" pitchFamily="34" charset="0"/>
                <a:cs typeface="Calibri" pitchFamily="34" charset="0"/>
              </a:rPr>
              <a:t> is not leading</a:t>
            </a:r>
          </a:p>
          <a:p>
            <a:pPr marL="915988" lvl="1" indent="-285750" defTabSz="457200">
              <a:lnSpc>
                <a:spcPct val="110000"/>
              </a:lnSpc>
              <a:buFontTx/>
              <a:buChar char="•"/>
            </a:pPr>
            <a:r>
              <a:rPr lang="en-US" sz="2400" dirty="0">
                <a:latin typeface="Calibri" pitchFamily="34" charset="0"/>
                <a:cs typeface="Calibri" pitchFamily="34" charset="0"/>
              </a:rPr>
              <a:t> is not ‘trivial’</a:t>
            </a:r>
          </a:p>
        </p:txBody>
      </p:sp>
      <p:sp>
        <p:nvSpPr>
          <p:cNvPr id="270340" name="Text Box 4"/>
          <p:cNvSpPr txBox="1">
            <a:spLocks noChangeArrowheads="1"/>
          </p:cNvSpPr>
          <p:nvPr/>
        </p:nvSpPr>
        <p:spPr bwMode="auto">
          <a:xfrm>
            <a:off x="222250" y="6253163"/>
            <a:ext cx="8353425" cy="323850"/>
          </a:xfrm>
          <a:prstGeom prst="rect">
            <a:avLst/>
          </a:prstGeom>
          <a:noFill/>
          <a:ln w="9525">
            <a:noFill/>
            <a:miter lim="800000"/>
            <a:headEnd/>
            <a:tailEnd/>
          </a:ln>
        </p:spPr>
        <p:txBody>
          <a:bodyPr lIns="0" rIns="0">
            <a:spAutoFit/>
          </a:bodyPr>
          <a:lstStyle/>
          <a:p>
            <a:pPr>
              <a:lnSpc>
                <a:spcPct val="95000"/>
              </a:lnSpc>
            </a:pPr>
            <a:r>
              <a:rPr lang="en-US" sz="1600">
                <a:solidFill>
                  <a:srgbClr val="016F06"/>
                </a:solidFill>
                <a:latin typeface="Calibri" pitchFamily="34" charset="0"/>
                <a:cs typeface="Calibri" pitchFamily="34" charset="0"/>
              </a:rPr>
              <a:t>Adapted from Clicker Resource Guide, Science Education Initiative/ CU-Boulder .</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27</a:t>
            </a:fld>
            <a:endParaRPr lang="en-IN"/>
          </a:p>
        </p:txBody>
      </p:sp>
    </p:spTree>
    <p:extLst>
      <p:ext uri="{BB962C8B-B14F-4D97-AF65-F5344CB8AC3E}">
        <p14:creationId xmlns:p14="http://schemas.microsoft.com/office/powerpoint/2010/main" val="23064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033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03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idx="4294967295"/>
          </p:nvPr>
        </p:nvSpPr>
        <p:spPr>
          <a:xfrm>
            <a:off x="457200" y="88900"/>
            <a:ext cx="8229600" cy="706438"/>
          </a:xfrm>
        </p:spPr>
        <p:txBody>
          <a:bodyPr>
            <a:normAutofit fontScale="90000"/>
          </a:bodyPr>
          <a:lstStyle/>
          <a:p>
            <a:r>
              <a:rPr lang="en-CA" sz="4000" dirty="0" smtClean="0"/>
              <a:t>When to use PI within </a:t>
            </a:r>
            <a:r>
              <a:rPr lang="en-CA" sz="4000" dirty="0" smtClean="0"/>
              <a:t>the learning cycle</a:t>
            </a:r>
          </a:p>
        </p:txBody>
      </p:sp>
      <p:sp>
        <p:nvSpPr>
          <p:cNvPr id="12" name="Slide Number Placeholder 11"/>
          <p:cNvSpPr txBox="1">
            <a:spLocks noGrp="1"/>
          </p:cNvSpPr>
          <p:nvPr/>
        </p:nvSpPr>
        <p:spPr>
          <a:xfrm>
            <a:off x="4191000" y="6356350"/>
            <a:ext cx="762000" cy="271463"/>
          </a:xfrm>
          <a:prstGeom prst="rect">
            <a:avLst/>
          </a:prstGeom>
          <a:noFill/>
        </p:spPr>
        <p:txBody>
          <a:bodyPr anchor="ctr">
            <a:normAutofit lnSpcReduction="10000"/>
          </a:bodyPr>
          <a:lstStyle/>
          <a:p>
            <a:pPr algn="ctr" fontAlgn="auto">
              <a:spcBef>
                <a:spcPts val="0"/>
              </a:spcBef>
              <a:spcAft>
                <a:spcPts val="0"/>
              </a:spcAft>
              <a:defRPr/>
            </a:pPr>
            <a:fld id="{7C4EC41E-4416-49AE-8BD0-70B9B21672EC}" type="slidenum">
              <a:rPr lang="en-US" sz="1200">
                <a:solidFill>
                  <a:schemeClr val="bg2">
                    <a:lumMod val="60000"/>
                    <a:lumOff val="40000"/>
                  </a:schemeClr>
                </a:solidFill>
                <a:latin typeface="+mn-lt"/>
                <a:cs typeface="+mn-cs"/>
              </a:rPr>
              <a:pPr algn="ctr" fontAlgn="auto">
                <a:spcBef>
                  <a:spcPts val="0"/>
                </a:spcBef>
                <a:spcAft>
                  <a:spcPts val="0"/>
                </a:spcAft>
                <a:defRPr/>
              </a:pPr>
              <a:t>28</a:t>
            </a:fld>
            <a:endParaRPr lang="en-US" sz="1200" dirty="0">
              <a:solidFill>
                <a:srgbClr val="FFFFFF"/>
              </a:solidFill>
              <a:latin typeface="+mn-lt"/>
              <a:cs typeface="+mn-cs"/>
            </a:endParaRPr>
          </a:p>
        </p:txBody>
      </p:sp>
      <p:sp>
        <p:nvSpPr>
          <p:cNvPr id="5" name="Rounded Rectangle 4"/>
          <p:cNvSpPr/>
          <p:nvPr/>
        </p:nvSpPr>
        <p:spPr>
          <a:xfrm>
            <a:off x="628650" y="901700"/>
            <a:ext cx="2360613" cy="2452688"/>
          </a:xfrm>
          <a:prstGeom prst="roundRect">
            <a:avLst>
              <a:gd name="adj" fmla="val 11033"/>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457200">
              <a:defRPr/>
            </a:pPr>
            <a:r>
              <a:rPr lang="en-CA" sz="2400">
                <a:solidFill>
                  <a:srgbClr val="262D30"/>
                </a:solidFill>
                <a:cs typeface="Calibri" pitchFamily="34" charset="0"/>
              </a:rPr>
              <a:t>BEFORE</a:t>
            </a:r>
          </a:p>
          <a:p>
            <a:pPr algn="ctr" defTabSz="457200">
              <a:defRPr/>
            </a:pPr>
            <a:endParaRPr lang="en-CA" sz="2400">
              <a:solidFill>
                <a:srgbClr val="262D30"/>
              </a:solidFill>
              <a:cs typeface="Calibri" pitchFamily="34" charset="0"/>
            </a:endParaRPr>
          </a:p>
          <a:p>
            <a:pPr algn="ctr" defTabSz="457200">
              <a:defRPr/>
            </a:pPr>
            <a:r>
              <a:rPr lang="en-CA" sz="2400">
                <a:solidFill>
                  <a:srgbClr val="262D30"/>
                </a:solidFill>
                <a:cs typeface="Calibri" pitchFamily="34" charset="0"/>
              </a:rPr>
              <a:t>Setting up instruction</a:t>
            </a:r>
          </a:p>
          <a:p>
            <a:pPr algn="ctr" defTabSz="457200">
              <a:defRPr/>
            </a:pPr>
            <a:r>
              <a:rPr lang="en-CA" sz="2400">
                <a:solidFill>
                  <a:srgbClr val="262D30"/>
                </a:solidFill>
                <a:cs typeface="Calibri" pitchFamily="34" charset="0"/>
              </a:rPr>
              <a:t>(beginning of module)</a:t>
            </a:r>
          </a:p>
        </p:txBody>
      </p:sp>
      <p:sp>
        <p:nvSpPr>
          <p:cNvPr id="297988" name="Rounded Rectangle 5"/>
          <p:cNvSpPr>
            <a:spLocks noChangeArrowheads="1"/>
          </p:cNvSpPr>
          <p:nvPr/>
        </p:nvSpPr>
        <p:spPr bwMode="auto">
          <a:xfrm>
            <a:off x="3011488" y="895350"/>
            <a:ext cx="2627312" cy="2465388"/>
          </a:xfrm>
          <a:prstGeom prst="roundRect">
            <a:avLst>
              <a:gd name="adj" fmla="val 11032"/>
            </a:avLst>
          </a:prstGeom>
          <a:solidFill>
            <a:srgbClr val="808080"/>
          </a:solidFill>
          <a:ln w="31750" algn="ctr">
            <a:solidFill>
              <a:srgbClr val="384348"/>
            </a:solidFill>
            <a:round/>
            <a:headEnd/>
            <a:tailEnd/>
          </a:ln>
        </p:spPr>
        <p:txBody>
          <a:bodyPr anchor="ctr">
            <a:spAutoFit/>
          </a:bodyPr>
          <a:lstStyle/>
          <a:p>
            <a:pPr algn="ctr" defTabSz="457200"/>
            <a:r>
              <a:rPr lang="en-CA" sz="2400">
                <a:solidFill>
                  <a:schemeClr val="bg1"/>
                </a:solidFill>
                <a:latin typeface="Calibri" pitchFamily="34" charset="0"/>
                <a:cs typeface="Calibri" pitchFamily="34" charset="0"/>
              </a:rPr>
              <a:t>DURING</a:t>
            </a:r>
          </a:p>
          <a:p>
            <a:pPr algn="ctr" defTabSz="457200"/>
            <a:endParaRPr lang="en-CA" sz="2400">
              <a:solidFill>
                <a:schemeClr val="bg1"/>
              </a:solidFill>
              <a:latin typeface="Calibri" pitchFamily="34" charset="0"/>
              <a:cs typeface="Calibri" pitchFamily="34" charset="0"/>
            </a:endParaRPr>
          </a:p>
          <a:p>
            <a:pPr algn="ctr" defTabSz="457200"/>
            <a:r>
              <a:rPr lang="en-CA" sz="2400">
                <a:solidFill>
                  <a:schemeClr val="bg1"/>
                </a:solidFill>
                <a:latin typeface="Calibri" pitchFamily="34" charset="0"/>
                <a:cs typeface="Calibri" pitchFamily="34" charset="0"/>
              </a:rPr>
              <a:t>Developing    knowledge</a:t>
            </a:r>
          </a:p>
          <a:p>
            <a:pPr algn="ctr" defTabSz="457200"/>
            <a:r>
              <a:rPr lang="en-CA" sz="2400">
                <a:solidFill>
                  <a:schemeClr val="bg1"/>
                </a:solidFill>
                <a:latin typeface="Calibri" pitchFamily="34" charset="0"/>
                <a:cs typeface="Calibri" pitchFamily="34" charset="0"/>
              </a:rPr>
              <a:t>(middle of module)</a:t>
            </a:r>
          </a:p>
        </p:txBody>
      </p:sp>
      <p:sp>
        <p:nvSpPr>
          <p:cNvPr id="297989" name="Rounded Rectangle 6"/>
          <p:cNvSpPr>
            <a:spLocks noChangeArrowheads="1"/>
          </p:cNvSpPr>
          <p:nvPr/>
        </p:nvSpPr>
        <p:spPr bwMode="auto">
          <a:xfrm>
            <a:off x="5638800" y="896938"/>
            <a:ext cx="2535238" cy="2463800"/>
          </a:xfrm>
          <a:prstGeom prst="roundRect">
            <a:avLst>
              <a:gd name="adj" fmla="val 11032"/>
            </a:avLst>
          </a:prstGeom>
          <a:solidFill>
            <a:srgbClr val="565448"/>
          </a:solidFill>
          <a:ln w="31750" algn="ctr">
            <a:solidFill>
              <a:srgbClr val="384348"/>
            </a:solidFill>
            <a:round/>
            <a:headEnd/>
            <a:tailEnd/>
          </a:ln>
        </p:spPr>
        <p:txBody>
          <a:bodyPr anchor="ctr">
            <a:spAutoFit/>
          </a:bodyPr>
          <a:lstStyle/>
          <a:p>
            <a:pPr algn="ctr" defTabSz="457200"/>
            <a:r>
              <a:rPr lang="en-CA" sz="2400">
                <a:solidFill>
                  <a:schemeClr val="bg1"/>
                </a:solidFill>
                <a:latin typeface="Calibri" pitchFamily="34" charset="0"/>
                <a:cs typeface="Calibri" pitchFamily="34" charset="0"/>
              </a:rPr>
              <a:t>AFTER</a:t>
            </a:r>
          </a:p>
          <a:p>
            <a:pPr algn="ctr" defTabSz="457200"/>
            <a:endParaRPr lang="en-CA" sz="2400">
              <a:solidFill>
                <a:schemeClr val="bg1"/>
              </a:solidFill>
              <a:latin typeface="Calibri" pitchFamily="34" charset="0"/>
              <a:cs typeface="Calibri" pitchFamily="34" charset="0"/>
            </a:endParaRPr>
          </a:p>
          <a:p>
            <a:pPr algn="ctr" defTabSz="457200"/>
            <a:r>
              <a:rPr lang="en-CA" sz="2400">
                <a:solidFill>
                  <a:schemeClr val="bg1"/>
                </a:solidFill>
                <a:latin typeface="Calibri" pitchFamily="34" charset="0"/>
                <a:cs typeface="Calibri" pitchFamily="34" charset="0"/>
              </a:rPr>
              <a:t>Assessing learning</a:t>
            </a:r>
          </a:p>
          <a:p>
            <a:pPr algn="ctr" defTabSz="457200"/>
            <a:r>
              <a:rPr lang="en-CA" sz="2400">
                <a:solidFill>
                  <a:schemeClr val="bg1"/>
                </a:solidFill>
                <a:latin typeface="Calibri" pitchFamily="34" charset="0"/>
                <a:cs typeface="Calibri" pitchFamily="34" charset="0"/>
              </a:rPr>
              <a:t>(end of    module)</a:t>
            </a:r>
          </a:p>
        </p:txBody>
      </p:sp>
      <p:sp>
        <p:nvSpPr>
          <p:cNvPr id="297990" name="Rectangle 7"/>
          <p:cNvSpPr>
            <a:spLocks noChangeArrowheads="1"/>
          </p:cNvSpPr>
          <p:nvPr/>
        </p:nvSpPr>
        <p:spPr bwMode="auto">
          <a:xfrm>
            <a:off x="457200" y="3711575"/>
            <a:ext cx="2590800" cy="2282825"/>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 </a:t>
            </a:r>
          </a:p>
          <a:p>
            <a:pPr defTabSz="457200"/>
            <a:r>
              <a:rPr lang="en-US" sz="2400">
                <a:latin typeface="Calibri" pitchFamily="34" charset="0"/>
                <a:cs typeface="Calibri" pitchFamily="34" charset="0"/>
              </a:rPr>
              <a:t>Motivate</a:t>
            </a:r>
          </a:p>
          <a:p>
            <a:pPr defTabSz="457200"/>
            <a:r>
              <a:rPr lang="en-US" sz="2400">
                <a:latin typeface="Calibri" pitchFamily="34" charset="0"/>
                <a:cs typeface="Calibri" pitchFamily="34" charset="0"/>
              </a:rPr>
              <a:t>Discover</a:t>
            </a:r>
          </a:p>
          <a:p>
            <a:pPr defTabSz="457200"/>
            <a:r>
              <a:rPr lang="en-US" sz="2400">
                <a:latin typeface="Calibri" pitchFamily="34" charset="0"/>
                <a:cs typeface="Calibri" pitchFamily="34" charset="0"/>
              </a:rPr>
              <a:t>Provoke thinking</a:t>
            </a:r>
          </a:p>
          <a:p>
            <a:pPr defTabSz="457200"/>
            <a:r>
              <a:rPr lang="en-US" sz="2400">
                <a:latin typeface="Calibri" pitchFamily="34" charset="0"/>
                <a:cs typeface="Calibri" pitchFamily="34" charset="0"/>
              </a:rPr>
              <a:t>Assess prior knowledge</a:t>
            </a:r>
            <a:endParaRPr lang="en-CA" sz="2400">
              <a:latin typeface="Calibri" pitchFamily="34" charset="0"/>
              <a:cs typeface="Calibri" pitchFamily="34" charset="0"/>
            </a:endParaRPr>
          </a:p>
        </p:txBody>
      </p:sp>
      <p:sp>
        <p:nvSpPr>
          <p:cNvPr id="297991" name="Rectangle 8"/>
          <p:cNvSpPr>
            <a:spLocks noChangeArrowheads="1"/>
          </p:cNvSpPr>
          <p:nvPr/>
        </p:nvSpPr>
        <p:spPr bwMode="auto">
          <a:xfrm>
            <a:off x="3133725" y="3692525"/>
            <a:ext cx="2809875" cy="2647950"/>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a:t>
            </a:r>
            <a:endParaRPr lang="en-US" sz="2400">
              <a:latin typeface="Calibri" pitchFamily="34" charset="0"/>
              <a:cs typeface="Calibri" pitchFamily="34" charset="0"/>
            </a:endParaRPr>
          </a:p>
          <a:p>
            <a:pPr defTabSz="457200"/>
            <a:r>
              <a:rPr lang="en-US" sz="2400">
                <a:latin typeface="Calibri" pitchFamily="34" charset="0"/>
                <a:cs typeface="Calibri" pitchFamily="34" charset="0"/>
              </a:rPr>
              <a:t>Check knowledge</a:t>
            </a:r>
          </a:p>
          <a:p>
            <a:pPr defTabSz="457200"/>
            <a:r>
              <a:rPr lang="en-US" sz="2400">
                <a:latin typeface="Calibri" pitchFamily="34" charset="0"/>
                <a:cs typeface="Calibri" pitchFamily="34" charset="0"/>
              </a:rPr>
              <a:t>Application</a:t>
            </a:r>
          </a:p>
          <a:p>
            <a:pPr defTabSz="457200"/>
            <a:r>
              <a:rPr lang="en-US" sz="2400">
                <a:latin typeface="Calibri" pitchFamily="34" charset="0"/>
                <a:cs typeface="Calibri" pitchFamily="34" charset="0"/>
              </a:rPr>
              <a:t>Analysis</a:t>
            </a:r>
          </a:p>
          <a:p>
            <a:pPr defTabSz="457200"/>
            <a:r>
              <a:rPr lang="en-US" sz="2400">
                <a:latin typeface="Calibri" pitchFamily="34" charset="0"/>
                <a:cs typeface="Calibri" pitchFamily="34" charset="0"/>
              </a:rPr>
              <a:t>Evaluation</a:t>
            </a:r>
          </a:p>
          <a:p>
            <a:pPr defTabSz="457200"/>
            <a:r>
              <a:rPr lang="en-US" sz="2400">
                <a:latin typeface="Calibri" pitchFamily="34" charset="0"/>
                <a:cs typeface="Calibri" pitchFamily="34" charset="0"/>
              </a:rPr>
              <a:t>Synthesis</a:t>
            </a:r>
          </a:p>
          <a:p>
            <a:pPr defTabSz="457200"/>
            <a:r>
              <a:rPr lang="en-US" sz="2400">
                <a:latin typeface="Calibri" pitchFamily="34" charset="0"/>
                <a:cs typeface="Calibri" pitchFamily="34" charset="0"/>
              </a:rPr>
              <a:t>Elicit misconception</a:t>
            </a:r>
            <a:endParaRPr lang="en-CA" sz="2400">
              <a:latin typeface="Calibri" pitchFamily="34" charset="0"/>
              <a:cs typeface="Calibri" pitchFamily="34" charset="0"/>
            </a:endParaRPr>
          </a:p>
        </p:txBody>
      </p:sp>
      <p:sp>
        <p:nvSpPr>
          <p:cNvPr id="297992" name="Rectangle 9"/>
          <p:cNvSpPr>
            <a:spLocks noChangeArrowheads="1"/>
          </p:cNvSpPr>
          <p:nvPr/>
        </p:nvSpPr>
        <p:spPr bwMode="auto">
          <a:xfrm>
            <a:off x="6019800" y="3692525"/>
            <a:ext cx="2809875" cy="1917700"/>
          </a:xfrm>
          <a:prstGeom prst="rect">
            <a:avLst/>
          </a:prstGeom>
          <a:noFill/>
          <a:ln w="9525">
            <a:noFill/>
            <a:miter lim="800000"/>
            <a:headEnd/>
            <a:tailEnd/>
          </a:ln>
        </p:spPr>
        <p:txBody>
          <a:bodyPr wrap="none">
            <a:spAutoFit/>
          </a:bodyPr>
          <a:lstStyle/>
          <a:p>
            <a:pPr defTabSz="457200"/>
            <a:r>
              <a:rPr lang="en-US" sz="2400" i="1">
                <a:latin typeface="Calibri" pitchFamily="34" charset="0"/>
                <a:cs typeface="Calibri" pitchFamily="34" charset="0"/>
              </a:rPr>
              <a:t>Questions to</a:t>
            </a:r>
          </a:p>
          <a:p>
            <a:pPr defTabSz="457200"/>
            <a:r>
              <a:rPr lang="en-US" sz="2400">
                <a:latin typeface="Calibri" pitchFamily="34" charset="0"/>
                <a:cs typeface="Calibri" pitchFamily="34" charset="0"/>
              </a:rPr>
              <a:t>Relate to big picture</a:t>
            </a:r>
          </a:p>
          <a:p>
            <a:pPr defTabSz="457200"/>
            <a:r>
              <a:rPr lang="en-US" sz="2400">
                <a:latin typeface="Calibri" pitchFamily="34" charset="0"/>
                <a:cs typeface="Calibri" pitchFamily="34" charset="0"/>
              </a:rPr>
              <a:t>Demonstrate success</a:t>
            </a:r>
          </a:p>
          <a:p>
            <a:pPr defTabSz="457200"/>
            <a:r>
              <a:rPr lang="en-US" sz="2400">
                <a:latin typeface="Calibri" pitchFamily="34" charset="0"/>
                <a:cs typeface="Calibri" pitchFamily="34" charset="0"/>
              </a:rPr>
              <a:t>Review or recap</a:t>
            </a:r>
          </a:p>
          <a:p>
            <a:pPr defTabSz="457200"/>
            <a:r>
              <a:rPr lang="en-US" sz="2400">
                <a:latin typeface="Calibri" pitchFamily="34" charset="0"/>
                <a:cs typeface="Calibri" pitchFamily="34" charset="0"/>
              </a:rPr>
              <a:t>Exit poll</a:t>
            </a:r>
          </a:p>
        </p:txBody>
      </p:sp>
      <p:sp>
        <p:nvSpPr>
          <p:cNvPr id="27" name="Oval 26"/>
          <p:cNvSpPr/>
          <p:nvPr/>
        </p:nvSpPr>
        <p:spPr>
          <a:xfrm>
            <a:off x="4572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8" name="Oval 27"/>
          <p:cNvSpPr/>
          <p:nvPr/>
        </p:nvSpPr>
        <p:spPr>
          <a:xfrm>
            <a:off x="28575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 name="Oval 28"/>
          <p:cNvSpPr/>
          <p:nvPr/>
        </p:nvSpPr>
        <p:spPr>
          <a:xfrm>
            <a:off x="1143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0" name="Oval 29"/>
          <p:cNvSpPr/>
          <p:nvPr/>
        </p:nvSpPr>
        <p:spPr>
          <a:xfrm>
            <a:off x="880110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1" name="Oval 30"/>
          <p:cNvSpPr/>
          <p:nvPr/>
        </p:nvSpPr>
        <p:spPr>
          <a:xfrm>
            <a:off x="862965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2" name="Oval 31"/>
          <p:cNvSpPr/>
          <p:nvPr/>
        </p:nvSpPr>
        <p:spPr>
          <a:xfrm>
            <a:off x="845820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7999" name="Rectangle 32"/>
          <p:cNvSpPr>
            <a:spLocks noChangeArrowheads="1"/>
          </p:cNvSpPr>
          <p:nvPr/>
        </p:nvSpPr>
        <p:spPr bwMode="auto">
          <a:xfrm>
            <a:off x="381000" y="6248400"/>
            <a:ext cx="8610600" cy="581025"/>
          </a:xfrm>
          <a:prstGeom prst="rect">
            <a:avLst/>
          </a:prstGeom>
          <a:noFill/>
          <a:ln w="9525">
            <a:noFill/>
            <a:miter lim="800000"/>
            <a:headEnd/>
            <a:tailEnd/>
          </a:ln>
        </p:spPr>
        <p:txBody>
          <a:bodyPr>
            <a:spAutoFit/>
          </a:bodyPr>
          <a:lstStyle/>
          <a:p>
            <a:pPr defTabSz="457200"/>
            <a:r>
              <a:rPr lang="en-US" sz="1600">
                <a:solidFill>
                  <a:srgbClr val="016F06"/>
                </a:solidFill>
                <a:latin typeface="Calibri" pitchFamily="34" charset="0"/>
                <a:cs typeface="Calibri" pitchFamily="34" charset="0"/>
              </a:rPr>
              <a:t>Adapted from From </a:t>
            </a:r>
            <a:r>
              <a:rPr lang="en-CA" sz="1600">
                <a:solidFill>
                  <a:srgbClr val="016F06"/>
                </a:solidFill>
                <a:latin typeface="Calibri" pitchFamily="34" charset="0"/>
                <a:cs typeface="Calibri" pitchFamily="34" charset="0"/>
              </a:rPr>
              <a:t>from “iClicker” by </a:t>
            </a:r>
            <a:r>
              <a:rPr lang="en-US" sz="1600">
                <a:solidFill>
                  <a:srgbClr val="016F06"/>
                </a:solidFill>
                <a:latin typeface="Calibri" pitchFamily="34" charset="0"/>
                <a:cs typeface="Calibri" pitchFamily="34" charset="0"/>
              </a:rPr>
              <a:t>Stephanie Chasteen and the Science Education Initiative at the  University of Colorado</a:t>
            </a:r>
          </a:p>
        </p:txBody>
      </p:sp>
      <p:sp>
        <p:nvSpPr>
          <p:cNvPr id="298000" name="AutoShape 18"/>
          <p:cNvSpPr>
            <a:spLocks noChangeArrowheads="1"/>
          </p:cNvSpPr>
          <p:nvPr/>
        </p:nvSpPr>
        <p:spPr bwMode="auto">
          <a:xfrm>
            <a:off x="16002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98001" name="AutoShape 19"/>
          <p:cNvSpPr>
            <a:spLocks noChangeArrowheads="1"/>
          </p:cNvSpPr>
          <p:nvPr/>
        </p:nvSpPr>
        <p:spPr bwMode="auto">
          <a:xfrm>
            <a:off x="41910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98002" name="AutoShape 20"/>
          <p:cNvSpPr>
            <a:spLocks noChangeArrowheads="1"/>
          </p:cNvSpPr>
          <p:nvPr/>
        </p:nvSpPr>
        <p:spPr bwMode="auto">
          <a:xfrm>
            <a:off x="68580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28</a:t>
            </a:fld>
            <a:endParaRPr lang="en-IN"/>
          </a:p>
        </p:txBody>
      </p:sp>
    </p:spTree>
    <p:extLst>
      <p:ext uri="{BB962C8B-B14F-4D97-AF65-F5344CB8AC3E}">
        <p14:creationId xmlns:p14="http://schemas.microsoft.com/office/powerpoint/2010/main" val="2239928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4986974"/>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 patient – students’ reluctance to discuss improves after 3-4 iterations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Do solo vote, allow enough time</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noisy.</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That’s ok, this is good noise. Most students are seen to be on task.</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76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Some students just may not participate. </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Explain why you are doing this, use challenging &amp; interesting questions</a:t>
                      </a:r>
                      <a:r>
                        <a:rPr kumimoji="0" lang="en-IN" sz="2400" b="0" i="0" u="none" strike="noStrike" cap="none" normalizeH="0" baseline="0" smtClean="0">
                          <a:ln>
                            <a:noFill/>
                          </a:ln>
                          <a:solidFill>
                            <a:schemeClr val="tx1"/>
                          </a:solidFill>
                          <a:effectLst/>
                          <a:latin typeface="Calibri" pitchFamily="34" charset="0"/>
                        </a:rPr>
                        <a:t>, </a:t>
                      </a:r>
                      <a:r>
                        <a:rPr kumimoji="0" lang="en-US" sz="2400" b="0" i="0" u="none" strike="noStrike" cap="none" normalizeH="0" baseline="0" smtClean="0">
                          <a:ln>
                            <a:noFill/>
                          </a:ln>
                          <a:solidFill>
                            <a:schemeClr val="tx1"/>
                          </a:solidFill>
                          <a:effectLst/>
                          <a:latin typeface="Calibri" pitchFamily="34" charset="0"/>
                        </a:rPr>
                        <a:t>… let them be </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The class will get chaotic. How do I get students back?</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Use a cue such as a bell</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29</a:t>
            </a:fld>
            <a:endParaRPr lang="en-IN"/>
          </a:p>
        </p:txBody>
      </p:sp>
    </p:spTree>
    <p:extLst>
      <p:ext uri="{BB962C8B-B14F-4D97-AF65-F5344CB8AC3E}">
        <p14:creationId xmlns:p14="http://schemas.microsoft.com/office/powerpoint/2010/main" val="285593349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i-SIGCSE</a:t>
            </a:r>
            <a:endParaRPr lang="en-US" altLang="en-US"/>
          </a:p>
        </p:txBody>
      </p:sp>
      <p:sp>
        <p:nvSpPr>
          <p:cNvPr id="5" name="Slide Number Placeholder 4"/>
          <p:cNvSpPr>
            <a:spLocks noGrp="1"/>
          </p:cNvSpPr>
          <p:nvPr>
            <p:ph type="sldNum" sz="quarter" idx="11"/>
          </p:nvPr>
        </p:nvSpPr>
        <p:spPr/>
        <p:txBody>
          <a:bodyPr/>
          <a:lstStyle/>
          <a:p>
            <a:fld id="{34533D78-9659-4E5A-9425-45DB5BF36AF7}" type="slidenum">
              <a:rPr lang="en-US" altLang="en-US"/>
              <a:pPr/>
              <a:t>3</a:t>
            </a:fld>
            <a:endParaRPr lang="en-US" altLang="en-US"/>
          </a:p>
        </p:txBody>
      </p:sp>
      <p:sp>
        <p:nvSpPr>
          <p:cNvPr id="6" name="Footer Placeholder 5"/>
          <p:cNvSpPr>
            <a:spLocks noGrp="1"/>
          </p:cNvSpPr>
          <p:nvPr>
            <p:ph type="ftr" sz="quarter" idx="12"/>
          </p:nvPr>
        </p:nvSpPr>
        <p:spPr/>
        <p:txBody>
          <a:bodyPr/>
          <a:lstStyle/>
          <a:p>
            <a:r>
              <a:rPr lang="en-US" altLang="en-US" smtClean="0"/>
              <a:t>IIT Bombay</a:t>
            </a:r>
            <a:endParaRPr lang="en-US" altLang="en-US"/>
          </a:p>
        </p:txBody>
      </p:sp>
      <p:sp>
        <p:nvSpPr>
          <p:cNvPr id="675842" name="Rectangle 2"/>
          <p:cNvSpPr>
            <a:spLocks noGrp="1" noChangeArrowheads="1"/>
          </p:cNvSpPr>
          <p:nvPr>
            <p:ph type="title"/>
          </p:nvPr>
        </p:nvSpPr>
        <p:spPr>
          <a:xfrm>
            <a:off x="0" y="274638"/>
            <a:ext cx="9144000" cy="792162"/>
          </a:xfrm>
        </p:spPr>
        <p:txBody>
          <a:bodyPr/>
          <a:lstStyle/>
          <a:p>
            <a:r>
              <a:rPr lang="en-US" altLang="en-US" sz="3600" dirty="0"/>
              <a:t>What do we want our students to learn?</a:t>
            </a:r>
          </a:p>
        </p:txBody>
      </p:sp>
      <p:sp>
        <p:nvSpPr>
          <p:cNvPr id="675843" name="Rectangle 3"/>
          <p:cNvSpPr>
            <a:spLocks noGrp="1" noChangeArrowheads="1"/>
          </p:cNvSpPr>
          <p:nvPr>
            <p:ph type="body" idx="1"/>
          </p:nvPr>
        </p:nvSpPr>
        <p:spPr>
          <a:xfrm>
            <a:off x="152400" y="1600200"/>
            <a:ext cx="8686800" cy="5257800"/>
          </a:xfrm>
        </p:spPr>
        <p:txBody>
          <a:bodyPr/>
          <a:lstStyle/>
          <a:p>
            <a:r>
              <a:rPr lang="en-US" altLang="en-US" dirty="0"/>
              <a:t>Content (of course)</a:t>
            </a:r>
          </a:p>
          <a:p>
            <a:pPr lvl="1">
              <a:spcBef>
                <a:spcPct val="0"/>
              </a:spcBef>
              <a:buFontTx/>
              <a:buNone/>
            </a:pPr>
            <a:r>
              <a:rPr lang="en-US" altLang="en-US" sz="2400" dirty="0"/>
              <a:t>	how does it all fit together, hierarchy of </a:t>
            </a:r>
            <a:r>
              <a:rPr lang="en-US" altLang="en-US" sz="2400" dirty="0" smtClean="0"/>
              <a:t>concepts.</a:t>
            </a:r>
            <a:endParaRPr lang="en-US" altLang="en-US" sz="2400" dirty="0"/>
          </a:p>
          <a:p>
            <a:pPr>
              <a:spcBef>
                <a:spcPct val="0"/>
              </a:spcBef>
              <a:buFontTx/>
              <a:buNone/>
            </a:pPr>
            <a:endParaRPr lang="en-US" altLang="en-US" sz="2800" dirty="0"/>
          </a:p>
          <a:p>
            <a:r>
              <a:rPr lang="en-US" altLang="en-US" dirty="0"/>
              <a:t>Abilities / skills </a:t>
            </a:r>
          </a:p>
          <a:p>
            <a:pPr lvl="1">
              <a:spcBef>
                <a:spcPct val="0"/>
              </a:spcBef>
              <a:buFontTx/>
              <a:buNone/>
            </a:pPr>
            <a:r>
              <a:rPr lang="en-US" altLang="en-US" sz="2400" dirty="0"/>
              <a:t>	complex problem solving, designing experiments, making predictions, how to check </a:t>
            </a:r>
            <a:r>
              <a:rPr lang="en-US" altLang="en-US" sz="2400" dirty="0" smtClean="0"/>
              <a:t>solutions.</a:t>
            </a:r>
            <a:endParaRPr lang="en-US" altLang="en-US" sz="2400" dirty="0"/>
          </a:p>
          <a:p>
            <a:pPr>
              <a:spcBef>
                <a:spcPct val="0"/>
              </a:spcBef>
              <a:buFontTx/>
              <a:buNone/>
            </a:pPr>
            <a:endParaRPr lang="en-US" altLang="en-US" sz="2800" dirty="0"/>
          </a:p>
          <a:p>
            <a:r>
              <a:rPr lang="en-US" altLang="en-US" dirty="0"/>
              <a:t>Attitudes </a:t>
            </a:r>
          </a:p>
          <a:p>
            <a:pPr lvl="1">
              <a:spcBef>
                <a:spcPct val="0"/>
              </a:spcBef>
              <a:buFontTx/>
              <a:buNone/>
            </a:pPr>
            <a:r>
              <a:rPr lang="en-US" altLang="en-US" sz="2400" dirty="0"/>
              <a:t>	where do formulae come from, what is the purpose of engineering, what to do if problem is </a:t>
            </a:r>
            <a:r>
              <a:rPr lang="en-US" altLang="en-US" sz="2400" dirty="0" smtClean="0"/>
              <a:t>difficult.</a:t>
            </a:r>
            <a:endParaRPr lang="en-US" altLang="en-US" sz="2400" dirty="0"/>
          </a:p>
        </p:txBody>
      </p:sp>
    </p:spTree>
    <p:extLst>
      <p:ext uri="{BB962C8B-B14F-4D97-AF65-F5344CB8AC3E}">
        <p14:creationId xmlns:p14="http://schemas.microsoft.com/office/powerpoint/2010/main" val="482827571"/>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itle 3"/>
          <p:cNvSpPr>
            <a:spLocks noGrp="1"/>
          </p:cNvSpPr>
          <p:nvPr>
            <p:ph type="title" idx="4294967295"/>
          </p:nvPr>
        </p:nvSpPr>
        <p:spPr>
          <a:xfrm>
            <a:off x="228600" y="152400"/>
            <a:ext cx="8915400" cy="838200"/>
          </a:xfrm>
        </p:spPr>
        <p:txBody>
          <a:bodyPr/>
          <a:lstStyle/>
          <a:p>
            <a:pPr eaLnBrk="1" hangingPunct="1"/>
            <a:r>
              <a:rPr lang="en-US" dirty="0" smtClean="0"/>
              <a:t>Plenty of resources</a:t>
            </a:r>
            <a:endParaRPr lang="en-IN" dirty="0" smtClean="0"/>
          </a:p>
        </p:txBody>
      </p:sp>
      <p:sp>
        <p:nvSpPr>
          <p:cNvPr id="312322" name="Content Placeholder 2"/>
          <p:cNvSpPr>
            <a:spLocks/>
          </p:cNvSpPr>
          <p:nvPr/>
        </p:nvSpPr>
        <p:spPr bwMode="auto">
          <a:xfrm>
            <a:off x="168275" y="1066800"/>
            <a:ext cx="8747125" cy="5334000"/>
          </a:xfrm>
          <a:prstGeom prst="rect">
            <a:avLst/>
          </a:prstGeom>
          <a:noFill/>
          <a:ln w="9525">
            <a:noFill/>
            <a:miter lim="800000"/>
            <a:headEnd/>
            <a:tailEnd/>
          </a:ln>
        </p:spPr>
        <p:txBody>
          <a:bodyPr lIns="54000" rIns="0"/>
          <a:lstStyle/>
          <a:p>
            <a:pPr marL="177800" indent="-177800">
              <a:buFont typeface="Arial" charset="0"/>
              <a:buChar char="•"/>
            </a:pPr>
            <a:r>
              <a:rPr lang="en-US" sz="2400" dirty="0">
                <a:latin typeface="Calibri" pitchFamily="34" charset="0"/>
              </a:rPr>
              <a:t>Peer-instruction How-</a:t>
            </a:r>
            <a:r>
              <a:rPr lang="en-US" sz="2400" dirty="0" err="1">
                <a:latin typeface="Calibri" pitchFamily="34" charset="0"/>
              </a:rPr>
              <a:t>tos</a:t>
            </a:r>
            <a:r>
              <a:rPr lang="en-US" sz="2400" dirty="0">
                <a:latin typeface="Calibri" pitchFamily="34" charset="0"/>
              </a:rPr>
              <a:t>, workshop slides, videos, research …      Carl </a:t>
            </a:r>
            <a:r>
              <a:rPr lang="en-US" sz="2400" dirty="0" err="1">
                <a:latin typeface="Calibri" pitchFamily="34" charset="0"/>
              </a:rPr>
              <a:t>Wieman</a:t>
            </a:r>
            <a:r>
              <a:rPr lang="en-US" sz="2400" dirty="0">
                <a:latin typeface="Calibri" pitchFamily="34" charset="0"/>
              </a:rPr>
              <a:t> Science Education Institute </a:t>
            </a:r>
            <a:r>
              <a:rPr lang="en-US" sz="2400" dirty="0">
                <a:latin typeface="Calibri" pitchFamily="34" charset="0"/>
                <a:hlinkClick r:id="rId3"/>
              </a:rPr>
              <a:t>http://www.cwsei.ubc.ca/resources/clickers.htm</a:t>
            </a:r>
            <a:r>
              <a:rPr lang="en-US" sz="2400" dirty="0">
                <a:latin typeface="Calibri" pitchFamily="34" charset="0"/>
              </a:rPr>
              <a:t> </a:t>
            </a:r>
          </a:p>
          <a:p>
            <a:pPr marL="177800" indent="-177800">
              <a:buFont typeface="Arial" charset="0"/>
              <a:buNone/>
            </a:pPr>
            <a:r>
              <a:rPr lang="en-US" sz="2400" dirty="0">
                <a:latin typeface="Calibri" pitchFamily="34" charset="0"/>
              </a:rPr>
              <a:t>	and host of links from within</a:t>
            </a:r>
          </a:p>
          <a:p>
            <a:pPr marL="177800" indent="-177800">
              <a:buFont typeface="Arial" charset="0"/>
              <a:buNone/>
            </a:pPr>
            <a:endParaRPr lang="en-US" sz="2400" dirty="0">
              <a:latin typeface="Calibri" pitchFamily="34" charset="0"/>
            </a:endParaRPr>
          </a:p>
          <a:p>
            <a:pPr marL="177800" indent="-177800">
              <a:buFont typeface="Arial" charset="0"/>
              <a:buChar char="•"/>
            </a:pPr>
            <a:r>
              <a:rPr lang="en-US" sz="2400" dirty="0">
                <a:latin typeface="Calibri" pitchFamily="34" charset="0"/>
              </a:rPr>
              <a:t>Instructors in many disciplines have posted peer-instruction questions for their courses – physics, CS, Statistics – use Google (search with varied nomenclature – PI, clickers, PRS)</a:t>
            </a:r>
          </a:p>
          <a:p>
            <a:pPr marL="177800" indent="-177800">
              <a:buFont typeface="Arial" charset="0"/>
              <a:buChar char="•"/>
            </a:pPr>
            <a:endParaRPr lang="en-US" sz="2400" dirty="0">
              <a:latin typeface="Calibri" pitchFamily="34" charset="0"/>
            </a:endParaRPr>
          </a:p>
          <a:p>
            <a:pPr marL="177800" indent="-177800">
              <a:buFont typeface="Arial" charset="0"/>
              <a:buNone/>
            </a:pPr>
            <a:r>
              <a:rPr lang="en-US" sz="2400" dirty="0">
                <a:latin typeface="Calibri" pitchFamily="34" charset="0"/>
              </a:rPr>
              <a:t> BUT …</a:t>
            </a:r>
          </a:p>
          <a:p>
            <a:pPr marL="177800" indent="-177800">
              <a:buFont typeface="Arial" charset="0"/>
              <a:buChar char="•"/>
            </a:pPr>
            <a:r>
              <a:rPr lang="en-US" sz="2400" dirty="0">
                <a:latin typeface="Calibri" pitchFamily="34" charset="0"/>
              </a:rPr>
              <a:t>We need to create a library of questions for our courses, report experiences in our context</a:t>
            </a:r>
            <a:r>
              <a:rPr lang="en-US" sz="2400" dirty="0" smtClean="0">
                <a:latin typeface="Calibri" pitchFamily="34" charset="0"/>
              </a:rPr>
              <a:t>.</a:t>
            </a:r>
          </a:p>
          <a:p>
            <a:pPr marL="177800" indent="-177800">
              <a:buFont typeface="Arial" charset="0"/>
              <a:buChar char="•"/>
            </a:pPr>
            <a:r>
              <a:rPr lang="en-US" sz="2400" dirty="0" smtClean="0">
                <a:latin typeface="Calibri" pitchFamily="34" charset="0"/>
              </a:rPr>
              <a:t>Please </a:t>
            </a:r>
            <a:r>
              <a:rPr lang="en-US" sz="2400" dirty="0">
                <a:latin typeface="Calibri" pitchFamily="34" charset="0"/>
              </a:rPr>
              <a:t>participate! </a:t>
            </a:r>
            <a:r>
              <a:rPr lang="en-US" sz="2400" dirty="0" smtClean="0">
                <a:latin typeface="Calibri" pitchFamily="34" charset="0"/>
                <a:hlinkClick r:id="rId4"/>
              </a:rPr>
              <a:t>www.et.iitb.ac.in</a:t>
            </a:r>
            <a:endParaRPr lang="en-US" sz="2400" dirty="0">
              <a:latin typeface="Calibri" pitchFamily="34" charset="0"/>
            </a:endParaRPr>
          </a:p>
          <a:p>
            <a:pPr marL="177800" indent="-177800">
              <a:buFont typeface="Arial" charset="0"/>
              <a:buChar char="•"/>
            </a:pPr>
            <a:endParaRPr lang="en-US" sz="2400" dirty="0">
              <a:latin typeface="Calibri" pitchFamily="34" charset="0"/>
            </a:endParaRPr>
          </a:p>
          <a:p>
            <a:pPr marL="177800" indent="-177800">
              <a:buFont typeface="Arial" charset="0"/>
              <a:buNone/>
            </a:pPr>
            <a:endParaRPr lang="en-US" sz="2400" dirty="0">
              <a:latin typeface="Calibri"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30</a:t>
            </a:fld>
            <a:endParaRPr lang="en-IN"/>
          </a:p>
        </p:txBody>
      </p:sp>
    </p:spTree>
    <p:extLst>
      <p:ext uri="{BB962C8B-B14F-4D97-AF65-F5344CB8AC3E}">
        <p14:creationId xmlns:p14="http://schemas.microsoft.com/office/powerpoint/2010/main" val="3575209782"/>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67136"/>
            <a:ext cx="8686800" cy="4205064"/>
          </a:xfrm>
        </p:spPr>
        <p:txBody>
          <a:bodyPr>
            <a:noAutofit/>
          </a:bodyPr>
          <a:lstStyle/>
          <a:p>
            <a:r>
              <a:rPr lang="en-IN" sz="2400" dirty="0" smtClean="0"/>
              <a:t>Peer-Instruction </a:t>
            </a:r>
            <a:r>
              <a:rPr lang="en-IN" sz="2000" dirty="0" smtClean="0"/>
              <a:t>[Eric Mazur, Harvard University, early 1990s]</a:t>
            </a:r>
          </a:p>
          <a:p>
            <a:endParaRPr lang="en-IN" sz="2400" dirty="0" smtClean="0"/>
          </a:p>
          <a:p>
            <a:r>
              <a:rPr lang="en-IN" sz="2400" dirty="0" smtClean="0"/>
              <a:t>Think-Pair-Share </a:t>
            </a:r>
            <a:r>
              <a:rPr lang="en-IN" sz="2000" dirty="0" smtClean="0"/>
              <a:t>[</a:t>
            </a:r>
            <a:r>
              <a:rPr lang="en-US" sz="2000" dirty="0" smtClean="0"/>
              <a:t>Frank Lyman, University of Maryland, early 1980s]</a:t>
            </a:r>
            <a:endParaRPr lang="en-US" sz="2400" dirty="0" smtClean="0"/>
          </a:p>
          <a:p>
            <a:pPr>
              <a:buNone/>
            </a:pPr>
            <a:endParaRPr lang="en-IN" sz="2400" dirty="0" smtClean="0"/>
          </a:p>
          <a:p>
            <a:r>
              <a:rPr lang="en-IN" sz="2400" dirty="0" smtClean="0"/>
              <a:t>Team-Pair-Solo </a:t>
            </a:r>
            <a:r>
              <a:rPr lang="en-IN" sz="2000" dirty="0" smtClean="0"/>
              <a:t>[Spencer </a:t>
            </a:r>
            <a:r>
              <a:rPr lang="en-IN" sz="2000" dirty="0" err="1" smtClean="0"/>
              <a:t>Kagan</a:t>
            </a:r>
            <a:r>
              <a:rPr lang="en-IN" sz="2000" dirty="0" smtClean="0"/>
              <a:t>, University of California, early 2000s]</a:t>
            </a:r>
            <a:endParaRPr lang="en-IN" sz="1800" dirty="0" smtClean="0"/>
          </a:p>
          <a:p>
            <a:endParaRPr lang="en-IN" sz="1800" dirty="0" smtClean="0"/>
          </a:p>
          <a:p>
            <a:r>
              <a:rPr lang="en-IN" sz="2400" dirty="0" smtClean="0"/>
              <a:t>Many others:</a:t>
            </a:r>
          </a:p>
          <a:p>
            <a:pPr lvl="1"/>
            <a:r>
              <a:rPr lang="en-IN" sz="2000" dirty="0" smtClean="0"/>
              <a:t>Debates, Role-play, Jigsaw, problem-based learning, productive failure.</a:t>
            </a:r>
          </a:p>
        </p:txBody>
      </p:sp>
      <p:sp>
        <p:nvSpPr>
          <p:cNvPr id="4" name="Title 3"/>
          <p:cNvSpPr>
            <a:spLocks noGrp="1"/>
          </p:cNvSpPr>
          <p:nvPr>
            <p:ph type="title"/>
          </p:nvPr>
        </p:nvSpPr>
        <p:spPr>
          <a:xfrm>
            <a:off x="0" y="0"/>
            <a:ext cx="9144000" cy="1371600"/>
          </a:xfrm>
        </p:spPr>
        <p:txBody>
          <a:bodyPr>
            <a:normAutofit fontScale="90000"/>
          </a:bodyPr>
          <a:lstStyle/>
          <a:p>
            <a:r>
              <a:rPr lang="en-US" dirty="0" smtClean="0"/>
              <a:t>What are some active learning strategies?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31</a:t>
            </a:fld>
            <a:endParaRPr lang="en-IN"/>
          </a:p>
        </p:txBody>
      </p:sp>
      <p:sp>
        <p:nvSpPr>
          <p:cNvPr id="7" name="Rectangle 6"/>
          <p:cNvSpPr/>
          <p:nvPr/>
        </p:nvSpPr>
        <p:spPr>
          <a:xfrm>
            <a:off x="228600" y="1828800"/>
            <a:ext cx="7467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2848677"/>
            <a:ext cx="7848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flipH="1">
            <a:off x="7755957" y="1989141"/>
            <a:ext cx="1432560" cy="461665"/>
          </a:xfrm>
          <a:prstGeom prst="rect">
            <a:avLst/>
          </a:prstGeom>
          <a:noFill/>
        </p:spPr>
        <p:txBody>
          <a:bodyPr wrap="square" rtlCol="0">
            <a:spAutoFit/>
          </a:bodyPr>
          <a:lstStyle/>
          <a:p>
            <a:r>
              <a:rPr lang="en-US" sz="2400" dirty="0" smtClean="0">
                <a:solidFill>
                  <a:srgbClr val="C00000"/>
                </a:solidFill>
              </a:rPr>
              <a:t>Activity 1</a:t>
            </a:r>
            <a:endParaRPr lang="en-US" sz="2400" dirty="0">
              <a:solidFill>
                <a:srgbClr val="C00000"/>
              </a:solidFill>
            </a:endParaRPr>
          </a:p>
        </p:txBody>
      </p:sp>
      <p:sp>
        <p:nvSpPr>
          <p:cNvPr id="9" name="TextBox 8"/>
          <p:cNvSpPr txBox="1"/>
          <p:nvPr/>
        </p:nvSpPr>
        <p:spPr>
          <a:xfrm flipH="1">
            <a:off x="7780020" y="3112837"/>
            <a:ext cx="1432560" cy="461665"/>
          </a:xfrm>
          <a:prstGeom prst="rect">
            <a:avLst/>
          </a:prstGeom>
          <a:noFill/>
        </p:spPr>
        <p:txBody>
          <a:bodyPr wrap="square" rtlCol="0">
            <a:spAutoFit/>
          </a:bodyPr>
          <a:lstStyle/>
          <a:p>
            <a:r>
              <a:rPr lang="en-US" sz="2400" dirty="0" smtClean="0">
                <a:solidFill>
                  <a:srgbClr val="C00000"/>
                </a:solidFill>
              </a:rPr>
              <a:t>Activity 2</a:t>
            </a:r>
            <a:endParaRPr lang="en-US" sz="2400" dirty="0">
              <a:solidFill>
                <a:srgbClr val="C00000"/>
              </a:solidFill>
            </a:endParaRPr>
          </a:p>
        </p:txBody>
      </p:sp>
      <p:sp>
        <p:nvSpPr>
          <p:cNvPr id="5" name="Date Placeholder 4"/>
          <p:cNvSpPr>
            <a:spLocks noGrp="1"/>
          </p:cNvSpPr>
          <p:nvPr>
            <p:ph type="dt" sz="half" idx="10"/>
          </p:nvPr>
        </p:nvSpPr>
        <p:spPr/>
        <p:txBody>
          <a:bodyPr/>
          <a:lstStyle/>
          <a:p>
            <a:r>
              <a:rPr lang="en-US" smtClean="0"/>
              <a:t>i-SIGCSE</a:t>
            </a:r>
            <a:endParaRPr lang="en-IN"/>
          </a:p>
        </p:txBody>
      </p:sp>
      <p:sp>
        <p:nvSpPr>
          <p:cNvPr id="10" name="Footer Placeholder 9"/>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318800840"/>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4294967295"/>
          </p:nvPr>
        </p:nvSpPr>
        <p:spPr>
          <a:xfrm>
            <a:off x="76200" y="1052513"/>
            <a:ext cx="8915400" cy="5348287"/>
          </a:xfrm>
        </p:spPr>
        <p:txBody>
          <a:bodyPr/>
          <a:lstStyle/>
          <a:p>
            <a:pPr algn="ctr" eaLnBrk="1" hangingPunct="1">
              <a:lnSpc>
                <a:spcPct val="114000"/>
              </a:lnSpc>
              <a:spcBef>
                <a:spcPct val="40000"/>
              </a:spcBef>
              <a:buFont typeface="Arial" charset="0"/>
              <a:buNone/>
            </a:pPr>
            <a:endParaRPr lang="en-US" dirty="0" smtClean="0"/>
          </a:p>
          <a:p>
            <a:pPr marL="0" indent="0">
              <a:buNone/>
            </a:pPr>
            <a:r>
              <a:rPr lang="en-US" dirty="0" smtClean="0"/>
              <a:t>Think-Pair-Share is a classroom active-learning strategy </a:t>
            </a:r>
            <a:r>
              <a:rPr lang="en-IN" dirty="0" smtClean="0">
                <a:solidFill>
                  <a:schemeClr val="tx1">
                    <a:lumMod val="95000"/>
                    <a:lumOff val="5000"/>
                  </a:schemeClr>
                </a:solidFill>
              </a:rPr>
              <a:t>in </a:t>
            </a:r>
            <a:r>
              <a:rPr lang="en-IN" dirty="0">
                <a:solidFill>
                  <a:schemeClr val="tx1">
                    <a:lumMod val="95000"/>
                    <a:lumOff val="5000"/>
                  </a:schemeClr>
                </a:solidFill>
              </a:rPr>
              <a:t>which students work on a problem posed by instructor, </a:t>
            </a:r>
          </a:p>
          <a:p>
            <a:pPr lvl="1"/>
            <a:r>
              <a:rPr lang="en-IN" sz="3200" dirty="0">
                <a:solidFill>
                  <a:schemeClr val="tx1">
                    <a:lumMod val="95000"/>
                    <a:lumOff val="5000"/>
                  </a:schemeClr>
                </a:solidFill>
              </a:rPr>
              <a:t>first individually (Think), </a:t>
            </a:r>
            <a:endParaRPr lang="en-IN" sz="3200" dirty="0" smtClean="0">
              <a:solidFill>
                <a:schemeClr val="tx1">
                  <a:lumMod val="95000"/>
                  <a:lumOff val="5000"/>
                </a:schemeClr>
              </a:solidFill>
            </a:endParaRPr>
          </a:p>
          <a:p>
            <a:pPr lvl="1"/>
            <a:r>
              <a:rPr lang="en-IN" sz="3200" dirty="0" smtClean="0">
                <a:solidFill>
                  <a:schemeClr val="tx1">
                    <a:lumMod val="95000"/>
                    <a:lumOff val="5000"/>
                  </a:schemeClr>
                </a:solidFill>
              </a:rPr>
              <a:t>then </a:t>
            </a:r>
            <a:r>
              <a:rPr lang="en-IN" sz="3200" dirty="0">
                <a:solidFill>
                  <a:schemeClr val="tx1">
                    <a:lumMod val="95000"/>
                    <a:lumOff val="5000"/>
                  </a:schemeClr>
                </a:solidFill>
              </a:rPr>
              <a:t>in pairs (Pair) or groups, and </a:t>
            </a:r>
          </a:p>
          <a:p>
            <a:pPr lvl="1"/>
            <a:r>
              <a:rPr lang="en-IN" sz="3200" dirty="0">
                <a:solidFill>
                  <a:schemeClr val="tx1">
                    <a:lumMod val="95000"/>
                    <a:lumOff val="5000"/>
                  </a:schemeClr>
                </a:solidFill>
              </a:rPr>
              <a:t>finally together with the entire class (Share).</a:t>
            </a:r>
            <a:endParaRPr lang="en-US" sz="3200" dirty="0" smtClean="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32</a:t>
            </a:fld>
            <a:endParaRPr lang="en-IN"/>
          </a:p>
        </p:txBody>
      </p:sp>
    </p:spTree>
    <p:extLst>
      <p:ext uri="{BB962C8B-B14F-4D97-AF65-F5344CB8AC3E}">
        <p14:creationId xmlns:p14="http://schemas.microsoft.com/office/powerpoint/2010/main" val="4160091822"/>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17475" y="914400"/>
            <a:ext cx="9026525" cy="2819400"/>
          </a:xfrm>
          <a:prstGeom prst="rect">
            <a:avLst/>
          </a:prstGeom>
          <a:noFill/>
          <a:ln w="9525">
            <a:noFill/>
            <a:miter lim="800000"/>
            <a:headEnd/>
            <a:tailEnd/>
          </a:ln>
        </p:spPr>
        <p:txBody>
          <a:bodyPr lIns="45720" rIns="0"/>
          <a:lstStyle/>
          <a:p>
            <a:pPr eaLnBrk="0" hangingPunct="0">
              <a:lnSpc>
                <a:spcPct val="110000"/>
              </a:lnSpc>
              <a:spcBef>
                <a:spcPct val="20000"/>
              </a:spcBef>
              <a:buFont typeface="Times" pitchFamily="18" charset="0"/>
              <a:buNone/>
            </a:pPr>
            <a:r>
              <a:rPr lang="en-US" sz="2800" b="1" dirty="0" smtClean="0">
                <a:latin typeface="Calibri" pitchFamily="34" charset="0"/>
              </a:rPr>
              <a:t>What do students do? What are the benefits? </a:t>
            </a:r>
            <a:r>
              <a:rPr lang="en-US" sz="2400" dirty="0">
                <a:latin typeface="Calibri" pitchFamily="34" charset="0"/>
              </a:rPr>
              <a:t/>
            </a:r>
            <a:br>
              <a:rPr lang="en-US" sz="2400" dirty="0">
                <a:latin typeface="Calibri" pitchFamily="34" charset="0"/>
              </a:rPr>
            </a:br>
            <a:r>
              <a:rPr lang="en-US" sz="2400" dirty="0">
                <a:latin typeface="Calibri" pitchFamily="34" charset="0"/>
              </a:rPr>
              <a:t>     Talk, argue, listen (sometimes), reason, draw =&gt; Actively engaged     </a:t>
            </a:r>
            <a:br>
              <a:rPr lang="en-US" sz="2400" dirty="0">
                <a:latin typeface="Calibri" pitchFamily="34" charset="0"/>
              </a:rPr>
            </a:br>
            <a:r>
              <a:rPr lang="en-US" sz="2400" dirty="0">
                <a:latin typeface="Calibri" pitchFamily="34" charset="0"/>
              </a:rPr>
              <a:t>     Learn from each other, teach each other (teach&lt;=&gt;learn) </a:t>
            </a:r>
            <a:br>
              <a:rPr lang="en-US" sz="2400" dirty="0">
                <a:latin typeface="Calibri" pitchFamily="34" charset="0"/>
              </a:rPr>
            </a:br>
            <a:r>
              <a:rPr lang="en-US" sz="2400" dirty="0">
                <a:latin typeface="Calibri" pitchFamily="34" charset="0"/>
              </a:rPr>
              <a:t>     Those who don’t know </a:t>
            </a:r>
            <a:r>
              <a:rPr lang="en-US" sz="2400" dirty="0" smtClean="0">
                <a:latin typeface="Calibri" pitchFamily="34" charset="0"/>
              </a:rPr>
              <a:t>and those </a:t>
            </a:r>
            <a:r>
              <a:rPr lang="en-US" sz="2400" dirty="0">
                <a:latin typeface="Calibri" pitchFamily="34" charset="0"/>
              </a:rPr>
              <a:t>who do know also </a:t>
            </a:r>
            <a:r>
              <a:rPr lang="en-US" sz="2400" dirty="0" smtClean="0">
                <a:latin typeface="Calibri" pitchFamily="34" charset="0"/>
              </a:rPr>
              <a:t>participate</a:t>
            </a:r>
          </a:p>
          <a:p>
            <a:pPr eaLnBrk="0" hangingPunct="0">
              <a:lnSpc>
                <a:spcPct val="110000"/>
              </a:lnSpc>
              <a:spcBef>
                <a:spcPct val="20000"/>
              </a:spcBef>
              <a:buFont typeface="Times" pitchFamily="18" charset="0"/>
              <a:buNone/>
            </a:pPr>
            <a:r>
              <a:rPr lang="en-US" sz="2400" dirty="0">
                <a:latin typeface="Calibri" pitchFamily="34" charset="0"/>
              </a:rPr>
              <a:t> </a:t>
            </a:r>
            <a:r>
              <a:rPr lang="en-US" sz="2400" dirty="0" smtClean="0">
                <a:latin typeface="Calibri" pitchFamily="34" charset="0"/>
              </a:rPr>
              <a:t>    </a:t>
            </a:r>
            <a:r>
              <a:rPr lang="en-US" sz="2400" dirty="0" smtClean="0"/>
              <a:t>Students can tackle large and ill-structured problems</a:t>
            </a:r>
            <a:r>
              <a:rPr lang="en-US" sz="2400" dirty="0">
                <a:latin typeface="Calibri" pitchFamily="34" charset="0"/>
              </a:rPr>
              <a:t/>
            </a:r>
            <a:br>
              <a:rPr lang="en-US" sz="2400" dirty="0">
                <a:latin typeface="Calibri" pitchFamily="34" charset="0"/>
              </a:rPr>
            </a:br>
            <a:endParaRPr lang="en-US" sz="2400" dirty="0">
              <a:latin typeface="Calibri" pitchFamily="34" charset="0"/>
            </a:endParaRPr>
          </a:p>
        </p:txBody>
      </p:sp>
      <p:sp>
        <p:nvSpPr>
          <p:cNvPr id="247810" name="Rectangle 3"/>
          <p:cNvSpPr>
            <a:spLocks noChangeArrowheads="1"/>
          </p:cNvSpPr>
          <p:nvPr/>
        </p:nvSpPr>
        <p:spPr bwMode="auto">
          <a:xfrm>
            <a:off x="0" y="0"/>
            <a:ext cx="9144000" cy="855663"/>
          </a:xfrm>
          <a:prstGeom prst="rect">
            <a:avLst/>
          </a:prstGeom>
          <a:noFill/>
          <a:ln w="9525">
            <a:noFill/>
            <a:miter lim="800000"/>
            <a:headEnd/>
            <a:tailEnd/>
          </a:ln>
        </p:spPr>
        <p:txBody>
          <a:bodyPr anchor="ctr"/>
          <a:lstStyle/>
          <a:p>
            <a:pPr algn="ctr" eaLnBrk="0" hangingPunct="0">
              <a:lnSpc>
                <a:spcPct val="120000"/>
              </a:lnSpc>
            </a:pPr>
            <a:r>
              <a:rPr lang="en-US" sz="4000" dirty="0">
                <a:latin typeface="Calibri" pitchFamily="34" charset="0"/>
              </a:rPr>
              <a:t>Dissecting </a:t>
            </a:r>
            <a:r>
              <a:rPr lang="en-US" sz="4000" dirty="0" smtClean="0">
                <a:latin typeface="Calibri" pitchFamily="34" charset="0"/>
              </a:rPr>
              <a:t>Think-Pair-Share </a:t>
            </a:r>
            <a:r>
              <a:rPr lang="en-US" sz="4000" dirty="0">
                <a:latin typeface="Calibri" pitchFamily="34" charset="0"/>
              </a:rPr>
              <a:t>method</a:t>
            </a:r>
          </a:p>
        </p:txBody>
      </p:sp>
      <p:sp>
        <p:nvSpPr>
          <p:cNvPr id="105479" name="Rectangle 7"/>
          <p:cNvSpPr>
            <a:spLocks noChangeArrowheads="1"/>
          </p:cNvSpPr>
          <p:nvPr/>
        </p:nvSpPr>
        <p:spPr bwMode="auto">
          <a:xfrm>
            <a:off x="58737" y="4038600"/>
            <a:ext cx="9026525" cy="2133600"/>
          </a:xfrm>
          <a:prstGeom prst="rect">
            <a:avLst/>
          </a:prstGeom>
          <a:noFill/>
          <a:ln w="9525">
            <a:noFill/>
            <a:miter lim="800000"/>
            <a:headEnd/>
            <a:tailEnd/>
          </a:ln>
        </p:spPr>
        <p:txBody>
          <a:bodyPr lIns="45720" rIns="0"/>
          <a:lstStyle/>
          <a:p>
            <a:pPr eaLnBrk="0" hangingPunct="0">
              <a:lnSpc>
                <a:spcPct val="110000"/>
              </a:lnSpc>
              <a:spcBef>
                <a:spcPct val="20000"/>
              </a:spcBef>
              <a:buFont typeface="Times" pitchFamily="18" charset="0"/>
              <a:buNone/>
            </a:pPr>
            <a:r>
              <a:rPr lang="en-US" sz="2800" b="1" dirty="0">
                <a:latin typeface="Calibri" pitchFamily="34" charset="0"/>
              </a:rPr>
              <a:t>What are </a:t>
            </a:r>
            <a:r>
              <a:rPr lang="en-US" sz="2800" b="1" dirty="0" smtClean="0">
                <a:latin typeface="Calibri" pitchFamily="34" charset="0"/>
              </a:rPr>
              <a:t>benefits  to </a:t>
            </a:r>
            <a:r>
              <a:rPr lang="en-US" sz="2800" b="1" dirty="0">
                <a:latin typeface="Calibri" pitchFamily="34" charset="0"/>
              </a:rPr>
              <a:t>instructor? </a:t>
            </a:r>
            <a:r>
              <a:rPr lang="en-US" sz="2800" b="1" dirty="0" smtClean="0">
                <a:latin typeface="Calibri" pitchFamily="34" charset="0"/>
              </a:rPr>
              <a:t>To the </a:t>
            </a:r>
            <a:r>
              <a:rPr lang="en-US" sz="2800" b="1" dirty="0">
                <a:latin typeface="Calibri" pitchFamily="34" charset="0"/>
              </a:rPr>
              <a:t>class </a:t>
            </a:r>
            <a:r>
              <a:rPr lang="en-US" sz="2800" b="1" dirty="0" smtClean="0">
                <a:latin typeface="Calibri" pitchFamily="34" charset="0"/>
              </a:rPr>
              <a:t>atmosphere?</a:t>
            </a:r>
            <a:r>
              <a:rPr lang="en-US" sz="2800" b="1" dirty="0">
                <a:latin typeface="Calibri" pitchFamily="34" charset="0"/>
              </a:rPr>
              <a:t/>
            </a:r>
            <a:br>
              <a:rPr lang="en-US" sz="2800" b="1" dirty="0">
                <a:latin typeface="Calibri" pitchFamily="34" charset="0"/>
              </a:rPr>
            </a:br>
            <a:r>
              <a:rPr lang="en-US" sz="2400" b="1" dirty="0">
                <a:latin typeface="Calibri" pitchFamily="34" charset="0"/>
              </a:rPr>
              <a:t>      </a:t>
            </a:r>
            <a:r>
              <a:rPr lang="en-US" sz="2400" dirty="0">
                <a:latin typeface="Calibri" pitchFamily="34" charset="0"/>
              </a:rPr>
              <a:t>Immediate feedback to instructor </a:t>
            </a:r>
            <a:br>
              <a:rPr lang="en-US" sz="2400" dirty="0">
                <a:latin typeface="Calibri" pitchFamily="34" charset="0"/>
              </a:rPr>
            </a:br>
            <a:r>
              <a:rPr lang="en-US" sz="2400" dirty="0" smtClean="0">
                <a:latin typeface="Calibri" pitchFamily="34" charset="0"/>
              </a:rPr>
              <a:t>      Builds </a:t>
            </a:r>
            <a:r>
              <a:rPr lang="en-US" sz="2400" dirty="0">
                <a:latin typeface="Calibri" pitchFamily="34" charset="0"/>
              </a:rPr>
              <a:t>a friendly, yet scientific atmosphere</a:t>
            </a:r>
            <a:br>
              <a:rPr lang="en-US" sz="2400" dirty="0">
                <a:latin typeface="Calibri" pitchFamily="34" charset="0"/>
              </a:rPr>
            </a:br>
            <a:r>
              <a:rPr lang="en-US" sz="2400" dirty="0">
                <a:latin typeface="Calibri" pitchFamily="34" charset="0"/>
              </a:rPr>
              <a:t>      </a:t>
            </a:r>
            <a:r>
              <a:rPr lang="en-US" sz="2400" dirty="0" smtClean="0">
                <a:latin typeface="Calibri" pitchFamily="34" charset="0"/>
              </a:rPr>
              <a:t>Improves ability to consider multiple points of view</a:t>
            </a:r>
          </a:p>
          <a:p>
            <a:pPr eaLnBrk="0" hangingPunct="0">
              <a:lnSpc>
                <a:spcPct val="110000"/>
              </a:lnSpc>
              <a:spcBef>
                <a:spcPct val="20000"/>
              </a:spcBef>
              <a:buFont typeface="Times" pitchFamily="18" charset="0"/>
              <a:buNone/>
            </a:pPr>
            <a:r>
              <a:rPr lang="en-US" sz="2400" dirty="0">
                <a:latin typeface="Calibri" pitchFamily="34" charset="0"/>
              </a:rPr>
              <a:t> </a:t>
            </a:r>
            <a:r>
              <a:rPr lang="en-US" sz="2400" dirty="0" smtClean="0">
                <a:latin typeface="Calibri" pitchFamily="34" charset="0"/>
              </a:rPr>
              <a:t>     Includes all students in the teaching-learning process</a:t>
            </a:r>
            <a:endParaRPr lang="en-US" sz="2400" dirty="0">
              <a:latin typeface="Calibri"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33</a:t>
            </a:fld>
            <a:endParaRPr lang="en-IN"/>
          </a:p>
        </p:txBody>
      </p:sp>
    </p:spTree>
    <p:extLst>
      <p:ext uri="{BB962C8B-B14F-4D97-AF65-F5344CB8AC3E}">
        <p14:creationId xmlns:p14="http://schemas.microsoft.com/office/powerpoint/2010/main" val="1622286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066800"/>
          </a:xfrm>
        </p:spPr>
        <p:txBody>
          <a:bodyPr/>
          <a:lstStyle/>
          <a:p>
            <a:r>
              <a:rPr lang="en-US" dirty="0" smtClean="0"/>
              <a:t>More on Think-Pair-Share</a:t>
            </a:r>
            <a:endParaRPr lang="en-US" dirty="0"/>
          </a:p>
        </p:txBody>
      </p:sp>
      <p:sp>
        <p:nvSpPr>
          <p:cNvPr id="6" name="Content Placeholder 5"/>
          <p:cNvSpPr>
            <a:spLocks noGrp="1"/>
          </p:cNvSpPr>
          <p:nvPr>
            <p:ph idx="1"/>
          </p:nvPr>
        </p:nvSpPr>
        <p:spPr/>
        <p:txBody>
          <a:bodyPr/>
          <a:lstStyle/>
          <a:p>
            <a:r>
              <a:rPr lang="en-US" dirty="0" smtClean="0"/>
              <a:t>Overview-level (following slides)</a:t>
            </a:r>
          </a:p>
          <a:p>
            <a:endParaRPr lang="en-US" dirty="0"/>
          </a:p>
          <a:p>
            <a:r>
              <a:rPr lang="en-US" dirty="0" smtClean="0">
                <a:hlinkClick r:id="rId2" action="ppaction://hlinksldjump"/>
              </a:rPr>
              <a:t>Details</a:t>
            </a:r>
            <a:r>
              <a:rPr lang="en-US" dirty="0" smtClean="0"/>
              <a:t> (later within this presentation)</a:t>
            </a:r>
          </a:p>
          <a:p>
            <a:endParaRPr lang="en-US" dirty="0"/>
          </a:p>
          <a:p>
            <a:r>
              <a:rPr lang="en-US" dirty="0" smtClean="0">
                <a:hlinkClick r:id="rId3"/>
              </a:rPr>
              <a:t>Workshop</a:t>
            </a:r>
            <a:r>
              <a:rPr lang="en-US" dirty="0" smtClean="0"/>
              <a:t> (constructors, videos)</a:t>
            </a:r>
            <a:endParaRPr lang="en-US"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34</a:t>
            </a:fld>
            <a:endParaRPr lang="en-IN"/>
          </a:p>
        </p:txBody>
      </p:sp>
    </p:spTree>
    <p:extLst>
      <p:ext uri="{BB962C8B-B14F-4D97-AF65-F5344CB8AC3E}">
        <p14:creationId xmlns:p14="http://schemas.microsoft.com/office/powerpoint/2010/main" val="1306538200"/>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7475" y="895350"/>
            <a:ext cx="8931275" cy="5505450"/>
          </a:xfrm>
          <a:prstGeom prst="rect">
            <a:avLst/>
          </a:prstGeom>
          <a:noFill/>
          <a:ln w="9525">
            <a:noFill/>
            <a:miter lim="800000"/>
            <a:headEnd/>
            <a:tailEnd/>
          </a:ln>
        </p:spPr>
        <p:txBody>
          <a:bodyPr lIns="45720" rIns="0" anchor="ctr"/>
          <a:lstStyle/>
          <a:p>
            <a:pPr>
              <a:lnSpc>
                <a:spcPct val="120000"/>
              </a:lnSpc>
              <a:spcBef>
                <a:spcPct val="30000"/>
              </a:spcBef>
              <a:buFont typeface="Arial" pitchFamily="34" charset="0"/>
              <a:buChar char="•"/>
            </a:pPr>
            <a:r>
              <a:rPr lang="en-US" sz="2400" b="1" dirty="0" smtClean="0">
                <a:solidFill>
                  <a:schemeClr val="tx1">
                    <a:lumMod val="95000"/>
                    <a:lumOff val="5000"/>
                  </a:schemeClr>
                </a:solidFill>
              </a:rPr>
              <a:t>T </a:t>
            </a:r>
            <a:r>
              <a:rPr lang="en-US" sz="2400" dirty="0">
                <a:solidFill>
                  <a:schemeClr val="tx1">
                    <a:lumMod val="95000"/>
                    <a:lumOff val="5000"/>
                  </a:schemeClr>
                </a:solidFill>
              </a:rPr>
              <a:t>(Think): Teacher asks a specific question about the topic. Students "think" about what they know or have learned, and come up with their own </a:t>
            </a:r>
            <a:r>
              <a:rPr lang="en-US" sz="2400" u="sng" dirty="0">
                <a:solidFill>
                  <a:schemeClr val="tx1">
                    <a:lumMod val="95000"/>
                    <a:lumOff val="5000"/>
                  </a:schemeClr>
                </a:solidFill>
              </a:rPr>
              <a:t>individual</a:t>
            </a:r>
            <a:r>
              <a:rPr lang="en-US" sz="2400" dirty="0">
                <a:solidFill>
                  <a:schemeClr val="tx1">
                    <a:lumMod val="95000"/>
                    <a:lumOff val="5000"/>
                  </a:schemeClr>
                </a:solidFill>
              </a:rPr>
              <a:t> answer to the question. [Takes 1-3 Minutes</a:t>
            </a:r>
            <a:r>
              <a:rPr lang="en-US" sz="2400" dirty="0" smtClean="0">
                <a:solidFill>
                  <a:schemeClr val="tx1">
                    <a:lumMod val="95000"/>
                    <a:lumOff val="5000"/>
                  </a:schemeClr>
                </a:solidFill>
              </a:rPr>
              <a:t>].</a:t>
            </a:r>
          </a:p>
          <a:p>
            <a:pPr>
              <a:lnSpc>
                <a:spcPct val="120000"/>
              </a:lnSpc>
              <a:spcBef>
                <a:spcPct val="30000"/>
              </a:spcBef>
              <a:buFont typeface="Arial" pitchFamily="34" charset="0"/>
              <a:buChar char="•"/>
            </a:pPr>
            <a:endParaRPr lang="en-US" sz="2400" dirty="0">
              <a:solidFill>
                <a:schemeClr val="tx1">
                  <a:lumMod val="95000"/>
                  <a:lumOff val="5000"/>
                </a:schemeClr>
              </a:solidFill>
            </a:endParaRPr>
          </a:p>
          <a:p>
            <a:pPr>
              <a:lnSpc>
                <a:spcPct val="120000"/>
              </a:lnSpc>
              <a:spcBef>
                <a:spcPct val="30000"/>
              </a:spcBef>
              <a:buFont typeface="Arial" pitchFamily="34" charset="0"/>
              <a:buChar char="•"/>
            </a:pPr>
            <a:r>
              <a:rPr lang="en-US" sz="2400" b="1" dirty="0">
                <a:solidFill>
                  <a:schemeClr val="tx1">
                    <a:lumMod val="95000"/>
                    <a:lumOff val="5000"/>
                  </a:schemeClr>
                </a:solidFill>
              </a:rPr>
              <a:t>P </a:t>
            </a:r>
            <a:r>
              <a:rPr lang="en-US" sz="2400" dirty="0">
                <a:solidFill>
                  <a:schemeClr val="tx1">
                    <a:lumMod val="95000"/>
                    <a:lumOff val="5000"/>
                  </a:schemeClr>
                </a:solidFill>
              </a:rPr>
              <a:t>(Pair): Teacher asks another question, related to the previous one, that is suitable to deepen the students’ understanding of the topic. Each student is paired with another student. They share their thinking with each other and proceed with the task. [Takes 5-10 Minutes]. </a:t>
            </a:r>
            <a:endParaRPr lang="en-US" sz="2400" dirty="0" smtClean="0">
              <a:solidFill>
                <a:schemeClr val="tx1">
                  <a:lumMod val="95000"/>
                  <a:lumOff val="5000"/>
                </a:schemeClr>
              </a:solidFill>
            </a:endParaRPr>
          </a:p>
          <a:p>
            <a:pPr>
              <a:lnSpc>
                <a:spcPct val="120000"/>
              </a:lnSpc>
              <a:spcBef>
                <a:spcPct val="30000"/>
              </a:spcBef>
              <a:buFont typeface="Arial" pitchFamily="34" charset="0"/>
              <a:buChar char="•"/>
            </a:pPr>
            <a:endParaRPr lang="en-US" sz="2400" dirty="0">
              <a:solidFill>
                <a:schemeClr val="tx1">
                  <a:lumMod val="95000"/>
                  <a:lumOff val="5000"/>
                </a:schemeClr>
              </a:solidFill>
            </a:endParaRPr>
          </a:p>
          <a:p>
            <a:pPr>
              <a:lnSpc>
                <a:spcPct val="120000"/>
              </a:lnSpc>
              <a:spcBef>
                <a:spcPct val="30000"/>
              </a:spcBef>
              <a:buFont typeface="Arial" pitchFamily="34" charset="0"/>
              <a:buChar char="•"/>
            </a:pPr>
            <a:r>
              <a:rPr lang="en-US" sz="2400" b="1" dirty="0">
                <a:solidFill>
                  <a:schemeClr val="tx1">
                    <a:lumMod val="95000"/>
                    <a:lumOff val="5000"/>
                  </a:schemeClr>
                </a:solidFill>
              </a:rPr>
              <a:t>S</a:t>
            </a:r>
            <a:r>
              <a:rPr lang="en-US" sz="2400" dirty="0">
                <a:solidFill>
                  <a:schemeClr val="tx1">
                    <a:lumMod val="95000"/>
                    <a:lumOff val="5000"/>
                  </a:schemeClr>
                </a:solidFill>
              </a:rPr>
              <a:t> (Share): Students share their thinking (or solution) with the entire class. Teacher moderates the discussion and highlights important points. [Takes 10-20 minutes].</a:t>
            </a:r>
          </a:p>
        </p:txBody>
      </p:sp>
      <p:sp>
        <p:nvSpPr>
          <p:cNvPr id="11267" name="Rectangle 3"/>
          <p:cNvSpPr>
            <a:spLocks noChangeArrowheads="1"/>
          </p:cNvSpPr>
          <p:nvPr/>
        </p:nvSpPr>
        <p:spPr bwMode="auto">
          <a:xfrm>
            <a:off x="0" y="73025"/>
            <a:ext cx="9144000" cy="569913"/>
          </a:xfrm>
          <a:prstGeom prst="rect">
            <a:avLst/>
          </a:prstGeom>
          <a:noFill/>
          <a:ln w="9525">
            <a:noFill/>
            <a:miter lim="800000"/>
            <a:headEnd/>
            <a:tailEnd/>
          </a:ln>
        </p:spPr>
        <p:txBody>
          <a:bodyPr anchor="ctr"/>
          <a:lstStyle/>
          <a:p>
            <a:pPr algn="ctr">
              <a:lnSpc>
                <a:spcPct val="120000"/>
              </a:lnSpc>
            </a:pPr>
            <a:r>
              <a:rPr lang="en-US" sz="4000" dirty="0" smtClean="0"/>
              <a:t>TPS: Definition</a:t>
            </a:r>
            <a:endParaRPr lang="en-US" sz="4000" dirty="0"/>
          </a:p>
        </p:txBody>
      </p:sp>
      <p:sp>
        <p:nvSpPr>
          <p:cNvPr id="11268" name="Slide Number Placeholder 7"/>
          <p:cNvSpPr>
            <a:spLocks noGrp="1"/>
          </p:cNvSpPr>
          <p:nvPr>
            <p:ph type="sldNum" sz="quarter" idx="12"/>
          </p:nvPr>
        </p:nvSpPr>
        <p:spPr>
          <a:noFill/>
        </p:spPr>
        <p:txBody>
          <a:bodyPr/>
          <a:lstStyle/>
          <a:p>
            <a:fld id="{0177967C-5ECF-4347-BB5C-28512835182A}" type="slidenum">
              <a:rPr lang="en-IN" smtClean="0">
                <a:latin typeface="Arial" pitchFamily="34" charset="0"/>
                <a:cs typeface="Arial" pitchFamily="34" charset="0"/>
              </a:rPr>
              <a:pPr/>
              <a:t>35</a:t>
            </a:fld>
            <a:endParaRPr lang="en-IN" smtClean="0">
              <a:latin typeface="Arial" pitchFamily="34" charset="0"/>
              <a:cs typeface="Arial"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05070225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p:spPr>
        <p:txBody>
          <a:bodyPr>
            <a:normAutofit fontScale="90000"/>
          </a:bodyPr>
          <a:lstStyle/>
          <a:p>
            <a:r>
              <a:rPr lang="en-US" dirty="0" smtClean="0"/>
              <a:t>TPS in CS 101: Example 1 (conceptual)</a:t>
            </a:r>
            <a:endParaRPr lang="en-IN" dirty="0"/>
          </a:p>
        </p:txBody>
      </p:sp>
      <p:sp>
        <p:nvSpPr>
          <p:cNvPr id="3" name="Content Placeholder 2"/>
          <p:cNvSpPr>
            <a:spLocks noGrp="1"/>
          </p:cNvSpPr>
          <p:nvPr>
            <p:ph idx="1"/>
          </p:nvPr>
        </p:nvSpPr>
        <p:spPr>
          <a:xfrm>
            <a:off x="152400" y="685800"/>
            <a:ext cx="8839200" cy="5943600"/>
          </a:xfrm>
        </p:spPr>
        <p:txBody>
          <a:bodyPr>
            <a:noAutofit/>
          </a:bodyPr>
          <a:lstStyle/>
          <a:p>
            <a:r>
              <a:rPr lang="en-US" sz="2400" dirty="0" smtClean="0"/>
              <a:t>“Consider an unsorted array of N elements”. </a:t>
            </a:r>
          </a:p>
          <a:p>
            <a:r>
              <a:rPr lang="en-US" sz="2400" dirty="0" smtClean="0">
                <a:solidFill>
                  <a:srgbClr val="0070C0"/>
                </a:solidFill>
              </a:rPr>
              <a:t>Think:</a:t>
            </a:r>
            <a:r>
              <a:rPr lang="en-US" sz="2400" dirty="0" smtClean="0"/>
              <a:t> Write the pseudo code for sorting the array.</a:t>
            </a:r>
          </a:p>
          <a:p>
            <a:pPr lvl="1"/>
            <a:r>
              <a:rPr lang="en-US" sz="2000" i="1" dirty="0" smtClean="0"/>
              <a:t>Students do: Write down answer the given question.</a:t>
            </a:r>
          </a:p>
          <a:p>
            <a:pPr lvl="1"/>
            <a:r>
              <a:rPr lang="en-US" sz="2000" i="1" dirty="0" smtClean="0"/>
              <a:t>Instructor does: Encourages students to write, instead of working mentally.</a:t>
            </a:r>
          </a:p>
          <a:p>
            <a:r>
              <a:rPr lang="en-US" sz="2400" dirty="0" smtClean="0">
                <a:solidFill>
                  <a:srgbClr val="0070C0"/>
                </a:solidFill>
              </a:rPr>
              <a:t>Pair:</a:t>
            </a:r>
            <a:r>
              <a:rPr lang="en-US" sz="2400" dirty="0" smtClean="0"/>
              <a:t> Discuss your answer with your neighbor, do pros and cons analysis of your algorithms.</a:t>
            </a:r>
          </a:p>
          <a:p>
            <a:pPr lvl="1"/>
            <a:r>
              <a:rPr lang="en-US" sz="2000" i="1" dirty="0" smtClean="0"/>
              <a:t>Students do: (</a:t>
            </a:r>
            <a:r>
              <a:rPr lang="en-US" sz="2000" i="1" dirty="0" err="1" smtClean="0"/>
              <a:t>i</a:t>
            </a:r>
            <a:r>
              <a:rPr lang="en-US" sz="2000" i="1" dirty="0" smtClean="0"/>
              <a:t>) Identify parts of the answer that they have missed out. (ii) Discuss which answer is better; do pros-cons analysis if there are multiple solutions. </a:t>
            </a:r>
          </a:p>
          <a:p>
            <a:pPr lvl="1"/>
            <a:r>
              <a:rPr lang="en-US" sz="2000" i="1" dirty="0" smtClean="0"/>
              <a:t>Instructor does: (</a:t>
            </a:r>
            <a:r>
              <a:rPr lang="en-US" sz="2000" i="1" dirty="0" err="1" smtClean="0"/>
              <a:t>i</a:t>
            </a:r>
            <a:r>
              <a:rPr lang="en-US" sz="2000" i="1" dirty="0" smtClean="0"/>
              <a:t>) Walks around the class to get a feel of student solutions. (ii) Gives comments where necessary, to ensure that discussion is on-track. </a:t>
            </a:r>
          </a:p>
          <a:p>
            <a:r>
              <a:rPr lang="en-US" sz="2400" dirty="0" smtClean="0">
                <a:solidFill>
                  <a:srgbClr val="0070C0"/>
                </a:solidFill>
              </a:rPr>
              <a:t>Share:</a:t>
            </a:r>
            <a:r>
              <a:rPr lang="en-US" sz="2400" dirty="0" smtClean="0"/>
              <a:t> Participate in discussion of your solution and others.</a:t>
            </a:r>
          </a:p>
          <a:p>
            <a:pPr lvl="1"/>
            <a:r>
              <a:rPr lang="en-US" sz="2000" i="1" dirty="0" smtClean="0"/>
              <a:t>Students do: (</a:t>
            </a:r>
            <a:r>
              <a:rPr lang="en-US" sz="2000" i="1" dirty="0" err="1" smtClean="0"/>
              <a:t>i</a:t>
            </a:r>
            <a:r>
              <a:rPr lang="en-US" sz="2000" i="1" dirty="0" smtClean="0"/>
              <a:t>) Share their own solution. (ii) Critique other’s solutions.</a:t>
            </a:r>
          </a:p>
          <a:p>
            <a:pPr lvl="1"/>
            <a:r>
              <a:rPr lang="en-US" sz="2000" i="1" dirty="0" smtClean="0"/>
              <a:t>Instructor does: Discusses (</a:t>
            </a:r>
            <a:r>
              <a:rPr lang="en-US" sz="2000" i="1" dirty="0" err="1" smtClean="0"/>
              <a:t>i</a:t>
            </a:r>
            <a:r>
              <a:rPr lang="en-US" sz="2000" i="1" dirty="0" smtClean="0"/>
              <a:t>) What are all the essential parts in the answer? (ii) Pros-cons of various solutions given by students.</a:t>
            </a:r>
            <a:endParaRPr lang="en-US" sz="2400" dirty="0" smtClean="0"/>
          </a:p>
          <a:p>
            <a:r>
              <a:rPr lang="en-US" sz="2400" dirty="0" smtClean="0"/>
              <a:t>This TPS activity led to a discussion of various sorting algorithms. </a:t>
            </a:r>
          </a:p>
        </p:txBody>
      </p:sp>
      <p:sp>
        <p:nvSpPr>
          <p:cNvPr id="5" name="Slide Number Placeholder 4"/>
          <p:cNvSpPr>
            <a:spLocks noGrp="1"/>
          </p:cNvSpPr>
          <p:nvPr>
            <p:ph type="sldNum" sz="quarter" idx="12"/>
          </p:nvPr>
        </p:nvSpPr>
        <p:spPr/>
        <p:txBody>
          <a:bodyPr/>
          <a:lstStyle/>
          <a:p>
            <a:fld id="{B13F5976-CE9D-4317-A140-F587A95E57E9}" type="slidenum">
              <a:rPr lang="en-IN" smtClean="0"/>
              <a:pPr/>
              <a:t>36</a:t>
            </a:fld>
            <a:endParaRPr lang="en-IN"/>
          </a:p>
        </p:txBody>
      </p:sp>
      <p:sp>
        <p:nvSpPr>
          <p:cNvPr id="4" name="Date Placeholder 3"/>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2643801624"/>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229600" cy="639762"/>
          </a:xfrm>
        </p:spPr>
        <p:txBody>
          <a:bodyPr>
            <a:normAutofit fontScale="90000"/>
          </a:bodyPr>
          <a:lstStyle/>
          <a:p>
            <a:r>
              <a:rPr lang="en-US" dirty="0" smtClean="0"/>
              <a:t>Did TPS work in CS101?</a:t>
            </a:r>
            <a:endParaRPr lang="en-IN" dirty="0"/>
          </a:p>
        </p:txBody>
      </p:sp>
      <p:sp>
        <p:nvSpPr>
          <p:cNvPr id="3" name="Content Placeholder 2"/>
          <p:cNvSpPr>
            <a:spLocks noGrp="1"/>
          </p:cNvSpPr>
          <p:nvPr>
            <p:ph idx="1"/>
          </p:nvPr>
        </p:nvSpPr>
        <p:spPr>
          <a:xfrm>
            <a:off x="228600" y="685800"/>
            <a:ext cx="8686800" cy="5440363"/>
          </a:xfrm>
        </p:spPr>
        <p:txBody>
          <a:bodyPr>
            <a:normAutofit/>
          </a:bodyPr>
          <a:lstStyle/>
          <a:p>
            <a:r>
              <a:rPr lang="en-US" sz="2400" dirty="0" smtClean="0"/>
              <a:t>We measured student engagement and learning:</a:t>
            </a:r>
          </a:p>
          <a:p>
            <a:pPr lvl="1"/>
            <a:r>
              <a:rPr lang="en-US" sz="2000" dirty="0" smtClean="0"/>
              <a:t>Observed a total of 13 TPS activities across the semester.</a:t>
            </a:r>
          </a:p>
          <a:p>
            <a:pPr lvl="1"/>
            <a:r>
              <a:rPr lang="en-US" sz="2000" dirty="0" smtClean="0"/>
              <a:t>Performed 2-group experiment to measure learning with and without TPS. </a:t>
            </a:r>
            <a:endParaRPr lang="en-US" sz="2400" dirty="0" smtClean="0"/>
          </a:p>
          <a:p>
            <a:endParaRPr lang="en-US" sz="2400" dirty="0" smtClean="0"/>
          </a:p>
          <a:p>
            <a:r>
              <a:rPr lang="en-US" sz="2400" dirty="0" smtClean="0"/>
              <a:t>Engagement results</a:t>
            </a:r>
          </a:p>
          <a:p>
            <a:pPr lvl="1"/>
            <a:r>
              <a:rPr lang="en-US" sz="2000" dirty="0" smtClean="0"/>
              <a:t>83% of students on average mostly or fully engaged. </a:t>
            </a:r>
          </a:p>
          <a:p>
            <a:pPr lvl="1"/>
            <a:r>
              <a:rPr lang="en-US" sz="2000" dirty="0" smtClean="0"/>
              <a:t>Students self-perception of engagement matches our measurements.</a:t>
            </a:r>
          </a:p>
          <a:p>
            <a:r>
              <a:rPr lang="en-US" sz="2400" dirty="0" smtClean="0"/>
              <a:t>Learning results</a:t>
            </a:r>
          </a:p>
          <a:p>
            <a:pPr lvl="1"/>
            <a:r>
              <a:rPr lang="en-US" sz="2000" dirty="0" smtClean="0"/>
              <a:t>Experimental group (which learned a concept via a TPS-activity) performed significantly better </a:t>
            </a:r>
            <a:r>
              <a:rPr lang="en-US" sz="2000" dirty="0" smtClean="0">
                <a:solidFill>
                  <a:srgbClr val="C00000"/>
                </a:solidFill>
              </a:rPr>
              <a:t>(with a moderate to high effect size)</a:t>
            </a:r>
            <a:r>
              <a:rPr lang="en-US" sz="2000" dirty="0" smtClean="0"/>
              <a:t> than the control group (which learned the same concept from an interactive lecture).</a:t>
            </a:r>
          </a:p>
          <a:p>
            <a:pPr lvl="1"/>
            <a:r>
              <a:rPr lang="en-US" sz="2000" dirty="0" smtClean="0"/>
              <a:t>Students self-perception of learning due to TPS is high (&gt;70% agreement).</a:t>
            </a:r>
          </a:p>
        </p:txBody>
      </p:sp>
      <p:sp>
        <p:nvSpPr>
          <p:cNvPr id="5" name="Slide Number Placeholder 4"/>
          <p:cNvSpPr>
            <a:spLocks noGrp="1"/>
          </p:cNvSpPr>
          <p:nvPr>
            <p:ph type="sldNum" sz="quarter" idx="12"/>
          </p:nvPr>
        </p:nvSpPr>
        <p:spPr/>
        <p:txBody>
          <a:bodyPr/>
          <a:lstStyle/>
          <a:p>
            <a:fld id="{B13F5976-CE9D-4317-A140-F587A95E57E9}" type="slidenum">
              <a:rPr lang="en-IN" smtClean="0"/>
              <a:pPr/>
              <a:t>37</a:t>
            </a:fld>
            <a:endParaRPr lang="en-IN"/>
          </a:p>
        </p:txBody>
      </p:sp>
      <p:sp>
        <p:nvSpPr>
          <p:cNvPr id="6" name="Text Box 4"/>
          <p:cNvSpPr txBox="1">
            <a:spLocks noChangeArrowheads="1"/>
          </p:cNvSpPr>
          <p:nvPr/>
        </p:nvSpPr>
        <p:spPr bwMode="auto">
          <a:xfrm>
            <a:off x="0" y="5410200"/>
            <a:ext cx="9144000" cy="1077218"/>
          </a:xfrm>
          <a:prstGeom prst="rect">
            <a:avLst/>
          </a:prstGeom>
          <a:noFill/>
          <a:ln w="9525">
            <a:noFill/>
            <a:miter lim="800000"/>
            <a:headEnd/>
            <a:tailEnd/>
          </a:ln>
        </p:spPr>
        <p:txBody>
          <a:bodyPr lIns="72000" rIns="72000">
            <a:spAutoFit/>
          </a:bodyPr>
          <a:lstStyle/>
          <a:p>
            <a:pPr marL="342900" indent="-342900"/>
            <a:r>
              <a:rPr lang="en-US" sz="1600" dirty="0" err="1" smtClean="0">
                <a:solidFill>
                  <a:srgbClr val="30AEAB"/>
                </a:solidFill>
                <a:latin typeface="Calibri" pitchFamily="34" charset="0"/>
                <a:cs typeface="Calibri" pitchFamily="34" charset="0"/>
              </a:rPr>
              <a:t>A.Kothiyal</a:t>
            </a:r>
            <a:r>
              <a:rPr lang="en-US" sz="1600" dirty="0" smtClean="0">
                <a:solidFill>
                  <a:srgbClr val="30AEAB"/>
                </a:solidFill>
                <a:latin typeface="Calibri" pitchFamily="34" charset="0"/>
                <a:cs typeface="Calibri" pitchFamily="34" charset="0"/>
              </a:rPr>
              <a:t>, R. </a:t>
            </a:r>
            <a:r>
              <a:rPr lang="en-US" sz="1600" dirty="0" err="1" smtClean="0">
                <a:solidFill>
                  <a:srgbClr val="30AEAB"/>
                </a:solidFill>
                <a:latin typeface="Calibri" pitchFamily="34" charset="0"/>
                <a:cs typeface="Calibri" pitchFamily="34" charset="0"/>
              </a:rPr>
              <a:t>Majumdar</a:t>
            </a:r>
            <a:r>
              <a:rPr lang="en-US" sz="1600" dirty="0" smtClean="0">
                <a:solidFill>
                  <a:srgbClr val="30AEAB"/>
                </a:solidFill>
                <a:latin typeface="Calibri" pitchFamily="34" charset="0"/>
                <a:cs typeface="Calibri" pitchFamily="34" charset="0"/>
              </a:rPr>
              <a:t>, S. Murthy and S. </a:t>
            </a:r>
            <a:r>
              <a:rPr lang="en-US" sz="1600" dirty="0" err="1" smtClean="0">
                <a:solidFill>
                  <a:srgbClr val="30AEAB"/>
                </a:solidFill>
                <a:latin typeface="Calibri" pitchFamily="34" charset="0"/>
                <a:cs typeface="Calibri" pitchFamily="34" charset="0"/>
              </a:rPr>
              <a:t>Iyer</a:t>
            </a:r>
            <a:r>
              <a:rPr lang="en-US" sz="1600" dirty="0" smtClean="0">
                <a:solidFill>
                  <a:srgbClr val="30AEAB"/>
                </a:solidFill>
                <a:latin typeface="Calibri" pitchFamily="34" charset="0"/>
                <a:cs typeface="Calibri" pitchFamily="34" charset="0"/>
              </a:rPr>
              <a:t>, “</a:t>
            </a:r>
            <a:r>
              <a:rPr lang="en-IN" sz="1600" dirty="0" smtClean="0">
                <a:solidFill>
                  <a:srgbClr val="30AEAB"/>
                </a:solidFill>
                <a:latin typeface="Calibri" pitchFamily="34" charset="0"/>
                <a:cs typeface="Calibri" pitchFamily="34" charset="0"/>
              </a:rPr>
              <a:t>Effect of Think-Pair-Share in a large CS1 class: 83% sustained engagement” ACM International Computing Education Research (</a:t>
            </a:r>
            <a:r>
              <a:rPr lang="en-US" sz="1600" dirty="0" smtClean="0">
                <a:solidFill>
                  <a:srgbClr val="30AEAB"/>
                </a:solidFill>
                <a:latin typeface="Calibri" pitchFamily="34" charset="0"/>
                <a:cs typeface="Calibri" pitchFamily="34" charset="0"/>
              </a:rPr>
              <a:t>ICER) Workshop, San Diego, 2013</a:t>
            </a:r>
          </a:p>
          <a:p>
            <a:pPr marL="342900" indent="-342900"/>
            <a:r>
              <a:rPr lang="en-US" sz="1600" dirty="0" smtClean="0">
                <a:solidFill>
                  <a:srgbClr val="30AEAB"/>
                </a:solidFill>
                <a:latin typeface="Calibri" pitchFamily="34" charset="0"/>
                <a:cs typeface="Calibri" pitchFamily="34" charset="0"/>
              </a:rPr>
              <a:t>A. </a:t>
            </a:r>
            <a:r>
              <a:rPr lang="en-US" sz="1600" dirty="0" err="1" smtClean="0">
                <a:solidFill>
                  <a:srgbClr val="30AEAB"/>
                </a:solidFill>
                <a:latin typeface="Calibri" pitchFamily="34" charset="0"/>
                <a:cs typeface="Calibri" pitchFamily="34" charset="0"/>
              </a:rPr>
              <a:t>Kothiyal</a:t>
            </a:r>
            <a:r>
              <a:rPr lang="en-US" sz="1600" dirty="0" smtClean="0">
                <a:solidFill>
                  <a:srgbClr val="30AEAB"/>
                </a:solidFill>
                <a:latin typeface="Calibri" pitchFamily="34" charset="0"/>
                <a:cs typeface="Calibri" pitchFamily="34" charset="0"/>
              </a:rPr>
              <a:t>, S. Murthy and S. </a:t>
            </a:r>
            <a:r>
              <a:rPr lang="en-US" sz="1600" dirty="0" err="1" smtClean="0">
                <a:solidFill>
                  <a:srgbClr val="30AEAB"/>
                </a:solidFill>
                <a:latin typeface="Calibri" pitchFamily="34" charset="0"/>
                <a:cs typeface="Calibri" pitchFamily="34" charset="0"/>
              </a:rPr>
              <a:t>Iyer</a:t>
            </a:r>
            <a:r>
              <a:rPr lang="en-US" sz="1600" dirty="0" smtClean="0">
                <a:solidFill>
                  <a:srgbClr val="30AEAB"/>
                </a:solidFill>
                <a:latin typeface="Calibri" pitchFamily="34" charset="0"/>
                <a:cs typeface="Calibri" pitchFamily="34" charset="0"/>
              </a:rPr>
              <a:t>, “</a:t>
            </a:r>
            <a:r>
              <a:rPr lang="en-US" sz="1600" dirty="0" err="1" smtClean="0">
                <a:solidFill>
                  <a:srgbClr val="30AEAB"/>
                </a:solidFill>
                <a:latin typeface="Calibri" pitchFamily="34" charset="0"/>
                <a:cs typeface="Calibri" pitchFamily="34" charset="0"/>
              </a:rPr>
              <a:t>Thi</a:t>
            </a:r>
            <a:r>
              <a:rPr lang="en-IN" sz="1600" dirty="0" err="1" smtClean="0">
                <a:solidFill>
                  <a:srgbClr val="30AEAB"/>
                </a:solidFill>
                <a:latin typeface="Calibri" pitchFamily="34" charset="0"/>
                <a:cs typeface="Calibri" pitchFamily="34" charset="0"/>
              </a:rPr>
              <a:t>nk</a:t>
            </a:r>
            <a:r>
              <a:rPr lang="en-IN" sz="1600" dirty="0" smtClean="0">
                <a:solidFill>
                  <a:srgbClr val="30AEAB"/>
                </a:solidFill>
                <a:latin typeface="Calibri" pitchFamily="34" charset="0"/>
                <a:cs typeface="Calibri" pitchFamily="34" charset="0"/>
              </a:rPr>
              <a:t>-Pair-Share in a large CS1 class: Does learning really happen?” ACM Innovations and Technology in Computer Science Education (</a:t>
            </a:r>
            <a:r>
              <a:rPr lang="en-US" sz="1600" dirty="0" err="1" smtClean="0">
                <a:solidFill>
                  <a:srgbClr val="30AEAB"/>
                </a:solidFill>
                <a:latin typeface="Calibri" pitchFamily="34" charset="0"/>
                <a:cs typeface="Calibri" pitchFamily="34" charset="0"/>
              </a:rPr>
              <a:t>ITiCSE</a:t>
            </a:r>
            <a:r>
              <a:rPr lang="en-US" sz="1600" dirty="0" smtClean="0">
                <a:solidFill>
                  <a:srgbClr val="30AEAB"/>
                </a:solidFill>
                <a:latin typeface="Calibri" pitchFamily="34" charset="0"/>
                <a:cs typeface="Calibri" pitchFamily="34" charset="0"/>
              </a:rPr>
              <a:t>) , Uppsala, 2014</a:t>
            </a:r>
          </a:p>
        </p:txBody>
      </p:sp>
      <p:sp>
        <p:nvSpPr>
          <p:cNvPr id="7" name="Date Placeholder 6"/>
          <p:cNvSpPr>
            <a:spLocks noGrp="1"/>
          </p:cNvSpPr>
          <p:nvPr>
            <p:ph type="dt" sz="half" idx="10"/>
          </p:nvPr>
        </p:nvSpPr>
        <p:spPr/>
        <p:txBody>
          <a:bodyPr/>
          <a:lstStyle/>
          <a:p>
            <a:r>
              <a:rPr lang="en-US" smtClean="0"/>
              <a:t>i-SIGCSE</a:t>
            </a:r>
            <a:endParaRPr lang="en-IN"/>
          </a:p>
        </p:txBody>
      </p:sp>
      <p:sp>
        <p:nvSpPr>
          <p:cNvPr id="8" name="Footer Placeholder 7"/>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507730346"/>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7"/>
          <p:cNvSpPr>
            <a:spLocks noGrp="1"/>
          </p:cNvSpPr>
          <p:nvPr>
            <p:ph idx="1"/>
          </p:nvPr>
        </p:nvSpPr>
        <p:spPr>
          <a:xfrm>
            <a:off x="71438" y="1000125"/>
            <a:ext cx="9072562" cy="5857875"/>
          </a:xfrm>
        </p:spPr>
        <p:txBody>
          <a:bodyPr>
            <a:normAutofit/>
          </a:bodyPr>
          <a:lstStyle/>
          <a:p>
            <a:r>
              <a:rPr lang="en-IN" sz="2400" dirty="0" smtClean="0"/>
              <a:t>Download the </a:t>
            </a:r>
            <a:r>
              <a:rPr lang="en-IN" sz="2400" i="1" dirty="0" smtClean="0"/>
              <a:t>TPS-activity-constructor</a:t>
            </a:r>
            <a:r>
              <a:rPr lang="en-IN" sz="2400" dirty="0" smtClean="0"/>
              <a:t> resource sheet from:</a:t>
            </a:r>
          </a:p>
          <a:p>
            <a:pPr lvl="1"/>
            <a:r>
              <a:rPr lang="en-IN" sz="2000" dirty="0" smtClean="0"/>
              <a:t>Download from </a:t>
            </a:r>
            <a:r>
              <a:rPr lang="en-IN" sz="2000" dirty="0" smtClean="0">
                <a:hlinkClick r:id="rId3"/>
              </a:rPr>
              <a:t>www.et.iitb.ac.in/resources</a:t>
            </a:r>
            <a:endParaRPr lang="en-US" sz="2800" dirty="0" smtClean="0"/>
          </a:p>
          <a:p>
            <a:pPr marL="514350" indent="-514350" eaLnBrk="1" hangingPunct="1"/>
            <a:r>
              <a:rPr lang="en-US" sz="2800" dirty="0" smtClean="0"/>
              <a:t>Three points to keep in mind:</a:t>
            </a:r>
          </a:p>
          <a:p>
            <a:pPr marL="914400" lvl="1" indent="-514350" eaLnBrk="1" hangingPunct="1">
              <a:buFontTx/>
              <a:buAutoNum type="arabicPeriod"/>
            </a:pPr>
            <a:r>
              <a:rPr lang="en-US" sz="2400" dirty="0" smtClean="0"/>
              <a:t>Ensure that there is a </a:t>
            </a:r>
            <a:r>
              <a:rPr lang="en-US" sz="2400" u="sng" dirty="0" smtClean="0"/>
              <a:t>clear ‘deliverable’</a:t>
            </a:r>
            <a:r>
              <a:rPr lang="en-US" sz="2400" dirty="0" smtClean="0"/>
              <a:t> for each phase. This drives the action in that phase.</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 phases are </a:t>
            </a:r>
            <a:r>
              <a:rPr lang="en-US" sz="2400" u="sng" dirty="0" smtClean="0"/>
              <a:t>logically connected</a:t>
            </a:r>
            <a:r>
              <a:rPr lang="en-US" sz="2400" dirty="0" smtClean="0"/>
              <a:t>. They should use the output of one phase in next. </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there is </a:t>
            </a:r>
            <a:r>
              <a:rPr lang="en-US" sz="2400" u="sng" dirty="0" smtClean="0"/>
              <a:t>sufficient time</a:t>
            </a:r>
            <a:r>
              <a:rPr lang="en-US" sz="2400" dirty="0" smtClean="0"/>
              <a:t> for each phase. </a:t>
            </a:r>
          </a:p>
          <a:p>
            <a:pPr marL="914400" lvl="1" indent="-514350" eaLnBrk="1" hangingPunct="1">
              <a:buNone/>
            </a:pPr>
            <a:r>
              <a:rPr lang="en-US" sz="2400" dirty="0" smtClean="0"/>
              <a:t>	Too little </a:t>
            </a:r>
            <a:r>
              <a:rPr lang="en-US" sz="2400" dirty="0" smtClean="0">
                <a:sym typeface="Wingdings" pitchFamily="2" charset="2"/>
              </a:rPr>
              <a:t> Frustration; Too much  Boredom. </a:t>
            </a:r>
          </a:p>
          <a:p>
            <a:pPr marL="914400" lvl="1" indent="-514350" eaLnBrk="1" hangingPunct="1">
              <a:buNone/>
            </a:pPr>
            <a:r>
              <a:rPr lang="en-US" sz="2400" dirty="0" smtClean="0">
                <a:sym typeface="Wingdings" pitchFamily="2" charset="2"/>
              </a:rPr>
              <a:t>	</a:t>
            </a:r>
            <a:r>
              <a:rPr lang="en-US" sz="2400" dirty="0" smtClean="0"/>
              <a:t>Move on when 80% of the class has finished.</a:t>
            </a:r>
          </a:p>
        </p:txBody>
      </p:sp>
      <p:sp>
        <p:nvSpPr>
          <p:cNvPr id="18436" name="Slide Number Placeholder 5"/>
          <p:cNvSpPr>
            <a:spLocks noGrp="1"/>
          </p:cNvSpPr>
          <p:nvPr>
            <p:ph type="sldNum" sz="quarter" idx="12"/>
          </p:nvPr>
        </p:nvSpPr>
        <p:spPr>
          <a:noFill/>
        </p:spPr>
        <p:txBody>
          <a:bodyPr/>
          <a:lstStyle/>
          <a:p>
            <a:fld id="{4277000F-CF77-4F76-9620-932FBC459B64}" type="slidenum">
              <a:rPr lang="en-IN" smtClean="0">
                <a:latin typeface="Arial" pitchFamily="34" charset="0"/>
                <a:cs typeface="Arial" pitchFamily="34" charset="0"/>
              </a:rPr>
              <a:pPr/>
              <a:t>38</a:t>
            </a:fld>
            <a:endParaRPr lang="en-IN" smtClean="0">
              <a:latin typeface="Arial" pitchFamily="34" charset="0"/>
              <a:cs typeface="Arial" pitchFamily="34" charset="0"/>
            </a:endParaRPr>
          </a:p>
        </p:txBody>
      </p:sp>
      <p:sp>
        <p:nvSpPr>
          <p:cNvPr id="5" name="Title 3"/>
          <p:cNvSpPr>
            <a:spLocks noGrp="1"/>
          </p:cNvSpPr>
          <p:nvPr>
            <p:ph type="title"/>
          </p:nvPr>
        </p:nvSpPr>
        <p:spPr>
          <a:xfrm>
            <a:off x="467544" y="0"/>
            <a:ext cx="8229600" cy="685800"/>
          </a:xfrm>
        </p:spPr>
        <p:txBody>
          <a:bodyPr>
            <a:normAutofit fontScale="90000"/>
          </a:bodyPr>
          <a:lstStyle/>
          <a:p>
            <a:r>
              <a:rPr lang="en-US" dirty="0" smtClean="0"/>
              <a:t>Summary of TPS setup guidelines</a:t>
            </a:r>
            <a:endParaRPr lang="en-IN"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16186054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143000"/>
          </a:xfrm>
        </p:spPr>
        <p:txBody>
          <a:bodyPr>
            <a:normAutofit/>
          </a:bodyPr>
          <a:lstStyle/>
          <a:p>
            <a:r>
              <a:rPr lang="en-US" dirty="0" smtClean="0"/>
              <a:t>Going further</a:t>
            </a:r>
            <a:endParaRPr lang="en-US" dirty="0"/>
          </a:p>
        </p:txBody>
      </p:sp>
      <p:sp>
        <p:nvSpPr>
          <p:cNvPr id="4" name="Slide Number Placeholder 3"/>
          <p:cNvSpPr>
            <a:spLocks noGrp="1"/>
          </p:cNvSpPr>
          <p:nvPr>
            <p:ph type="sldNum" sz="quarter" idx="12"/>
          </p:nvPr>
        </p:nvSpPr>
        <p:spPr/>
        <p:txBody>
          <a:bodyPr/>
          <a:lstStyle/>
          <a:p>
            <a:fld id="{B13F5976-CE9D-4317-A140-F587A95E57E9}" type="slidenum">
              <a:rPr lang="en-IN" smtClean="0"/>
              <a:pPr/>
              <a:t>39</a:t>
            </a:fld>
            <a:endParaRPr lang="en-IN"/>
          </a:p>
        </p:txBody>
      </p:sp>
      <p:sp>
        <p:nvSpPr>
          <p:cNvPr id="3" name="Date Placeholder 2"/>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349474999"/>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293"/>
            <a:ext cx="8229600" cy="1143000"/>
          </a:xfrm>
        </p:spPr>
        <p:txBody>
          <a:bodyPr>
            <a:normAutofit/>
          </a:bodyPr>
          <a:lstStyle/>
          <a:p>
            <a:r>
              <a:rPr lang="en-US" sz="3600" dirty="0" smtClean="0"/>
              <a:t>Three aspects of effective pedagogy</a:t>
            </a:r>
            <a:endParaRPr lang="en-US" sz="3600" dirty="0"/>
          </a:p>
        </p:txBody>
      </p:sp>
      <p:sp>
        <p:nvSpPr>
          <p:cNvPr id="3" name="Content Placeholder 2"/>
          <p:cNvSpPr>
            <a:spLocks noGrp="1"/>
          </p:cNvSpPr>
          <p:nvPr>
            <p:ph idx="1"/>
          </p:nvPr>
        </p:nvSpPr>
        <p:spPr>
          <a:xfrm>
            <a:off x="457200" y="1417638"/>
            <a:ext cx="8229600" cy="5135562"/>
          </a:xfrm>
        </p:spPr>
        <p:txBody>
          <a:bodyPr>
            <a:normAutofit fontScale="92500" lnSpcReduction="20000"/>
          </a:bodyPr>
          <a:lstStyle/>
          <a:p>
            <a:pPr marL="514350" indent="-514350">
              <a:buFont typeface="+mj-lt"/>
              <a:buAutoNum type="arabicPeriod"/>
            </a:pPr>
            <a:r>
              <a:rPr lang="en-US" dirty="0" smtClean="0"/>
              <a:t>Learning Objectives</a:t>
            </a:r>
          </a:p>
          <a:p>
            <a:pPr lvl="1"/>
            <a:r>
              <a:rPr lang="en-US" dirty="0" smtClean="0"/>
              <a:t>What do you want students to be able to do?</a:t>
            </a:r>
          </a:p>
          <a:p>
            <a:pPr lvl="1"/>
            <a:r>
              <a:rPr lang="en-US" dirty="0" smtClean="0"/>
              <a:t>Should be stated in measurable terms.</a:t>
            </a:r>
          </a:p>
          <a:p>
            <a:pPr marL="457200" lvl="1" indent="0">
              <a:buNone/>
            </a:pPr>
            <a:endParaRPr lang="en-US" dirty="0" smtClean="0"/>
          </a:p>
          <a:p>
            <a:pPr marL="514350" indent="-514350">
              <a:buFont typeface="+mj-lt"/>
              <a:buAutoNum type="arabicPeriod"/>
            </a:pPr>
            <a:r>
              <a:rPr lang="en-US" dirty="0" smtClean="0"/>
              <a:t>Assessment</a:t>
            </a:r>
          </a:p>
          <a:p>
            <a:pPr lvl="1"/>
            <a:r>
              <a:rPr lang="en-US" dirty="0" smtClean="0"/>
              <a:t>How do you determine that students have attained the learning objectives?</a:t>
            </a:r>
          </a:p>
          <a:p>
            <a:pPr lvl="1"/>
            <a:r>
              <a:rPr lang="en-US" dirty="0" smtClean="0"/>
              <a:t>Should be aligned with learning objectives.</a:t>
            </a:r>
          </a:p>
          <a:p>
            <a:pPr marL="457200" lvl="1" indent="0">
              <a:buNone/>
            </a:pPr>
            <a:endParaRPr lang="en-US" dirty="0" smtClean="0"/>
          </a:p>
          <a:p>
            <a:pPr marL="514350" indent="-514350">
              <a:buFont typeface="+mj-lt"/>
              <a:buAutoNum type="arabicPeriod"/>
            </a:pPr>
            <a:r>
              <a:rPr lang="en-US" dirty="0" smtClean="0"/>
              <a:t>Instructional Strategies</a:t>
            </a:r>
          </a:p>
          <a:p>
            <a:pPr lvl="1"/>
            <a:r>
              <a:rPr lang="en-US" dirty="0" smtClean="0"/>
              <a:t>How to do student-centric teaching?</a:t>
            </a:r>
          </a:p>
          <a:p>
            <a:pPr lvl="1"/>
            <a:r>
              <a:rPr lang="en-US" dirty="0" smtClean="0">
                <a:solidFill>
                  <a:srgbClr val="C00000"/>
                </a:solidFill>
              </a:rPr>
              <a:t>Focus of this </a:t>
            </a:r>
            <a:r>
              <a:rPr lang="en-US" dirty="0" smtClean="0">
                <a:solidFill>
                  <a:srgbClr val="C00000"/>
                </a:solidFill>
              </a:rPr>
              <a:t>talk </a:t>
            </a:r>
            <a:r>
              <a:rPr lang="en-US" dirty="0" smtClean="0">
                <a:solidFill>
                  <a:srgbClr val="C00000"/>
                </a:solidFill>
                <a:sym typeface="Wingdings" panose="05000000000000000000" pitchFamily="2" charset="2"/>
              </a:rPr>
              <a:t> scope: classroom environment.</a:t>
            </a:r>
            <a:endParaRPr lang="en-US" dirty="0" smtClean="0">
              <a:solidFill>
                <a:srgbClr val="C00000"/>
              </a:solidFill>
            </a:endParaRPr>
          </a:p>
          <a:p>
            <a:pPr lvl="1"/>
            <a:endParaRPr lang="en-US" dirty="0"/>
          </a:p>
        </p:txBody>
      </p:sp>
      <p:sp>
        <p:nvSpPr>
          <p:cNvPr id="4" name="Slide Number Placeholder 3"/>
          <p:cNvSpPr>
            <a:spLocks noGrp="1"/>
          </p:cNvSpPr>
          <p:nvPr>
            <p:ph type="sldNum" sz="quarter" idx="12"/>
          </p:nvPr>
        </p:nvSpPr>
        <p:spPr/>
        <p:txBody>
          <a:bodyPr/>
          <a:lstStyle/>
          <a:p>
            <a:fld id="{B13F5976-CE9D-4317-A140-F587A95E57E9}" type="slidenum">
              <a:rPr lang="en-IN" smtClean="0"/>
              <a:pPr/>
              <a:t>4</a:t>
            </a:fld>
            <a:endParaRPr lang="en-IN"/>
          </a:p>
        </p:txBody>
      </p:sp>
      <p:sp>
        <p:nvSpPr>
          <p:cNvPr id="5" name="Date Placeholder 4"/>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26495898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7"/>
          <p:cNvSpPr>
            <a:spLocks noGrp="1"/>
          </p:cNvSpPr>
          <p:nvPr>
            <p:ph idx="1"/>
          </p:nvPr>
        </p:nvSpPr>
        <p:spPr>
          <a:xfrm>
            <a:off x="71438" y="838201"/>
            <a:ext cx="9072562" cy="6019800"/>
          </a:xfrm>
        </p:spPr>
        <p:txBody>
          <a:bodyPr>
            <a:normAutofit lnSpcReduction="10000"/>
          </a:bodyPr>
          <a:lstStyle/>
          <a:p>
            <a:r>
              <a:rPr lang="en-IN" sz="2400" dirty="0" smtClean="0"/>
              <a:t>As teachers, we often have good ideas on how to tackle some “problem” in our classroom, such as, </a:t>
            </a:r>
          </a:p>
          <a:p>
            <a:pPr lvl="1"/>
            <a:r>
              <a:rPr lang="en-IN" sz="1700" dirty="0" smtClean="0"/>
              <a:t>Active learning for student engagement; Project based learning for connection to real-life.</a:t>
            </a:r>
            <a:endParaRPr lang="en-IN" sz="2000" dirty="0" smtClean="0"/>
          </a:p>
          <a:p>
            <a:endParaRPr lang="en-IN" sz="2400" dirty="0" smtClean="0"/>
          </a:p>
          <a:p>
            <a:r>
              <a:rPr lang="en-IN" sz="2400" dirty="0" smtClean="0"/>
              <a:t>Usually we stop with ‘trying out’ our idea in our class and getting some informal ‘evidence’, such as,</a:t>
            </a:r>
          </a:p>
          <a:p>
            <a:pPr lvl="1"/>
            <a:r>
              <a:rPr lang="en-IN" sz="2000" dirty="0" smtClean="0"/>
              <a:t>My students seem more engaged. I talked a few of them and they agreed.</a:t>
            </a:r>
          </a:p>
          <a:p>
            <a:pPr lvl="1"/>
            <a:r>
              <a:rPr lang="en-IN" sz="2000" dirty="0" smtClean="0"/>
              <a:t>I find that they are asking deeper questions, writing better answers.</a:t>
            </a:r>
          </a:p>
          <a:p>
            <a:pPr lvl="1"/>
            <a:endParaRPr lang="en-IN" sz="2000" dirty="0" smtClean="0"/>
          </a:p>
          <a:p>
            <a:r>
              <a:rPr lang="en-IN" sz="2400" dirty="0" smtClean="0"/>
              <a:t>Your classroom is actually an opportunity for you to:</a:t>
            </a:r>
          </a:p>
          <a:p>
            <a:pPr lvl="1"/>
            <a:r>
              <a:rPr lang="en-IN" sz="2000" dirty="0" smtClean="0"/>
              <a:t>Perform action research and generate convincing evidence in a scientific manner, so that your colleagues can appreciate and adopt your ideas.</a:t>
            </a:r>
          </a:p>
          <a:p>
            <a:endParaRPr lang="en-IN" sz="2400" dirty="0" smtClean="0"/>
          </a:p>
          <a:p>
            <a:r>
              <a:rPr lang="en-IN" sz="2400" dirty="0" smtClean="0"/>
              <a:t>We have created </a:t>
            </a:r>
            <a:r>
              <a:rPr lang="en-IN" sz="2400" i="1" dirty="0" smtClean="0"/>
              <a:t>Guidelines and Templates</a:t>
            </a:r>
            <a:r>
              <a:rPr lang="en-IN" sz="2400" dirty="0" smtClean="0"/>
              <a:t> to help you carry out action research on your own idea, in your own classroom:</a:t>
            </a:r>
          </a:p>
          <a:p>
            <a:pPr lvl="1"/>
            <a:r>
              <a:rPr lang="en-IN" sz="2000" dirty="0" smtClean="0"/>
              <a:t>Download from </a:t>
            </a:r>
            <a:r>
              <a:rPr lang="en-IN" sz="2000" dirty="0" smtClean="0">
                <a:hlinkClick r:id="rId3"/>
              </a:rPr>
              <a:t>www.et.iitb.ac.in/resources</a:t>
            </a:r>
            <a:endParaRPr lang="en-US" sz="2800" dirty="0" smtClean="0"/>
          </a:p>
        </p:txBody>
      </p:sp>
      <p:sp>
        <p:nvSpPr>
          <p:cNvPr id="18436" name="Slide Number Placeholder 5"/>
          <p:cNvSpPr>
            <a:spLocks noGrp="1"/>
          </p:cNvSpPr>
          <p:nvPr>
            <p:ph type="sldNum" sz="quarter" idx="12"/>
          </p:nvPr>
        </p:nvSpPr>
        <p:spPr>
          <a:noFill/>
        </p:spPr>
        <p:txBody>
          <a:bodyPr/>
          <a:lstStyle/>
          <a:p>
            <a:fld id="{4277000F-CF77-4F76-9620-932FBC459B64}" type="slidenum">
              <a:rPr lang="en-IN" smtClean="0">
                <a:latin typeface="Arial" pitchFamily="34" charset="0"/>
                <a:cs typeface="Arial" pitchFamily="34" charset="0"/>
              </a:rPr>
              <a:pPr/>
              <a:t>40</a:t>
            </a:fld>
            <a:endParaRPr lang="en-IN" smtClean="0">
              <a:latin typeface="Arial" pitchFamily="34" charset="0"/>
              <a:cs typeface="Arial" pitchFamily="34" charset="0"/>
            </a:endParaRPr>
          </a:p>
        </p:txBody>
      </p:sp>
      <p:sp>
        <p:nvSpPr>
          <p:cNvPr id="5" name="Title 3"/>
          <p:cNvSpPr>
            <a:spLocks noGrp="1"/>
          </p:cNvSpPr>
          <p:nvPr>
            <p:ph type="title"/>
          </p:nvPr>
        </p:nvSpPr>
        <p:spPr>
          <a:xfrm>
            <a:off x="467544" y="0"/>
            <a:ext cx="8229600" cy="685800"/>
          </a:xfrm>
        </p:spPr>
        <p:txBody>
          <a:bodyPr>
            <a:normAutofit fontScale="90000"/>
          </a:bodyPr>
          <a:lstStyle/>
          <a:p>
            <a:r>
              <a:rPr lang="en-US" dirty="0" smtClean="0"/>
              <a:t>Education research in your classroom</a:t>
            </a:r>
            <a:endParaRPr lang="en-IN"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335581416"/>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7"/>
          <p:cNvSpPr>
            <a:spLocks noGrp="1"/>
          </p:cNvSpPr>
          <p:nvPr>
            <p:ph idx="1"/>
          </p:nvPr>
        </p:nvSpPr>
        <p:spPr>
          <a:xfrm>
            <a:off x="71438" y="685800"/>
            <a:ext cx="9072562" cy="5857875"/>
          </a:xfrm>
        </p:spPr>
        <p:txBody>
          <a:bodyPr>
            <a:normAutofit/>
          </a:bodyPr>
          <a:lstStyle/>
          <a:p>
            <a:r>
              <a:rPr lang="en-IN" sz="2400" dirty="0" smtClean="0"/>
              <a:t>T4E is an IEEE conference on Technology for Education, held in India since 2009. T4E 2016 is in NIT Warangal.</a:t>
            </a:r>
          </a:p>
          <a:p>
            <a:endParaRPr lang="en-IN" sz="2400" dirty="0"/>
          </a:p>
          <a:p>
            <a:r>
              <a:rPr lang="en-IN" sz="2400" dirty="0" smtClean="0"/>
              <a:t>ICCE is an Asia-Pacific conference on Computers in Education. ICCE 2016 will be held in IIT Bombay, in Dec 2016.</a:t>
            </a:r>
          </a:p>
          <a:p>
            <a:endParaRPr lang="en-IN" sz="2400" dirty="0" smtClean="0"/>
          </a:p>
          <a:p>
            <a:r>
              <a:rPr lang="en-IN" sz="2400" dirty="0" err="1" smtClean="0"/>
              <a:t>LATiCE</a:t>
            </a:r>
            <a:r>
              <a:rPr lang="en-IN" sz="2400" dirty="0" smtClean="0"/>
              <a:t> is an IEEE co-sponsored conference on Learning and Technology in Computing Education. </a:t>
            </a:r>
            <a:r>
              <a:rPr lang="en-IN" sz="2400" dirty="0" err="1" smtClean="0"/>
              <a:t>LATiCE</a:t>
            </a:r>
            <a:r>
              <a:rPr lang="en-IN" sz="2400" dirty="0" smtClean="0"/>
              <a:t> 2016 will be held in IIT Bombay, in April 2016.</a:t>
            </a:r>
            <a:endParaRPr lang="en-IN" sz="2400" dirty="0"/>
          </a:p>
          <a:p>
            <a:endParaRPr lang="en-IN" sz="2400" dirty="0"/>
          </a:p>
          <a:p>
            <a:r>
              <a:rPr lang="en-IN" sz="2400" dirty="0" err="1" smtClean="0"/>
              <a:t>ITiCSE</a:t>
            </a:r>
            <a:r>
              <a:rPr lang="en-IN" sz="2400" dirty="0" smtClean="0"/>
              <a:t> is an ACM conference on Innovations and Technology in Computer Science Education. </a:t>
            </a:r>
            <a:r>
              <a:rPr lang="en-IN" sz="2400" dirty="0" err="1" smtClean="0"/>
              <a:t>ITiCSE</a:t>
            </a:r>
            <a:r>
              <a:rPr lang="en-IN" sz="2400" dirty="0" smtClean="0"/>
              <a:t> 20XX may be held in India!</a:t>
            </a:r>
          </a:p>
          <a:p>
            <a:endParaRPr lang="en-IN" sz="2400" dirty="0"/>
          </a:p>
          <a:p>
            <a:r>
              <a:rPr lang="en-IN" sz="2400" dirty="0" smtClean="0"/>
              <a:t>More info: </a:t>
            </a:r>
            <a:r>
              <a:rPr lang="en-IN" sz="2400" dirty="0" smtClean="0">
                <a:hlinkClick r:id="rId3"/>
              </a:rPr>
              <a:t>www.et.iitb.ac.in</a:t>
            </a:r>
            <a:endParaRPr lang="en-IN" sz="2400" dirty="0" smtClean="0"/>
          </a:p>
        </p:txBody>
      </p:sp>
      <p:sp>
        <p:nvSpPr>
          <p:cNvPr id="18436" name="Slide Number Placeholder 5"/>
          <p:cNvSpPr>
            <a:spLocks noGrp="1"/>
          </p:cNvSpPr>
          <p:nvPr>
            <p:ph type="sldNum" sz="quarter" idx="12"/>
          </p:nvPr>
        </p:nvSpPr>
        <p:spPr>
          <a:noFill/>
        </p:spPr>
        <p:txBody>
          <a:bodyPr/>
          <a:lstStyle/>
          <a:p>
            <a:fld id="{4277000F-CF77-4F76-9620-932FBC459B64}" type="slidenum">
              <a:rPr lang="en-IN" smtClean="0">
                <a:latin typeface="Arial" pitchFamily="34" charset="0"/>
                <a:cs typeface="Arial" pitchFamily="34" charset="0"/>
              </a:rPr>
              <a:pPr/>
              <a:t>41</a:t>
            </a:fld>
            <a:endParaRPr lang="en-IN" smtClean="0">
              <a:latin typeface="Arial" pitchFamily="34" charset="0"/>
              <a:cs typeface="Arial" pitchFamily="34" charset="0"/>
            </a:endParaRPr>
          </a:p>
        </p:txBody>
      </p:sp>
      <p:sp>
        <p:nvSpPr>
          <p:cNvPr id="5" name="Title 3"/>
          <p:cNvSpPr>
            <a:spLocks noGrp="1"/>
          </p:cNvSpPr>
          <p:nvPr>
            <p:ph type="title"/>
          </p:nvPr>
        </p:nvSpPr>
        <p:spPr>
          <a:xfrm>
            <a:off x="467544" y="0"/>
            <a:ext cx="8229600" cy="685800"/>
          </a:xfrm>
        </p:spPr>
        <p:txBody>
          <a:bodyPr>
            <a:normAutofit fontScale="90000"/>
          </a:bodyPr>
          <a:lstStyle/>
          <a:p>
            <a:r>
              <a:rPr lang="en-US" dirty="0" smtClean="0"/>
              <a:t>Conferences</a:t>
            </a:r>
            <a:endParaRPr lang="en-IN" dirty="0"/>
          </a:p>
        </p:txBody>
      </p:sp>
      <p:sp>
        <p:nvSpPr>
          <p:cNvPr id="6" name="Slide Number Placeholder 6"/>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13F5976-CE9D-4317-A140-F587A95E57E9}" type="slidenum">
              <a:rPr kumimoji="0" lang="en-IN"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I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897940428"/>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362200"/>
            <a:ext cx="8229600" cy="1143000"/>
          </a:xfrm>
        </p:spPr>
        <p:txBody>
          <a:bodyPr/>
          <a:lstStyle/>
          <a:p>
            <a:r>
              <a:rPr lang="en-US" dirty="0" smtClean="0"/>
              <a:t>Peer-Instruction Details</a:t>
            </a:r>
            <a:endParaRPr lang="en-US"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42</a:t>
            </a:fld>
            <a:endParaRPr lang="en-IN"/>
          </a:p>
        </p:txBody>
      </p:sp>
    </p:spTree>
    <p:extLst>
      <p:ext uri="{BB962C8B-B14F-4D97-AF65-F5344CB8AC3E}">
        <p14:creationId xmlns:p14="http://schemas.microsoft.com/office/powerpoint/2010/main" val="4257381893"/>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1"/>
          <p:cNvSpPr>
            <a:spLocks noGrp="1" noChangeArrowheads="1"/>
          </p:cNvSpPr>
          <p:nvPr>
            <p:ph type="title" idx="4294967295"/>
          </p:nvPr>
        </p:nvSpPr>
        <p:spPr>
          <a:xfrm>
            <a:off x="542925" y="465138"/>
            <a:ext cx="8264525" cy="982662"/>
          </a:xfrm>
        </p:spPr>
        <p:txBody>
          <a:bodyPr/>
          <a:lstStyle/>
          <a:p>
            <a:r>
              <a:rPr lang="en-US" sz="4000" smtClean="0">
                <a:solidFill>
                  <a:srgbClr val="800000"/>
                </a:solidFill>
              </a:rPr>
              <a:t>Anatomy of Peer-Instruction method</a:t>
            </a:r>
          </a:p>
        </p:txBody>
      </p:sp>
      <p:sp>
        <p:nvSpPr>
          <p:cNvPr id="196610" name="Slide Number Placeholder 3"/>
          <p:cNvSpPr txBox="1">
            <a:spLocks noGrp="1"/>
          </p:cNvSpPr>
          <p:nvPr/>
        </p:nvSpPr>
        <p:spPr>
          <a:xfrm>
            <a:off x="4191000" y="6356350"/>
            <a:ext cx="762000" cy="271463"/>
          </a:xfrm>
          <a:prstGeom prst="rect">
            <a:avLst/>
          </a:prstGeom>
          <a:noFill/>
        </p:spPr>
        <p:txBody>
          <a:bodyPr anchor="ctr"/>
          <a:lstStyle/>
          <a:p>
            <a:pPr algn="ctr" fontAlgn="auto">
              <a:spcBef>
                <a:spcPts val="0"/>
              </a:spcBef>
              <a:spcAft>
                <a:spcPts val="0"/>
              </a:spcAft>
              <a:defRPr/>
            </a:pPr>
            <a:fld id="{79604D5C-B201-478E-A007-DA673B6DA998}" type="slidenum">
              <a:rPr lang="en-US" sz="1200">
                <a:solidFill>
                  <a:schemeClr val="bg2">
                    <a:lumMod val="60000"/>
                    <a:lumOff val="40000"/>
                  </a:schemeClr>
                </a:solidFill>
                <a:latin typeface="+mn-lt"/>
                <a:cs typeface="+mn-cs"/>
              </a:rPr>
              <a:pPr algn="ctr" fontAlgn="auto">
                <a:spcBef>
                  <a:spcPts val="0"/>
                </a:spcBef>
                <a:spcAft>
                  <a:spcPts val="0"/>
                </a:spcAft>
                <a:defRPr/>
              </a:pPr>
              <a:t>43</a:t>
            </a:fld>
            <a:endParaRPr lang="en-US" sz="1200">
              <a:solidFill>
                <a:schemeClr val="bg2">
                  <a:lumMod val="60000"/>
                  <a:lumOff val="40000"/>
                </a:schemeClr>
              </a:solidFill>
              <a:latin typeface="+mn-lt"/>
              <a:cs typeface="+mn-cs"/>
            </a:endParaRPr>
          </a:p>
        </p:txBody>
      </p:sp>
      <p:sp>
        <p:nvSpPr>
          <p:cNvPr id="7" name="Rounded Rectangle 6"/>
          <p:cNvSpPr/>
          <p:nvPr/>
        </p:nvSpPr>
        <p:spPr>
          <a:xfrm>
            <a:off x="663575" y="1419225"/>
            <a:ext cx="7716838" cy="4251325"/>
          </a:xfrm>
          <a:prstGeom prst="roundRect">
            <a:avLst/>
          </a:prstGeom>
          <a:noFill/>
          <a:ln w="38100" cap="flat" cmpd="sng" algn="ctr">
            <a:solidFill>
              <a:srgbClr val="66006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p>
        </p:txBody>
      </p:sp>
      <p:pic>
        <p:nvPicPr>
          <p:cNvPr id="249860" name="Picture 9" descr="anatomy-icon2.jpg"/>
          <p:cNvPicPr>
            <a:picLocks noChangeAspect="1"/>
          </p:cNvPicPr>
          <p:nvPr/>
        </p:nvPicPr>
        <p:blipFill>
          <a:blip r:embed="rId3"/>
          <a:srcRect/>
          <a:stretch>
            <a:fillRect/>
          </a:stretch>
        </p:blipFill>
        <p:spPr bwMode="auto">
          <a:xfrm>
            <a:off x="3243263" y="2797175"/>
            <a:ext cx="2289175" cy="1528763"/>
          </a:xfrm>
          <a:prstGeom prst="rect">
            <a:avLst/>
          </a:prstGeom>
          <a:noFill/>
          <a:ln w="9525">
            <a:noFill/>
            <a:miter lim="800000"/>
            <a:headEnd/>
            <a:tailEnd/>
          </a:ln>
        </p:spPr>
      </p:pic>
      <p:sp>
        <p:nvSpPr>
          <p:cNvPr id="249861" name="TextBox 10"/>
          <p:cNvSpPr txBox="1">
            <a:spLocks noChangeArrowheads="1"/>
          </p:cNvSpPr>
          <p:nvPr/>
        </p:nvSpPr>
        <p:spPr bwMode="auto">
          <a:xfrm>
            <a:off x="3243263" y="1836738"/>
            <a:ext cx="2147887" cy="493712"/>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Ask Question</a:t>
            </a:r>
          </a:p>
        </p:txBody>
      </p:sp>
      <p:sp>
        <p:nvSpPr>
          <p:cNvPr id="249862" name="TextBox 11"/>
          <p:cNvSpPr txBox="1">
            <a:spLocks noChangeArrowheads="1"/>
          </p:cNvSpPr>
          <p:nvPr/>
        </p:nvSpPr>
        <p:spPr bwMode="auto">
          <a:xfrm>
            <a:off x="5580063" y="3386138"/>
            <a:ext cx="2484437" cy="493712"/>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Peer Discussion</a:t>
            </a:r>
          </a:p>
        </p:txBody>
      </p:sp>
      <p:sp>
        <p:nvSpPr>
          <p:cNvPr id="13" name="Bent Arrow 12"/>
          <p:cNvSpPr/>
          <p:nvPr/>
        </p:nvSpPr>
        <p:spPr>
          <a:xfrm rot="10800000">
            <a:off x="5205413" y="4127500"/>
            <a:ext cx="1811337" cy="11207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249864" name="TextBox 13"/>
          <p:cNvSpPr txBox="1">
            <a:spLocks noChangeArrowheads="1"/>
          </p:cNvSpPr>
          <p:nvPr/>
        </p:nvSpPr>
        <p:spPr bwMode="auto">
          <a:xfrm>
            <a:off x="4040188" y="4749800"/>
            <a:ext cx="850900" cy="493713"/>
          </a:xfrm>
          <a:prstGeom prst="rect">
            <a:avLst/>
          </a:prstGeom>
          <a:noFill/>
          <a:ln w="9525">
            <a:noFill/>
            <a:miter lim="800000"/>
            <a:headEnd/>
            <a:tailEnd/>
          </a:ln>
        </p:spPr>
        <p:txBody>
          <a:bodyPr wrap="none" lIns="82292" tIns="41148" rIns="82292" bIns="41148">
            <a:spAutoFit/>
          </a:bodyPr>
          <a:lstStyle/>
          <a:p>
            <a:pPr defTabSz="457200"/>
            <a:r>
              <a:rPr lang="en-US" sz="2700">
                <a:solidFill>
                  <a:srgbClr val="800000"/>
                </a:solidFill>
                <a:latin typeface="Calisto MT" pitchFamily="18" charset="0"/>
              </a:rPr>
              <a:t>Vote</a:t>
            </a:r>
          </a:p>
        </p:txBody>
      </p:sp>
      <p:sp>
        <p:nvSpPr>
          <p:cNvPr id="15" name="Bent Arrow 14"/>
          <p:cNvSpPr/>
          <p:nvPr/>
        </p:nvSpPr>
        <p:spPr>
          <a:xfrm rot="16200000">
            <a:off x="2205037" y="3646488"/>
            <a:ext cx="1120775" cy="2082800"/>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249866" name="TextBox 15"/>
          <p:cNvSpPr txBox="1">
            <a:spLocks noChangeArrowheads="1"/>
          </p:cNvSpPr>
          <p:nvPr/>
        </p:nvSpPr>
        <p:spPr bwMode="auto">
          <a:xfrm>
            <a:off x="715963" y="3351213"/>
            <a:ext cx="2855912" cy="904875"/>
          </a:xfrm>
          <a:prstGeom prst="rect">
            <a:avLst/>
          </a:prstGeom>
          <a:noFill/>
          <a:ln w="9525">
            <a:noFill/>
            <a:miter lim="800000"/>
            <a:headEnd/>
            <a:tailEnd/>
          </a:ln>
        </p:spPr>
        <p:txBody>
          <a:bodyPr lIns="82292" tIns="41148" rIns="82292" bIns="41148">
            <a:spAutoFit/>
          </a:bodyPr>
          <a:lstStyle/>
          <a:p>
            <a:pPr defTabSz="457200"/>
            <a:r>
              <a:rPr lang="en-US" sz="2700">
                <a:solidFill>
                  <a:srgbClr val="800000"/>
                </a:solidFill>
                <a:latin typeface="Calisto MT" pitchFamily="18" charset="0"/>
              </a:rPr>
              <a:t>Debrief / </a:t>
            </a:r>
          </a:p>
          <a:p>
            <a:pPr defTabSz="457200"/>
            <a:r>
              <a:rPr lang="en-US" sz="2700">
                <a:solidFill>
                  <a:srgbClr val="800000"/>
                </a:solidFill>
                <a:latin typeface="Calisto MT" pitchFamily="18" charset="0"/>
              </a:rPr>
              <a:t>Class Discussion</a:t>
            </a:r>
          </a:p>
        </p:txBody>
      </p:sp>
      <p:sp>
        <p:nvSpPr>
          <p:cNvPr id="17" name="Bent Arrow 16"/>
          <p:cNvSpPr/>
          <p:nvPr/>
        </p:nvSpPr>
        <p:spPr>
          <a:xfrm rot="5400000">
            <a:off x="5709444" y="1912144"/>
            <a:ext cx="1433513" cy="1514475"/>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18" name="Bent Arrow 17"/>
          <p:cNvSpPr/>
          <p:nvPr/>
        </p:nvSpPr>
        <p:spPr>
          <a:xfrm>
            <a:off x="1868488" y="1914525"/>
            <a:ext cx="1198562" cy="1471613"/>
          </a:xfrm>
          <a:prstGeom prst="bentArrow">
            <a:avLst/>
          </a:prstGeom>
        </p:spPr>
        <p:style>
          <a:lnRef idx="1">
            <a:schemeClr val="accent1"/>
          </a:lnRef>
          <a:fillRef idx="3">
            <a:schemeClr val="accent1"/>
          </a:fillRef>
          <a:effectRef idx="2">
            <a:schemeClr val="accent1"/>
          </a:effectRef>
          <a:fontRef idx="minor">
            <a:schemeClr val="lt1"/>
          </a:fontRef>
        </p:style>
        <p:txBody>
          <a:bodyPr lIns="82292" tIns="41148" rIns="82292" bIns="41148" anchor="ctr"/>
          <a:lstStyle/>
          <a:p>
            <a:pPr algn="ctr" defTabSz="457200" fontAlgn="auto">
              <a:spcBef>
                <a:spcPts val="0"/>
              </a:spcBef>
              <a:spcAft>
                <a:spcPts val="0"/>
              </a:spcAft>
              <a:defRPr/>
            </a:pPr>
            <a:endParaRPr lang="en-US">
              <a:solidFill>
                <a:schemeClr val="tx1"/>
              </a:solidFill>
            </a:endParaRPr>
          </a:p>
        </p:txBody>
      </p:sp>
      <p:sp>
        <p:nvSpPr>
          <p:cNvPr id="19" name="TextBox 18"/>
          <p:cNvSpPr txBox="1"/>
          <p:nvPr/>
        </p:nvSpPr>
        <p:spPr>
          <a:xfrm>
            <a:off x="715963" y="2297113"/>
            <a:ext cx="1957387" cy="493712"/>
          </a:xfrm>
          <a:prstGeom prst="rect">
            <a:avLst/>
          </a:prstGeom>
          <a:solidFill>
            <a:schemeClr val="bg1">
              <a:alpha val="51000"/>
            </a:schemeClr>
          </a:solidFill>
        </p:spPr>
        <p:txBody>
          <a:bodyPr wrap="none" lIns="82292" tIns="41148" rIns="82292" bIns="41148">
            <a:spAutoFit/>
          </a:bodyPr>
          <a:lstStyle/>
          <a:p>
            <a:pPr defTabSz="457200" fontAlgn="auto">
              <a:spcBef>
                <a:spcPts val="0"/>
              </a:spcBef>
              <a:spcAft>
                <a:spcPts val="0"/>
              </a:spcAft>
              <a:defRPr/>
            </a:pPr>
            <a:r>
              <a:rPr lang="en-US" sz="2700" dirty="0">
                <a:solidFill>
                  <a:schemeClr val="tx1">
                    <a:lumMod val="75000"/>
                    <a:lumOff val="25000"/>
                  </a:schemeClr>
                </a:solidFill>
                <a:latin typeface="+mn-lt"/>
                <a:cs typeface="+mn-cs"/>
              </a:rPr>
              <a:t>…Lecture…</a:t>
            </a:r>
          </a:p>
        </p:txBody>
      </p:sp>
      <p:sp>
        <p:nvSpPr>
          <p:cNvPr id="249870" name="TextBox 19"/>
          <p:cNvSpPr txBox="1">
            <a:spLocks noChangeArrowheads="1"/>
          </p:cNvSpPr>
          <p:nvPr/>
        </p:nvSpPr>
        <p:spPr bwMode="auto">
          <a:xfrm>
            <a:off x="5875338" y="2085975"/>
            <a:ext cx="2171700" cy="904875"/>
          </a:xfrm>
          <a:prstGeom prst="rect">
            <a:avLst/>
          </a:prstGeom>
          <a:solidFill>
            <a:schemeClr val="bg1">
              <a:alpha val="50980"/>
            </a:schemeClr>
          </a:solidFill>
          <a:ln w="9525">
            <a:noFill/>
            <a:miter lim="800000"/>
            <a:headEnd/>
            <a:tailEnd/>
          </a:ln>
        </p:spPr>
        <p:txBody>
          <a:bodyPr lIns="82292" tIns="41148" rIns="82292" bIns="41148">
            <a:spAutoFit/>
          </a:bodyPr>
          <a:lstStyle/>
          <a:p>
            <a:pPr defTabSz="457200"/>
            <a:r>
              <a:rPr lang="en-US" sz="2700">
                <a:solidFill>
                  <a:srgbClr val="404040"/>
                </a:solidFill>
                <a:latin typeface="Calisto MT" pitchFamily="18" charset="0"/>
              </a:rPr>
              <a:t>(May vote individually)</a:t>
            </a:r>
          </a:p>
        </p:txBody>
      </p:sp>
      <p:sp>
        <p:nvSpPr>
          <p:cNvPr id="249871" name="TextBox 20"/>
          <p:cNvSpPr txBox="1">
            <a:spLocks noChangeArrowheads="1"/>
          </p:cNvSpPr>
          <p:nvPr/>
        </p:nvSpPr>
        <p:spPr bwMode="auto">
          <a:xfrm>
            <a:off x="146050" y="5867400"/>
            <a:ext cx="8997950" cy="914400"/>
          </a:xfrm>
          <a:prstGeom prst="rect">
            <a:avLst/>
          </a:prstGeom>
          <a:solidFill>
            <a:srgbClr val="F2F2F2"/>
          </a:solidFill>
          <a:ln w="9525">
            <a:noFill/>
            <a:miter lim="800000"/>
            <a:headEnd/>
            <a:tailEnd/>
          </a:ln>
        </p:spPr>
        <p:txBody>
          <a:bodyPr lIns="82292" tIns="41148" rIns="82292" bIns="41148"/>
          <a:lstStyle/>
          <a:p>
            <a:pPr defTabSz="457200">
              <a:lnSpc>
                <a:spcPct val="110000"/>
              </a:lnSpc>
              <a:spcBef>
                <a:spcPct val="10000"/>
              </a:spcBef>
            </a:pPr>
            <a:r>
              <a:rPr lang="en-US">
                <a:solidFill>
                  <a:schemeClr val="tx2"/>
                </a:solidFill>
                <a:latin typeface="Calibri" pitchFamily="34" charset="0"/>
                <a:cs typeface="Calibri" pitchFamily="34" charset="0"/>
              </a:rPr>
              <a:t>Figure attributed to:  Stephanie Chasteen and the Science Education Initiative at the  University of Colorado </a:t>
            </a:r>
          </a:p>
          <a:p>
            <a:pPr defTabSz="457200">
              <a:lnSpc>
                <a:spcPct val="110000"/>
              </a:lnSpc>
              <a:spcBef>
                <a:spcPct val="10000"/>
              </a:spcBef>
            </a:pPr>
            <a:r>
              <a:rPr lang="en-US">
                <a:solidFill>
                  <a:schemeClr val="tx2"/>
                </a:solidFill>
                <a:latin typeface="Calibri" pitchFamily="34" charset="0"/>
                <a:cs typeface="Calibri" pitchFamily="34" charset="0"/>
              </a:rPr>
              <a:t>See also: Peer Instruction, A User’s Manual.  Eric Mazur.</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43</a:t>
            </a:fld>
            <a:endParaRPr lang="en-IN"/>
          </a:p>
        </p:txBody>
      </p:sp>
    </p:spTree>
    <p:extLst>
      <p:ext uri="{BB962C8B-B14F-4D97-AF65-F5344CB8AC3E}">
        <p14:creationId xmlns:p14="http://schemas.microsoft.com/office/powerpoint/2010/main" val="368086450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2"/>
          <p:cNvSpPr>
            <a:spLocks noChangeArrowheads="1"/>
          </p:cNvSpPr>
          <p:nvPr/>
        </p:nvSpPr>
        <p:spPr bwMode="auto">
          <a:xfrm>
            <a:off x="0" y="0"/>
            <a:ext cx="9144000" cy="855663"/>
          </a:xfrm>
          <a:prstGeom prst="rect">
            <a:avLst/>
          </a:prstGeom>
          <a:noFill/>
          <a:ln w="9525">
            <a:noFill/>
            <a:miter lim="800000"/>
            <a:headEnd/>
            <a:tailEnd/>
          </a:ln>
        </p:spPr>
        <p:txBody>
          <a:bodyPr anchor="ctr"/>
          <a:lstStyle/>
          <a:p>
            <a:pPr algn="ctr" eaLnBrk="0" hangingPunct="0"/>
            <a:r>
              <a:rPr lang="en-US" sz="3600" dirty="0">
                <a:solidFill>
                  <a:srgbClr val="800000"/>
                </a:solidFill>
                <a:latin typeface="Calibri" pitchFamily="34" charset="0"/>
              </a:rPr>
              <a:t> </a:t>
            </a:r>
            <a:r>
              <a:rPr lang="en-US" sz="3600" dirty="0" smtClean="0">
                <a:solidFill>
                  <a:srgbClr val="800000"/>
                </a:solidFill>
                <a:latin typeface="Calibri" pitchFamily="34" charset="0"/>
              </a:rPr>
              <a:t>Implementing Peer-Instruction </a:t>
            </a:r>
            <a:r>
              <a:rPr lang="en-US" sz="3600" dirty="0">
                <a:solidFill>
                  <a:srgbClr val="800000"/>
                </a:solidFill>
                <a:latin typeface="Calibri" pitchFamily="34" charset="0"/>
              </a:rPr>
              <a:t>with clickers</a:t>
            </a:r>
          </a:p>
        </p:txBody>
      </p:sp>
      <p:pic>
        <p:nvPicPr>
          <p:cNvPr id="251906" name="Picture 9" descr="ANd9GcTIk0UIMa4I7iP4ZzZAqAipx31qiFCq-X-15g8G33B4w4pB09o&amp;t=1&amp;usg=__QFhi6ZytcY1A4vZP6E5FeBr5c04="/>
          <p:cNvPicPr>
            <a:picLocks noChangeAspect="1" noChangeArrowheads="1"/>
          </p:cNvPicPr>
          <p:nvPr/>
        </p:nvPicPr>
        <p:blipFill>
          <a:blip r:embed="rId3"/>
          <a:srcRect/>
          <a:stretch>
            <a:fillRect/>
          </a:stretch>
        </p:blipFill>
        <p:spPr bwMode="auto">
          <a:xfrm rot="1422870">
            <a:off x="6934200" y="3505200"/>
            <a:ext cx="914400" cy="1828800"/>
          </a:xfrm>
          <a:prstGeom prst="rect">
            <a:avLst/>
          </a:prstGeom>
          <a:noFill/>
          <a:ln w="9525">
            <a:noFill/>
            <a:miter lim="800000"/>
            <a:headEnd/>
            <a:tailEnd/>
          </a:ln>
        </p:spPr>
      </p:pic>
      <p:pic>
        <p:nvPicPr>
          <p:cNvPr id="251907" name="Picture 10" descr="ANd9GcSBdpA8kop199NmjbpY4s6yo5D8i85a09af0qRQn9X3XzdpTlk&amp;t=1&amp;usg=__Sfm6ZJLzh42bCHPR9XTfZUqjyww="/>
          <p:cNvPicPr>
            <a:picLocks noChangeAspect="1" noChangeArrowheads="1"/>
          </p:cNvPicPr>
          <p:nvPr/>
        </p:nvPicPr>
        <p:blipFill>
          <a:blip r:embed="rId4"/>
          <a:srcRect/>
          <a:stretch>
            <a:fillRect/>
          </a:stretch>
        </p:blipFill>
        <p:spPr bwMode="auto">
          <a:xfrm>
            <a:off x="457200" y="1981200"/>
            <a:ext cx="4419600" cy="3128963"/>
          </a:xfrm>
          <a:prstGeom prst="rect">
            <a:avLst/>
          </a:prstGeom>
          <a:noFill/>
          <a:ln w="9525">
            <a:noFill/>
            <a:miter lim="800000"/>
            <a:headEnd/>
            <a:tailEnd/>
          </a:ln>
        </p:spPr>
      </p:pic>
      <p:pic>
        <p:nvPicPr>
          <p:cNvPr id="251908" name="Picture 7" descr="Untitled2.png"/>
          <p:cNvPicPr>
            <a:picLocks noChangeAspect="1"/>
          </p:cNvPicPr>
          <p:nvPr/>
        </p:nvPicPr>
        <p:blipFill>
          <a:blip r:embed="rId5"/>
          <a:srcRect/>
          <a:stretch>
            <a:fillRect/>
          </a:stretch>
        </p:blipFill>
        <p:spPr bwMode="auto">
          <a:xfrm>
            <a:off x="6400800" y="1143000"/>
            <a:ext cx="2070100" cy="181292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44</a:t>
            </a:fld>
            <a:endParaRPr lang="en-IN"/>
          </a:p>
        </p:txBody>
      </p:sp>
    </p:spTree>
    <p:extLst>
      <p:ext uri="{BB962C8B-B14F-4D97-AF65-F5344CB8AC3E}">
        <p14:creationId xmlns:p14="http://schemas.microsoft.com/office/powerpoint/2010/main" val="4142135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2"/>
          <p:cNvSpPr>
            <a:spLocks noChangeArrowheads="1"/>
          </p:cNvSpPr>
          <p:nvPr/>
        </p:nvSpPr>
        <p:spPr bwMode="auto">
          <a:xfrm>
            <a:off x="0" y="0"/>
            <a:ext cx="9144000" cy="855663"/>
          </a:xfrm>
          <a:prstGeom prst="rect">
            <a:avLst/>
          </a:prstGeom>
          <a:noFill/>
          <a:ln w="9525">
            <a:noFill/>
            <a:miter lim="800000"/>
            <a:headEnd/>
            <a:tailEnd/>
          </a:ln>
        </p:spPr>
        <p:txBody>
          <a:bodyPr anchor="ctr"/>
          <a:lstStyle/>
          <a:p>
            <a:pPr algn="ctr" eaLnBrk="0" hangingPunct="0"/>
            <a:r>
              <a:rPr lang="en-US" sz="4000">
                <a:solidFill>
                  <a:srgbClr val="800000"/>
                </a:solidFill>
                <a:latin typeface="Calibri" pitchFamily="34" charset="0"/>
              </a:rPr>
              <a:t>But clickers are not Peer-Instruction</a:t>
            </a:r>
          </a:p>
        </p:txBody>
      </p:sp>
      <p:pic>
        <p:nvPicPr>
          <p:cNvPr id="253954" name="Picture 8"/>
          <p:cNvPicPr>
            <a:picLocks noChangeAspect="1" noChangeArrowheads="1"/>
          </p:cNvPicPr>
          <p:nvPr/>
        </p:nvPicPr>
        <p:blipFill>
          <a:blip r:embed="rId3"/>
          <a:srcRect/>
          <a:stretch>
            <a:fillRect/>
          </a:stretch>
        </p:blipFill>
        <p:spPr bwMode="auto">
          <a:xfrm>
            <a:off x="457200" y="1066800"/>
            <a:ext cx="4143375" cy="3108325"/>
          </a:xfrm>
          <a:prstGeom prst="rect">
            <a:avLst/>
          </a:prstGeom>
          <a:noFill/>
          <a:ln w="9525">
            <a:noFill/>
            <a:miter lim="800000"/>
            <a:headEnd/>
            <a:tailEnd/>
          </a:ln>
        </p:spPr>
      </p:pic>
      <p:sp>
        <p:nvSpPr>
          <p:cNvPr id="253955"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IN"/>
          </a:p>
        </p:txBody>
      </p:sp>
      <p:sp>
        <p:nvSpPr>
          <p:cNvPr id="253956" name="AutoShape 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IN"/>
          </a:p>
        </p:txBody>
      </p:sp>
      <p:pic>
        <p:nvPicPr>
          <p:cNvPr id="253957" name="Picture 14" descr="pi2"/>
          <p:cNvPicPr>
            <a:picLocks noChangeAspect="1" noChangeArrowheads="1"/>
          </p:cNvPicPr>
          <p:nvPr/>
        </p:nvPicPr>
        <p:blipFill>
          <a:blip r:embed="rId4"/>
          <a:srcRect/>
          <a:stretch>
            <a:fillRect/>
          </a:stretch>
        </p:blipFill>
        <p:spPr bwMode="auto">
          <a:xfrm>
            <a:off x="4862513" y="3074988"/>
            <a:ext cx="4152900" cy="3070225"/>
          </a:xfrm>
          <a:prstGeom prst="rect">
            <a:avLst/>
          </a:prstGeom>
          <a:noFill/>
          <a:ln w="9525">
            <a:noFill/>
            <a:miter lim="800000"/>
            <a:headEnd/>
            <a:tailEnd/>
          </a:ln>
        </p:spPr>
      </p:pic>
      <p:sp>
        <p:nvSpPr>
          <p:cNvPr id="253958" name="TextBox 20"/>
          <p:cNvSpPr txBox="1">
            <a:spLocks noChangeArrowheads="1"/>
          </p:cNvSpPr>
          <p:nvPr/>
        </p:nvSpPr>
        <p:spPr bwMode="auto">
          <a:xfrm>
            <a:off x="477838" y="4268788"/>
            <a:ext cx="3238500" cy="492125"/>
          </a:xfrm>
          <a:prstGeom prst="rect">
            <a:avLst/>
          </a:prstGeom>
          <a:solidFill>
            <a:srgbClr val="F2F2F2"/>
          </a:solidFill>
          <a:ln w="9525">
            <a:noFill/>
            <a:miter lim="800000"/>
            <a:headEnd/>
            <a:tailEnd/>
          </a:ln>
        </p:spPr>
        <p:txBody>
          <a:bodyPr lIns="82292" tIns="41148" rIns="82292" bIns="41148"/>
          <a:lstStyle/>
          <a:p>
            <a:pPr defTabSz="457200">
              <a:lnSpc>
                <a:spcPct val="110000"/>
              </a:lnSpc>
              <a:spcBef>
                <a:spcPct val="10000"/>
              </a:spcBef>
            </a:pPr>
            <a:r>
              <a:rPr lang="en-US" i="1">
                <a:solidFill>
                  <a:schemeClr val="tx2"/>
                </a:solidFill>
                <a:latin typeface="Calibri" pitchFamily="34" charset="0"/>
                <a:cs typeface="Calibri" pitchFamily="34" charset="0"/>
              </a:rPr>
              <a:t>MIT TEAL classroom</a:t>
            </a:r>
          </a:p>
        </p:txBody>
      </p:sp>
      <p:sp>
        <p:nvSpPr>
          <p:cNvPr id="253959" name="TextBox 20"/>
          <p:cNvSpPr txBox="1">
            <a:spLocks noChangeArrowheads="1"/>
          </p:cNvSpPr>
          <p:nvPr/>
        </p:nvSpPr>
        <p:spPr bwMode="auto">
          <a:xfrm>
            <a:off x="5202238" y="6270625"/>
            <a:ext cx="3238500" cy="492125"/>
          </a:xfrm>
          <a:prstGeom prst="rect">
            <a:avLst/>
          </a:prstGeom>
          <a:solidFill>
            <a:srgbClr val="F2F2F2"/>
          </a:solidFill>
          <a:ln w="9525">
            <a:noFill/>
            <a:miter lim="800000"/>
            <a:headEnd/>
            <a:tailEnd/>
          </a:ln>
        </p:spPr>
        <p:txBody>
          <a:bodyPr lIns="82292" tIns="41148" rIns="82292" bIns="41148"/>
          <a:lstStyle/>
          <a:p>
            <a:pPr defTabSz="457200">
              <a:lnSpc>
                <a:spcPct val="110000"/>
              </a:lnSpc>
              <a:spcBef>
                <a:spcPct val="10000"/>
              </a:spcBef>
            </a:pPr>
            <a:r>
              <a:rPr lang="en-US" i="1">
                <a:solidFill>
                  <a:schemeClr val="tx2"/>
                </a:solidFill>
                <a:latin typeface="Calibri" pitchFamily="34" charset="0"/>
                <a:cs typeface="Calibri" pitchFamily="34" charset="0"/>
              </a:rPr>
              <a:t>From blog.peerinstruction.net</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45</a:t>
            </a:fld>
            <a:endParaRPr lang="en-IN"/>
          </a:p>
        </p:txBody>
      </p:sp>
    </p:spTree>
    <p:extLst>
      <p:ext uri="{BB962C8B-B14F-4D97-AF65-F5344CB8AC3E}">
        <p14:creationId xmlns:p14="http://schemas.microsoft.com/office/powerpoint/2010/main" val="4259633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ChangeArrowheads="1"/>
          </p:cNvSpPr>
          <p:nvPr/>
        </p:nvSpPr>
        <p:spPr bwMode="auto">
          <a:xfrm>
            <a:off x="0" y="-1"/>
            <a:ext cx="9144000" cy="1173163"/>
          </a:xfrm>
          <a:prstGeom prst="rect">
            <a:avLst/>
          </a:prstGeom>
          <a:noFill/>
          <a:ln w="9525">
            <a:noFill/>
            <a:miter lim="800000"/>
            <a:headEnd/>
            <a:tailEnd/>
          </a:ln>
        </p:spPr>
        <p:txBody>
          <a:bodyPr anchor="ctr"/>
          <a:lstStyle/>
          <a:p>
            <a:pPr algn="ctr" eaLnBrk="0" hangingPunct="0"/>
            <a:r>
              <a:rPr lang="en-US" sz="3600" dirty="0" smtClean="0">
                <a:solidFill>
                  <a:srgbClr val="800000"/>
                </a:solidFill>
                <a:latin typeface="Calibri" pitchFamily="34" charset="0"/>
              </a:rPr>
              <a:t>How to implement Peer-Instruction without clickers</a:t>
            </a:r>
            <a:endParaRPr lang="en-US" sz="3600" dirty="0">
              <a:solidFill>
                <a:srgbClr val="800000"/>
              </a:solidFill>
              <a:latin typeface="Calibri" pitchFamily="34" charset="0"/>
            </a:endParaRPr>
          </a:p>
        </p:txBody>
      </p:sp>
      <p:sp>
        <p:nvSpPr>
          <p:cNvPr id="258050" name="Content Placeholder 2"/>
          <p:cNvSpPr>
            <a:spLocks/>
          </p:cNvSpPr>
          <p:nvPr/>
        </p:nvSpPr>
        <p:spPr bwMode="auto">
          <a:xfrm>
            <a:off x="228600" y="990600"/>
            <a:ext cx="8686800" cy="4205288"/>
          </a:xfrm>
          <a:prstGeom prst="rect">
            <a:avLst/>
          </a:prstGeom>
          <a:noFill/>
          <a:ln w="9525">
            <a:noFill/>
            <a:miter lim="800000"/>
            <a:headEnd/>
            <a:tailEnd/>
          </a:ln>
        </p:spPr>
        <p:txBody>
          <a:bodyPr/>
          <a:lstStyle/>
          <a:p>
            <a:pPr marL="177800" indent="-177800">
              <a:spcBef>
                <a:spcPct val="20000"/>
              </a:spcBef>
              <a:buFont typeface="Arial" charset="0"/>
              <a:buNone/>
            </a:pPr>
            <a:endParaRPr lang="en-IN" sz="2400">
              <a:latin typeface="Calibri" pitchFamily="34" charset="0"/>
            </a:endParaRPr>
          </a:p>
        </p:txBody>
      </p:sp>
      <p:pic>
        <p:nvPicPr>
          <p:cNvPr id="258051" name="Picture 5" descr="h3"/>
          <p:cNvPicPr>
            <a:picLocks noChangeAspect="1" noChangeArrowheads="1"/>
          </p:cNvPicPr>
          <p:nvPr/>
        </p:nvPicPr>
        <p:blipFill>
          <a:blip r:embed="rId3"/>
          <a:srcRect/>
          <a:stretch>
            <a:fillRect/>
          </a:stretch>
        </p:blipFill>
        <p:spPr bwMode="auto">
          <a:xfrm>
            <a:off x="6389688" y="1503363"/>
            <a:ext cx="1743075" cy="2619375"/>
          </a:xfrm>
          <a:prstGeom prst="rect">
            <a:avLst/>
          </a:prstGeom>
          <a:noFill/>
          <a:ln w="9525">
            <a:noFill/>
            <a:miter lim="800000"/>
            <a:headEnd/>
            <a:tailEnd/>
          </a:ln>
        </p:spPr>
      </p:pic>
      <p:pic>
        <p:nvPicPr>
          <p:cNvPr id="258052" name="Picture 6" descr="h1"/>
          <p:cNvPicPr>
            <a:picLocks noChangeAspect="1" noChangeArrowheads="1"/>
          </p:cNvPicPr>
          <p:nvPr/>
        </p:nvPicPr>
        <p:blipFill>
          <a:blip r:embed="rId4"/>
          <a:srcRect/>
          <a:stretch>
            <a:fillRect/>
          </a:stretch>
        </p:blipFill>
        <p:spPr bwMode="auto">
          <a:xfrm>
            <a:off x="373063" y="1697038"/>
            <a:ext cx="1847850" cy="2466975"/>
          </a:xfrm>
          <a:prstGeom prst="rect">
            <a:avLst/>
          </a:prstGeom>
          <a:noFill/>
          <a:ln w="9525">
            <a:noFill/>
            <a:miter lim="800000"/>
            <a:headEnd/>
            <a:tailEnd/>
          </a:ln>
        </p:spPr>
      </p:pic>
      <p:pic>
        <p:nvPicPr>
          <p:cNvPr id="258053" name="Picture 7" descr="h2"/>
          <p:cNvPicPr>
            <a:picLocks noChangeAspect="1" noChangeArrowheads="1"/>
          </p:cNvPicPr>
          <p:nvPr/>
        </p:nvPicPr>
        <p:blipFill>
          <a:blip r:embed="rId5"/>
          <a:srcRect/>
          <a:stretch>
            <a:fillRect/>
          </a:stretch>
        </p:blipFill>
        <p:spPr bwMode="auto">
          <a:xfrm>
            <a:off x="3622675" y="1425575"/>
            <a:ext cx="1752600" cy="2609850"/>
          </a:xfrm>
          <a:prstGeom prst="rect">
            <a:avLst/>
          </a:prstGeom>
          <a:noFill/>
          <a:ln w="9525">
            <a:noFill/>
            <a:miter lim="800000"/>
            <a:headEnd/>
            <a:tailEnd/>
          </a:ln>
        </p:spPr>
      </p:pic>
      <p:sp>
        <p:nvSpPr>
          <p:cNvPr id="258054" name="Rectangle 8"/>
          <p:cNvSpPr>
            <a:spLocks noChangeArrowheads="1"/>
          </p:cNvSpPr>
          <p:nvPr/>
        </p:nvSpPr>
        <p:spPr bwMode="auto">
          <a:xfrm>
            <a:off x="5062538" y="1173163"/>
            <a:ext cx="955675" cy="3384550"/>
          </a:xfrm>
          <a:prstGeom prst="rect">
            <a:avLst/>
          </a:prstGeom>
          <a:solidFill>
            <a:schemeClr val="bg1"/>
          </a:solidFill>
          <a:ln w="9525">
            <a:noFill/>
            <a:miter lim="800000"/>
            <a:headEnd/>
            <a:tailEnd/>
          </a:ln>
        </p:spPr>
        <p:txBody>
          <a:bodyPr wrap="none" anchor="ctr"/>
          <a:lstStyle/>
          <a:p>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46</a:t>
            </a:fld>
            <a:endParaRPr lang="en-IN"/>
          </a:p>
        </p:txBody>
      </p:sp>
    </p:spTree>
    <p:extLst>
      <p:ext uri="{BB962C8B-B14F-4D97-AF65-F5344CB8AC3E}">
        <p14:creationId xmlns:p14="http://schemas.microsoft.com/office/powerpoint/2010/main" val="3720913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ChangeArrowheads="1"/>
          </p:cNvSpPr>
          <p:nvPr/>
        </p:nvSpPr>
        <p:spPr bwMode="auto">
          <a:xfrm>
            <a:off x="0" y="0"/>
            <a:ext cx="9144000" cy="855663"/>
          </a:xfrm>
          <a:prstGeom prst="rect">
            <a:avLst/>
          </a:prstGeom>
          <a:noFill/>
          <a:ln w="9525">
            <a:noFill/>
            <a:miter lim="800000"/>
            <a:headEnd/>
            <a:tailEnd/>
          </a:ln>
        </p:spPr>
        <p:txBody>
          <a:bodyPr anchor="ctr"/>
          <a:lstStyle/>
          <a:p>
            <a:pPr algn="ctr" eaLnBrk="0" hangingPunct="0"/>
            <a:r>
              <a:rPr lang="en-US" sz="3600" dirty="0">
                <a:solidFill>
                  <a:srgbClr val="800000"/>
                </a:solidFill>
                <a:latin typeface="Calibri" pitchFamily="34" charset="0"/>
              </a:rPr>
              <a:t>How to implement Peer-Instruction in your class </a:t>
            </a:r>
          </a:p>
        </p:txBody>
      </p:sp>
      <p:pic>
        <p:nvPicPr>
          <p:cNvPr id="256002" name="Picture 3"/>
          <p:cNvPicPr>
            <a:picLocks noChangeAspect="1" noChangeArrowheads="1"/>
          </p:cNvPicPr>
          <p:nvPr/>
        </p:nvPicPr>
        <p:blipFill>
          <a:blip r:embed="rId3"/>
          <a:srcRect/>
          <a:stretch>
            <a:fillRect/>
          </a:stretch>
        </p:blipFill>
        <p:spPr bwMode="auto">
          <a:xfrm>
            <a:off x="360363" y="3332163"/>
            <a:ext cx="4570412" cy="3519487"/>
          </a:xfrm>
          <a:prstGeom prst="rect">
            <a:avLst/>
          </a:prstGeom>
          <a:noFill/>
          <a:ln w="9525">
            <a:noFill/>
            <a:miter lim="800000"/>
            <a:headEnd/>
            <a:tailEnd/>
          </a:ln>
        </p:spPr>
      </p:pic>
      <p:sp>
        <p:nvSpPr>
          <p:cNvPr id="256003" name="Text Box 4"/>
          <p:cNvSpPr txBox="1">
            <a:spLocks noChangeArrowheads="1"/>
          </p:cNvSpPr>
          <p:nvPr/>
        </p:nvSpPr>
        <p:spPr bwMode="auto">
          <a:xfrm>
            <a:off x="5518150" y="3457575"/>
            <a:ext cx="3178175" cy="2109788"/>
          </a:xfrm>
          <a:prstGeom prst="rect">
            <a:avLst/>
          </a:prstGeom>
          <a:noFill/>
          <a:ln w="9525">
            <a:solidFill>
              <a:schemeClr val="tx1"/>
            </a:solidFill>
            <a:miter lim="800000"/>
            <a:headEnd/>
            <a:tailEnd/>
          </a:ln>
        </p:spPr>
        <p:txBody>
          <a:bodyPr>
            <a:spAutoFit/>
          </a:bodyPr>
          <a:lstStyle/>
          <a:p>
            <a:pPr>
              <a:spcBef>
                <a:spcPct val="50000"/>
              </a:spcBef>
            </a:pPr>
            <a:r>
              <a:rPr lang="en-US" sz="2400"/>
              <a:t>OR:</a:t>
            </a:r>
          </a:p>
          <a:p>
            <a:pPr>
              <a:spcBef>
                <a:spcPct val="50000"/>
              </a:spcBef>
            </a:pPr>
            <a:r>
              <a:rPr lang="en-US" sz="2400"/>
              <a:t>A4 sheet of paper </a:t>
            </a:r>
          </a:p>
          <a:p>
            <a:pPr>
              <a:spcBef>
                <a:spcPct val="50000"/>
              </a:spcBef>
            </a:pPr>
            <a:r>
              <a:rPr lang="en-US" sz="2400"/>
              <a:t>Fold it in four</a:t>
            </a:r>
          </a:p>
          <a:p>
            <a:pPr>
              <a:spcBef>
                <a:spcPct val="50000"/>
              </a:spcBef>
            </a:pPr>
            <a:r>
              <a:rPr lang="en-US" sz="2400"/>
              <a:t>Marker – A, B, C, D</a:t>
            </a:r>
            <a:endParaRPr lang="en-IN" sz="2400"/>
          </a:p>
        </p:txBody>
      </p:sp>
      <p:pic>
        <p:nvPicPr>
          <p:cNvPr id="256004" name="Picture 5" descr="pi3"/>
          <p:cNvPicPr>
            <a:picLocks noChangeAspect="1" noChangeArrowheads="1"/>
          </p:cNvPicPr>
          <p:nvPr/>
        </p:nvPicPr>
        <p:blipFill>
          <a:blip r:embed="rId4"/>
          <a:srcRect/>
          <a:stretch>
            <a:fillRect/>
          </a:stretch>
        </p:blipFill>
        <p:spPr bwMode="auto">
          <a:xfrm>
            <a:off x="1597025" y="838200"/>
            <a:ext cx="5595938" cy="2087563"/>
          </a:xfrm>
          <a:prstGeom prst="rect">
            <a:avLst/>
          </a:prstGeom>
          <a:noFill/>
          <a:ln w="9525">
            <a:noFill/>
            <a:miter lim="800000"/>
            <a:headEnd/>
            <a:tailEnd/>
          </a:ln>
        </p:spPr>
      </p:pic>
      <p:sp>
        <p:nvSpPr>
          <p:cNvPr id="256005" name="Text Box 4"/>
          <p:cNvSpPr txBox="1">
            <a:spLocks noChangeArrowheads="1"/>
          </p:cNvSpPr>
          <p:nvPr/>
        </p:nvSpPr>
        <p:spPr bwMode="auto">
          <a:xfrm>
            <a:off x="1436688" y="2676525"/>
            <a:ext cx="6140450" cy="555625"/>
          </a:xfrm>
          <a:prstGeom prst="rect">
            <a:avLst/>
          </a:prstGeom>
          <a:solidFill>
            <a:schemeClr val="bg1"/>
          </a:solidFill>
          <a:ln w="9525">
            <a:noFill/>
            <a:miter lim="800000"/>
            <a:headEnd/>
            <a:tailEnd/>
          </a:ln>
        </p:spPr>
        <p:txBody>
          <a:bodyPr lIns="0" rIns="0">
            <a:spAutoFit/>
          </a:bodyPr>
          <a:lstStyle/>
          <a:p>
            <a:pPr>
              <a:lnSpc>
                <a:spcPct val="95000"/>
              </a:lnSpc>
            </a:pPr>
            <a:r>
              <a:rPr lang="en-IN" sz="1600" dirty="0">
                <a:solidFill>
                  <a:srgbClr val="016F06"/>
                </a:solidFill>
                <a:latin typeface="Calibri" pitchFamily="34" charset="0"/>
                <a:cs typeface="Calibri" pitchFamily="34" charset="0"/>
              </a:rPr>
              <a:t>Image from </a:t>
            </a:r>
            <a:r>
              <a:rPr lang="en-IN" sz="1600" dirty="0" err="1">
                <a:solidFill>
                  <a:srgbClr val="016F06"/>
                </a:solidFill>
                <a:latin typeface="Calibri" pitchFamily="34" charset="0"/>
                <a:cs typeface="Calibri" pitchFamily="34" charset="0"/>
              </a:rPr>
              <a:t>Monash</a:t>
            </a:r>
            <a:r>
              <a:rPr lang="en-IN" sz="1600" dirty="0">
                <a:solidFill>
                  <a:srgbClr val="016F06"/>
                </a:solidFill>
                <a:latin typeface="Calibri" pitchFamily="34" charset="0"/>
                <a:cs typeface="Calibri" pitchFamily="34" charset="0"/>
              </a:rPr>
              <a:t> University Peer Instruction in the Humanities Project http://tinyurl.com/kh7uo2o </a:t>
            </a:r>
            <a:endParaRPr lang="en-US" sz="1600" dirty="0">
              <a:solidFill>
                <a:srgbClr val="016F06"/>
              </a:solidFill>
              <a:latin typeface="Calibri" pitchFamily="34" charset="0"/>
              <a:cs typeface="Calibri"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47</a:t>
            </a:fld>
            <a:endParaRPr lang="en-IN"/>
          </a:p>
        </p:txBody>
      </p:sp>
    </p:spTree>
    <p:extLst>
      <p:ext uri="{BB962C8B-B14F-4D97-AF65-F5344CB8AC3E}">
        <p14:creationId xmlns:p14="http://schemas.microsoft.com/office/powerpoint/2010/main" val="32368449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Content Placeholder 2"/>
          <p:cNvSpPr>
            <a:spLocks noGrp="1"/>
          </p:cNvSpPr>
          <p:nvPr>
            <p:ph idx="4294967295"/>
          </p:nvPr>
        </p:nvSpPr>
        <p:spPr>
          <a:xfrm>
            <a:off x="76200" y="2133600"/>
            <a:ext cx="8915400" cy="3367088"/>
          </a:xfrm>
        </p:spPr>
        <p:txBody>
          <a:bodyPr/>
          <a:lstStyle/>
          <a:p>
            <a:pPr algn="ctr" eaLnBrk="1" hangingPunct="1">
              <a:spcBef>
                <a:spcPct val="40000"/>
              </a:spcBef>
              <a:buFont typeface="Arial" charset="0"/>
              <a:buNone/>
            </a:pPr>
            <a:r>
              <a:rPr lang="en-US" sz="4000" dirty="0" smtClean="0"/>
              <a:t>Why Peer-Instruction</a:t>
            </a:r>
            <a:endParaRPr lang="en-IN" sz="4000" dirty="0" smtClean="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48</a:t>
            </a:fld>
            <a:endParaRPr lang="en-IN"/>
          </a:p>
        </p:txBody>
      </p:sp>
    </p:spTree>
    <p:extLst>
      <p:ext uri="{BB962C8B-B14F-4D97-AF65-F5344CB8AC3E}">
        <p14:creationId xmlns:p14="http://schemas.microsoft.com/office/powerpoint/2010/main" val="655118457"/>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2"/>
          <p:cNvSpPr>
            <a:spLocks noChangeArrowheads="1"/>
          </p:cNvSpPr>
          <p:nvPr/>
        </p:nvSpPr>
        <p:spPr bwMode="auto">
          <a:xfrm>
            <a:off x="0" y="0"/>
            <a:ext cx="9144000" cy="855663"/>
          </a:xfrm>
          <a:prstGeom prst="rect">
            <a:avLst/>
          </a:prstGeom>
          <a:noFill/>
          <a:ln w="9525">
            <a:noFill/>
            <a:miter lim="800000"/>
            <a:headEnd/>
            <a:tailEnd/>
          </a:ln>
        </p:spPr>
        <p:txBody>
          <a:bodyPr lIns="36000" rIns="36000" anchor="ctr"/>
          <a:lstStyle/>
          <a:p>
            <a:pPr algn="ctr" eaLnBrk="0" hangingPunct="0"/>
            <a:r>
              <a:rPr lang="en-US" sz="3600">
                <a:solidFill>
                  <a:srgbClr val="800000"/>
                </a:solidFill>
                <a:latin typeface="Calibri" pitchFamily="34" charset="0"/>
              </a:rPr>
              <a:t>PI one of the most widely researched* strategies</a:t>
            </a:r>
            <a:br>
              <a:rPr lang="en-US" sz="3600">
                <a:solidFill>
                  <a:srgbClr val="800000"/>
                </a:solidFill>
                <a:latin typeface="Calibri" pitchFamily="34" charset="0"/>
              </a:rPr>
            </a:br>
            <a:r>
              <a:rPr lang="en-US" sz="2000" i="1">
                <a:latin typeface="Calibri" pitchFamily="34" charset="0"/>
              </a:rPr>
              <a:t>(* This is good because …)</a:t>
            </a:r>
          </a:p>
        </p:txBody>
      </p:sp>
      <p:sp>
        <p:nvSpPr>
          <p:cNvPr id="262146" name="Content Placeholder 2"/>
          <p:cNvSpPr>
            <a:spLocks/>
          </p:cNvSpPr>
          <p:nvPr/>
        </p:nvSpPr>
        <p:spPr bwMode="auto">
          <a:xfrm>
            <a:off x="128588" y="990600"/>
            <a:ext cx="8839200" cy="5386388"/>
          </a:xfrm>
          <a:prstGeom prst="rect">
            <a:avLst/>
          </a:prstGeom>
          <a:noFill/>
          <a:ln w="9525">
            <a:noFill/>
            <a:miter lim="800000"/>
            <a:headEnd/>
            <a:tailEnd/>
          </a:ln>
        </p:spPr>
        <p:txBody>
          <a:bodyPr/>
          <a:lstStyle/>
          <a:p>
            <a:pPr marL="177800" indent="-177800">
              <a:spcBef>
                <a:spcPct val="20000"/>
              </a:spcBef>
              <a:buFont typeface="Arial" charset="0"/>
              <a:buChar char="•"/>
            </a:pPr>
            <a:r>
              <a:rPr lang="en-US" sz="2400" dirty="0">
                <a:latin typeface="Calibri" pitchFamily="34" charset="0"/>
              </a:rPr>
              <a:t>Extent of research</a:t>
            </a:r>
            <a:endParaRPr lang="en-IN" sz="2400" dirty="0">
              <a:latin typeface="Calibri" pitchFamily="34" charset="0"/>
            </a:endParaRPr>
          </a:p>
          <a:p>
            <a:pPr marL="742950" lvl="1" indent="-285750">
              <a:spcBef>
                <a:spcPct val="20000"/>
              </a:spcBef>
              <a:buFont typeface="Arial" charset="0"/>
              <a:buChar char="–"/>
            </a:pPr>
            <a:r>
              <a:rPr lang="en-US" sz="2000" dirty="0">
                <a:latin typeface="Calibri" pitchFamily="34" charset="0"/>
              </a:rPr>
              <a:t>300+ research articles </a:t>
            </a:r>
          </a:p>
          <a:p>
            <a:pPr marL="742950" lvl="1" indent="-285750">
              <a:spcBef>
                <a:spcPct val="20000"/>
              </a:spcBef>
              <a:buFont typeface="Arial" charset="0"/>
              <a:buChar char="–"/>
            </a:pPr>
            <a:r>
              <a:rPr lang="en-US" sz="2000" dirty="0">
                <a:latin typeface="Calibri" pitchFamily="34" charset="0"/>
              </a:rPr>
              <a:t>Physics, biology, chemistry </a:t>
            </a:r>
            <a:r>
              <a:rPr lang="en-US" sz="2000" dirty="0" err="1">
                <a:latin typeface="Calibri" pitchFamily="34" charset="0"/>
              </a:rPr>
              <a:t>maths</a:t>
            </a:r>
            <a:r>
              <a:rPr lang="en-US" sz="2000" dirty="0">
                <a:latin typeface="Calibri" pitchFamily="34" charset="0"/>
              </a:rPr>
              <a:t>, CS, engineering, psychology, medicine &amp; nursing …</a:t>
            </a:r>
          </a:p>
          <a:p>
            <a:pPr marL="742950" lvl="1" indent="-285750">
              <a:spcBef>
                <a:spcPct val="20000"/>
              </a:spcBef>
              <a:buFont typeface="Arial" charset="0"/>
              <a:buChar char="–"/>
            </a:pPr>
            <a:r>
              <a:rPr lang="en-US" sz="2000" dirty="0">
                <a:latin typeface="Calibri" pitchFamily="34" charset="0"/>
              </a:rPr>
              <a:t>Many controlled studies using standardized tests</a:t>
            </a:r>
          </a:p>
          <a:p>
            <a:pPr marL="177800" indent="-177800">
              <a:spcBef>
                <a:spcPct val="40000"/>
              </a:spcBef>
              <a:buFont typeface="Arial" charset="0"/>
              <a:buChar char="•"/>
            </a:pPr>
            <a:r>
              <a:rPr lang="en-US" sz="2400" dirty="0">
                <a:latin typeface="Calibri" pitchFamily="34" charset="0"/>
              </a:rPr>
              <a:t>Courses using peer instruction outperform traditional lecture courses on a common test</a:t>
            </a:r>
          </a:p>
          <a:p>
            <a:pPr marL="177800" indent="-177800" eaLnBrk="0" hangingPunct="0">
              <a:spcBef>
                <a:spcPct val="40000"/>
              </a:spcBef>
              <a:buFont typeface="Arial" charset="0"/>
              <a:buChar char="•"/>
            </a:pPr>
            <a:r>
              <a:rPr lang="en-US" sz="2400" dirty="0">
                <a:latin typeface="Calibri" pitchFamily="34" charset="0"/>
              </a:rPr>
              <a:t>Students can better answer a question on their own, after peer instruction discussion, (especially difficult questions) –  study with 16 pairs of isomorphic  questions </a:t>
            </a:r>
            <a:r>
              <a:rPr lang="en-US" i="1" dirty="0">
                <a:solidFill>
                  <a:srgbClr val="016F06"/>
                </a:solidFill>
                <a:latin typeface="Calibri" pitchFamily="34" charset="0"/>
              </a:rPr>
              <a:t>Smith et al, Science 2009</a:t>
            </a:r>
          </a:p>
          <a:p>
            <a:pPr marL="177800" indent="-177800" eaLnBrk="0" hangingPunct="0">
              <a:spcBef>
                <a:spcPct val="40000"/>
              </a:spcBef>
              <a:buFont typeface="Arial" charset="0"/>
              <a:buChar char="•"/>
            </a:pPr>
            <a:r>
              <a:rPr lang="en-US" sz="2400" dirty="0">
                <a:latin typeface="Calibri" pitchFamily="34" charset="0"/>
              </a:rPr>
              <a:t>Research on student perception says: clickers help students show up for class, feel part of class community, make their voice heard, hold them accountable</a:t>
            </a:r>
            <a:r>
              <a:rPr lang="en-US" sz="2800" dirty="0">
                <a:latin typeface="Calibri" pitchFamily="34" charset="0"/>
              </a:rPr>
              <a:t> …</a:t>
            </a:r>
            <a:endParaRPr lang="en-US" sz="2400" dirty="0">
              <a:latin typeface="Calibri"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49</a:t>
            </a:fld>
            <a:endParaRPr lang="en-IN"/>
          </a:p>
        </p:txBody>
      </p:sp>
    </p:spTree>
    <p:extLst>
      <p:ext uri="{BB962C8B-B14F-4D97-AF65-F5344CB8AC3E}">
        <p14:creationId xmlns:p14="http://schemas.microsoft.com/office/powerpoint/2010/main" val="98198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14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214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1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214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214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21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smtClean="0"/>
              <a:t>i-SIGCSE</a:t>
            </a:r>
            <a:endParaRPr lang="en-US" altLang="en-US"/>
          </a:p>
        </p:txBody>
      </p:sp>
      <p:sp>
        <p:nvSpPr>
          <p:cNvPr id="5" name="Slide Number Placeholder 4"/>
          <p:cNvSpPr>
            <a:spLocks noGrp="1"/>
          </p:cNvSpPr>
          <p:nvPr>
            <p:ph type="sldNum" sz="quarter" idx="11"/>
          </p:nvPr>
        </p:nvSpPr>
        <p:spPr/>
        <p:txBody>
          <a:bodyPr/>
          <a:lstStyle/>
          <a:p>
            <a:fld id="{8218FCF9-A5FC-4B0F-80B0-DB17744139A4}" type="slidenum">
              <a:rPr lang="en-US" altLang="en-US"/>
              <a:pPr/>
              <a:t>5</a:t>
            </a:fld>
            <a:endParaRPr lang="en-US" altLang="en-US"/>
          </a:p>
        </p:txBody>
      </p:sp>
      <p:sp>
        <p:nvSpPr>
          <p:cNvPr id="6" name="Footer Placeholder 5"/>
          <p:cNvSpPr>
            <a:spLocks noGrp="1"/>
          </p:cNvSpPr>
          <p:nvPr>
            <p:ph type="ftr" sz="quarter" idx="12"/>
          </p:nvPr>
        </p:nvSpPr>
        <p:spPr/>
        <p:txBody>
          <a:bodyPr/>
          <a:lstStyle/>
          <a:p>
            <a:r>
              <a:rPr lang="en-US" altLang="en-US" smtClean="0"/>
              <a:t>IIT Bombay</a:t>
            </a:r>
            <a:endParaRPr lang="en-US" altLang="en-US"/>
          </a:p>
        </p:txBody>
      </p:sp>
      <p:sp>
        <p:nvSpPr>
          <p:cNvPr id="694274" name="Rectangle 2"/>
          <p:cNvSpPr>
            <a:spLocks noGrp="1" noChangeArrowheads="1"/>
          </p:cNvSpPr>
          <p:nvPr>
            <p:ph type="title"/>
          </p:nvPr>
        </p:nvSpPr>
        <p:spPr>
          <a:xfrm>
            <a:off x="152400" y="76200"/>
            <a:ext cx="8991600" cy="701675"/>
          </a:xfrm>
          <a:noFill/>
        </p:spPr>
        <p:txBody>
          <a:bodyPr lIns="45720" rIns="45720"/>
          <a:lstStyle/>
          <a:p>
            <a:r>
              <a:rPr lang="en-US" altLang="en-US" sz="4000" dirty="0"/>
              <a:t>Principles from </a:t>
            </a:r>
            <a:r>
              <a:rPr lang="en-US" altLang="en-US" sz="4000" dirty="0" smtClean="0"/>
              <a:t>cognitive science </a:t>
            </a:r>
            <a:r>
              <a:rPr lang="en-US" altLang="en-US" sz="4000" dirty="0"/>
              <a:t>research</a:t>
            </a:r>
          </a:p>
        </p:txBody>
      </p:sp>
      <p:sp>
        <p:nvSpPr>
          <p:cNvPr id="694275" name="Rectangle 3"/>
          <p:cNvSpPr>
            <a:spLocks noChangeArrowheads="1"/>
          </p:cNvSpPr>
          <p:nvPr/>
        </p:nvSpPr>
        <p:spPr bwMode="auto">
          <a:xfrm>
            <a:off x="152400" y="1143000"/>
            <a:ext cx="8839200" cy="5257800"/>
          </a:xfrm>
          <a:prstGeom prst="rect">
            <a:avLst/>
          </a:prstGeom>
          <a:noFill/>
          <a:ln>
            <a:noFill/>
          </a:ln>
          <a:effectLst/>
          <a:extLst>
            <a:ext uri="{909E8E84-426E-40DD-AFC4-6F175D3DCCD1}">
              <a14:hiddenFill xmlns:a14="http://schemas.microsoft.com/office/drawing/2010/main">
                <a:solidFill>
                  <a:srgbClr val="6666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174625" indent="-174625" algn="ctr" defTabSz="457200">
              <a:spcBef>
                <a:spcPct val="20000"/>
              </a:spcBef>
              <a:tabLst>
                <a:tab pos="1746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Arial" panose="020B0604020202020204" pitchFamily="34" charset="0"/>
              </a:defRPr>
            </a:lvl1pPr>
            <a:lvl2pPr algn="ctr" defTabSz="457200">
              <a:spcBef>
                <a:spcPct val="20000"/>
              </a:spcBef>
              <a:tabLst>
                <a:tab pos="1746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Arial" panose="020B0604020202020204" pitchFamily="34" charset="0"/>
              </a:defRPr>
            </a:lvl2pPr>
            <a:lvl3pPr algn="ctr" defTabSz="457200">
              <a:spcBef>
                <a:spcPct val="20000"/>
              </a:spcBef>
              <a:tabLst>
                <a:tab pos="1746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defRPr>
            </a:lvl3pPr>
            <a:lvl4pPr algn="ctr" defTabSz="457200">
              <a:spcBef>
                <a:spcPct val="20000"/>
              </a:spcBef>
              <a:tabLst>
                <a:tab pos="1746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4pPr>
            <a:lvl5pPr algn="ctr" defTabSz="457200">
              <a:spcBef>
                <a:spcPct val="20000"/>
              </a:spcBef>
              <a:tabLst>
                <a:tab pos="1746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5pPr>
            <a:lvl6pPr algn="ctr" defTabSz="457200" fontAlgn="base">
              <a:spcBef>
                <a:spcPct val="20000"/>
              </a:spcBef>
              <a:spcAft>
                <a:spcPct val="0"/>
              </a:spcAft>
              <a:tabLst>
                <a:tab pos="1746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6pPr>
            <a:lvl7pPr algn="ctr" defTabSz="457200" fontAlgn="base">
              <a:spcBef>
                <a:spcPct val="20000"/>
              </a:spcBef>
              <a:spcAft>
                <a:spcPct val="0"/>
              </a:spcAft>
              <a:tabLst>
                <a:tab pos="1746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7pPr>
            <a:lvl8pPr algn="ctr" defTabSz="457200" fontAlgn="base">
              <a:spcBef>
                <a:spcPct val="20000"/>
              </a:spcBef>
              <a:spcAft>
                <a:spcPct val="0"/>
              </a:spcAft>
              <a:tabLst>
                <a:tab pos="1746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8pPr>
            <a:lvl9pPr algn="ctr" defTabSz="457200" fontAlgn="base">
              <a:spcBef>
                <a:spcPct val="20000"/>
              </a:spcBef>
              <a:spcAft>
                <a:spcPct val="0"/>
              </a:spcAft>
              <a:tabLst>
                <a:tab pos="17462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Arial" panose="020B0604020202020204" pitchFamily="34" charset="0"/>
              </a:defRPr>
            </a:lvl9pPr>
          </a:lstStyle>
          <a:p>
            <a:pPr algn="l">
              <a:lnSpc>
                <a:spcPct val="120000"/>
              </a:lnSpc>
              <a:spcAft>
                <a:spcPct val="25000"/>
              </a:spcAft>
              <a:buClr>
                <a:schemeClr val="tx1"/>
              </a:buClr>
              <a:buFont typeface="Times" panose="02020603050405020304" pitchFamily="18" charset="0"/>
              <a:buChar char="•"/>
            </a:pPr>
            <a:r>
              <a:rPr lang="en-US" altLang="en-US" sz="2400" dirty="0"/>
              <a:t>Learning is not transfer of information. Learners actively construct their knowledge. (Constructivism)</a:t>
            </a:r>
          </a:p>
          <a:p>
            <a:pPr algn="l">
              <a:lnSpc>
                <a:spcPct val="120000"/>
              </a:lnSpc>
              <a:spcAft>
                <a:spcPct val="25000"/>
              </a:spcAft>
              <a:buClr>
                <a:schemeClr val="tx1"/>
              </a:buClr>
              <a:buFont typeface="Times" panose="02020603050405020304" pitchFamily="18" charset="0"/>
              <a:buChar char="•"/>
            </a:pPr>
            <a:r>
              <a:rPr lang="en-US" altLang="en-US" sz="2400" dirty="0"/>
              <a:t>What people already know affects what they learn (prior knowledge)</a:t>
            </a:r>
          </a:p>
          <a:p>
            <a:pPr algn="l">
              <a:lnSpc>
                <a:spcPct val="120000"/>
              </a:lnSpc>
              <a:spcAft>
                <a:spcPct val="25000"/>
              </a:spcAft>
              <a:buClr>
                <a:schemeClr val="tx1"/>
              </a:buClr>
              <a:buFont typeface="Times" panose="02020603050405020304" pitchFamily="18" charset="0"/>
              <a:buChar char="•"/>
            </a:pPr>
            <a:r>
              <a:rPr lang="en-US" altLang="en-US" sz="2400" dirty="0"/>
              <a:t>Effective learning happens when there is context              (situated cognition)</a:t>
            </a:r>
          </a:p>
          <a:p>
            <a:pPr algn="l">
              <a:lnSpc>
                <a:spcPct val="120000"/>
              </a:lnSpc>
              <a:buClr>
                <a:schemeClr val="tx1"/>
              </a:buClr>
              <a:buFont typeface="Times" panose="02020603050405020304" pitchFamily="18" charset="0"/>
              <a:buChar char="•"/>
            </a:pPr>
            <a:r>
              <a:rPr lang="en-US" altLang="en-US" sz="2400" dirty="0"/>
              <a:t>Learning happens effectively as social activity (social learning)</a:t>
            </a:r>
          </a:p>
          <a:p>
            <a:pPr algn="l">
              <a:lnSpc>
                <a:spcPct val="120000"/>
              </a:lnSpc>
              <a:buClr>
                <a:schemeClr val="tx1"/>
              </a:buClr>
              <a:buFont typeface="Times" panose="02020603050405020304" pitchFamily="18" charset="0"/>
              <a:buChar char="•"/>
            </a:pPr>
            <a:r>
              <a:rPr lang="en-IN" altLang="en-US" sz="2400" dirty="0"/>
              <a:t>Different students have different mental responses and different approaches to learning (individuality)</a:t>
            </a:r>
            <a:endParaRPr lang="en-GB" altLang="en-US" sz="2400" dirty="0"/>
          </a:p>
        </p:txBody>
      </p:sp>
    </p:spTree>
    <p:extLst>
      <p:ext uri="{BB962C8B-B14F-4D97-AF65-F5344CB8AC3E}">
        <p14:creationId xmlns:p14="http://schemas.microsoft.com/office/powerpoint/2010/main" val="385659763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4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42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94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Content Placeholder 2"/>
          <p:cNvSpPr>
            <a:spLocks noGrp="1"/>
          </p:cNvSpPr>
          <p:nvPr>
            <p:ph idx="4294967295"/>
          </p:nvPr>
        </p:nvSpPr>
        <p:spPr>
          <a:xfrm>
            <a:off x="76200" y="2133600"/>
            <a:ext cx="8915400" cy="3367088"/>
          </a:xfrm>
        </p:spPr>
        <p:txBody>
          <a:bodyPr/>
          <a:lstStyle/>
          <a:p>
            <a:pPr algn="ctr" eaLnBrk="1" hangingPunct="1">
              <a:spcBef>
                <a:spcPct val="40000"/>
              </a:spcBef>
              <a:buFont typeface="Arial" charset="0"/>
              <a:buNone/>
            </a:pPr>
            <a:r>
              <a:rPr lang="en-US" sz="3600" dirty="0" smtClean="0"/>
              <a:t>Writing effective Peer-Instruction questions</a:t>
            </a:r>
            <a:endParaRPr lang="en-IN" sz="3600" dirty="0" smtClean="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50</a:t>
            </a:fld>
            <a:endParaRPr lang="en-IN"/>
          </a:p>
        </p:txBody>
      </p:sp>
    </p:spTree>
    <p:extLst>
      <p:ext uri="{BB962C8B-B14F-4D97-AF65-F5344CB8AC3E}">
        <p14:creationId xmlns:p14="http://schemas.microsoft.com/office/powerpoint/2010/main" val="1099966646"/>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idx="4294967295"/>
          </p:nvPr>
        </p:nvSpPr>
        <p:spPr>
          <a:xfrm>
            <a:off x="0" y="344488"/>
            <a:ext cx="9143999" cy="615950"/>
          </a:xfrm>
        </p:spPr>
        <p:txBody>
          <a:bodyPr>
            <a:normAutofit fontScale="90000"/>
          </a:bodyPr>
          <a:lstStyle/>
          <a:p>
            <a:r>
              <a:rPr lang="en-US" sz="3600" dirty="0" smtClean="0">
                <a:solidFill>
                  <a:srgbClr val="800000"/>
                </a:solidFill>
              </a:rPr>
              <a:t>Example 1: Counting iterations</a:t>
            </a:r>
          </a:p>
        </p:txBody>
      </p:sp>
      <p:sp>
        <p:nvSpPr>
          <p:cNvPr id="278530" name="Rectangle 4"/>
          <p:cNvSpPr>
            <a:spLocks noChangeArrowheads="1"/>
          </p:cNvSpPr>
          <p:nvPr/>
        </p:nvSpPr>
        <p:spPr bwMode="auto">
          <a:xfrm>
            <a:off x="142875" y="1074737"/>
            <a:ext cx="8986837" cy="4832092"/>
          </a:xfrm>
          <a:prstGeom prst="rect">
            <a:avLst/>
          </a:prstGeom>
          <a:noFill/>
          <a:ln w="9525">
            <a:noFill/>
            <a:miter lim="800000"/>
            <a:headEnd/>
            <a:tailEnd/>
          </a:ln>
        </p:spPr>
        <p:txBody>
          <a:bodyPr wrap="square">
            <a:spAutoFit/>
          </a:bodyPr>
          <a:lstStyle/>
          <a:p>
            <a:r>
              <a:rPr lang="en-US" sz="2800" dirty="0" smtClean="0">
                <a:latin typeface="Calibri" pitchFamily="34" charset="0"/>
                <a:cs typeface="Calibri" pitchFamily="34" charset="0"/>
              </a:rPr>
              <a:t>Below is the </a:t>
            </a:r>
            <a:r>
              <a:rPr lang="en-US" sz="2800" i="1" dirty="0" smtClean="0">
                <a:latin typeface="Calibri" pitchFamily="34" charset="0"/>
                <a:cs typeface="Calibri" pitchFamily="34" charset="0"/>
              </a:rPr>
              <a:t>for loop</a:t>
            </a:r>
            <a:r>
              <a:rPr lang="en-US" sz="2800" dirty="0" smtClean="0">
                <a:latin typeface="Calibri" pitchFamily="34" charset="0"/>
                <a:cs typeface="Calibri" pitchFamily="34" charset="0"/>
              </a:rPr>
              <a:t> for calculating the factorial of a number. </a:t>
            </a:r>
            <a:r>
              <a:rPr lang="en-US" sz="2800" dirty="0">
                <a:solidFill>
                  <a:srgbClr val="0000FF"/>
                </a:solidFill>
                <a:latin typeface="Calibri" pitchFamily="34" charset="0"/>
                <a:cs typeface="Calibri" pitchFamily="34" charset="0"/>
              </a:rPr>
              <a:t>How many times is this set of code executed ?</a:t>
            </a:r>
          </a:p>
          <a:p>
            <a:pPr marL="342900" indent="-342900"/>
            <a:endParaRPr lang="en-US" sz="2800" dirty="0" smtClean="0">
              <a:latin typeface="Calibri" pitchFamily="34" charset="0"/>
              <a:cs typeface="Calibri" pitchFamily="34" charset="0"/>
            </a:endParaRPr>
          </a:p>
          <a:p>
            <a:pPr marL="342900" indent="-342900"/>
            <a:r>
              <a:rPr lang="en-US" sz="2800" dirty="0" smtClean="0">
                <a:latin typeface="Calibri" pitchFamily="34" charset="0"/>
                <a:cs typeface="Calibri" pitchFamily="34" charset="0"/>
              </a:rPr>
              <a:t>for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1;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&lt;= N;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a:t>
            </a:r>
          </a:p>
          <a:p>
            <a:pPr marL="342900" indent="-342900"/>
            <a:r>
              <a:rPr lang="en-US" sz="2800" dirty="0" err="1" smtClean="0">
                <a:latin typeface="Calibri" pitchFamily="34" charset="0"/>
                <a:cs typeface="Calibri" pitchFamily="34" charset="0"/>
              </a:rPr>
              <a:t>nFactorial</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nFactorial</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a:t>
            </a:r>
          </a:p>
          <a:p>
            <a:pPr marL="342900" indent="-342900"/>
            <a:r>
              <a:rPr lang="en-US" sz="2800" dirty="0" smtClean="0">
                <a:latin typeface="Calibri" pitchFamily="34" charset="0"/>
                <a:cs typeface="Calibri" pitchFamily="34" charset="0"/>
              </a:rPr>
              <a:t>}</a:t>
            </a:r>
          </a:p>
          <a:p>
            <a:pPr marL="342900" indent="-342900"/>
            <a:endParaRPr lang="en-US" sz="2800" dirty="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1 time</a:t>
            </a:r>
          </a:p>
          <a:p>
            <a:pPr marL="514350" indent="-514350">
              <a:buAutoNum type="arabicParenR"/>
            </a:pPr>
            <a:r>
              <a:rPr lang="en-US" sz="2800" dirty="0" smtClean="0">
                <a:latin typeface="Calibri" pitchFamily="34" charset="0"/>
                <a:cs typeface="Calibri" pitchFamily="34" charset="0"/>
              </a:rPr>
              <a:t>N times</a:t>
            </a:r>
          </a:p>
          <a:p>
            <a:pPr marL="514350" indent="-514350">
              <a:buAutoNum type="arabicParenR"/>
            </a:pPr>
            <a:r>
              <a:rPr lang="en-US" sz="2800" dirty="0" smtClean="0">
                <a:latin typeface="Calibri" pitchFamily="34" charset="0"/>
                <a:cs typeface="Calibri" pitchFamily="34" charset="0"/>
              </a:rPr>
              <a:t>N -1 times</a:t>
            </a:r>
          </a:p>
          <a:p>
            <a:pPr marL="514350" indent="-514350">
              <a:buAutoNum type="arabicParenR"/>
            </a:pPr>
            <a:r>
              <a:rPr lang="en-US" sz="2800" dirty="0" smtClean="0">
                <a:latin typeface="Calibri" pitchFamily="34" charset="0"/>
                <a:cs typeface="Calibri" pitchFamily="34" charset="0"/>
              </a:rPr>
              <a:t>N + 1 times </a:t>
            </a:r>
            <a:endParaRPr lang="en-IN" sz="3200" dirty="0">
              <a:latin typeface="Calibri" pitchFamily="34" charset="0"/>
              <a:cs typeface="Calibri"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51</a:t>
            </a:fld>
            <a:endParaRPr lang="en-IN"/>
          </a:p>
        </p:txBody>
      </p:sp>
    </p:spTree>
    <p:extLst>
      <p:ext uri="{BB962C8B-B14F-4D97-AF65-F5344CB8AC3E}">
        <p14:creationId xmlns:p14="http://schemas.microsoft.com/office/powerpoint/2010/main" val="23007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53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53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85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Title 1"/>
          <p:cNvSpPr>
            <a:spLocks noGrp="1"/>
          </p:cNvSpPr>
          <p:nvPr>
            <p:ph type="title" idx="4294967295"/>
          </p:nvPr>
        </p:nvSpPr>
        <p:spPr>
          <a:xfrm>
            <a:off x="157163" y="17458"/>
            <a:ext cx="8986837" cy="682625"/>
          </a:xfrm>
        </p:spPr>
        <p:txBody>
          <a:bodyPr/>
          <a:lstStyle/>
          <a:p>
            <a:r>
              <a:rPr lang="en-US" sz="3600" dirty="0" smtClean="0">
                <a:solidFill>
                  <a:srgbClr val="800000"/>
                </a:solidFill>
              </a:rPr>
              <a:t>Example </a:t>
            </a:r>
            <a:r>
              <a:rPr lang="en-US" sz="3600" dirty="0" smtClean="0">
                <a:solidFill>
                  <a:srgbClr val="800000"/>
                </a:solidFill>
              </a:rPr>
              <a:t>2: </a:t>
            </a:r>
            <a:r>
              <a:rPr lang="en-US" sz="3600" dirty="0" smtClean="0">
                <a:solidFill>
                  <a:srgbClr val="800000"/>
                </a:solidFill>
              </a:rPr>
              <a:t>Predict the outcome of a program  </a:t>
            </a:r>
          </a:p>
        </p:txBody>
      </p:sp>
      <p:sp>
        <p:nvSpPr>
          <p:cNvPr id="7" name="Rectangle 4"/>
          <p:cNvSpPr>
            <a:spLocks noChangeArrowheads="1"/>
          </p:cNvSpPr>
          <p:nvPr/>
        </p:nvSpPr>
        <p:spPr bwMode="auto">
          <a:xfrm>
            <a:off x="157162" y="700083"/>
            <a:ext cx="8986837" cy="7725192"/>
          </a:xfrm>
          <a:prstGeom prst="rect">
            <a:avLst/>
          </a:prstGeom>
          <a:noFill/>
          <a:ln w="9525">
            <a:noFill/>
            <a:miter lim="800000"/>
            <a:headEnd/>
            <a:tailEnd/>
          </a:ln>
        </p:spPr>
        <p:txBody>
          <a:bodyPr wrap="square">
            <a:spAutoFit/>
          </a:bodyPr>
          <a:lstStyle/>
          <a:p>
            <a:r>
              <a:rPr lang="en-US" sz="2800" dirty="0" smtClean="0">
                <a:solidFill>
                  <a:srgbClr val="0000FF"/>
                </a:solidFill>
                <a:latin typeface="Calibri" pitchFamily="34" charset="0"/>
                <a:cs typeface="Calibri" pitchFamily="34" charset="0"/>
              </a:rPr>
              <a:t>What is the output of the code shown below?</a:t>
            </a:r>
          </a:p>
          <a:p>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main() {</a:t>
            </a:r>
          </a:p>
          <a:p>
            <a:r>
              <a:rPr lang="en-US" sz="2800" dirty="0" err="1">
                <a:latin typeface="Calibri" pitchFamily="34" charset="0"/>
                <a:cs typeface="Calibri" pitchFamily="34" charset="0"/>
              </a:rPr>
              <a:t>i</a:t>
            </a:r>
            <a:r>
              <a:rPr lang="en-US" sz="2800" dirty="0" err="1" smtClean="0">
                <a:latin typeface="Calibri" pitchFamily="34" charset="0"/>
                <a:cs typeface="Calibri" pitchFamily="34" charset="0"/>
              </a:rPr>
              <a:t>nt</a:t>
            </a:r>
            <a:r>
              <a:rPr lang="en-US" sz="2800" dirty="0" smtClean="0">
                <a:latin typeface="Calibri" pitchFamily="34" charset="0"/>
                <a:cs typeface="Calibri" pitchFamily="34" charset="0"/>
              </a:rPr>
              <a:t> a = 1; b = 2; c = 3;</a:t>
            </a:r>
          </a:p>
          <a:p>
            <a:r>
              <a:rPr lang="en-US" sz="2800" dirty="0" err="1">
                <a:latin typeface="Calibri" pitchFamily="34" charset="0"/>
                <a:cs typeface="Calibri" pitchFamily="34" charset="0"/>
              </a:rPr>
              <a:t>i</a:t>
            </a:r>
            <a:r>
              <a:rPr lang="en-US" sz="2800" dirty="0" err="1" smtClean="0">
                <a:latin typeface="Calibri" pitchFamily="34" charset="0"/>
                <a:cs typeface="Calibri" pitchFamily="34" charset="0"/>
              </a:rPr>
              <a:t>nt</a:t>
            </a:r>
            <a:r>
              <a:rPr lang="en-US" sz="2800" dirty="0" smtClean="0">
                <a:latin typeface="Calibri" pitchFamily="34" charset="0"/>
                <a:cs typeface="Calibri" pitchFamily="34" charset="0"/>
              </a:rPr>
              <a:t> *p, *q;</a:t>
            </a:r>
            <a:endParaRPr lang="en-US" sz="2800" dirty="0">
              <a:latin typeface="Calibri" pitchFamily="34" charset="0"/>
              <a:cs typeface="Calibri" pitchFamily="34" charset="0"/>
            </a:endParaRPr>
          </a:p>
          <a:p>
            <a:pPr>
              <a:spcBef>
                <a:spcPts val="1200"/>
              </a:spcBef>
            </a:pPr>
            <a:r>
              <a:rPr lang="en-US" sz="2800" dirty="0" smtClean="0">
                <a:latin typeface="Calibri" pitchFamily="34" charset="0"/>
                <a:cs typeface="Calibri" pitchFamily="34" charset="0"/>
              </a:rPr>
              <a:t>	p = &amp;a; q = &amp;b;</a:t>
            </a:r>
          </a:p>
          <a:p>
            <a:r>
              <a:rPr lang="en-US" sz="2800" dirty="0" smtClean="0">
                <a:latin typeface="Calibri" pitchFamily="34" charset="0"/>
                <a:cs typeface="Calibri" pitchFamily="34" charset="0"/>
              </a:rPr>
              <a:t>	c = *p; p = q;</a:t>
            </a:r>
          </a:p>
          <a:p>
            <a:r>
              <a:rPr lang="en-US" sz="2800" dirty="0" smtClean="0">
                <a:latin typeface="Calibri" pitchFamily="34" charset="0"/>
                <a:cs typeface="Calibri" pitchFamily="34" charset="0"/>
              </a:rPr>
              <a:t>	*p = 13;</a:t>
            </a:r>
            <a:endParaRPr lang="en-US" sz="2800" dirty="0">
              <a:latin typeface="Calibri" pitchFamily="34" charset="0"/>
              <a:cs typeface="Calibri" pitchFamily="34" charset="0"/>
            </a:endParaRPr>
          </a:p>
          <a:p>
            <a:pPr>
              <a:spcBef>
                <a:spcPts val="1200"/>
              </a:spcBef>
            </a:pPr>
            <a:r>
              <a:rPr lang="en-US" sz="2800" dirty="0" err="1">
                <a:latin typeface="Calibri" pitchFamily="34" charset="0"/>
                <a:cs typeface="Calibri" pitchFamily="34" charset="0"/>
              </a:rPr>
              <a:t>c</a:t>
            </a:r>
            <a:r>
              <a:rPr lang="en-US" sz="2800" dirty="0" err="1" smtClean="0">
                <a:latin typeface="Calibri" pitchFamily="34" charset="0"/>
                <a:cs typeface="Calibri" pitchFamily="34" charset="0"/>
              </a:rPr>
              <a:t>out</a:t>
            </a:r>
            <a:r>
              <a:rPr lang="en-US" sz="2800" dirty="0" smtClean="0">
                <a:latin typeface="Calibri" pitchFamily="34" charset="0"/>
                <a:cs typeface="Calibri" pitchFamily="34" charset="0"/>
              </a:rPr>
              <a:t> &lt;&lt; a &lt;&lt; b &lt;&lt; c;</a:t>
            </a:r>
          </a:p>
          <a:p>
            <a:r>
              <a:rPr lang="en-US" sz="2800" dirty="0" smtClean="0">
                <a:latin typeface="Calibri" pitchFamily="34" charset="0"/>
                <a:cs typeface="Calibri" pitchFamily="34" charset="0"/>
              </a:rPr>
              <a:t>}</a:t>
            </a:r>
          </a:p>
          <a:p>
            <a:endParaRPr lang="en-US" sz="2800" dirty="0" smtClean="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a=1, b=2, c=3</a:t>
            </a:r>
          </a:p>
          <a:p>
            <a:pPr marL="514350" indent="-514350">
              <a:buAutoNum type="arabicParenR"/>
            </a:pPr>
            <a:r>
              <a:rPr lang="en-US" sz="2800" dirty="0">
                <a:latin typeface="Calibri" pitchFamily="34" charset="0"/>
                <a:cs typeface="Calibri" pitchFamily="34" charset="0"/>
              </a:rPr>
              <a:t>a</a:t>
            </a:r>
            <a:r>
              <a:rPr lang="en-US" sz="2800" dirty="0" smtClean="0">
                <a:latin typeface="Calibri" pitchFamily="34" charset="0"/>
                <a:cs typeface="Calibri" pitchFamily="34" charset="0"/>
              </a:rPr>
              <a:t>= 1, b=13, c=1</a:t>
            </a:r>
          </a:p>
          <a:p>
            <a:pPr marL="514350" indent="-514350">
              <a:buAutoNum type="arabicParenR"/>
            </a:pPr>
            <a:r>
              <a:rPr lang="en-US" sz="2800" dirty="0">
                <a:latin typeface="Calibri" pitchFamily="34" charset="0"/>
                <a:cs typeface="Calibri" pitchFamily="34" charset="0"/>
              </a:rPr>
              <a:t>a</a:t>
            </a:r>
            <a:r>
              <a:rPr lang="en-US" sz="2800" dirty="0" smtClean="0">
                <a:latin typeface="Calibri" pitchFamily="34" charset="0"/>
                <a:cs typeface="Calibri" pitchFamily="34" charset="0"/>
              </a:rPr>
              <a:t>=1, b=2, c=1</a:t>
            </a:r>
          </a:p>
          <a:p>
            <a:endParaRPr lang="en-US" sz="2800" dirty="0">
              <a:latin typeface="Calibri" pitchFamily="34" charset="0"/>
              <a:cs typeface="Calibri" pitchFamily="34" charset="0"/>
            </a:endParaRPr>
          </a:p>
          <a:p>
            <a:pPr marL="514350" indent="-514350">
              <a:buAutoNum type="arabicParenR"/>
            </a:pPr>
            <a:endParaRPr lang="en-US" sz="2800" dirty="0" smtClean="0">
              <a:latin typeface="Calibri" pitchFamily="34" charset="0"/>
              <a:cs typeface="Calibri" pitchFamily="34" charset="0"/>
            </a:endParaRPr>
          </a:p>
          <a:p>
            <a:pPr marL="514350" indent="-514350">
              <a:buAutoNum type="arabicParenR"/>
            </a:pPr>
            <a:endParaRPr lang="en-US" sz="2800" dirty="0">
              <a:latin typeface="Calibri" pitchFamily="34" charset="0"/>
              <a:cs typeface="Calibri" pitchFamily="34" charset="0"/>
            </a:endParaRPr>
          </a:p>
          <a:p>
            <a:pPr marL="514350" indent="-514350">
              <a:buAutoNum type="arabicParenR"/>
            </a:pPr>
            <a:endParaRPr lang="en-US" sz="2800" dirty="0" smtClean="0">
              <a:latin typeface="Calibri" pitchFamily="34" charset="0"/>
              <a:cs typeface="Calibri"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52</a:t>
            </a:fld>
            <a:endParaRPr lang="en-IN"/>
          </a:p>
        </p:txBody>
      </p:sp>
    </p:spTree>
    <p:extLst>
      <p:ext uri="{BB962C8B-B14F-4D97-AF65-F5344CB8AC3E}">
        <p14:creationId xmlns:p14="http://schemas.microsoft.com/office/powerpoint/2010/main" val="19158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idx="4294967295"/>
          </p:nvPr>
        </p:nvSpPr>
        <p:spPr>
          <a:xfrm>
            <a:off x="0" y="117475"/>
            <a:ext cx="8991600" cy="825500"/>
          </a:xfrm>
        </p:spPr>
        <p:txBody>
          <a:bodyPr/>
          <a:lstStyle/>
          <a:p>
            <a:r>
              <a:rPr lang="en-US" sz="3600" dirty="0" smtClean="0">
                <a:solidFill>
                  <a:srgbClr val="800000"/>
                </a:solidFill>
              </a:rPr>
              <a:t>Example </a:t>
            </a:r>
            <a:r>
              <a:rPr lang="en-US" sz="3600" dirty="0" smtClean="0">
                <a:solidFill>
                  <a:srgbClr val="800000"/>
                </a:solidFill>
              </a:rPr>
              <a:t>3: </a:t>
            </a:r>
            <a:r>
              <a:rPr lang="en-US" sz="3600" dirty="0" smtClean="0">
                <a:solidFill>
                  <a:srgbClr val="800000"/>
                </a:solidFill>
              </a:rPr>
              <a:t>What does this code do? </a:t>
            </a:r>
          </a:p>
        </p:txBody>
      </p:sp>
      <p:sp>
        <p:nvSpPr>
          <p:cNvPr id="278530" name="Rectangle 4"/>
          <p:cNvSpPr>
            <a:spLocks noChangeArrowheads="1"/>
          </p:cNvSpPr>
          <p:nvPr/>
        </p:nvSpPr>
        <p:spPr bwMode="auto">
          <a:xfrm>
            <a:off x="252413" y="942975"/>
            <a:ext cx="8285163" cy="5262979"/>
          </a:xfrm>
          <a:prstGeom prst="rect">
            <a:avLst/>
          </a:prstGeom>
          <a:noFill/>
          <a:ln w="9525">
            <a:noFill/>
            <a:miter lim="800000"/>
            <a:headEnd/>
            <a:tailEnd/>
          </a:ln>
        </p:spPr>
        <p:txBody>
          <a:bodyPr>
            <a:spAutoFit/>
          </a:bodyPr>
          <a:lstStyle/>
          <a:p>
            <a:pPr marL="342900" indent="-342900"/>
            <a:r>
              <a:rPr lang="en-US" sz="2800" dirty="0">
                <a:latin typeface="Calibri" pitchFamily="34" charset="0"/>
                <a:cs typeface="Calibri" pitchFamily="34" charset="0"/>
              </a:rPr>
              <a:t>m</a:t>
            </a:r>
            <a:r>
              <a:rPr lang="en-US" sz="2800" dirty="0" smtClean="0">
                <a:latin typeface="Calibri" pitchFamily="34" charset="0"/>
                <a:cs typeface="Calibri" pitchFamily="34" charset="0"/>
              </a:rPr>
              <a:t>ain () {</a:t>
            </a:r>
          </a:p>
          <a:p>
            <a:pPr marL="342900" indent="-342900"/>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vn</a:t>
            </a:r>
            <a:r>
              <a:rPr lang="en-US" sz="2800" dirty="0" smtClean="0">
                <a:latin typeface="Calibri" pitchFamily="34" charset="0"/>
                <a:cs typeface="Calibri" pitchFamily="34" charset="0"/>
              </a:rPr>
              <a:t>=9, </a:t>
            </a:r>
            <a:r>
              <a:rPr lang="en-US" sz="2800" dirty="0" err="1" smtClean="0">
                <a:latin typeface="Calibri" pitchFamily="34" charset="0"/>
                <a:cs typeface="Calibri" pitchFamily="34" charset="0"/>
              </a:rPr>
              <a:t>va</a:t>
            </a:r>
            <a:r>
              <a:rPr lang="en-US" sz="2800" dirty="0" smtClean="0">
                <a:latin typeface="Calibri" pitchFamily="34" charset="0"/>
                <a:cs typeface="Calibri" pitchFamily="34" charset="0"/>
              </a:rPr>
              <a:t>[</a:t>
            </a:r>
            <a:r>
              <a:rPr lang="en-US" sz="2800" dirty="0" err="1" smtClean="0">
                <a:latin typeface="Calibri" pitchFamily="34" charset="0"/>
                <a:cs typeface="Calibri" pitchFamily="34" charset="0"/>
              </a:rPr>
              <a:t>vn</a:t>
            </a:r>
            <a:r>
              <a:rPr lang="en-US" sz="2800" dirty="0" smtClean="0">
                <a:latin typeface="Calibri" pitchFamily="34" charset="0"/>
                <a:cs typeface="Calibri" pitchFamily="34" charset="0"/>
              </a:rPr>
              <a:t>];</a:t>
            </a:r>
          </a:p>
          <a:p>
            <a:pPr marL="342900" indent="-342900"/>
            <a:r>
              <a:rPr lang="en-US" sz="2800" dirty="0" smtClean="0">
                <a:latin typeface="Calibri" pitchFamily="34" charset="0"/>
                <a:cs typeface="Calibri" pitchFamily="34" charset="0"/>
              </a:rPr>
              <a:t>	for (</a:t>
            </a:r>
            <a:r>
              <a:rPr lang="en-US" sz="2800" dirty="0" err="1" smtClean="0">
                <a:latin typeface="Calibri" pitchFamily="34" charset="0"/>
                <a:cs typeface="Calibri" pitchFamily="34" charset="0"/>
              </a:rPr>
              <a:t>int</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0;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&lt; </a:t>
            </a:r>
            <a:r>
              <a:rPr lang="en-US" sz="2800" dirty="0" err="1" smtClean="0">
                <a:latin typeface="Calibri" pitchFamily="34" charset="0"/>
                <a:cs typeface="Calibri" pitchFamily="34" charset="0"/>
              </a:rPr>
              <a:t>vn</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va</a:t>
            </a:r>
            <a:r>
              <a:rPr lang="en-US" sz="2800" dirty="0" smtClean="0">
                <a:latin typeface="Calibri" pitchFamily="34" charset="0"/>
                <a:cs typeface="Calibri" pitchFamily="34" charset="0"/>
              </a:rPr>
              <a:t>[</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 * (</a:t>
            </a:r>
            <a:r>
              <a:rPr lang="en-US" sz="2800" dirty="0" err="1" smtClean="0">
                <a:latin typeface="Calibri" pitchFamily="34" charset="0"/>
                <a:cs typeface="Calibri" pitchFamily="34" charset="0"/>
              </a:rPr>
              <a:t>vn</a:t>
            </a:r>
            <a:r>
              <a:rPr lang="en-US" sz="2800" dirty="0" smtClean="0">
                <a:latin typeface="Calibri" pitchFamily="34" charset="0"/>
                <a:cs typeface="Calibri" pitchFamily="34" charset="0"/>
              </a:rPr>
              <a:t> – 1 –</a:t>
            </a:r>
            <a:r>
              <a:rPr lang="en-US" sz="2800" dirty="0" err="1" smtClean="0">
                <a:latin typeface="Calibri" pitchFamily="34" charset="0"/>
                <a:cs typeface="Calibri" pitchFamily="34" charset="0"/>
              </a:rPr>
              <a:t>i</a:t>
            </a:r>
            <a:r>
              <a:rPr lang="en-US" sz="2800" dirty="0" smtClean="0">
                <a:latin typeface="Calibri" pitchFamily="34" charset="0"/>
                <a:cs typeface="Calibri" pitchFamily="34" charset="0"/>
              </a:rPr>
              <a:t>);</a:t>
            </a:r>
          </a:p>
          <a:p>
            <a:pPr marL="342900" indent="-342900"/>
            <a:r>
              <a:rPr lang="en-US" sz="2800" dirty="0" smtClean="0">
                <a:latin typeface="Calibri" pitchFamily="34" charset="0"/>
                <a:cs typeface="Calibri" pitchFamily="34" charset="0"/>
              </a:rPr>
              <a:t>	for </a:t>
            </a:r>
            <a:r>
              <a:rPr lang="en-US" sz="2800" dirty="0">
                <a:latin typeface="Calibri" pitchFamily="34" charset="0"/>
                <a:cs typeface="Calibri" pitchFamily="34" charset="0"/>
              </a:rPr>
              <a:t>(</a:t>
            </a:r>
            <a:r>
              <a:rPr lang="en-US" sz="2800" dirty="0" err="1">
                <a:latin typeface="Calibri" pitchFamily="34" charset="0"/>
                <a:cs typeface="Calibri" pitchFamily="34" charset="0"/>
              </a:rPr>
              <a:t>int</a:t>
            </a:r>
            <a:r>
              <a:rPr lang="en-US" sz="2800" dirty="0">
                <a:latin typeface="Calibri" pitchFamily="34" charset="0"/>
                <a:cs typeface="Calibri" pitchFamily="34" charset="0"/>
              </a:rPr>
              <a:t> </a:t>
            </a:r>
            <a:r>
              <a:rPr lang="en-US" sz="2800" dirty="0" err="1">
                <a:latin typeface="Calibri" pitchFamily="34" charset="0"/>
                <a:cs typeface="Calibri" pitchFamily="34" charset="0"/>
              </a:rPr>
              <a:t>i</a:t>
            </a:r>
            <a:r>
              <a:rPr lang="en-US" sz="2800" dirty="0">
                <a:latin typeface="Calibri" pitchFamily="34" charset="0"/>
                <a:cs typeface="Calibri" pitchFamily="34" charset="0"/>
              </a:rPr>
              <a:t> = 0; </a:t>
            </a:r>
            <a:r>
              <a:rPr lang="en-US" sz="2800" dirty="0" err="1">
                <a:latin typeface="Calibri" pitchFamily="34" charset="0"/>
                <a:cs typeface="Calibri" pitchFamily="34" charset="0"/>
              </a:rPr>
              <a:t>i</a:t>
            </a:r>
            <a:r>
              <a:rPr lang="en-US" sz="2800" dirty="0">
                <a:latin typeface="Calibri" pitchFamily="34" charset="0"/>
                <a:cs typeface="Calibri" pitchFamily="34" charset="0"/>
              </a:rPr>
              <a:t> &lt; </a:t>
            </a:r>
            <a:r>
              <a:rPr lang="en-US" sz="2800" dirty="0" err="1">
                <a:latin typeface="Calibri" pitchFamily="34" charset="0"/>
                <a:cs typeface="Calibri" pitchFamily="34" charset="0"/>
              </a:rPr>
              <a:t>vn</a:t>
            </a:r>
            <a:r>
              <a:rPr lang="en-US" sz="2800" dirty="0">
                <a:latin typeface="Calibri" pitchFamily="34" charset="0"/>
                <a:cs typeface="Calibri" pitchFamily="34" charset="0"/>
              </a:rPr>
              <a:t>; </a:t>
            </a:r>
            <a:r>
              <a:rPr lang="en-US" sz="2800" dirty="0" err="1">
                <a:latin typeface="Calibri" pitchFamily="34" charset="0"/>
                <a:cs typeface="Calibri" pitchFamily="34" charset="0"/>
              </a:rPr>
              <a:t>i</a:t>
            </a:r>
            <a:r>
              <a:rPr lang="en-US" sz="2800" dirty="0">
                <a:latin typeface="Calibri" pitchFamily="34" charset="0"/>
                <a:cs typeface="Calibri" pitchFamily="34" charset="0"/>
              </a:rPr>
              <a:t>++) </a:t>
            </a:r>
            <a:r>
              <a:rPr lang="en-US" sz="2800" dirty="0" err="1" smtClean="0">
                <a:latin typeface="Calibri" pitchFamily="34" charset="0"/>
                <a:cs typeface="Calibri" pitchFamily="34" charset="0"/>
              </a:rPr>
              <a:t>cout</a:t>
            </a:r>
            <a:r>
              <a:rPr lang="en-US" sz="2800" dirty="0" smtClean="0">
                <a:latin typeface="Calibri" pitchFamily="34" charset="0"/>
                <a:cs typeface="Calibri" pitchFamily="34" charset="0"/>
              </a:rPr>
              <a:t> &lt;&lt; </a:t>
            </a:r>
            <a:r>
              <a:rPr lang="en-US" sz="2800" dirty="0" err="1" smtClean="0">
                <a:latin typeface="Calibri" pitchFamily="34" charset="0"/>
                <a:cs typeface="Calibri" pitchFamily="34" charset="0"/>
              </a:rPr>
              <a:t>va</a:t>
            </a:r>
            <a:r>
              <a:rPr lang="en-US" sz="2800" dirty="0" smtClean="0">
                <a:latin typeface="Calibri" pitchFamily="34" charset="0"/>
                <a:cs typeface="Calibri" pitchFamily="34" charset="0"/>
              </a:rPr>
              <a:t>[</a:t>
            </a:r>
            <a:r>
              <a:rPr lang="en-US" sz="2800" dirty="0" err="1" smtClean="0">
                <a:latin typeface="Calibri" pitchFamily="34" charset="0"/>
                <a:cs typeface="Calibri" pitchFamily="34" charset="0"/>
              </a:rPr>
              <a:t>i</a:t>
            </a:r>
            <a:r>
              <a:rPr lang="en-US" sz="2800" dirty="0">
                <a:latin typeface="Calibri" pitchFamily="34" charset="0"/>
                <a:cs typeface="Calibri" pitchFamily="34" charset="0"/>
              </a:rPr>
              <a:t>] </a:t>
            </a:r>
            <a:r>
              <a:rPr lang="en-US" sz="2800" dirty="0" smtClean="0">
                <a:latin typeface="Calibri" pitchFamily="34" charset="0"/>
                <a:cs typeface="Calibri" pitchFamily="34" charset="0"/>
              </a:rPr>
              <a:t>&lt;&lt; “,”;</a:t>
            </a:r>
          </a:p>
          <a:p>
            <a:pPr marL="342900" indent="-342900"/>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cout</a:t>
            </a:r>
            <a:r>
              <a:rPr lang="en-US" sz="2800" dirty="0" smtClean="0">
                <a:latin typeface="Calibri" pitchFamily="34" charset="0"/>
                <a:cs typeface="Calibri" pitchFamily="34" charset="0"/>
              </a:rPr>
              <a:t> &lt;&lt; </a:t>
            </a:r>
            <a:r>
              <a:rPr lang="en-US" sz="2800" dirty="0" err="1" smtClean="0">
                <a:latin typeface="Calibri" pitchFamily="34" charset="0"/>
                <a:cs typeface="Calibri" pitchFamily="34" charset="0"/>
              </a:rPr>
              <a:t>endl</a:t>
            </a:r>
            <a:r>
              <a:rPr lang="en-US" sz="2800" dirty="0" smtClean="0">
                <a:latin typeface="Calibri" pitchFamily="34" charset="0"/>
                <a:cs typeface="Calibri" pitchFamily="34" charset="0"/>
              </a:rPr>
              <a:t>;</a:t>
            </a:r>
            <a:endParaRPr lang="en-US" sz="2800" dirty="0">
              <a:latin typeface="Calibri" pitchFamily="34" charset="0"/>
              <a:cs typeface="Calibri" pitchFamily="34" charset="0"/>
            </a:endParaRPr>
          </a:p>
          <a:p>
            <a:pPr marL="342900" indent="-342900"/>
            <a:r>
              <a:rPr lang="en-US" sz="2800" dirty="0" smtClean="0">
                <a:latin typeface="Calibri" pitchFamily="34" charset="0"/>
                <a:cs typeface="Calibri" pitchFamily="34" charset="0"/>
              </a:rPr>
              <a:t>}</a:t>
            </a:r>
            <a:endParaRPr lang="en-US" sz="2800" dirty="0">
              <a:latin typeface="Calibri" pitchFamily="34" charset="0"/>
              <a:cs typeface="Calibri" pitchFamily="34" charset="0"/>
            </a:endParaRPr>
          </a:p>
          <a:p>
            <a:pPr marL="342900" indent="-342900"/>
            <a:r>
              <a:rPr lang="en-US" sz="2800" dirty="0">
                <a:solidFill>
                  <a:srgbClr val="0000FF"/>
                </a:solidFill>
                <a:latin typeface="Calibri" pitchFamily="34" charset="0"/>
                <a:cs typeface="Calibri" pitchFamily="34" charset="0"/>
              </a:rPr>
              <a:t>What does this code do?</a:t>
            </a:r>
          </a:p>
          <a:p>
            <a:pPr marL="342900" indent="-342900"/>
            <a:endParaRPr lang="en-US" sz="2800" dirty="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Calculates values of array </a:t>
            </a:r>
            <a:r>
              <a:rPr lang="en-US" sz="2800" dirty="0" err="1" smtClean="0">
                <a:latin typeface="Calibri" pitchFamily="34" charset="0"/>
                <a:cs typeface="Calibri" pitchFamily="34" charset="0"/>
              </a:rPr>
              <a:t>va</a:t>
            </a:r>
            <a:r>
              <a:rPr lang="en-US" sz="2800" dirty="0" smtClean="0">
                <a:latin typeface="Calibri" pitchFamily="34" charset="0"/>
                <a:cs typeface="Calibri" pitchFamily="34" charset="0"/>
              </a:rPr>
              <a:t>[]</a:t>
            </a:r>
          </a:p>
          <a:p>
            <a:pPr marL="514350" indent="-514350">
              <a:buAutoNum type="arabicParenR"/>
            </a:pPr>
            <a:r>
              <a:rPr lang="en-US" sz="2800" dirty="0" smtClean="0">
                <a:latin typeface="Calibri" pitchFamily="34" charset="0"/>
                <a:cs typeface="Calibri" pitchFamily="34" charset="0"/>
              </a:rPr>
              <a:t>Prints the values of first </a:t>
            </a:r>
            <a:r>
              <a:rPr lang="en-US" sz="2800" dirty="0" err="1" smtClean="0">
                <a:latin typeface="Calibri" pitchFamily="34" charset="0"/>
                <a:cs typeface="Calibri" pitchFamily="34" charset="0"/>
              </a:rPr>
              <a:t>vn</a:t>
            </a:r>
            <a:r>
              <a:rPr lang="en-US" sz="2800" dirty="0" smtClean="0">
                <a:latin typeface="Calibri" pitchFamily="34" charset="0"/>
                <a:cs typeface="Calibri" pitchFamily="34" charset="0"/>
              </a:rPr>
              <a:t> elements of </a:t>
            </a:r>
            <a:r>
              <a:rPr lang="en-US" sz="2800" dirty="0" err="1" smtClean="0">
                <a:latin typeface="Calibri" pitchFamily="34" charset="0"/>
                <a:cs typeface="Calibri" pitchFamily="34" charset="0"/>
              </a:rPr>
              <a:t>va</a:t>
            </a:r>
            <a:endParaRPr lang="en-US" sz="2800" dirty="0" smtClean="0">
              <a:latin typeface="Calibri" pitchFamily="34" charset="0"/>
              <a:cs typeface="Calibri" pitchFamily="34" charset="0"/>
            </a:endParaRPr>
          </a:p>
          <a:p>
            <a:pPr marL="514350" indent="-514350">
              <a:buAutoNum type="arabicParenR"/>
            </a:pPr>
            <a:r>
              <a:rPr lang="en-US" sz="2800" dirty="0" smtClean="0">
                <a:latin typeface="Calibri" pitchFamily="34" charset="0"/>
                <a:cs typeface="Calibri" pitchFamily="34" charset="0"/>
              </a:rPr>
              <a:t>Initializes the array </a:t>
            </a:r>
            <a:r>
              <a:rPr lang="en-US" sz="2800" dirty="0" err="1" smtClean="0">
                <a:latin typeface="Calibri" pitchFamily="34" charset="0"/>
                <a:cs typeface="Calibri" pitchFamily="34" charset="0"/>
              </a:rPr>
              <a:t>va</a:t>
            </a:r>
            <a:r>
              <a:rPr lang="en-US" sz="2800" dirty="0" smtClean="0">
                <a:latin typeface="Calibri" pitchFamily="34" charset="0"/>
                <a:cs typeface="Calibri" pitchFamily="34" charset="0"/>
              </a:rPr>
              <a:t> and prints it</a:t>
            </a:r>
          </a:p>
          <a:p>
            <a:pPr marL="514350" indent="-514350">
              <a:buAutoNum type="arabicParenR"/>
            </a:pPr>
            <a:r>
              <a:rPr lang="en-US" sz="2800" dirty="0" smtClean="0">
                <a:latin typeface="Calibri" pitchFamily="34" charset="0"/>
                <a:cs typeface="Calibri" pitchFamily="34" charset="0"/>
              </a:rPr>
              <a:t>Finds maximum element in the array</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53</a:t>
            </a:fld>
            <a:endParaRPr lang="en-IN"/>
          </a:p>
        </p:txBody>
      </p:sp>
    </p:spTree>
    <p:extLst>
      <p:ext uri="{BB962C8B-B14F-4D97-AF65-F5344CB8AC3E}">
        <p14:creationId xmlns:p14="http://schemas.microsoft.com/office/powerpoint/2010/main" val="390077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53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8530">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8530">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853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1027"/>
          <p:cNvSpPr>
            <a:spLocks noChangeArrowheads="1"/>
          </p:cNvSpPr>
          <p:nvPr/>
        </p:nvSpPr>
        <p:spPr bwMode="auto">
          <a:xfrm>
            <a:off x="114300" y="728664"/>
            <a:ext cx="9029700" cy="6357936"/>
          </a:xfrm>
          <a:prstGeom prst="rect">
            <a:avLst/>
          </a:prstGeom>
          <a:noFill/>
          <a:ln w="9525">
            <a:noFill/>
            <a:miter lim="800000"/>
            <a:headEnd/>
            <a:tailEnd/>
          </a:ln>
        </p:spPr>
        <p:txBody>
          <a:bodyPr anchor="t" anchorCtr="0"/>
          <a:lstStyle/>
          <a:p>
            <a:pPr eaLnBrk="0" hangingPunct="0"/>
            <a:r>
              <a:rPr lang="en-US" sz="2800" dirty="0" smtClean="0">
                <a:latin typeface="Calibri" pitchFamily="34" charset="0"/>
              </a:rPr>
              <a:t>Consider the function and main program shown below.</a:t>
            </a:r>
            <a:endParaRPr lang="en-US" sz="2800" dirty="0">
              <a:latin typeface="Calibri" pitchFamily="34" charset="0"/>
            </a:endParaRPr>
          </a:p>
          <a:p>
            <a:pPr eaLnBrk="0" hangingPunct="0"/>
            <a:r>
              <a:rPr lang="en-US" sz="2800" dirty="0">
                <a:latin typeface="Calibri" pitchFamily="34" charset="0"/>
              </a:rPr>
              <a:t>v</a:t>
            </a:r>
            <a:r>
              <a:rPr lang="en-US" sz="2800" dirty="0" smtClean="0">
                <a:latin typeface="Calibri" pitchFamily="34" charset="0"/>
              </a:rPr>
              <a:t>oid fun (</a:t>
            </a:r>
            <a:r>
              <a:rPr lang="en-US" sz="2800" dirty="0" err="1" smtClean="0">
                <a:latin typeface="Calibri" pitchFamily="34" charset="0"/>
              </a:rPr>
              <a:t>int</a:t>
            </a:r>
            <a:r>
              <a:rPr lang="en-US" sz="2800" dirty="0" smtClean="0">
                <a:latin typeface="Calibri" pitchFamily="34" charset="0"/>
              </a:rPr>
              <a:t>&amp; x) { x = 5; }</a:t>
            </a:r>
          </a:p>
          <a:p>
            <a:pPr eaLnBrk="0" hangingPunct="0"/>
            <a:r>
              <a:rPr lang="en-US" sz="2800" dirty="0" err="1">
                <a:latin typeface="Calibri" pitchFamily="34" charset="0"/>
              </a:rPr>
              <a:t>i</a:t>
            </a:r>
            <a:r>
              <a:rPr lang="en-US" sz="2800" dirty="0" err="1" smtClean="0">
                <a:latin typeface="Calibri" pitchFamily="34" charset="0"/>
              </a:rPr>
              <a:t>nt</a:t>
            </a:r>
            <a:r>
              <a:rPr lang="en-US" sz="2800" dirty="0" smtClean="0">
                <a:latin typeface="Calibri" pitchFamily="34" charset="0"/>
              </a:rPr>
              <a:t> main () {</a:t>
            </a:r>
          </a:p>
          <a:p>
            <a:pPr eaLnBrk="0" hangingPunct="0"/>
            <a:r>
              <a:rPr lang="en-US" sz="2800" dirty="0" smtClean="0">
                <a:latin typeface="Calibri" pitchFamily="34" charset="0"/>
              </a:rPr>
              <a:t>	</a:t>
            </a:r>
            <a:r>
              <a:rPr lang="en-US" sz="2800" dirty="0" err="1" smtClean="0">
                <a:latin typeface="Calibri" pitchFamily="34" charset="0"/>
              </a:rPr>
              <a:t>int</a:t>
            </a:r>
            <a:r>
              <a:rPr lang="en-US" sz="2800" dirty="0" smtClean="0">
                <a:latin typeface="Calibri" pitchFamily="34" charset="0"/>
              </a:rPr>
              <a:t> a = 3;</a:t>
            </a:r>
          </a:p>
          <a:p>
            <a:pPr eaLnBrk="0" hangingPunct="0"/>
            <a:r>
              <a:rPr lang="en-US" sz="2800" dirty="0">
                <a:latin typeface="Calibri" pitchFamily="34" charset="0"/>
              </a:rPr>
              <a:t>	</a:t>
            </a:r>
            <a:r>
              <a:rPr lang="en-US" sz="2800" dirty="0" smtClean="0">
                <a:latin typeface="Calibri" pitchFamily="34" charset="0"/>
              </a:rPr>
              <a:t>fun(a);</a:t>
            </a:r>
          </a:p>
          <a:p>
            <a:pPr eaLnBrk="0" hangingPunct="0"/>
            <a:r>
              <a:rPr lang="en-US" sz="2800" dirty="0">
                <a:latin typeface="Calibri" pitchFamily="34" charset="0"/>
              </a:rPr>
              <a:t>	</a:t>
            </a:r>
            <a:r>
              <a:rPr lang="en-US" sz="2800" dirty="0" err="1" smtClean="0">
                <a:latin typeface="Calibri" pitchFamily="34" charset="0"/>
              </a:rPr>
              <a:t>cout</a:t>
            </a:r>
            <a:r>
              <a:rPr lang="en-US" sz="2800" dirty="0" smtClean="0">
                <a:latin typeface="Calibri" pitchFamily="34" charset="0"/>
              </a:rPr>
              <a:t> &lt;&lt; a &lt;&lt; </a:t>
            </a:r>
            <a:r>
              <a:rPr lang="en-US" sz="2800" dirty="0" err="1" smtClean="0">
                <a:latin typeface="Calibri" pitchFamily="34" charset="0"/>
              </a:rPr>
              <a:t>endl</a:t>
            </a:r>
            <a:r>
              <a:rPr lang="en-US" sz="2800" dirty="0" smtClean="0">
                <a:latin typeface="Calibri" pitchFamily="34" charset="0"/>
              </a:rPr>
              <a:t>;</a:t>
            </a:r>
          </a:p>
          <a:p>
            <a:pPr eaLnBrk="0" hangingPunct="0"/>
            <a:r>
              <a:rPr lang="en-US" sz="2800" dirty="0" smtClean="0">
                <a:latin typeface="Calibri" pitchFamily="34" charset="0"/>
              </a:rPr>
              <a:t>}</a:t>
            </a:r>
          </a:p>
          <a:p>
            <a:pPr eaLnBrk="0" hangingPunct="0"/>
            <a:r>
              <a:rPr lang="en-US" sz="2800" dirty="0">
                <a:solidFill>
                  <a:srgbClr val="0000FF"/>
                </a:solidFill>
                <a:latin typeface="Calibri" pitchFamily="34" charset="0"/>
              </a:rPr>
              <a:t>What will happen if we </a:t>
            </a:r>
            <a:r>
              <a:rPr lang="en-US" sz="2800" dirty="0" smtClean="0">
                <a:solidFill>
                  <a:srgbClr val="0000FF"/>
                </a:solidFill>
                <a:latin typeface="Calibri" pitchFamily="34" charset="0"/>
              </a:rPr>
              <a:t>change the function call from </a:t>
            </a:r>
          </a:p>
          <a:p>
            <a:pPr eaLnBrk="0" hangingPunct="0"/>
            <a:r>
              <a:rPr lang="en-US" sz="2800" dirty="0" smtClean="0">
                <a:solidFill>
                  <a:srgbClr val="0000FF"/>
                </a:solidFill>
                <a:latin typeface="Calibri" pitchFamily="34" charset="0"/>
              </a:rPr>
              <a:t>fun (</a:t>
            </a:r>
            <a:r>
              <a:rPr lang="en-US" sz="2800" dirty="0" err="1" smtClean="0">
                <a:solidFill>
                  <a:srgbClr val="0000FF"/>
                </a:solidFill>
                <a:latin typeface="Calibri" pitchFamily="34" charset="0"/>
              </a:rPr>
              <a:t>int</a:t>
            </a:r>
            <a:r>
              <a:rPr lang="en-US" sz="2800" dirty="0" smtClean="0">
                <a:solidFill>
                  <a:srgbClr val="0000FF"/>
                </a:solidFill>
                <a:latin typeface="Calibri" pitchFamily="34" charset="0"/>
              </a:rPr>
              <a:t>&amp; x) to fun (</a:t>
            </a:r>
            <a:r>
              <a:rPr lang="en-US" sz="2800" dirty="0" err="1" smtClean="0">
                <a:solidFill>
                  <a:srgbClr val="0000FF"/>
                </a:solidFill>
                <a:latin typeface="Calibri" pitchFamily="34" charset="0"/>
              </a:rPr>
              <a:t>int</a:t>
            </a:r>
            <a:r>
              <a:rPr lang="en-US" sz="2800" dirty="0" smtClean="0">
                <a:solidFill>
                  <a:srgbClr val="0000FF"/>
                </a:solidFill>
                <a:latin typeface="Calibri" pitchFamily="34" charset="0"/>
              </a:rPr>
              <a:t> x) ?</a:t>
            </a:r>
            <a:endParaRPr lang="en-US" sz="2800" dirty="0">
              <a:solidFill>
                <a:srgbClr val="0000FF"/>
              </a:solidFill>
              <a:latin typeface="Calibri" pitchFamily="34" charset="0"/>
            </a:endParaRPr>
          </a:p>
          <a:p>
            <a:pPr eaLnBrk="0" hangingPunct="0"/>
            <a:endParaRPr lang="en-US" sz="2800" dirty="0" smtClean="0">
              <a:latin typeface="Calibri" pitchFamily="34" charset="0"/>
            </a:endParaRPr>
          </a:p>
          <a:p>
            <a:pPr marL="514350" indent="-514350" eaLnBrk="0" hangingPunct="0">
              <a:buAutoNum type="arabicParenR"/>
            </a:pPr>
            <a:r>
              <a:rPr lang="en-US" sz="2800" dirty="0" smtClean="0">
                <a:latin typeface="Calibri" pitchFamily="34" charset="0"/>
              </a:rPr>
              <a:t>No change in the output</a:t>
            </a:r>
          </a:p>
          <a:p>
            <a:pPr marL="514350" indent="-514350" eaLnBrk="0" hangingPunct="0">
              <a:buAutoNum type="arabicParenR"/>
            </a:pPr>
            <a:r>
              <a:rPr lang="en-US" sz="2800" dirty="0" smtClean="0">
                <a:latin typeface="Calibri" pitchFamily="34" charset="0"/>
              </a:rPr>
              <a:t>Program will not compile </a:t>
            </a:r>
          </a:p>
          <a:p>
            <a:pPr marL="514350" indent="-514350" eaLnBrk="0" hangingPunct="0">
              <a:buAutoNum type="arabicParenR"/>
            </a:pPr>
            <a:r>
              <a:rPr lang="en-US" sz="2800" dirty="0" smtClean="0">
                <a:latin typeface="Calibri" pitchFamily="34" charset="0"/>
              </a:rPr>
              <a:t>a = 5 will be printed</a:t>
            </a:r>
          </a:p>
          <a:p>
            <a:pPr marL="514350" indent="-514350" eaLnBrk="0" hangingPunct="0">
              <a:buAutoNum type="arabicParenR"/>
            </a:pPr>
            <a:r>
              <a:rPr lang="en-US" sz="2800" dirty="0" smtClean="0">
                <a:latin typeface="Calibri" pitchFamily="34" charset="0"/>
              </a:rPr>
              <a:t>a = 3 will be printed </a:t>
            </a:r>
            <a:endParaRPr lang="en-US" sz="2800" dirty="0">
              <a:latin typeface="Calibri" pitchFamily="34" charset="0"/>
            </a:endParaRPr>
          </a:p>
        </p:txBody>
      </p:sp>
      <p:sp>
        <p:nvSpPr>
          <p:cNvPr id="7" name="Title 1"/>
          <p:cNvSpPr txBox="1">
            <a:spLocks/>
          </p:cNvSpPr>
          <p:nvPr/>
        </p:nvSpPr>
        <p:spPr bwMode="auto">
          <a:xfrm>
            <a:off x="0" y="231775"/>
            <a:ext cx="9144000" cy="377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smtClean="0">
                <a:solidFill>
                  <a:srgbClr val="800000"/>
                </a:solidFill>
              </a:rPr>
              <a:t>Example 4: What will happen if …. ?</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54</a:t>
            </a:fld>
            <a:endParaRPr lang="en-IN"/>
          </a:p>
        </p:txBody>
      </p:sp>
    </p:spTree>
    <p:extLst>
      <p:ext uri="{BB962C8B-B14F-4D97-AF65-F5344CB8AC3E}">
        <p14:creationId xmlns:p14="http://schemas.microsoft.com/office/powerpoint/2010/main" val="17824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6">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2626">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2626">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262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idx="4294967295"/>
          </p:nvPr>
        </p:nvSpPr>
        <p:spPr>
          <a:xfrm>
            <a:off x="0" y="231775"/>
            <a:ext cx="9144000" cy="377825"/>
          </a:xfrm>
        </p:spPr>
        <p:txBody>
          <a:bodyPr>
            <a:normAutofit fontScale="90000"/>
          </a:bodyPr>
          <a:lstStyle/>
          <a:p>
            <a:r>
              <a:rPr lang="en-US" sz="3600" dirty="0" smtClean="0">
                <a:solidFill>
                  <a:srgbClr val="800000"/>
                </a:solidFill>
              </a:rPr>
              <a:t>Example 5: Debug </a:t>
            </a:r>
          </a:p>
        </p:txBody>
      </p:sp>
      <p:sp>
        <p:nvSpPr>
          <p:cNvPr id="282626" name="Rectangle 1027"/>
          <p:cNvSpPr>
            <a:spLocks noChangeArrowheads="1"/>
          </p:cNvSpPr>
          <p:nvPr/>
        </p:nvSpPr>
        <p:spPr bwMode="auto">
          <a:xfrm>
            <a:off x="57150" y="690560"/>
            <a:ext cx="9086850" cy="6638925"/>
          </a:xfrm>
          <a:prstGeom prst="rect">
            <a:avLst/>
          </a:prstGeom>
          <a:noFill/>
          <a:ln w="9525">
            <a:noFill/>
            <a:miter lim="800000"/>
            <a:headEnd/>
            <a:tailEnd/>
          </a:ln>
        </p:spPr>
        <p:txBody>
          <a:bodyPr anchor="ctr"/>
          <a:lstStyle/>
          <a:p>
            <a:pPr eaLnBrk="0" hangingPunct="0">
              <a:lnSpc>
                <a:spcPct val="90000"/>
              </a:lnSpc>
            </a:pPr>
            <a:endParaRPr lang="en-US" sz="2800" dirty="0" smtClean="0">
              <a:latin typeface="Calibri" pitchFamily="34" charset="0"/>
            </a:endParaRPr>
          </a:p>
          <a:p>
            <a:pPr eaLnBrk="0" hangingPunct="0">
              <a:lnSpc>
                <a:spcPct val="90000"/>
              </a:lnSpc>
            </a:pPr>
            <a:r>
              <a:rPr lang="en-US" sz="2800" dirty="0" err="1" smtClean="0">
                <a:latin typeface="Calibri" pitchFamily="34" charset="0"/>
              </a:rPr>
              <a:t>int</a:t>
            </a:r>
            <a:r>
              <a:rPr lang="en-US" sz="2800" dirty="0" smtClean="0">
                <a:latin typeface="Calibri" pitchFamily="34" charset="0"/>
              </a:rPr>
              <a:t> </a:t>
            </a:r>
            <a:r>
              <a:rPr lang="en-US" sz="2800" dirty="0" err="1" smtClean="0">
                <a:latin typeface="Calibri" pitchFamily="34" charset="0"/>
              </a:rPr>
              <a:t>val</a:t>
            </a:r>
            <a:r>
              <a:rPr lang="en-US" sz="2800" dirty="0" smtClean="0">
                <a:latin typeface="Calibri" pitchFamily="34" charset="0"/>
              </a:rPr>
              <a:t> = 5;</a:t>
            </a:r>
          </a:p>
          <a:p>
            <a:pPr eaLnBrk="0" hangingPunct="0">
              <a:lnSpc>
                <a:spcPct val="90000"/>
              </a:lnSpc>
            </a:pPr>
            <a:r>
              <a:rPr lang="en-US" sz="2800" dirty="0" smtClean="0">
                <a:latin typeface="Calibri" pitchFamily="34" charset="0"/>
              </a:rPr>
              <a:t>switch (</a:t>
            </a:r>
            <a:r>
              <a:rPr lang="en-US" sz="2800" dirty="0" err="1" smtClean="0">
                <a:latin typeface="Calibri" pitchFamily="34" charset="0"/>
              </a:rPr>
              <a:t>val</a:t>
            </a:r>
            <a:r>
              <a:rPr lang="en-US" sz="2800" dirty="0" smtClean="0">
                <a:latin typeface="Calibri" pitchFamily="34" charset="0"/>
              </a:rPr>
              <a:t>) {</a:t>
            </a:r>
          </a:p>
          <a:p>
            <a:pPr eaLnBrk="0" hangingPunct="0">
              <a:lnSpc>
                <a:spcPct val="90000"/>
              </a:lnSpc>
            </a:pPr>
            <a:r>
              <a:rPr lang="en-US" sz="2800" dirty="0">
                <a:latin typeface="Calibri" pitchFamily="34" charset="0"/>
              </a:rPr>
              <a:t>c</a:t>
            </a:r>
            <a:r>
              <a:rPr lang="en-US" sz="2800" dirty="0" smtClean="0">
                <a:latin typeface="Calibri" pitchFamily="34" charset="0"/>
              </a:rPr>
              <a:t>ase 5: </a:t>
            </a:r>
            <a:r>
              <a:rPr lang="en-US" sz="2800" dirty="0" err="1" smtClean="0">
                <a:latin typeface="Calibri" pitchFamily="34" charset="0"/>
              </a:rPr>
              <a:t>cout</a:t>
            </a:r>
            <a:r>
              <a:rPr lang="en-US" sz="2800" dirty="0" smtClean="0">
                <a:latin typeface="Calibri" pitchFamily="34" charset="0"/>
              </a:rPr>
              <a:t> &lt;&lt; “five ”;</a:t>
            </a:r>
          </a:p>
          <a:p>
            <a:pPr eaLnBrk="0" hangingPunct="0">
              <a:lnSpc>
                <a:spcPct val="90000"/>
              </a:lnSpc>
            </a:pPr>
            <a:r>
              <a:rPr lang="en-US" sz="2800" dirty="0">
                <a:latin typeface="Calibri" pitchFamily="34" charset="0"/>
              </a:rPr>
              <a:t>	</a:t>
            </a:r>
            <a:r>
              <a:rPr lang="en-US" sz="2800" dirty="0" smtClean="0">
                <a:solidFill>
                  <a:srgbClr val="FF0000"/>
                </a:solidFill>
                <a:latin typeface="Calibri" pitchFamily="34" charset="0"/>
              </a:rPr>
              <a:t>break;</a:t>
            </a:r>
            <a:r>
              <a:rPr lang="en-US" sz="2800" dirty="0" smtClean="0">
                <a:latin typeface="Calibri" pitchFamily="34" charset="0"/>
              </a:rPr>
              <a:t> </a:t>
            </a:r>
          </a:p>
          <a:p>
            <a:pPr eaLnBrk="0" hangingPunct="0">
              <a:lnSpc>
                <a:spcPct val="90000"/>
              </a:lnSpc>
            </a:pPr>
            <a:r>
              <a:rPr lang="en-US" sz="2800" dirty="0">
                <a:latin typeface="Calibri" pitchFamily="34" charset="0"/>
              </a:rPr>
              <a:t>c</a:t>
            </a:r>
            <a:r>
              <a:rPr lang="en-US" sz="2800" dirty="0" smtClean="0">
                <a:latin typeface="Calibri" pitchFamily="34" charset="0"/>
              </a:rPr>
              <a:t>ase 4: </a:t>
            </a:r>
            <a:r>
              <a:rPr lang="en-US" sz="2800" dirty="0" err="1">
                <a:latin typeface="Calibri" pitchFamily="34" charset="0"/>
              </a:rPr>
              <a:t>cout</a:t>
            </a:r>
            <a:r>
              <a:rPr lang="en-US" sz="2800" dirty="0">
                <a:latin typeface="Calibri" pitchFamily="34" charset="0"/>
              </a:rPr>
              <a:t> &lt;&lt; “</a:t>
            </a:r>
            <a:r>
              <a:rPr lang="en-US" sz="2800" dirty="0" smtClean="0">
                <a:latin typeface="Calibri" pitchFamily="34" charset="0"/>
              </a:rPr>
              <a:t>four ”;</a:t>
            </a:r>
            <a:endParaRPr lang="en-US" sz="2800" dirty="0">
              <a:latin typeface="Calibri" pitchFamily="34" charset="0"/>
            </a:endParaRPr>
          </a:p>
          <a:p>
            <a:pPr eaLnBrk="0" hangingPunct="0">
              <a:lnSpc>
                <a:spcPct val="90000"/>
              </a:lnSpc>
            </a:pPr>
            <a:r>
              <a:rPr lang="en-US" sz="2800" dirty="0">
                <a:latin typeface="Calibri" pitchFamily="34" charset="0"/>
              </a:rPr>
              <a:t>	break; </a:t>
            </a:r>
            <a:endParaRPr lang="en-US" sz="2800" dirty="0" smtClean="0">
              <a:latin typeface="Calibri" pitchFamily="34" charset="0"/>
            </a:endParaRPr>
          </a:p>
          <a:p>
            <a:pPr eaLnBrk="0" hangingPunct="0">
              <a:lnSpc>
                <a:spcPct val="90000"/>
              </a:lnSpc>
            </a:pPr>
            <a:r>
              <a:rPr lang="en-US" sz="2800" dirty="0" smtClean="0">
                <a:latin typeface="Calibri" pitchFamily="34" charset="0"/>
              </a:rPr>
              <a:t>default: </a:t>
            </a:r>
            <a:r>
              <a:rPr lang="en-US" sz="2800" dirty="0" err="1">
                <a:latin typeface="Calibri" pitchFamily="34" charset="0"/>
              </a:rPr>
              <a:t>cout</a:t>
            </a:r>
            <a:r>
              <a:rPr lang="en-US" sz="2800" dirty="0">
                <a:latin typeface="Calibri" pitchFamily="34" charset="0"/>
              </a:rPr>
              <a:t> &lt;&lt; </a:t>
            </a:r>
            <a:r>
              <a:rPr lang="en-US" sz="2800" dirty="0" smtClean="0">
                <a:latin typeface="Calibri" pitchFamily="34" charset="0"/>
              </a:rPr>
              <a:t>“default”;</a:t>
            </a:r>
            <a:endParaRPr lang="en-US" sz="2800" dirty="0">
              <a:latin typeface="Calibri" pitchFamily="34" charset="0"/>
            </a:endParaRPr>
          </a:p>
          <a:p>
            <a:pPr eaLnBrk="0" hangingPunct="0">
              <a:lnSpc>
                <a:spcPct val="90000"/>
              </a:lnSpc>
            </a:pPr>
            <a:r>
              <a:rPr lang="en-US" sz="2800" dirty="0">
                <a:latin typeface="Calibri" pitchFamily="34" charset="0"/>
              </a:rPr>
              <a:t>	break; </a:t>
            </a:r>
          </a:p>
          <a:p>
            <a:pPr eaLnBrk="0" hangingPunct="0">
              <a:lnSpc>
                <a:spcPct val="90000"/>
              </a:lnSpc>
            </a:pPr>
            <a:r>
              <a:rPr lang="en-US" sz="2800" dirty="0" smtClean="0">
                <a:latin typeface="Calibri" pitchFamily="34" charset="0"/>
              </a:rPr>
              <a:t>}</a:t>
            </a:r>
            <a:endParaRPr lang="en-US" sz="2800" dirty="0">
              <a:latin typeface="Calibri" pitchFamily="34" charset="0"/>
            </a:endParaRPr>
          </a:p>
          <a:p>
            <a:pPr eaLnBrk="0" hangingPunct="0">
              <a:lnSpc>
                <a:spcPct val="90000"/>
              </a:lnSpc>
            </a:pPr>
            <a:endParaRPr lang="en-US" sz="2800" dirty="0" smtClean="0">
              <a:solidFill>
                <a:srgbClr val="0000FF"/>
              </a:solidFill>
              <a:latin typeface="Calibri" pitchFamily="34" charset="0"/>
            </a:endParaRPr>
          </a:p>
          <a:p>
            <a:pPr eaLnBrk="0" hangingPunct="0">
              <a:lnSpc>
                <a:spcPct val="90000"/>
              </a:lnSpc>
            </a:pPr>
            <a:r>
              <a:rPr lang="en-US" sz="2800" dirty="0" smtClean="0">
                <a:solidFill>
                  <a:srgbClr val="0000FF"/>
                </a:solidFill>
                <a:latin typeface="Calibri" pitchFamily="34" charset="0"/>
              </a:rPr>
              <a:t>What will happen if we forget to include </a:t>
            </a:r>
            <a:r>
              <a:rPr lang="en-US" sz="2800" dirty="0" smtClean="0">
                <a:latin typeface="Calibri" pitchFamily="34" charset="0"/>
              </a:rPr>
              <a:t>‘</a:t>
            </a:r>
            <a:r>
              <a:rPr lang="en-US" sz="2800" dirty="0" smtClean="0">
                <a:solidFill>
                  <a:srgbClr val="FF0000"/>
                </a:solidFill>
                <a:latin typeface="Calibri" pitchFamily="34" charset="0"/>
              </a:rPr>
              <a:t>break</a:t>
            </a:r>
            <a:r>
              <a:rPr lang="en-US" sz="2800" dirty="0" smtClean="0">
                <a:latin typeface="Calibri" pitchFamily="34" charset="0"/>
              </a:rPr>
              <a:t>’ </a:t>
            </a:r>
            <a:r>
              <a:rPr lang="en-US" sz="2800" dirty="0" smtClean="0">
                <a:solidFill>
                  <a:srgbClr val="0000FF"/>
                </a:solidFill>
                <a:latin typeface="Calibri" pitchFamily="34" charset="0"/>
              </a:rPr>
              <a:t>statement?</a:t>
            </a:r>
          </a:p>
          <a:p>
            <a:pPr marL="457200" indent="-457200" eaLnBrk="0" hangingPunct="0">
              <a:lnSpc>
                <a:spcPct val="90000"/>
              </a:lnSpc>
              <a:buAutoNum type="arabicParenR"/>
            </a:pPr>
            <a:r>
              <a:rPr lang="en-US" sz="2800" dirty="0" smtClean="0">
                <a:latin typeface="Calibri" pitchFamily="34" charset="0"/>
              </a:rPr>
              <a:t>Compiler error</a:t>
            </a:r>
          </a:p>
          <a:p>
            <a:pPr marL="457200" indent="-457200" eaLnBrk="0" hangingPunct="0">
              <a:lnSpc>
                <a:spcPct val="90000"/>
              </a:lnSpc>
              <a:buAutoNum type="arabicParenR"/>
            </a:pPr>
            <a:r>
              <a:rPr lang="en-US" sz="2800" dirty="0" smtClean="0">
                <a:latin typeface="Calibri" pitchFamily="34" charset="0"/>
              </a:rPr>
              <a:t>It will print only </a:t>
            </a:r>
            <a:r>
              <a:rPr lang="en-US" sz="2800" i="1" dirty="0" smtClean="0">
                <a:latin typeface="Calibri" pitchFamily="34" charset="0"/>
              </a:rPr>
              <a:t>five </a:t>
            </a:r>
          </a:p>
          <a:p>
            <a:pPr marL="457200" indent="-457200" eaLnBrk="0" hangingPunct="0">
              <a:lnSpc>
                <a:spcPct val="90000"/>
              </a:lnSpc>
              <a:buAutoNum type="arabicParenR"/>
            </a:pPr>
            <a:r>
              <a:rPr lang="en-US" sz="2800" dirty="0" smtClean="0">
                <a:latin typeface="Calibri" pitchFamily="34" charset="0"/>
              </a:rPr>
              <a:t>It will print </a:t>
            </a:r>
            <a:r>
              <a:rPr lang="en-US" sz="2800" i="1" dirty="0" smtClean="0">
                <a:latin typeface="Calibri" pitchFamily="34" charset="0"/>
              </a:rPr>
              <a:t>five four</a:t>
            </a:r>
          </a:p>
          <a:p>
            <a:pPr marL="457200" indent="-457200" eaLnBrk="0" hangingPunct="0">
              <a:lnSpc>
                <a:spcPct val="90000"/>
              </a:lnSpc>
              <a:buAutoNum type="arabicParenR"/>
            </a:pPr>
            <a:r>
              <a:rPr lang="en-US" sz="2800" dirty="0" smtClean="0">
                <a:latin typeface="Calibri" pitchFamily="34" charset="0"/>
              </a:rPr>
              <a:t>It will print </a:t>
            </a:r>
            <a:r>
              <a:rPr lang="en-US" sz="2800" i="1" dirty="0" smtClean="0">
                <a:latin typeface="Calibri" pitchFamily="34" charset="0"/>
              </a:rPr>
              <a:t>five four default</a:t>
            </a:r>
          </a:p>
          <a:p>
            <a:pPr marL="457200" indent="-457200" eaLnBrk="0" hangingPunct="0">
              <a:lnSpc>
                <a:spcPct val="90000"/>
              </a:lnSpc>
              <a:buAutoNum type="arabicParenR"/>
            </a:pPr>
            <a:endParaRPr lang="en-US" sz="2800" dirty="0" smtClean="0">
              <a:latin typeface="Calibri" pitchFamily="34" charset="0"/>
            </a:endParaRPr>
          </a:p>
          <a:p>
            <a:pPr eaLnBrk="0" hangingPunct="0">
              <a:lnSpc>
                <a:spcPct val="90000"/>
              </a:lnSpc>
            </a:pPr>
            <a:endParaRPr lang="en-US" sz="2800" dirty="0">
              <a:latin typeface="Calibri" pitchFamily="34" charset="0"/>
            </a:endParaRPr>
          </a:p>
        </p:txBody>
      </p:sp>
      <p:cxnSp>
        <p:nvCxnSpPr>
          <p:cNvPr id="13" name="Elbow Connector 12"/>
          <p:cNvCxnSpPr/>
          <p:nvPr/>
        </p:nvCxnSpPr>
        <p:spPr>
          <a:xfrm>
            <a:off x="2185987" y="2257426"/>
            <a:ext cx="4367213" cy="2466974"/>
          </a:xfrm>
          <a:prstGeom prst="bentConnector3">
            <a:avLst>
              <a:gd name="adj1" fmla="val 100031"/>
            </a:avLst>
          </a:prstGeom>
          <a:ln>
            <a:solidFill>
              <a:srgbClr val="FF0000"/>
            </a:solidFill>
            <a:headEnd type="triangle" w="lg" len="lg"/>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55</a:t>
            </a:fld>
            <a:endParaRPr lang="en-IN"/>
          </a:p>
        </p:txBody>
      </p:sp>
    </p:spTree>
    <p:extLst>
      <p:ext uri="{BB962C8B-B14F-4D97-AF65-F5344CB8AC3E}">
        <p14:creationId xmlns:p14="http://schemas.microsoft.com/office/powerpoint/2010/main" val="920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626">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2626">
                                            <p:txEl>
                                              <p:pRg st="13" end="1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2626">
                                            <p:txEl>
                                              <p:pRg st="14" end="1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262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1"/>
          <p:cNvSpPr>
            <a:spLocks noGrp="1"/>
          </p:cNvSpPr>
          <p:nvPr>
            <p:ph type="title" idx="4294967295"/>
          </p:nvPr>
        </p:nvSpPr>
        <p:spPr>
          <a:xfrm>
            <a:off x="-14289" y="95248"/>
            <a:ext cx="9244013" cy="1085850"/>
          </a:xfrm>
        </p:spPr>
        <p:txBody>
          <a:bodyPr/>
          <a:lstStyle/>
          <a:p>
            <a:r>
              <a:rPr lang="en-US" sz="3600" dirty="0" smtClean="0">
                <a:solidFill>
                  <a:srgbClr val="800000"/>
                </a:solidFill>
              </a:rPr>
              <a:t>What makes a peer-instruction question “good”?</a:t>
            </a:r>
          </a:p>
        </p:txBody>
      </p:sp>
      <p:sp>
        <p:nvSpPr>
          <p:cNvPr id="270338" name="Slide Number Placeholder 4"/>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defTabSz="457200"/>
            <a:fld id="{A08BDB51-97B8-49E6-82A3-1F0119EFA706}" type="slidenum">
              <a:rPr lang="en-US" sz="1200">
                <a:solidFill>
                  <a:srgbClr val="898989"/>
                </a:solidFill>
                <a:latin typeface="Calibri" pitchFamily="34" charset="0"/>
              </a:rPr>
              <a:pPr algn="r" defTabSz="457200"/>
              <a:t>56</a:t>
            </a:fld>
            <a:endParaRPr lang="en-US" sz="1200">
              <a:solidFill>
                <a:srgbClr val="898989"/>
              </a:solidFill>
              <a:latin typeface="Calibri" pitchFamily="34" charset="0"/>
            </a:endParaRPr>
          </a:p>
        </p:txBody>
      </p:sp>
      <p:sp>
        <p:nvSpPr>
          <p:cNvPr id="270339" name="TextBox 6"/>
          <p:cNvSpPr txBox="1">
            <a:spLocks noChangeArrowheads="1"/>
          </p:cNvSpPr>
          <p:nvPr/>
        </p:nvSpPr>
        <p:spPr bwMode="auto">
          <a:xfrm>
            <a:off x="228600" y="1162050"/>
            <a:ext cx="8620125" cy="4510088"/>
          </a:xfrm>
          <a:prstGeom prst="rect">
            <a:avLst/>
          </a:prstGeom>
          <a:noFill/>
          <a:ln w="9525">
            <a:noFill/>
            <a:miter lim="800000"/>
            <a:headEnd/>
            <a:tailEnd/>
          </a:ln>
        </p:spPr>
        <p:txBody>
          <a:bodyPr>
            <a:spAutoFit/>
          </a:bodyPr>
          <a:lstStyle/>
          <a:p>
            <a:pPr marL="450850" indent="-450850" defTabSz="457200">
              <a:lnSpc>
                <a:spcPct val="110000"/>
              </a:lnSpc>
            </a:pPr>
            <a:r>
              <a:rPr lang="en-US" sz="2400" dirty="0">
                <a:latin typeface="Calibri" pitchFamily="34" charset="0"/>
                <a:cs typeface="Calibri" pitchFamily="34" charset="0"/>
              </a:rPr>
              <a:t>An effective peer-instruction question:</a:t>
            </a:r>
          </a:p>
          <a:p>
            <a:pPr marL="915988" lvl="1" indent="-285750" defTabSz="457200">
              <a:lnSpc>
                <a:spcPct val="110000"/>
              </a:lnSpc>
              <a:buFontTx/>
              <a:buChar char="•"/>
            </a:pPr>
            <a:r>
              <a:rPr lang="en-US" sz="2400" dirty="0">
                <a:latin typeface="Calibri" pitchFamily="34" charset="0"/>
                <a:cs typeface="Calibri" pitchFamily="34" charset="0"/>
              </a:rPr>
              <a:t> Is usually conceptual (avoid long analytic computation) </a:t>
            </a:r>
          </a:p>
          <a:p>
            <a:pPr marL="915988" lvl="1" indent="-285750" defTabSz="457200">
              <a:lnSpc>
                <a:spcPct val="110000"/>
              </a:lnSpc>
              <a:buFontTx/>
              <a:buChar char="•"/>
            </a:pPr>
            <a:r>
              <a:rPr lang="en-US" sz="2400" dirty="0">
                <a:latin typeface="Calibri" pitchFamily="34" charset="0"/>
                <a:cs typeface="Calibri" pitchFamily="34" charset="0"/>
              </a:rPr>
              <a:t> Elicits pre-existing thinking, students’ alternate conceptions</a:t>
            </a:r>
          </a:p>
          <a:p>
            <a:pPr marL="915988" lvl="1" indent="-285750" defTabSz="457200">
              <a:lnSpc>
                <a:spcPct val="110000"/>
              </a:lnSpc>
              <a:buFontTx/>
              <a:buChar char="•"/>
            </a:pPr>
            <a:r>
              <a:rPr lang="en-US" sz="2400" dirty="0">
                <a:latin typeface="Calibri" pitchFamily="34" charset="0"/>
                <a:cs typeface="Calibri" pitchFamily="34" charset="0"/>
              </a:rPr>
              <a:t> Has believable distractors</a:t>
            </a:r>
          </a:p>
          <a:p>
            <a:pPr marL="915988" lvl="1" indent="-285750" defTabSz="457200">
              <a:lnSpc>
                <a:spcPct val="110000"/>
              </a:lnSpc>
              <a:buFontTx/>
              <a:buChar char="•"/>
            </a:pPr>
            <a:r>
              <a:rPr lang="en-US" sz="2400" dirty="0">
                <a:latin typeface="Calibri" pitchFamily="34" charset="0"/>
                <a:cs typeface="Calibri" pitchFamily="34" charset="0"/>
              </a:rPr>
              <a:t> Asks students to predict results of experiment, or algorithm  </a:t>
            </a:r>
          </a:p>
          <a:p>
            <a:pPr marL="915988" lvl="1" indent="-285750" defTabSz="457200">
              <a:lnSpc>
                <a:spcPct val="110000"/>
              </a:lnSpc>
              <a:buFontTx/>
              <a:buChar char="•"/>
            </a:pPr>
            <a:r>
              <a:rPr lang="en-US" sz="2400" dirty="0">
                <a:latin typeface="Calibri" pitchFamily="34" charset="0"/>
                <a:cs typeface="Calibri" pitchFamily="34" charset="0"/>
              </a:rPr>
              <a:t> Makes students apply ideas in new context</a:t>
            </a:r>
          </a:p>
          <a:p>
            <a:pPr marL="915988" lvl="1" indent="-285750" defTabSz="457200">
              <a:lnSpc>
                <a:spcPct val="110000"/>
              </a:lnSpc>
              <a:buFontTx/>
              <a:buChar char="•"/>
            </a:pPr>
            <a:r>
              <a:rPr lang="en-US" sz="2400" dirty="0">
                <a:latin typeface="Calibri" pitchFamily="34" charset="0"/>
                <a:cs typeface="Calibri" pitchFamily="34" charset="0"/>
              </a:rPr>
              <a:t> Relates different representations</a:t>
            </a:r>
          </a:p>
          <a:p>
            <a:pPr marL="915988" lvl="1" indent="-285750" defTabSz="457200">
              <a:lnSpc>
                <a:spcPct val="110000"/>
              </a:lnSpc>
              <a:buFontTx/>
              <a:buChar char="•"/>
            </a:pPr>
            <a:endParaRPr lang="en-US" sz="2400" dirty="0">
              <a:latin typeface="Calibri" pitchFamily="34" charset="0"/>
              <a:cs typeface="Calibri" pitchFamily="34" charset="0"/>
            </a:endParaRPr>
          </a:p>
          <a:p>
            <a:pPr marL="915988" lvl="1" indent="-285750" defTabSz="457200">
              <a:lnSpc>
                <a:spcPct val="110000"/>
              </a:lnSpc>
              <a:buFontTx/>
              <a:buChar char="•"/>
            </a:pPr>
            <a:r>
              <a:rPr lang="en-US" sz="2400" dirty="0">
                <a:latin typeface="Calibri" pitchFamily="34" charset="0"/>
                <a:cs typeface="Calibri" pitchFamily="34" charset="0"/>
              </a:rPr>
              <a:t> is not ambiguous</a:t>
            </a:r>
          </a:p>
          <a:p>
            <a:pPr marL="915988" lvl="1" indent="-285750" defTabSz="457200">
              <a:lnSpc>
                <a:spcPct val="110000"/>
              </a:lnSpc>
              <a:buFontTx/>
              <a:buChar char="•"/>
            </a:pPr>
            <a:r>
              <a:rPr lang="en-US" sz="2400" dirty="0">
                <a:latin typeface="Calibri" pitchFamily="34" charset="0"/>
                <a:cs typeface="Calibri" pitchFamily="34" charset="0"/>
              </a:rPr>
              <a:t> is not leading</a:t>
            </a:r>
          </a:p>
          <a:p>
            <a:pPr marL="915988" lvl="1" indent="-285750" defTabSz="457200">
              <a:lnSpc>
                <a:spcPct val="110000"/>
              </a:lnSpc>
              <a:buFontTx/>
              <a:buChar char="•"/>
            </a:pPr>
            <a:r>
              <a:rPr lang="en-US" sz="2400" dirty="0">
                <a:latin typeface="Calibri" pitchFamily="34" charset="0"/>
                <a:cs typeface="Calibri" pitchFamily="34" charset="0"/>
              </a:rPr>
              <a:t> is not ‘trivial’</a:t>
            </a:r>
          </a:p>
        </p:txBody>
      </p:sp>
      <p:sp>
        <p:nvSpPr>
          <p:cNvPr id="270340" name="Text Box 4"/>
          <p:cNvSpPr txBox="1">
            <a:spLocks noChangeArrowheads="1"/>
          </p:cNvSpPr>
          <p:nvPr/>
        </p:nvSpPr>
        <p:spPr bwMode="auto">
          <a:xfrm>
            <a:off x="222250" y="6253163"/>
            <a:ext cx="8353425" cy="323850"/>
          </a:xfrm>
          <a:prstGeom prst="rect">
            <a:avLst/>
          </a:prstGeom>
          <a:noFill/>
          <a:ln w="9525">
            <a:noFill/>
            <a:miter lim="800000"/>
            <a:headEnd/>
            <a:tailEnd/>
          </a:ln>
        </p:spPr>
        <p:txBody>
          <a:bodyPr lIns="0" rIns="0">
            <a:spAutoFit/>
          </a:bodyPr>
          <a:lstStyle/>
          <a:p>
            <a:pPr>
              <a:lnSpc>
                <a:spcPct val="95000"/>
              </a:lnSpc>
            </a:pPr>
            <a:r>
              <a:rPr lang="en-US" sz="1600">
                <a:solidFill>
                  <a:srgbClr val="016F06"/>
                </a:solidFill>
                <a:latin typeface="Calibri" pitchFamily="34" charset="0"/>
                <a:cs typeface="Calibri" pitchFamily="34" charset="0"/>
              </a:rPr>
              <a:t>Adapted from Clicker Resource Guide, Science Education Initiative/ CU-Boulder .</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56</a:t>
            </a:fld>
            <a:endParaRPr lang="en-IN"/>
          </a:p>
        </p:txBody>
      </p:sp>
    </p:spTree>
    <p:extLst>
      <p:ext uri="{BB962C8B-B14F-4D97-AF65-F5344CB8AC3E}">
        <p14:creationId xmlns:p14="http://schemas.microsoft.com/office/powerpoint/2010/main" val="10818269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1361" name="Title 1"/>
          <p:cNvSpPr>
            <a:spLocks noGrp="1"/>
          </p:cNvSpPr>
          <p:nvPr>
            <p:ph type="title" idx="4294967295"/>
          </p:nvPr>
        </p:nvSpPr>
        <p:spPr>
          <a:xfrm>
            <a:off x="152400" y="152400"/>
            <a:ext cx="8915400" cy="487363"/>
          </a:xfrm>
        </p:spPr>
        <p:txBody>
          <a:bodyPr lIns="91439" tIns="45719" rIns="91439" bIns="45719" anchor="b">
            <a:normAutofit fontScale="90000"/>
          </a:bodyPr>
          <a:lstStyle/>
          <a:p>
            <a:r>
              <a:rPr lang="en-CA" sz="3600" smtClean="0">
                <a:solidFill>
                  <a:srgbClr val="800000"/>
                </a:solidFill>
              </a:rPr>
              <a:t>What makes a good </a:t>
            </a:r>
            <a:r>
              <a:rPr lang="en-US" sz="3600" smtClean="0">
                <a:solidFill>
                  <a:srgbClr val="800000"/>
                </a:solidFill>
              </a:rPr>
              <a:t>Peer-Instruction</a:t>
            </a:r>
            <a:r>
              <a:rPr lang="en-CA" sz="3600" smtClean="0">
                <a:solidFill>
                  <a:srgbClr val="800000"/>
                </a:solidFill>
              </a:rPr>
              <a:t> question?</a:t>
            </a:r>
          </a:p>
        </p:txBody>
      </p:sp>
      <p:graphicFrame>
        <p:nvGraphicFramePr>
          <p:cNvPr id="136226" name="Group 34"/>
          <p:cNvGraphicFramePr>
            <a:graphicFrameLocks noGrp="1"/>
          </p:cNvGraphicFramePr>
          <p:nvPr/>
        </p:nvGraphicFramePr>
        <p:xfrm>
          <a:off x="304800" y="685800"/>
          <a:ext cx="8686800" cy="5410201"/>
        </p:xfrm>
        <a:graphic>
          <a:graphicData uri="http://schemas.openxmlformats.org/drawingml/2006/table">
            <a:tbl>
              <a:tblPr/>
              <a:tblGrid>
                <a:gridCol w="2571750"/>
                <a:gridCol w="6115050"/>
              </a:tblGrid>
              <a:tr h="847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clarity</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Students should waste no effort trying to figure out what’s being asked.</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context</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The topic of the question should be relevant to the class.</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77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connection to learning goals</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Does the question make students do the right thing to demonstrate they grasp the concept.</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distractors</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i) Must be plausible. ii) “Wrong” choices should tell you something about students’ thinking.</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13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difficulty</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Check that the question is not too trivial or too hard (</a:t>
                      </a:r>
                      <a:r>
                        <a:rPr kumimoji="0" lang="en-CA" sz="2400" b="0" i="1" u="none" strike="noStrike" cap="none" normalizeH="0" baseline="0" smtClean="0">
                          <a:ln>
                            <a:noFill/>
                          </a:ln>
                          <a:solidFill>
                            <a:schemeClr val="tx1"/>
                          </a:solidFill>
                          <a:effectLst/>
                          <a:latin typeface="Calibri" pitchFamily="34" charset="0"/>
                          <a:cs typeface="Arial" charset="0"/>
                        </a:rPr>
                        <a:t>note – there exists a theory for this</a:t>
                      </a:r>
                      <a:r>
                        <a:rPr kumimoji="0" lang="en-CA" sz="2400" b="0" i="0" u="none" strike="noStrike" cap="none" normalizeH="0" baseline="0" smtClean="0">
                          <a:ln>
                            <a:noFill/>
                          </a:ln>
                          <a:solidFill>
                            <a:schemeClr val="tx1"/>
                          </a:solidFill>
                          <a:effectLst/>
                          <a:latin typeface="Calibri" pitchFamily="34" charset="0"/>
                          <a:cs typeface="Arial" charset="0"/>
                        </a:rPr>
                        <a:t>)</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31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1" i="0" u="none" strike="noStrike" cap="none" normalizeH="0" baseline="0" smtClean="0">
                          <a:ln>
                            <a:noFill/>
                          </a:ln>
                          <a:solidFill>
                            <a:schemeClr val="tx1"/>
                          </a:solidFill>
                          <a:effectLst/>
                          <a:latin typeface="Calibri" pitchFamily="34" charset="0"/>
                          <a:cs typeface="Arial" charset="0"/>
                        </a:rPr>
                        <a:t>stimulates thoughtful discussion</a:t>
                      </a:r>
                    </a:p>
                  </a:txBody>
                  <a:tcPr marL="0" marR="0"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The question should engage students and spark thoughtful discussions.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smtClean="0">
                          <a:ln>
                            <a:noFill/>
                          </a:ln>
                          <a:solidFill>
                            <a:schemeClr val="tx1"/>
                          </a:solidFill>
                          <a:effectLst/>
                          <a:latin typeface="Calibri" pitchFamily="34" charset="0"/>
                          <a:cs typeface="Arial" charset="0"/>
                        </a:rPr>
                        <a:t>Is there potential for you to be “agile”?</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1382" name="Rectangle 25"/>
          <p:cNvSpPr>
            <a:spLocks noChangeArrowheads="1"/>
          </p:cNvSpPr>
          <p:nvPr/>
        </p:nvSpPr>
        <p:spPr bwMode="auto">
          <a:xfrm>
            <a:off x="0" y="6248400"/>
            <a:ext cx="8991600" cy="581025"/>
          </a:xfrm>
          <a:prstGeom prst="rect">
            <a:avLst/>
          </a:prstGeom>
          <a:noFill/>
          <a:ln w="9525">
            <a:noFill/>
            <a:miter lim="800000"/>
            <a:headEnd/>
            <a:tailEnd/>
          </a:ln>
        </p:spPr>
        <p:txBody>
          <a:bodyPr>
            <a:spAutoFit/>
          </a:bodyPr>
          <a:lstStyle/>
          <a:p>
            <a:r>
              <a:rPr lang="en-CA" sz="1600">
                <a:solidFill>
                  <a:srgbClr val="016F06"/>
                </a:solidFill>
              </a:rPr>
              <a:t>Adapted from “Writing Questions” by </a:t>
            </a:r>
            <a:r>
              <a:rPr lang="en-US" sz="1600">
                <a:solidFill>
                  <a:srgbClr val="016F06"/>
                </a:solidFill>
              </a:rPr>
              <a:t>Stephanie Chasteen and the Science Education Initiative at the  University of Colorado</a:t>
            </a:r>
            <a:endParaRPr lang="en-CA" sz="1600">
              <a:solidFill>
                <a:srgbClr val="016F06"/>
              </a:solidFill>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57</a:t>
            </a:fld>
            <a:endParaRPr lang="en-IN"/>
          </a:p>
        </p:txBody>
      </p:sp>
    </p:spTree>
    <p:extLst>
      <p:ext uri="{BB962C8B-B14F-4D97-AF65-F5344CB8AC3E}">
        <p14:creationId xmlns:p14="http://schemas.microsoft.com/office/powerpoint/2010/main" val="1941279375"/>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1"/>
          <p:cNvSpPr>
            <a:spLocks noGrp="1"/>
          </p:cNvSpPr>
          <p:nvPr>
            <p:ph type="title" idx="4294967295"/>
          </p:nvPr>
        </p:nvSpPr>
        <p:spPr>
          <a:xfrm>
            <a:off x="331790" y="66672"/>
            <a:ext cx="8523287" cy="746125"/>
          </a:xfrm>
        </p:spPr>
        <p:txBody>
          <a:bodyPr/>
          <a:lstStyle/>
          <a:p>
            <a:r>
              <a:rPr lang="en-US" sz="3900" dirty="0" smtClean="0">
                <a:solidFill>
                  <a:srgbClr val="800000"/>
                </a:solidFill>
              </a:rPr>
              <a:t>Activity – write your own question</a:t>
            </a:r>
          </a:p>
        </p:txBody>
      </p:sp>
      <p:sp>
        <p:nvSpPr>
          <p:cNvPr id="280578" name="Content Placeholder 2"/>
          <p:cNvSpPr>
            <a:spLocks/>
          </p:cNvSpPr>
          <p:nvPr/>
        </p:nvSpPr>
        <p:spPr bwMode="auto">
          <a:xfrm>
            <a:off x="100013" y="898525"/>
            <a:ext cx="8601075" cy="5746750"/>
          </a:xfrm>
          <a:prstGeom prst="rect">
            <a:avLst/>
          </a:prstGeom>
          <a:noFill/>
          <a:ln w="9525">
            <a:noFill/>
            <a:miter lim="800000"/>
            <a:headEnd/>
            <a:tailEnd/>
          </a:ln>
        </p:spPr>
        <p:txBody>
          <a:bodyPr/>
          <a:lstStyle/>
          <a:p>
            <a:pPr marL="609600" indent="-609600" defTabSz="457200" eaLnBrk="0" hangingPunct="0">
              <a:spcBef>
                <a:spcPct val="20000"/>
              </a:spcBef>
              <a:buFont typeface="Calibri" pitchFamily="34" charset="0"/>
              <a:buNone/>
            </a:pPr>
            <a:r>
              <a:rPr lang="en-US" sz="2800" dirty="0" smtClean="0">
                <a:latin typeface="Calibri" pitchFamily="34" charset="0"/>
              </a:rPr>
              <a:t>Choose a topic in an Intro-to-programming course. </a:t>
            </a:r>
          </a:p>
          <a:p>
            <a:pPr marL="609600" indent="-609600" defTabSz="457200" eaLnBrk="0" hangingPunct="0">
              <a:spcBef>
                <a:spcPct val="20000"/>
              </a:spcBef>
              <a:buFont typeface="Calibri" pitchFamily="34" charset="0"/>
              <a:buNone/>
            </a:pPr>
            <a:r>
              <a:rPr lang="en-US" sz="2800" dirty="0" smtClean="0">
                <a:latin typeface="Calibri" pitchFamily="34" charset="0"/>
              </a:rPr>
              <a:t>Write </a:t>
            </a:r>
            <a:r>
              <a:rPr lang="en-US" sz="2800" dirty="0">
                <a:latin typeface="Calibri" pitchFamily="34" charset="0"/>
              </a:rPr>
              <a:t>3</a:t>
            </a:r>
            <a:r>
              <a:rPr lang="en-US" sz="2800" dirty="0" smtClean="0">
                <a:latin typeface="Calibri" pitchFamily="34" charset="0"/>
              </a:rPr>
              <a:t> </a:t>
            </a:r>
            <a:r>
              <a:rPr lang="en-US" sz="2800" dirty="0">
                <a:latin typeface="Calibri" pitchFamily="34" charset="0"/>
              </a:rPr>
              <a:t>peer-instruction question </a:t>
            </a:r>
            <a:r>
              <a:rPr lang="en-US" sz="2800" dirty="0" smtClean="0">
                <a:latin typeface="Calibri" pitchFamily="34" charset="0"/>
              </a:rPr>
              <a:t>in that topic.</a:t>
            </a:r>
          </a:p>
          <a:p>
            <a:pPr marL="609600" indent="-609600" defTabSz="457200" eaLnBrk="0" hangingPunct="0">
              <a:spcBef>
                <a:spcPct val="20000"/>
              </a:spcBef>
              <a:buFont typeface="Calibri" pitchFamily="34" charset="0"/>
              <a:buNone/>
            </a:pPr>
            <a:r>
              <a:rPr lang="en-US" sz="2800" dirty="0" smtClean="0">
                <a:latin typeface="Calibri" pitchFamily="34" charset="0"/>
              </a:rPr>
              <a:t>Make </a:t>
            </a:r>
            <a:r>
              <a:rPr lang="en-US" sz="2800" dirty="0">
                <a:latin typeface="Calibri" pitchFamily="34" charset="0"/>
              </a:rPr>
              <a:t>sure you include the choices too ~ 3 to </a:t>
            </a:r>
            <a:r>
              <a:rPr lang="en-US" sz="2800" dirty="0" smtClean="0">
                <a:latin typeface="Calibri" pitchFamily="34" charset="0"/>
              </a:rPr>
              <a:t>5.</a:t>
            </a:r>
          </a:p>
          <a:p>
            <a:pPr marL="609600" indent="-609600" defTabSz="457200" eaLnBrk="0" hangingPunct="0">
              <a:spcBef>
                <a:spcPct val="20000"/>
              </a:spcBef>
            </a:pPr>
            <a:endParaRPr lang="en-US" sz="2800" dirty="0" smtClean="0">
              <a:latin typeface="Calibri" pitchFamily="34" charset="0"/>
            </a:endParaRPr>
          </a:p>
          <a:p>
            <a:pPr marL="609600" indent="-609600" defTabSz="457200" eaLnBrk="0" hangingPunct="0">
              <a:spcBef>
                <a:spcPct val="20000"/>
              </a:spcBef>
            </a:pPr>
            <a:r>
              <a:rPr lang="en-US" sz="2800" dirty="0" smtClean="0">
                <a:latin typeface="Calibri" pitchFamily="34" charset="0"/>
              </a:rPr>
              <a:t>Recall – An effective PI question :</a:t>
            </a:r>
          </a:p>
          <a:p>
            <a:pPr marL="915988" lvl="1" indent="-285750" defTabSz="457200">
              <a:lnSpc>
                <a:spcPct val="110000"/>
              </a:lnSpc>
              <a:buFontTx/>
              <a:buChar char="•"/>
            </a:pPr>
            <a:r>
              <a:rPr lang="en-US" sz="2400" dirty="0" smtClean="0">
                <a:latin typeface="Calibri" pitchFamily="34" charset="0"/>
                <a:cs typeface="Calibri" pitchFamily="34" charset="0"/>
              </a:rPr>
              <a:t>Elicits </a:t>
            </a:r>
            <a:r>
              <a:rPr lang="en-US" sz="2400" dirty="0">
                <a:latin typeface="Calibri" pitchFamily="34" charset="0"/>
                <a:cs typeface="Calibri" pitchFamily="34" charset="0"/>
              </a:rPr>
              <a:t>pre-existing thinking, students’ </a:t>
            </a:r>
            <a:r>
              <a:rPr lang="en-US" sz="2400" dirty="0" smtClean="0">
                <a:latin typeface="Calibri" pitchFamily="34" charset="0"/>
                <a:cs typeface="Calibri" pitchFamily="34" charset="0"/>
              </a:rPr>
              <a:t>misconceptions</a:t>
            </a:r>
            <a:endParaRPr lang="en-US" sz="2400" dirty="0">
              <a:latin typeface="Calibri" pitchFamily="34" charset="0"/>
              <a:cs typeface="Calibri" pitchFamily="34" charset="0"/>
            </a:endParaRPr>
          </a:p>
          <a:p>
            <a:pPr marL="915988" lvl="1" indent="-285750" defTabSz="457200">
              <a:lnSpc>
                <a:spcPct val="110000"/>
              </a:lnSpc>
              <a:buFontTx/>
              <a:buChar char="•"/>
            </a:pPr>
            <a:r>
              <a:rPr lang="en-US" sz="2400" dirty="0" smtClean="0">
                <a:latin typeface="Calibri" pitchFamily="34" charset="0"/>
                <a:cs typeface="Calibri" pitchFamily="34" charset="0"/>
              </a:rPr>
              <a:t>Has </a:t>
            </a:r>
            <a:r>
              <a:rPr lang="en-US" sz="2400" dirty="0">
                <a:latin typeface="Calibri" pitchFamily="34" charset="0"/>
                <a:cs typeface="Calibri" pitchFamily="34" charset="0"/>
              </a:rPr>
              <a:t>believable distractors</a:t>
            </a:r>
          </a:p>
          <a:p>
            <a:pPr marL="915988" lvl="1" indent="-285750" defTabSz="457200">
              <a:lnSpc>
                <a:spcPct val="110000"/>
              </a:lnSpc>
              <a:buFontTx/>
              <a:buChar char="•"/>
            </a:pPr>
            <a:r>
              <a:rPr lang="en-US" sz="2400" dirty="0" smtClean="0">
                <a:latin typeface="Calibri" pitchFamily="34" charset="0"/>
                <a:cs typeface="Calibri" pitchFamily="34" charset="0"/>
              </a:rPr>
              <a:t>Asks </a:t>
            </a:r>
            <a:r>
              <a:rPr lang="en-US" sz="2400" dirty="0">
                <a:latin typeface="Calibri" pitchFamily="34" charset="0"/>
                <a:cs typeface="Calibri" pitchFamily="34" charset="0"/>
              </a:rPr>
              <a:t>students to predict results of </a:t>
            </a:r>
            <a:r>
              <a:rPr lang="en-US" sz="2400" dirty="0" smtClean="0">
                <a:latin typeface="Calibri" pitchFamily="34" charset="0"/>
                <a:cs typeface="Calibri" pitchFamily="34" charset="0"/>
              </a:rPr>
              <a:t>a program or algorithm  </a:t>
            </a:r>
            <a:endParaRPr lang="en-US" sz="2400" dirty="0">
              <a:latin typeface="Calibri" pitchFamily="34" charset="0"/>
              <a:cs typeface="Calibri" pitchFamily="34" charset="0"/>
            </a:endParaRPr>
          </a:p>
          <a:p>
            <a:pPr marL="915988" lvl="1" indent="-285750" defTabSz="457200">
              <a:lnSpc>
                <a:spcPct val="110000"/>
              </a:lnSpc>
              <a:buFontTx/>
              <a:buChar char="•"/>
            </a:pPr>
            <a:r>
              <a:rPr lang="en-US" sz="2400" dirty="0" smtClean="0">
                <a:latin typeface="Calibri" pitchFamily="34" charset="0"/>
                <a:cs typeface="Calibri" pitchFamily="34" charset="0"/>
              </a:rPr>
              <a:t>Makes </a:t>
            </a:r>
            <a:r>
              <a:rPr lang="en-US" sz="2400" dirty="0">
                <a:latin typeface="Calibri" pitchFamily="34" charset="0"/>
                <a:cs typeface="Calibri" pitchFamily="34" charset="0"/>
              </a:rPr>
              <a:t>students apply ideas in new context</a:t>
            </a:r>
          </a:p>
          <a:p>
            <a:pPr marL="915988" lvl="1" indent="-285750" defTabSz="457200">
              <a:lnSpc>
                <a:spcPct val="110000"/>
              </a:lnSpc>
              <a:buFontTx/>
              <a:buChar char="•"/>
            </a:pPr>
            <a:r>
              <a:rPr lang="en-US" sz="2400" dirty="0" smtClean="0">
                <a:latin typeface="Calibri" pitchFamily="34" charset="0"/>
                <a:cs typeface="Calibri" pitchFamily="34" charset="0"/>
              </a:rPr>
              <a:t>Relates </a:t>
            </a:r>
            <a:r>
              <a:rPr lang="en-US" sz="2400" dirty="0">
                <a:latin typeface="Calibri" pitchFamily="34" charset="0"/>
                <a:cs typeface="Calibri" pitchFamily="34" charset="0"/>
              </a:rPr>
              <a:t>different </a:t>
            </a:r>
            <a:r>
              <a:rPr lang="en-US" sz="2400" dirty="0" smtClean="0">
                <a:latin typeface="Calibri" pitchFamily="34" charset="0"/>
                <a:cs typeface="Calibri" pitchFamily="34" charset="0"/>
              </a:rPr>
              <a:t>representations</a:t>
            </a:r>
          </a:p>
          <a:p>
            <a:pPr defTabSz="457200">
              <a:lnSpc>
                <a:spcPct val="110000"/>
              </a:lnSpc>
            </a:pPr>
            <a:r>
              <a:rPr lang="en-US" sz="2800" dirty="0" smtClean="0">
                <a:latin typeface="Calibri" pitchFamily="34" charset="0"/>
                <a:cs typeface="Calibri" pitchFamily="34" charset="0"/>
              </a:rPr>
              <a:t>Avoid</a:t>
            </a:r>
          </a:p>
          <a:p>
            <a:pPr marL="915988" lvl="1" indent="-285750" defTabSz="457200">
              <a:lnSpc>
                <a:spcPct val="110000"/>
              </a:lnSpc>
              <a:buFontTx/>
              <a:buChar char="•"/>
            </a:pPr>
            <a:r>
              <a:rPr lang="en-US" sz="2400" dirty="0" smtClean="0">
                <a:latin typeface="Calibri" pitchFamily="34" charset="0"/>
                <a:cs typeface="Calibri" pitchFamily="34" charset="0"/>
              </a:rPr>
              <a:t>Long calculations</a:t>
            </a:r>
          </a:p>
          <a:p>
            <a:pPr marL="915988" lvl="1" indent="-285750" defTabSz="457200">
              <a:lnSpc>
                <a:spcPct val="110000"/>
              </a:lnSpc>
              <a:buFontTx/>
              <a:buChar char="•"/>
            </a:pPr>
            <a:r>
              <a:rPr lang="en-US" sz="2400" dirty="0" smtClean="0">
                <a:latin typeface="Calibri" pitchFamily="34" charset="0"/>
                <a:cs typeface="Calibri" pitchFamily="34" charset="0"/>
              </a:rPr>
              <a:t>Trivial questions</a:t>
            </a:r>
            <a:endParaRPr lang="en-US" sz="2800" dirty="0">
              <a:latin typeface="Calibri" pitchFamily="34" charset="0"/>
              <a:cs typeface="Calibri" pitchFamily="34" charset="0"/>
            </a:endParaRPr>
          </a:p>
          <a:p>
            <a:pPr marL="609600" indent="-609600" defTabSz="457200" eaLnBrk="0" hangingPunct="0">
              <a:spcBef>
                <a:spcPct val="20000"/>
              </a:spcBef>
            </a:pPr>
            <a:r>
              <a:rPr lang="en-US" sz="2800" dirty="0" smtClean="0">
                <a:latin typeface="Calibri" pitchFamily="34" charset="0"/>
              </a:rPr>
              <a:t>  </a:t>
            </a:r>
          </a:p>
          <a:p>
            <a:pPr marL="609600" indent="-609600" defTabSz="457200" eaLnBrk="0" hangingPunct="0">
              <a:spcBef>
                <a:spcPct val="20000"/>
              </a:spcBef>
              <a:buFont typeface="Calibri" pitchFamily="34" charset="0"/>
              <a:buNone/>
            </a:pPr>
            <a:endParaRPr lang="en-US" sz="2800" dirty="0">
              <a:latin typeface="Calibri" pitchFamily="34" charset="0"/>
            </a:endParaRPr>
          </a:p>
          <a:p>
            <a:pPr marL="609600" indent="-609600" defTabSz="457200" eaLnBrk="0" hangingPunct="0">
              <a:spcBef>
                <a:spcPct val="20000"/>
              </a:spcBef>
              <a:buFont typeface="Calibri" pitchFamily="34" charset="0"/>
              <a:buNone/>
            </a:pPr>
            <a:endParaRPr lang="en-US" sz="2800" dirty="0">
              <a:latin typeface="Calibri"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58</a:t>
            </a:fld>
            <a:endParaRPr lang="en-IN"/>
          </a:p>
        </p:txBody>
      </p:sp>
    </p:spTree>
    <p:extLst>
      <p:ext uri="{BB962C8B-B14F-4D97-AF65-F5344CB8AC3E}">
        <p14:creationId xmlns:p14="http://schemas.microsoft.com/office/powerpoint/2010/main" val="35473813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Content Placeholder 2"/>
          <p:cNvSpPr>
            <a:spLocks noGrp="1"/>
          </p:cNvSpPr>
          <p:nvPr>
            <p:ph idx="4294967295"/>
          </p:nvPr>
        </p:nvSpPr>
        <p:spPr>
          <a:xfrm>
            <a:off x="76200" y="2133600"/>
            <a:ext cx="8915400" cy="3367088"/>
          </a:xfrm>
        </p:spPr>
        <p:txBody>
          <a:bodyPr/>
          <a:lstStyle/>
          <a:p>
            <a:pPr algn="ctr" eaLnBrk="1" hangingPunct="1">
              <a:spcBef>
                <a:spcPct val="40000"/>
              </a:spcBef>
              <a:buFont typeface="Arial" charset="0"/>
              <a:buNone/>
            </a:pPr>
            <a:r>
              <a:rPr lang="en-US" sz="4000" smtClean="0"/>
              <a:t>When to use Peer-instruction questions</a:t>
            </a:r>
            <a:endParaRPr lang="en-IN" sz="4000" smtClean="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59</a:t>
            </a:fld>
            <a:endParaRPr lang="en-IN"/>
          </a:p>
        </p:txBody>
      </p:sp>
    </p:spTree>
    <p:extLst>
      <p:ext uri="{BB962C8B-B14F-4D97-AF65-F5344CB8AC3E}">
        <p14:creationId xmlns:p14="http://schemas.microsoft.com/office/powerpoint/2010/main" val="2254787834"/>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6</a:t>
            </a:fld>
            <a:endParaRPr lang="en-IN"/>
          </a:p>
        </p:txBody>
      </p:sp>
      <p:sp>
        <p:nvSpPr>
          <p:cNvPr id="7" name="Rectangle 2"/>
          <p:cNvSpPr>
            <a:spLocks noGrp="1" noChangeArrowheads="1"/>
          </p:cNvSpPr>
          <p:nvPr>
            <p:ph type="title"/>
          </p:nvPr>
        </p:nvSpPr>
        <p:spPr>
          <a:xfrm>
            <a:off x="457200" y="685800"/>
            <a:ext cx="8313737" cy="1981200"/>
          </a:xfrm>
        </p:spPr>
        <p:txBody>
          <a:bodyPr>
            <a:normAutofit/>
          </a:bodyPr>
          <a:lstStyle/>
          <a:p>
            <a:r>
              <a:rPr lang="en-US" altLang="en-US" sz="4000" dirty="0"/>
              <a:t>All good in theory, but how can a teacher practice these</a:t>
            </a:r>
            <a:r>
              <a:rPr lang="en-US" altLang="en-US" sz="4000" dirty="0" smtClean="0"/>
              <a:t>?</a:t>
            </a:r>
            <a:endParaRPr lang="en-US" altLang="en-US" sz="4000" dirty="0"/>
          </a:p>
        </p:txBody>
      </p:sp>
      <p:sp>
        <p:nvSpPr>
          <p:cNvPr id="8" name="Rectangle 2"/>
          <p:cNvSpPr txBox="1">
            <a:spLocks noChangeArrowheads="1"/>
          </p:cNvSpPr>
          <p:nvPr/>
        </p:nvSpPr>
        <p:spPr>
          <a:xfrm>
            <a:off x="457200" y="4191000"/>
            <a:ext cx="8313737" cy="1295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dirty="0" smtClean="0"/>
              <a:t>One solution: </a:t>
            </a:r>
            <a:br>
              <a:rPr lang="en-US" altLang="en-US" sz="4000" dirty="0" smtClean="0"/>
            </a:br>
            <a:r>
              <a:rPr lang="en-US" altLang="en-US" sz="4000" dirty="0" smtClean="0"/>
              <a:t>Use active-learning strategies </a:t>
            </a:r>
            <a:endParaRPr lang="en-US" altLang="en-US" sz="4000" dirty="0"/>
          </a:p>
        </p:txBody>
      </p:sp>
    </p:spTree>
    <p:extLst>
      <p:ext uri="{BB962C8B-B14F-4D97-AF65-F5344CB8AC3E}">
        <p14:creationId xmlns:p14="http://schemas.microsoft.com/office/powerpoint/2010/main" val="54640172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idx="4294967295"/>
          </p:nvPr>
        </p:nvSpPr>
        <p:spPr>
          <a:xfrm>
            <a:off x="457200" y="88900"/>
            <a:ext cx="8229600" cy="706438"/>
          </a:xfrm>
        </p:spPr>
        <p:txBody>
          <a:bodyPr/>
          <a:lstStyle/>
          <a:p>
            <a:r>
              <a:rPr lang="en-CA" sz="4000" dirty="0" smtClean="0"/>
              <a:t>Questions within the learning cycle</a:t>
            </a:r>
          </a:p>
        </p:txBody>
      </p:sp>
      <p:sp>
        <p:nvSpPr>
          <p:cNvPr id="5" name="Rounded Rectangle 4"/>
          <p:cNvSpPr/>
          <p:nvPr/>
        </p:nvSpPr>
        <p:spPr>
          <a:xfrm>
            <a:off x="628650" y="901700"/>
            <a:ext cx="2360613" cy="2452688"/>
          </a:xfrm>
          <a:prstGeom prst="roundRect">
            <a:avLst>
              <a:gd name="adj" fmla="val 11033"/>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457200">
              <a:defRPr/>
            </a:pPr>
            <a:r>
              <a:rPr lang="en-CA" sz="2400">
                <a:solidFill>
                  <a:srgbClr val="262D30"/>
                </a:solidFill>
                <a:cs typeface="Calibri" pitchFamily="34" charset="0"/>
              </a:rPr>
              <a:t>BEFORE</a:t>
            </a:r>
          </a:p>
          <a:p>
            <a:pPr algn="ctr" defTabSz="457200">
              <a:defRPr/>
            </a:pPr>
            <a:endParaRPr lang="en-CA" sz="2400">
              <a:solidFill>
                <a:srgbClr val="262D30"/>
              </a:solidFill>
              <a:cs typeface="Calibri" pitchFamily="34" charset="0"/>
            </a:endParaRPr>
          </a:p>
          <a:p>
            <a:pPr algn="ctr" defTabSz="457200">
              <a:defRPr/>
            </a:pPr>
            <a:r>
              <a:rPr lang="en-CA" sz="2400">
                <a:solidFill>
                  <a:srgbClr val="262D30"/>
                </a:solidFill>
                <a:cs typeface="Calibri" pitchFamily="34" charset="0"/>
              </a:rPr>
              <a:t>Setting up instruction</a:t>
            </a:r>
          </a:p>
          <a:p>
            <a:pPr algn="ctr" defTabSz="457200">
              <a:defRPr/>
            </a:pPr>
            <a:r>
              <a:rPr lang="en-CA" sz="2400">
                <a:solidFill>
                  <a:srgbClr val="262D30"/>
                </a:solidFill>
                <a:cs typeface="Calibri" pitchFamily="34" charset="0"/>
              </a:rPr>
              <a:t>(beginning of module)</a:t>
            </a:r>
          </a:p>
        </p:txBody>
      </p:sp>
      <p:sp>
        <p:nvSpPr>
          <p:cNvPr id="297990" name="Rectangle 7"/>
          <p:cNvSpPr>
            <a:spLocks noChangeArrowheads="1"/>
          </p:cNvSpPr>
          <p:nvPr/>
        </p:nvSpPr>
        <p:spPr bwMode="auto">
          <a:xfrm>
            <a:off x="457200" y="3711575"/>
            <a:ext cx="2590800" cy="2282825"/>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 </a:t>
            </a:r>
          </a:p>
          <a:p>
            <a:pPr defTabSz="457200"/>
            <a:r>
              <a:rPr lang="en-US" sz="2400">
                <a:latin typeface="Calibri" pitchFamily="34" charset="0"/>
                <a:cs typeface="Calibri" pitchFamily="34" charset="0"/>
              </a:rPr>
              <a:t>Motivate</a:t>
            </a:r>
          </a:p>
          <a:p>
            <a:pPr defTabSz="457200"/>
            <a:r>
              <a:rPr lang="en-US" sz="2400">
                <a:latin typeface="Calibri" pitchFamily="34" charset="0"/>
                <a:cs typeface="Calibri" pitchFamily="34" charset="0"/>
              </a:rPr>
              <a:t>Discover</a:t>
            </a:r>
          </a:p>
          <a:p>
            <a:pPr defTabSz="457200"/>
            <a:r>
              <a:rPr lang="en-US" sz="2400">
                <a:latin typeface="Calibri" pitchFamily="34" charset="0"/>
                <a:cs typeface="Calibri" pitchFamily="34" charset="0"/>
              </a:rPr>
              <a:t>Provoke thinking</a:t>
            </a:r>
          </a:p>
          <a:p>
            <a:pPr defTabSz="457200"/>
            <a:r>
              <a:rPr lang="en-US" sz="2400">
                <a:latin typeface="Calibri" pitchFamily="34" charset="0"/>
                <a:cs typeface="Calibri" pitchFamily="34" charset="0"/>
              </a:rPr>
              <a:t>Assess prior knowledge</a:t>
            </a:r>
            <a:endParaRPr lang="en-CA" sz="2400">
              <a:latin typeface="Calibri" pitchFamily="34" charset="0"/>
              <a:cs typeface="Calibri" pitchFamily="34" charset="0"/>
            </a:endParaRPr>
          </a:p>
        </p:txBody>
      </p:sp>
      <p:sp>
        <p:nvSpPr>
          <p:cNvPr id="27" name="Oval 26"/>
          <p:cNvSpPr/>
          <p:nvPr/>
        </p:nvSpPr>
        <p:spPr>
          <a:xfrm>
            <a:off x="4572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8" name="Oval 27"/>
          <p:cNvSpPr/>
          <p:nvPr/>
        </p:nvSpPr>
        <p:spPr>
          <a:xfrm>
            <a:off x="28575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 name="Oval 28"/>
          <p:cNvSpPr/>
          <p:nvPr/>
        </p:nvSpPr>
        <p:spPr>
          <a:xfrm>
            <a:off x="1143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8000" name="AutoShape 18"/>
          <p:cNvSpPr>
            <a:spLocks noChangeArrowheads="1"/>
          </p:cNvSpPr>
          <p:nvPr/>
        </p:nvSpPr>
        <p:spPr bwMode="auto">
          <a:xfrm>
            <a:off x="16002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60</a:t>
            </a:fld>
            <a:endParaRPr lang="en-IN"/>
          </a:p>
        </p:txBody>
      </p:sp>
    </p:spTree>
    <p:extLst>
      <p:ext uri="{BB962C8B-B14F-4D97-AF65-F5344CB8AC3E}">
        <p14:creationId xmlns:p14="http://schemas.microsoft.com/office/powerpoint/2010/main" val="11156178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idx="4294967295"/>
          </p:nvPr>
        </p:nvSpPr>
        <p:spPr>
          <a:xfrm>
            <a:off x="457200" y="88900"/>
            <a:ext cx="8229600" cy="706438"/>
          </a:xfrm>
        </p:spPr>
        <p:txBody>
          <a:bodyPr/>
          <a:lstStyle/>
          <a:p>
            <a:r>
              <a:rPr lang="en-CA" sz="4000" dirty="0" smtClean="0"/>
              <a:t>Questions within the learning cycle</a:t>
            </a:r>
          </a:p>
        </p:txBody>
      </p:sp>
      <p:sp>
        <p:nvSpPr>
          <p:cNvPr id="5" name="Rounded Rectangle 4"/>
          <p:cNvSpPr/>
          <p:nvPr/>
        </p:nvSpPr>
        <p:spPr>
          <a:xfrm>
            <a:off x="628650" y="901700"/>
            <a:ext cx="2360613" cy="2452688"/>
          </a:xfrm>
          <a:prstGeom prst="roundRect">
            <a:avLst>
              <a:gd name="adj" fmla="val 11033"/>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457200">
              <a:defRPr/>
            </a:pPr>
            <a:r>
              <a:rPr lang="en-CA" sz="2400">
                <a:solidFill>
                  <a:srgbClr val="262D30"/>
                </a:solidFill>
                <a:cs typeface="Calibri" pitchFamily="34" charset="0"/>
              </a:rPr>
              <a:t>BEFORE</a:t>
            </a:r>
          </a:p>
          <a:p>
            <a:pPr algn="ctr" defTabSz="457200">
              <a:defRPr/>
            </a:pPr>
            <a:endParaRPr lang="en-CA" sz="2400">
              <a:solidFill>
                <a:srgbClr val="262D30"/>
              </a:solidFill>
              <a:cs typeface="Calibri" pitchFamily="34" charset="0"/>
            </a:endParaRPr>
          </a:p>
          <a:p>
            <a:pPr algn="ctr" defTabSz="457200">
              <a:defRPr/>
            </a:pPr>
            <a:r>
              <a:rPr lang="en-CA" sz="2400">
                <a:solidFill>
                  <a:srgbClr val="262D30"/>
                </a:solidFill>
                <a:cs typeface="Calibri" pitchFamily="34" charset="0"/>
              </a:rPr>
              <a:t>Setting up instruction</a:t>
            </a:r>
          </a:p>
          <a:p>
            <a:pPr algn="ctr" defTabSz="457200">
              <a:defRPr/>
            </a:pPr>
            <a:r>
              <a:rPr lang="en-CA" sz="2400">
                <a:solidFill>
                  <a:srgbClr val="262D30"/>
                </a:solidFill>
                <a:cs typeface="Calibri" pitchFamily="34" charset="0"/>
              </a:rPr>
              <a:t>(beginning of module)</a:t>
            </a:r>
          </a:p>
        </p:txBody>
      </p:sp>
      <p:sp>
        <p:nvSpPr>
          <p:cNvPr id="297988" name="Rounded Rectangle 5"/>
          <p:cNvSpPr>
            <a:spLocks noChangeArrowheads="1"/>
          </p:cNvSpPr>
          <p:nvPr/>
        </p:nvSpPr>
        <p:spPr bwMode="auto">
          <a:xfrm>
            <a:off x="3011488" y="895350"/>
            <a:ext cx="2627312" cy="2465388"/>
          </a:xfrm>
          <a:prstGeom prst="roundRect">
            <a:avLst>
              <a:gd name="adj" fmla="val 11032"/>
            </a:avLst>
          </a:prstGeom>
          <a:solidFill>
            <a:srgbClr val="808080"/>
          </a:solidFill>
          <a:ln w="31750" algn="ctr">
            <a:solidFill>
              <a:srgbClr val="384348"/>
            </a:solidFill>
            <a:round/>
            <a:headEnd/>
            <a:tailEnd/>
          </a:ln>
        </p:spPr>
        <p:txBody>
          <a:bodyPr anchor="ctr">
            <a:spAutoFit/>
          </a:bodyPr>
          <a:lstStyle/>
          <a:p>
            <a:pPr algn="ctr" defTabSz="457200"/>
            <a:r>
              <a:rPr lang="en-CA" sz="2400">
                <a:solidFill>
                  <a:schemeClr val="bg1"/>
                </a:solidFill>
                <a:latin typeface="Calibri" pitchFamily="34" charset="0"/>
                <a:cs typeface="Calibri" pitchFamily="34" charset="0"/>
              </a:rPr>
              <a:t>DURING</a:t>
            </a:r>
          </a:p>
          <a:p>
            <a:pPr algn="ctr" defTabSz="457200"/>
            <a:endParaRPr lang="en-CA" sz="2400">
              <a:solidFill>
                <a:schemeClr val="bg1"/>
              </a:solidFill>
              <a:latin typeface="Calibri" pitchFamily="34" charset="0"/>
              <a:cs typeface="Calibri" pitchFamily="34" charset="0"/>
            </a:endParaRPr>
          </a:p>
          <a:p>
            <a:pPr algn="ctr" defTabSz="457200"/>
            <a:r>
              <a:rPr lang="en-CA" sz="2400">
                <a:solidFill>
                  <a:schemeClr val="bg1"/>
                </a:solidFill>
                <a:latin typeface="Calibri" pitchFamily="34" charset="0"/>
                <a:cs typeface="Calibri" pitchFamily="34" charset="0"/>
              </a:rPr>
              <a:t>Developing    knowledge</a:t>
            </a:r>
          </a:p>
          <a:p>
            <a:pPr algn="ctr" defTabSz="457200"/>
            <a:r>
              <a:rPr lang="en-CA" sz="2400">
                <a:solidFill>
                  <a:schemeClr val="bg1"/>
                </a:solidFill>
                <a:latin typeface="Calibri" pitchFamily="34" charset="0"/>
                <a:cs typeface="Calibri" pitchFamily="34" charset="0"/>
              </a:rPr>
              <a:t>(middle of module)</a:t>
            </a:r>
          </a:p>
        </p:txBody>
      </p:sp>
      <p:sp>
        <p:nvSpPr>
          <p:cNvPr id="297990" name="Rectangle 7"/>
          <p:cNvSpPr>
            <a:spLocks noChangeArrowheads="1"/>
          </p:cNvSpPr>
          <p:nvPr/>
        </p:nvSpPr>
        <p:spPr bwMode="auto">
          <a:xfrm>
            <a:off x="457200" y="3711575"/>
            <a:ext cx="2590800" cy="2282825"/>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 </a:t>
            </a:r>
          </a:p>
          <a:p>
            <a:pPr defTabSz="457200"/>
            <a:r>
              <a:rPr lang="en-US" sz="2400">
                <a:latin typeface="Calibri" pitchFamily="34" charset="0"/>
                <a:cs typeface="Calibri" pitchFamily="34" charset="0"/>
              </a:rPr>
              <a:t>Motivate</a:t>
            </a:r>
          </a:p>
          <a:p>
            <a:pPr defTabSz="457200"/>
            <a:r>
              <a:rPr lang="en-US" sz="2400">
                <a:latin typeface="Calibri" pitchFamily="34" charset="0"/>
                <a:cs typeface="Calibri" pitchFamily="34" charset="0"/>
              </a:rPr>
              <a:t>Discover</a:t>
            </a:r>
          </a:p>
          <a:p>
            <a:pPr defTabSz="457200"/>
            <a:r>
              <a:rPr lang="en-US" sz="2400">
                <a:latin typeface="Calibri" pitchFamily="34" charset="0"/>
                <a:cs typeface="Calibri" pitchFamily="34" charset="0"/>
              </a:rPr>
              <a:t>Provoke thinking</a:t>
            </a:r>
          </a:p>
          <a:p>
            <a:pPr defTabSz="457200"/>
            <a:r>
              <a:rPr lang="en-US" sz="2400">
                <a:latin typeface="Calibri" pitchFamily="34" charset="0"/>
                <a:cs typeface="Calibri" pitchFamily="34" charset="0"/>
              </a:rPr>
              <a:t>Assess prior knowledge</a:t>
            </a:r>
            <a:endParaRPr lang="en-CA" sz="2400">
              <a:latin typeface="Calibri" pitchFamily="34" charset="0"/>
              <a:cs typeface="Calibri" pitchFamily="34" charset="0"/>
            </a:endParaRPr>
          </a:p>
        </p:txBody>
      </p:sp>
      <p:sp>
        <p:nvSpPr>
          <p:cNvPr id="297991" name="Rectangle 8"/>
          <p:cNvSpPr>
            <a:spLocks noChangeArrowheads="1"/>
          </p:cNvSpPr>
          <p:nvPr/>
        </p:nvSpPr>
        <p:spPr bwMode="auto">
          <a:xfrm>
            <a:off x="3133725" y="3692525"/>
            <a:ext cx="2809875" cy="2647950"/>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a:t>
            </a:r>
            <a:endParaRPr lang="en-US" sz="2400">
              <a:latin typeface="Calibri" pitchFamily="34" charset="0"/>
              <a:cs typeface="Calibri" pitchFamily="34" charset="0"/>
            </a:endParaRPr>
          </a:p>
          <a:p>
            <a:pPr defTabSz="457200"/>
            <a:r>
              <a:rPr lang="en-US" sz="2400">
                <a:latin typeface="Calibri" pitchFamily="34" charset="0"/>
                <a:cs typeface="Calibri" pitchFamily="34" charset="0"/>
              </a:rPr>
              <a:t>Check knowledge</a:t>
            </a:r>
          </a:p>
          <a:p>
            <a:pPr defTabSz="457200"/>
            <a:r>
              <a:rPr lang="en-US" sz="2400">
                <a:latin typeface="Calibri" pitchFamily="34" charset="0"/>
                <a:cs typeface="Calibri" pitchFamily="34" charset="0"/>
              </a:rPr>
              <a:t>Application</a:t>
            </a:r>
          </a:p>
          <a:p>
            <a:pPr defTabSz="457200"/>
            <a:r>
              <a:rPr lang="en-US" sz="2400">
                <a:latin typeface="Calibri" pitchFamily="34" charset="0"/>
                <a:cs typeface="Calibri" pitchFamily="34" charset="0"/>
              </a:rPr>
              <a:t>Analysis</a:t>
            </a:r>
          </a:p>
          <a:p>
            <a:pPr defTabSz="457200"/>
            <a:r>
              <a:rPr lang="en-US" sz="2400">
                <a:latin typeface="Calibri" pitchFamily="34" charset="0"/>
                <a:cs typeface="Calibri" pitchFamily="34" charset="0"/>
              </a:rPr>
              <a:t>Evaluation</a:t>
            </a:r>
          </a:p>
          <a:p>
            <a:pPr defTabSz="457200"/>
            <a:r>
              <a:rPr lang="en-US" sz="2400">
                <a:latin typeface="Calibri" pitchFamily="34" charset="0"/>
                <a:cs typeface="Calibri" pitchFamily="34" charset="0"/>
              </a:rPr>
              <a:t>Synthesis</a:t>
            </a:r>
          </a:p>
          <a:p>
            <a:pPr defTabSz="457200"/>
            <a:r>
              <a:rPr lang="en-US" sz="2400">
                <a:latin typeface="Calibri" pitchFamily="34" charset="0"/>
                <a:cs typeface="Calibri" pitchFamily="34" charset="0"/>
              </a:rPr>
              <a:t>Elicit misconception</a:t>
            </a:r>
            <a:endParaRPr lang="en-CA" sz="2400">
              <a:latin typeface="Calibri" pitchFamily="34" charset="0"/>
              <a:cs typeface="Calibri" pitchFamily="34" charset="0"/>
            </a:endParaRPr>
          </a:p>
        </p:txBody>
      </p:sp>
      <p:sp>
        <p:nvSpPr>
          <p:cNvPr id="27" name="Oval 26"/>
          <p:cNvSpPr/>
          <p:nvPr/>
        </p:nvSpPr>
        <p:spPr>
          <a:xfrm>
            <a:off x="4572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8" name="Oval 27"/>
          <p:cNvSpPr/>
          <p:nvPr/>
        </p:nvSpPr>
        <p:spPr>
          <a:xfrm>
            <a:off x="28575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 name="Oval 28"/>
          <p:cNvSpPr/>
          <p:nvPr/>
        </p:nvSpPr>
        <p:spPr>
          <a:xfrm>
            <a:off x="1143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8000" name="AutoShape 18"/>
          <p:cNvSpPr>
            <a:spLocks noChangeArrowheads="1"/>
          </p:cNvSpPr>
          <p:nvPr/>
        </p:nvSpPr>
        <p:spPr bwMode="auto">
          <a:xfrm>
            <a:off x="16002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98001" name="AutoShape 19"/>
          <p:cNvSpPr>
            <a:spLocks noChangeArrowheads="1"/>
          </p:cNvSpPr>
          <p:nvPr/>
        </p:nvSpPr>
        <p:spPr bwMode="auto">
          <a:xfrm>
            <a:off x="41910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61</a:t>
            </a:fld>
            <a:endParaRPr lang="en-IN"/>
          </a:p>
        </p:txBody>
      </p:sp>
    </p:spTree>
    <p:extLst>
      <p:ext uri="{BB962C8B-B14F-4D97-AF65-F5344CB8AC3E}">
        <p14:creationId xmlns:p14="http://schemas.microsoft.com/office/powerpoint/2010/main" val="7882275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idx="4294967295"/>
          </p:nvPr>
        </p:nvSpPr>
        <p:spPr>
          <a:xfrm>
            <a:off x="457200" y="88900"/>
            <a:ext cx="8229600" cy="706438"/>
          </a:xfrm>
        </p:spPr>
        <p:txBody>
          <a:bodyPr/>
          <a:lstStyle/>
          <a:p>
            <a:r>
              <a:rPr lang="en-CA" sz="4000" dirty="0" smtClean="0"/>
              <a:t>Questions within the learning cycle</a:t>
            </a:r>
          </a:p>
        </p:txBody>
      </p:sp>
      <p:sp>
        <p:nvSpPr>
          <p:cNvPr id="12" name="Slide Number Placeholder 11"/>
          <p:cNvSpPr txBox="1">
            <a:spLocks noGrp="1"/>
          </p:cNvSpPr>
          <p:nvPr/>
        </p:nvSpPr>
        <p:spPr>
          <a:xfrm>
            <a:off x="4191000" y="6356350"/>
            <a:ext cx="762000" cy="271463"/>
          </a:xfrm>
          <a:prstGeom prst="rect">
            <a:avLst/>
          </a:prstGeom>
          <a:noFill/>
        </p:spPr>
        <p:txBody>
          <a:bodyPr anchor="ctr">
            <a:normAutofit lnSpcReduction="10000"/>
          </a:bodyPr>
          <a:lstStyle/>
          <a:p>
            <a:pPr algn="ctr" fontAlgn="auto">
              <a:spcBef>
                <a:spcPts val="0"/>
              </a:spcBef>
              <a:spcAft>
                <a:spcPts val="0"/>
              </a:spcAft>
              <a:defRPr/>
            </a:pPr>
            <a:fld id="{7C4EC41E-4416-49AE-8BD0-70B9B21672EC}" type="slidenum">
              <a:rPr lang="en-US" sz="1200">
                <a:solidFill>
                  <a:schemeClr val="bg2">
                    <a:lumMod val="60000"/>
                    <a:lumOff val="40000"/>
                  </a:schemeClr>
                </a:solidFill>
                <a:latin typeface="+mn-lt"/>
                <a:cs typeface="+mn-cs"/>
              </a:rPr>
              <a:pPr algn="ctr" fontAlgn="auto">
                <a:spcBef>
                  <a:spcPts val="0"/>
                </a:spcBef>
                <a:spcAft>
                  <a:spcPts val="0"/>
                </a:spcAft>
                <a:defRPr/>
              </a:pPr>
              <a:t>62</a:t>
            </a:fld>
            <a:endParaRPr lang="en-US" sz="1200" dirty="0">
              <a:solidFill>
                <a:srgbClr val="FFFFFF"/>
              </a:solidFill>
              <a:latin typeface="+mn-lt"/>
              <a:cs typeface="+mn-cs"/>
            </a:endParaRPr>
          </a:p>
        </p:txBody>
      </p:sp>
      <p:sp>
        <p:nvSpPr>
          <p:cNvPr id="5" name="Rounded Rectangle 4"/>
          <p:cNvSpPr/>
          <p:nvPr/>
        </p:nvSpPr>
        <p:spPr>
          <a:xfrm>
            <a:off x="628650" y="901700"/>
            <a:ext cx="2360613" cy="2452688"/>
          </a:xfrm>
          <a:prstGeom prst="roundRect">
            <a:avLst>
              <a:gd name="adj" fmla="val 11033"/>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defTabSz="457200">
              <a:defRPr/>
            </a:pPr>
            <a:r>
              <a:rPr lang="en-CA" sz="2400">
                <a:solidFill>
                  <a:srgbClr val="262D30"/>
                </a:solidFill>
                <a:cs typeface="Calibri" pitchFamily="34" charset="0"/>
              </a:rPr>
              <a:t>BEFORE</a:t>
            </a:r>
          </a:p>
          <a:p>
            <a:pPr algn="ctr" defTabSz="457200">
              <a:defRPr/>
            </a:pPr>
            <a:endParaRPr lang="en-CA" sz="2400">
              <a:solidFill>
                <a:srgbClr val="262D30"/>
              </a:solidFill>
              <a:cs typeface="Calibri" pitchFamily="34" charset="0"/>
            </a:endParaRPr>
          </a:p>
          <a:p>
            <a:pPr algn="ctr" defTabSz="457200">
              <a:defRPr/>
            </a:pPr>
            <a:r>
              <a:rPr lang="en-CA" sz="2400">
                <a:solidFill>
                  <a:srgbClr val="262D30"/>
                </a:solidFill>
                <a:cs typeface="Calibri" pitchFamily="34" charset="0"/>
              </a:rPr>
              <a:t>Setting up instruction</a:t>
            </a:r>
          </a:p>
          <a:p>
            <a:pPr algn="ctr" defTabSz="457200">
              <a:defRPr/>
            </a:pPr>
            <a:r>
              <a:rPr lang="en-CA" sz="2400">
                <a:solidFill>
                  <a:srgbClr val="262D30"/>
                </a:solidFill>
                <a:cs typeface="Calibri" pitchFamily="34" charset="0"/>
              </a:rPr>
              <a:t>(beginning of module)</a:t>
            </a:r>
          </a:p>
        </p:txBody>
      </p:sp>
      <p:sp>
        <p:nvSpPr>
          <p:cNvPr id="297988" name="Rounded Rectangle 5"/>
          <p:cNvSpPr>
            <a:spLocks noChangeArrowheads="1"/>
          </p:cNvSpPr>
          <p:nvPr/>
        </p:nvSpPr>
        <p:spPr bwMode="auto">
          <a:xfrm>
            <a:off x="3011488" y="895350"/>
            <a:ext cx="2627312" cy="2465388"/>
          </a:xfrm>
          <a:prstGeom prst="roundRect">
            <a:avLst>
              <a:gd name="adj" fmla="val 11032"/>
            </a:avLst>
          </a:prstGeom>
          <a:solidFill>
            <a:srgbClr val="808080"/>
          </a:solidFill>
          <a:ln w="31750" algn="ctr">
            <a:solidFill>
              <a:srgbClr val="384348"/>
            </a:solidFill>
            <a:round/>
            <a:headEnd/>
            <a:tailEnd/>
          </a:ln>
        </p:spPr>
        <p:txBody>
          <a:bodyPr anchor="ctr">
            <a:spAutoFit/>
          </a:bodyPr>
          <a:lstStyle/>
          <a:p>
            <a:pPr algn="ctr" defTabSz="457200"/>
            <a:r>
              <a:rPr lang="en-CA" sz="2400">
                <a:solidFill>
                  <a:schemeClr val="bg1"/>
                </a:solidFill>
                <a:latin typeface="Calibri" pitchFamily="34" charset="0"/>
                <a:cs typeface="Calibri" pitchFamily="34" charset="0"/>
              </a:rPr>
              <a:t>DURING</a:t>
            </a:r>
          </a:p>
          <a:p>
            <a:pPr algn="ctr" defTabSz="457200"/>
            <a:endParaRPr lang="en-CA" sz="2400">
              <a:solidFill>
                <a:schemeClr val="bg1"/>
              </a:solidFill>
              <a:latin typeface="Calibri" pitchFamily="34" charset="0"/>
              <a:cs typeface="Calibri" pitchFamily="34" charset="0"/>
            </a:endParaRPr>
          </a:p>
          <a:p>
            <a:pPr algn="ctr" defTabSz="457200"/>
            <a:r>
              <a:rPr lang="en-CA" sz="2400">
                <a:solidFill>
                  <a:schemeClr val="bg1"/>
                </a:solidFill>
                <a:latin typeface="Calibri" pitchFamily="34" charset="0"/>
                <a:cs typeface="Calibri" pitchFamily="34" charset="0"/>
              </a:rPr>
              <a:t>Developing    knowledge</a:t>
            </a:r>
          </a:p>
          <a:p>
            <a:pPr algn="ctr" defTabSz="457200"/>
            <a:r>
              <a:rPr lang="en-CA" sz="2400">
                <a:solidFill>
                  <a:schemeClr val="bg1"/>
                </a:solidFill>
                <a:latin typeface="Calibri" pitchFamily="34" charset="0"/>
                <a:cs typeface="Calibri" pitchFamily="34" charset="0"/>
              </a:rPr>
              <a:t>(middle of module)</a:t>
            </a:r>
          </a:p>
        </p:txBody>
      </p:sp>
      <p:sp>
        <p:nvSpPr>
          <p:cNvPr id="297989" name="Rounded Rectangle 6"/>
          <p:cNvSpPr>
            <a:spLocks noChangeArrowheads="1"/>
          </p:cNvSpPr>
          <p:nvPr/>
        </p:nvSpPr>
        <p:spPr bwMode="auto">
          <a:xfrm>
            <a:off x="5638800" y="896938"/>
            <a:ext cx="2535238" cy="2463800"/>
          </a:xfrm>
          <a:prstGeom prst="roundRect">
            <a:avLst>
              <a:gd name="adj" fmla="val 11032"/>
            </a:avLst>
          </a:prstGeom>
          <a:solidFill>
            <a:srgbClr val="565448"/>
          </a:solidFill>
          <a:ln w="31750" algn="ctr">
            <a:solidFill>
              <a:srgbClr val="384348"/>
            </a:solidFill>
            <a:round/>
            <a:headEnd/>
            <a:tailEnd/>
          </a:ln>
        </p:spPr>
        <p:txBody>
          <a:bodyPr anchor="ctr">
            <a:spAutoFit/>
          </a:bodyPr>
          <a:lstStyle/>
          <a:p>
            <a:pPr algn="ctr" defTabSz="457200"/>
            <a:r>
              <a:rPr lang="en-CA" sz="2400">
                <a:solidFill>
                  <a:schemeClr val="bg1"/>
                </a:solidFill>
                <a:latin typeface="Calibri" pitchFamily="34" charset="0"/>
                <a:cs typeface="Calibri" pitchFamily="34" charset="0"/>
              </a:rPr>
              <a:t>AFTER</a:t>
            </a:r>
          </a:p>
          <a:p>
            <a:pPr algn="ctr" defTabSz="457200"/>
            <a:endParaRPr lang="en-CA" sz="2400">
              <a:solidFill>
                <a:schemeClr val="bg1"/>
              </a:solidFill>
              <a:latin typeface="Calibri" pitchFamily="34" charset="0"/>
              <a:cs typeface="Calibri" pitchFamily="34" charset="0"/>
            </a:endParaRPr>
          </a:p>
          <a:p>
            <a:pPr algn="ctr" defTabSz="457200"/>
            <a:r>
              <a:rPr lang="en-CA" sz="2400">
                <a:solidFill>
                  <a:schemeClr val="bg1"/>
                </a:solidFill>
                <a:latin typeface="Calibri" pitchFamily="34" charset="0"/>
                <a:cs typeface="Calibri" pitchFamily="34" charset="0"/>
              </a:rPr>
              <a:t>Assessing learning</a:t>
            </a:r>
          </a:p>
          <a:p>
            <a:pPr algn="ctr" defTabSz="457200"/>
            <a:r>
              <a:rPr lang="en-CA" sz="2400">
                <a:solidFill>
                  <a:schemeClr val="bg1"/>
                </a:solidFill>
                <a:latin typeface="Calibri" pitchFamily="34" charset="0"/>
                <a:cs typeface="Calibri" pitchFamily="34" charset="0"/>
              </a:rPr>
              <a:t>(end of    module)</a:t>
            </a:r>
          </a:p>
        </p:txBody>
      </p:sp>
      <p:sp>
        <p:nvSpPr>
          <p:cNvPr id="297990" name="Rectangle 7"/>
          <p:cNvSpPr>
            <a:spLocks noChangeArrowheads="1"/>
          </p:cNvSpPr>
          <p:nvPr/>
        </p:nvSpPr>
        <p:spPr bwMode="auto">
          <a:xfrm>
            <a:off x="457200" y="3711575"/>
            <a:ext cx="2590800" cy="2282825"/>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 </a:t>
            </a:r>
          </a:p>
          <a:p>
            <a:pPr defTabSz="457200"/>
            <a:r>
              <a:rPr lang="en-US" sz="2400">
                <a:latin typeface="Calibri" pitchFamily="34" charset="0"/>
                <a:cs typeface="Calibri" pitchFamily="34" charset="0"/>
              </a:rPr>
              <a:t>Motivate</a:t>
            </a:r>
          </a:p>
          <a:p>
            <a:pPr defTabSz="457200"/>
            <a:r>
              <a:rPr lang="en-US" sz="2400">
                <a:latin typeface="Calibri" pitchFamily="34" charset="0"/>
                <a:cs typeface="Calibri" pitchFamily="34" charset="0"/>
              </a:rPr>
              <a:t>Discover</a:t>
            </a:r>
          </a:p>
          <a:p>
            <a:pPr defTabSz="457200"/>
            <a:r>
              <a:rPr lang="en-US" sz="2400">
                <a:latin typeface="Calibri" pitchFamily="34" charset="0"/>
                <a:cs typeface="Calibri" pitchFamily="34" charset="0"/>
              </a:rPr>
              <a:t>Provoke thinking</a:t>
            </a:r>
          </a:p>
          <a:p>
            <a:pPr defTabSz="457200"/>
            <a:r>
              <a:rPr lang="en-US" sz="2400">
                <a:latin typeface="Calibri" pitchFamily="34" charset="0"/>
                <a:cs typeface="Calibri" pitchFamily="34" charset="0"/>
              </a:rPr>
              <a:t>Assess prior knowledge</a:t>
            </a:r>
            <a:endParaRPr lang="en-CA" sz="2400">
              <a:latin typeface="Calibri" pitchFamily="34" charset="0"/>
              <a:cs typeface="Calibri" pitchFamily="34" charset="0"/>
            </a:endParaRPr>
          </a:p>
        </p:txBody>
      </p:sp>
      <p:sp>
        <p:nvSpPr>
          <p:cNvPr id="297991" name="Rectangle 8"/>
          <p:cNvSpPr>
            <a:spLocks noChangeArrowheads="1"/>
          </p:cNvSpPr>
          <p:nvPr/>
        </p:nvSpPr>
        <p:spPr bwMode="auto">
          <a:xfrm>
            <a:off x="3133725" y="3692525"/>
            <a:ext cx="2809875" cy="2647950"/>
          </a:xfrm>
          <a:prstGeom prst="rect">
            <a:avLst/>
          </a:prstGeom>
          <a:noFill/>
          <a:ln w="9525">
            <a:noFill/>
            <a:miter lim="800000"/>
            <a:headEnd/>
            <a:tailEnd/>
          </a:ln>
        </p:spPr>
        <p:txBody>
          <a:bodyPr>
            <a:spAutoFit/>
          </a:bodyPr>
          <a:lstStyle/>
          <a:p>
            <a:pPr defTabSz="457200"/>
            <a:r>
              <a:rPr lang="en-US" sz="2400" i="1">
                <a:latin typeface="Calibri" pitchFamily="34" charset="0"/>
                <a:cs typeface="Calibri" pitchFamily="34" charset="0"/>
              </a:rPr>
              <a:t>Questions to:</a:t>
            </a:r>
            <a:endParaRPr lang="en-US" sz="2400">
              <a:latin typeface="Calibri" pitchFamily="34" charset="0"/>
              <a:cs typeface="Calibri" pitchFamily="34" charset="0"/>
            </a:endParaRPr>
          </a:p>
          <a:p>
            <a:pPr defTabSz="457200"/>
            <a:r>
              <a:rPr lang="en-US" sz="2400">
                <a:latin typeface="Calibri" pitchFamily="34" charset="0"/>
                <a:cs typeface="Calibri" pitchFamily="34" charset="0"/>
              </a:rPr>
              <a:t>Check knowledge</a:t>
            </a:r>
          </a:p>
          <a:p>
            <a:pPr defTabSz="457200"/>
            <a:r>
              <a:rPr lang="en-US" sz="2400">
                <a:latin typeface="Calibri" pitchFamily="34" charset="0"/>
                <a:cs typeface="Calibri" pitchFamily="34" charset="0"/>
              </a:rPr>
              <a:t>Application</a:t>
            </a:r>
          </a:p>
          <a:p>
            <a:pPr defTabSz="457200"/>
            <a:r>
              <a:rPr lang="en-US" sz="2400">
                <a:latin typeface="Calibri" pitchFamily="34" charset="0"/>
                <a:cs typeface="Calibri" pitchFamily="34" charset="0"/>
              </a:rPr>
              <a:t>Analysis</a:t>
            </a:r>
          </a:p>
          <a:p>
            <a:pPr defTabSz="457200"/>
            <a:r>
              <a:rPr lang="en-US" sz="2400">
                <a:latin typeface="Calibri" pitchFamily="34" charset="0"/>
                <a:cs typeface="Calibri" pitchFamily="34" charset="0"/>
              </a:rPr>
              <a:t>Evaluation</a:t>
            </a:r>
          </a:p>
          <a:p>
            <a:pPr defTabSz="457200"/>
            <a:r>
              <a:rPr lang="en-US" sz="2400">
                <a:latin typeface="Calibri" pitchFamily="34" charset="0"/>
                <a:cs typeface="Calibri" pitchFamily="34" charset="0"/>
              </a:rPr>
              <a:t>Synthesis</a:t>
            </a:r>
          </a:p>
          <a:p>
            <a:pPr defTabSz="457200"/>
            <a:r>
              <a:rPr lang="en-US" sz="2400">
                <a:latin typeface="Calibri" pitchFamily="34" charset="0"/>
                <a:cs typeface="Calibri" pitchFamily="34" charset="0"/>
              </a:rPr>
              <a:t>Elicit misconception</a:t>
            </a:r>
            <a:endParaRPr lang="en-CA" sz="2400">
              <a:latin typeface="Calibri" pitchFamily="34" charset="0"/>
              <a:cs typeface="Calibri" pitchFamily="34" charset="0"/>
            </a:endParaRPr>
          </a:p>
        </p:txBody>
      </p:sp>
      <p:sp>
        <p:nvSpPr>
          <p:cNvPr id="297992" name="Rectangle 9"/>
          <p:cNvSpPr>
            <a:spLocks noChangeArrowheads="1"/>
          </p:cNvSpPr>
          <p:nvPr/>
        </p:nvSpPr>
        <p:spPr bwMode="auto">
          <a:xfrm>
            <a:off x="6019800" y="3692525"/>
            <a:ext cx="2809875" cy="1917700"/>
          </a:xfrm>
          <a:prstGeom prst="rect">
            <a:avLst/>
          </a:prstGeom>
          <a:noFill/>
          <a:ln w="9525">
            <a:noFill/>
            <a:miter lim="800000"/>
            <a:headEnd/>
            <a:tailEnd/>
          </a:ln>
        </p:spPr>
        <p:txBody>
          <a:bodyPr wrap="none">
            <a:spAutoFit/>
          </a:bodyPr>
          <a:lstStyle/>
          <a:p>
            <a:pPr defTabSz="457200"/>
            <a:r>
              <a:rPr lang="en-US" sz="2400" i="1">
                <a:latin typeface="Calibri" pitchFamily="34" charset="0"/>
                <a:cs typeface="Calibri" pitchFamily="34" charset="0"/>
              </a:rPr>
              <a:t>Questions to</a:t>
            </a:r>
          </a:p>
          <a:p>
            <a:pPr defTabSz="457200"/>
            <a:r>
              <a:rPr lang="en-US" sz="2400">
                <a:latin typeface="Calibri" pitchFamily="34" charset="0"/>
                <a:cs typeface="Calibri" pitchFamily="34" charset="0"/>
              </a:rPr>
              <a:t>Relate to big picture</a:t>
            </a:r>
          </a:p>
          <a:p>
            <a:pPr defTabSz="457200"/>
            <a:r>
              <a:rPr lang="en-US" sz="2400">
                <a:latin typeface="Calibri" pitchFamily="34" charset="0"/>
                <a:cs typeface="Calibri" pitchFamily="34" charset="0"/>
              </a:rPr>
              <a:t>Demonstrate success</a:t>
            </a:r>
          </a:p>
          <a:p>
            <a:pPr defTabSz="457200"/>
            <a:r>
              <a:rPr lang="en-US" sz="2400">
                <a:latin typeface="Calibri" pitchFamily="34" charset="0"/>
                <a:cs typeface="Calibri" pitchFamily="34" charset="0"/>
              </a:rPr>
              <a:t>Review or recap</a:t>
            </a:r>
          </a:p>
          <a:p>
            <a:pPr defTabSz="457200"/>
            <a:r>
              <a:rPr lang="en-US" sz="2400">
                <a:latin typeface="Calibri" pitchFamily="34" charset="0"/>
                <a:cs typeface="Calibri" pitchFamily="34" charset="0"/>
              </a:rPr>
              <a:t>Exit poll</a:t>
            </a:r>
          </a:p>
        </p:txBody>
      </p:sp>
      <p:sp>
        <p:nvSpPr>
          <p:cNvPr id="27" name="Oval 26"/>
          <p:cNvSpPr/>
          <p:nvPr/>
        </p:nvSpPr>
        <p:spPr>
          <a:xfrm>
            <a:off x="4572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8" name="Oval 27"/>
          <p:cNvSpPr/>
          <p:nvPr/>
        </p:nvSpPr>
        <p:spPr>
          <a:xfrm>
            <a:off x="28575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 name="Oval 28"/>
          <p:cNvSpPr/>
          <p:nvPr/>
        </p:nvSpPr>
        <p:spPr>
          <a:xfrm>
            <a:off x="114300" y="2070100"/>
            <a:ext cx="114300" cy="1143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0" name="Oval 29"/>
          <p:cNvSpPr/>
          <p:nvPr/>
        </p:nvSpPr>
        <p:spPr>
          <a:xfrm>
            <a:off x="880110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1" name="Oval 30"/>
          <p:cNvSpPr/>
          <p:nvPr/>
        </p:nvSpPr>
        <p:spPr>
          <a:xfrm>
            <a:off x="862965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32" name="Oval 31"/>
          <p:cNvSpPr/>
          <p:nvPr/>
        </p:nvSpPr>
        <p:spPr>
          <a:xfrm>
            <a:off x="8458200" y="2070100"/>
            <a:ext cx="114300" cy="114300"/>
          </a:xfrm>
          <a:prstGeom prst="ellipse">
            <a:avLst/>
          </a:prstGeom>
          <a:solidFill>
            <a:schemeClr val="tx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en-CA"/>
          </a:p>
        </p:txBody>
      </p:sp>
      <p:sp>
        <p:nvSpPr>
          <p:cNvPr id="297999" name="Rectangle 32"/>
          <p:cNvSpPr>
            <a:spLocks noChangeArrowheads="1"/>
          </p:cNvSpPr>
          <p:nvPr/>
        </p:nvSpPr>
        <p:spPr bwMode="auto">
          <a:xfrm>
            <a:off x="381000" y="6248400"/>
            <a:ext cx="8610600" cy="581025"/>
          </a:xfrm>
          <a:prstGeom prst="rect">
            <a:avLst/>
          </a:prstGeom>
          <a:noFill/>
          <a:ln w="9525">
            <a:noFill/>
            <a:miter lim="800000"/>
            <a:headEnd/>
            <a:tailEnd/>
          </a:ln>
        </p:spPr>
        <p:txBody>
          <a:bodyPr>
            <a:spAutoFit/>
          </a:bodyPr>
          <a:lstStyle/>
          <a:p>
            <a:pPr defTabSz="457200"/>
            <a:r>
              <a:rPr lang="en-US" sz="1600">
                <a:solidFill>
                  <a:srgbClr val="016F06"/>
                </a:solidFill>
                <a:latin typeface="Calibri" pitchFamily="34" charset="0"/>
                <a:cs typeface="Calibri" pitchFamily="34" charset="0"/>
              </a:rPr>
              <a:t>Adapted from From </a:t>
            </a:r>
            <a:r>
              <a:rPr lang="en-CA" sz="1600">
                <a:solidFill>
                  <a:srgbClr val="016F06"/>
                </a:solidFill>
                <a:latin typeface="Calibri" pitchFamily="34" charset="0"/>
                <a:cs typeface="Calibri" pitchFamily="34" charset="0"/>
              </a:rPr>
              <a:t>from “iClicker” by </a:t>
            </a:r>
            <a:r>
              <a:rPr lang="en-US" sz="1600">
                <a:solidFill>
                  <a:srgbClr val="016F06"/>
                </a:solidFill>
                <a:latin typeface="Calibri" pitchFamily="34" charset="0"/>
                <a:cs typeface="Calibri" pitchFamily="34" charset="0"/>
              </a:rPr>
              <a:t>Stephanie Chasteen and the Science Education Initiative at the  University of Colorado</a:t>
            </a:r>
          </a:p>
        </p:txBody>
      </p:sp>
      <p:sp>
        <p:nvSpPr>
          <p:cNvPr id="298000" name="AutoShape 18"/>
          <p:cNvSpPr>
            <a:spLocks noChangeArrowheads="1"/>
          </p:cNvSpPr>
          <p:nvPr/>
        </p:nvSpPr>
        <p:spPr bwMode="auto">
          <a:xfrm>
            <a:off x="16002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98001" name="AutoShape 19"/>
          <p:cNvSpPr>
            <a:spLocks noChangeArrowheads="1"/>
          </p:cNvSpPr>
          <p:nvPr/>
        </p:nvSpPr>
        <p:spPr bwMode="auto">
          <a:xfrm>
            <a:off x="41910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98002" name="AutoShape 20"/>
          <p:cNvSpPr>
            <a:spLocks noChangeArrowheads="1"/>
          </p:cNvSpPr>
          <p:nvPr/>
        </p:nvSpPr>
        <p:spPr bwMode="auto">
          <a:xfrm>
            <a:off x="6858000" y="3276600"/>
            <a:ext cx="228600" cy="533400"/>
          </a:xfrm>
          <a:prstGeom prst="downArrow">
            <a:avLst>
              <a:gd name="adj1" fmla="val 50000"/>
              <a:gd name="adj2" fmla="val 58333"/>
            </a:avLst>
          </a:prstGeom>
          <a:solidFill>
            <a:srgbClr val="43BCC9"/>
          </a:solidFill>
          <a:ln w="9525">
            <a:solidFill>
              <a:schemeClr val="tx1"/>
            </a:solidFill>
            <a:miter lim="800000"/>
            <a:headEnd/>
            <a:tailEnd/>
          </a:ln>
        </p:spPr>
        <p:txBody>
          <a:bodyPr wrap="none" anchor="ctr"/>
          <a:lstStyle/>
          <a:p>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62</a:t>
            </a:fld>
            <a:endParaRPr lang="en-IN"/>
          </a:p>
        </p:txBody>
      </p:sp>
    </p:spTree>
    <p:extLst>
      <p:ext uri="{BB962C8B-B14F-4D97-AF65-F5344CB8AC3E}">
        <p14:creationId xmlns:p14="http://schemas.microsoft.com/office/powerpoint/2010/main" val="35089191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Content Placeholder 2"/>
          <p:cNvSpPr>
            <a:spLocks noGrp="1"/>
          </p:cNvSpPr>
          <p:nvPr>
            <p:ph idx="4294967295"/>
          </p:nvPr>
        </p:nvSpPr>
        <p:spPr>
          <a:xfrm>
            <a:off x="76200" y="2133600"/>
            <a:ext cx="8915400" cy="3367088"/>
          </a:xfrm>
        </p:spPr>
        <p:txBody>
          <a:bodyPr/>
          <a:lstStyle/>
          <a:p>
            <a:pPr algn="ctr" eaLnBrk="1" hangingPunct="1">
              <a:spcBef>
                <a:spcPct val="40000"/>
              </a:spcBef>
              <a:buFont typeface="Arial" charset="0"/>
              <a:buNone/>
            </a:pPr>
            <a:r>
              <a:rPr lang="en-US" sz="4000" smtClean="0"/>
              <a:t>Challenges and Best Practices</a:t>
            </a:r>
            <a:endParaRPr lang="en-IN" sz="4000" smtClean="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63</a:t>
            </a:fld>
            <a:endParaRPr lang="en-IN"/>
          </a:p>
        </p:txBody>
      </p:sp>
    </p:spTree>
    <p:extLst>
      <p:ext uri="{BB962C8B-B14F-4D97-AF65-F5344CB8AC3E}">
        <p14:creationId xmlns:p14="http://schemas.microsoft.com/office/powerpoint/2010/main" val="39290079"/>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2646363"/>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The class is too noisy.</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64</a:t>
            </a:fld>
            <a:endParaRPr lang="en-IN"/>
          </a:p>
        </p:txBody>
      </p:sp>
    </p:spTree>
    <p:extLst>
      <p:ext uri="{BB962C8B-B14F-4D97-AF65-F5344CB8AC3E}">
        <p14:creationId xmlns:p14="http://schemas.microsoft.com/office/powerpoint/2010/main" val="3189510339"/>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2646363"/>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 patient – students’ reluctance to discuss improves after 3-4 iterations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Do solo vote, allow enough time</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noisy.</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65</a:t>
            </a:fld>
            <a:endParaRPr lang="en-IN"/>
          </a:p>
        </p:txBody>
      </p:sp>
    </p:spTree>
    <p:extLst>
      <p:ext uri="{BB962C8B-B14F-4D97-AF65-F5344CB8AC3E}">
        <p14:creationId xmlns:p14="http://schemas.microsoft.com/office/powerpoint/2010/main" val="1000155027"/>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2926398"/>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 patient – students’ reluctance to discuss improves after 3-4 iterations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Do solo vote, allow enough time</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noisy.</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That’s ok, this is good noise. Most students are seen to be on task.</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66</a:t>
            </a:fld>
            <a:endParaRPr lang="en-IN"/>
          </a:p>
        </p:txBody>
      </p:sp>
    </p:spTree>
    <p:extLst>
      <p:ext uri="{BB962C8B-B14F-4D97-AF65-F5344CB8AC3E}">
        <p14:creationId xmlns:p14="http://schemas.microsoft.com/office/powerpoint/2010/main" val="356699228"/>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4144011"/>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 patient – students’ reluctance to discuss improves after 3-4 iterations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Do solo vote, allow enough time</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noisy.</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That’s ok, this is good noise. Most students are seen to be on task.</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76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Some students just may not participate. </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Explain why you are doing this, use challenging &amp; interesting questions</a:t>
                      </a:r>
                      <a:r>
                        <a:rPr kumimoji="0" lang="en-IN" sz="2400" b="0" i="0" u="none" strike="noStrike" cap="none" normalizeH="0" baseline="0" dirty="0" smtClean="0">
                          <a:ln>
                            <a:noFill/>
                          </a:ln>
                          <a:solidFill>
                            <a:schemeClr val="tx1"/>
                          </a:solidFill>
                          <a:effectLst/>
                          <a:latin typeface="Calibri" pitchFamily="34" charset="0"/>
                        </a:rPr>
                        <a:t>, </a:t>
                      </a:r>
                      <a:r>
                        <a:rPr kumimoji="0" lang="en-US" sz="2400" b="0" i="0" u="none" strike="noStrike" cap="none" normalizeH="0" baseline="0" dirty="0" smtClean="0">
                          <a:ln>
                            <a:noFill/>
                          </a:ln>
                          <a:solidFill>
                            <a:schemeClr val="tx1"/>
                          </a:solidFill>
                          <a:effectLst/>
                          <a:latin typeface="Calibri" pitchFamily="34" charset="0"/>
                        </a:rPr>
                        <a:t>… let them be </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67</a:t>
            </a:fld>
            <a:endParaRPr lang="en-IN"/>
          </a:p>
        </p:txBody>
      </p:sp>
    </p:spTree>
    <p:extLst>
      <p:ext uri="{BB962C8B-B14F-4D97-AF65-F5344CB8AC3E}">
        <p14:creationId xmlns:p14="http://schemas.microsoft.com/office/powerpoint/2010/main" val="3311811873"/>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3"/>
          <p:cNvSpPr>
            <a:spLocks noGrp="1"/>
          </p:cNvSpPr>
          <p:nvPr>
            <p:ph type="title" idx="4294967295"/>
          </p:nvPr>
        </p:nvSpPr>
        <p:spPr>
          <a:xfrm>
            <a:off x="468313" y="0"/>
            <a:ext cx="8229600" cy="838200"/>
          </a:xfrm>
        </p:spPr>
        <p:txBody>
          <a:bodyPr/>
          <a:lstStyle/>
          <a:p>
            <a:pPr eaLnBrk="1" hangingPunct="1"/>
            <a:r>
              <a:rPr lang="en-US" dirty="0" smtClean="0"/>
              <a:t>Challenges you might face</a:t>
            </a:r>
            <a:endParaRPr lang="en-IN" dirty="0" smtClean="0"/>
          </a:p>
        </p:txBody>
      </p:sp>
      <p:graphicFrame>
        <p:nvGraphicFramePr>
          <p:cNvPr id="87169" name="Group 129"/>
          <p:cNvGraphicFramePr>
            <a:graphicFrameLocks noGrp="1"/>
          </p:cNvGraphicFramePr>
          <p:nvPr>
            <p:extLst/>
          </p:nvPr>
        </p:nvGraphicFramePr>
        <p:xfrm>
          <a:off x="152400" y="939800"/>
          <a:ext cx="8863013" cy="4986974"/>
        </p:xfrm>
        <a:graphic>
          <a:graphicData uri="http://schemas.openxmlformats.org/drawingml/2006/table">
            <a:tbl>
              <a:tblPr/>
              <a:tblGrid>
                <a:gridCol w="4076700"/>
                <a:gridCol w="4786313"/>
              </a:tblGrid>
              <a:tr h="809625">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POSSIBLE CHALLENGES</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RECOMMENDED STRATEGIES</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381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quiet.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Be patient – students’ reluctance to discuss improves after 3-4 iterations</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Do solo vote, allow enough time</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The class is too noisy.</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That’s ok, this is good noise. Most students are seen to be on task.</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76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Some students just may not participate. </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Explain why you are doing this, use challenging &amp; interesting questions</a:t>
                      </a:r>
                      <a:r>
                        <a:rPr kumimoji="0" lang="en-IN" sz="2400" b="0" i="0" u="none" strike="noStrike" cap="none" normalizeH="0" baseline="0" smtClean="0">
                          <a:ln>
                            <a:noFill/>
                          </a:ln>
                          <a:solidFill>
                            <a:schemeClr val="tx1"/>
                          </a:solidFill>
                          <a:effectLst/>
                          <a:latin typeface="Calibri" pitchFamily="34" charset="0"/>
                        </a:rPr>
                        <a:t>, </a:t>
                      </a:r>
                      <a:r>
                        <a:rPr kumimoji="0" lang="en-US" sz="2400" b="0" i="0" u="none" strike="noStrike" cap="none" normalizeH="0" baseline="0" smtClean="0">
                          <a:ln>
                            <a:noFill/>
                          </a:ln>
                          <a:solidFill>
                            <a:schemeClr val="tx1"/>
                          </a:solidFill>
                          <a:effectLst/>
                          <a:latin typeface="Calibri" pitchFamily="34" charset="0"/>
                        </a:rPr>
                        <a:t>… let them be </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2963">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dirty="0" smtClean="0">
                          <a:ln>
                            <a:noFill/>
                          </a:ln>
                          <a:solidFill>
                            <a:schemeClr val="tx1"/>
                          </a:solidFill>
                          <a:effectLst/>
                          <a:latin typeface="Calibri" pitchFamily="34" charset="0"/>
                        </a:rPr>
                        <a:t>The class will get chaotic. How do I get students back?</a:t>
                      </a:r>
                      <a:endParaRPr kumimoji="0" lang="en-IN" sz="24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0" i="0" u="none" strike="noStrike" cap="none" normalizeH="0" baseline="0" smtClean="0">
                          <a:ln>
                            <a:noFill/>
                          </a:ln>
                          <a:solidFill>
                            <a:schemeClr val="tx1"/>
                          </a:solidFill>
                          <a:effectLst/>
                          <a:latin typeface="Calibri" pitchFamily="34" charset="0"/>
                        </a:rPr>
                        <a:t>Use a cue such as a bell</a:t>
                      </a:r>
                      <a:endParaRPr kumimoji="0" lang="en-IN" sz="2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68</a:t>
            </a:fld>
            <a:endParaRPr lang="en-IN"/>
          </a:p>
        </p:txBody>
      </p:sp>
    </p:spTree>
    <p:extLst>
      <p:ext uri="{BB962C8B-B14F-4D97-AF65-F5344CB8AC3E}">
        <p14:creationId xmlns:p14="http://schemas.microsoft.com/office/powerpoint/2010/main" val="726543600"/>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3"/>
          <p:cNvSpPr>
            <a:spLocks noGrp="1"/>
          </p:cNvSpPr>
          <p:nvPr>
            <p:ph type="title" idx="4294967295"/>
          </p:nvPr>
        </p:nvSpPr>
        <p:spPr>
          <a:xfrm>
            <a:off x="228600" y="76200"/>
            <a:ext cx="8915400" cy="762000"/>
          </a:xfrm>
        </p:spPr>
        <p:txBody>
          <a:bodyPr>
            <a:normAutofit/>
          </a:bodyPr>
          <a:lstStyle/>
          <a:p>
            <a:pPr eaLnBrk="1" hangingPunct="1"/>
            <a:r>
              <a:rPr lang="en-US" sz="4000" dirty="0" smtClean="0"/>
              <a:t>Best Practices</a:t>
            </a:r>
            <a:endParaRPr lang="en-IN" sz="4000" dirty="0" smtClean="0"/>
          </a:p>
        </p:txBody>
      </p:sp>
      <p:sp>
        <p:nvSpPr>
          <p:cNvPr id="306178" name="Content Placeholder 2"/>
          <p:cNvSpPr>
            <a:spLocks/>
          </p:cNvSpPr>
          <p:nvPr/>
        </p:nvSpPr>
        <p:spPr bwMode="auto">
          <a:xfrm>
            <a:off x="228600" y="838200"/>
            <a:ext cx="8763000" cy="5791200"/>
          </a:xfrm>
          <a:prstGeom prst="rect">
            <a:avLst/>
          </a:prstGeom>
          <a:noFill/>
          <a:ln w="9525">
            <a:noFill/>
            <a:miter lim="800000"/>
            <a:headEnd/>
            <a:tailEnd/>
          </a:ln>
        </p:spPr>
        <p:txBody>
          <a:bodyPr lIns="54000" rIns="0"/>
          <a:lstStyle/>
          <a:p>
            <a:pPr marL="177800" indent="-177800">
              <a:spcBef>
                <a:spcPct val="20000"/>
              </a:spcBef>
              <a:buFont typeface="Arial" charset="0"/>
              <a:buNone/>
            </a:pPr>
            <a:r>
              <a:rPr lang="en-US" sz="2400" b="1">
                <a:latin typeface="Calibri" pitchFamily="34" charset="0"/>
              </a:rPr>
              <a:t>On Writing Questions</a:t>
            </a:r>
          </a:p>
          <a:p>
            <a:pPr marL="177800" indent="-177800">
              <a:spcBef>
                <a:spcPct val="20000"/>
              </a:spcBef>
              <a:buFont typeface="Arial" charset="0"/>
              <a:buChar char="•"/>
            </a:pPr>
            <a:r>
              <a:rPr lang="en-US" sz="2400">
                <a:latin typeface="Calibri" pitchFamily="34" charset="0"/>
              </a:rPr>
              <a:t>Recommended – questions requiring conceptual reasoning (verbal, logical, diagrammatic)</a:t>
            </a:r>
          </a:p>
          <a:p>
            <a:pPr marL="177800" indent="-177800">
              <a:spcBef>
                <a:spcPct val="20000"/>
              </a:spcBef>
              <a:buFont typeface="Arial" charset="0"/>
              <a:buChar char="•"/>
            </a:pPr>
            <a:endParaRPr lang="en-US" sz="2400">
              <a:latin typeface="Calibri" pitchFamily="34" charset="0"/>
            </a:endParaRPr>
          </a:p>
          <a:p>
            <a:pPr marL="177800" indent="-177800">
              <a:spcBef>
                <a:spcPct val="20000"/>
              </a:spcBef>
              <a:buFont typeface="Arial" charset="0"/>
              <a:buChar char="•"/>
            </a:pPr>
            <a:r>
              <a:rPr lang="en-US" sz="2400">
                <a:latin typeface="Calibri" pitchFamily="34" charset="0"/>
              </a:rPr>
              <a:t>Avoid – questions involving number crunching (but can use PI to precede a numerical problem, for ex … )</a:t>
            </a:r>
          </a:p>
          <a:p>
            <a:pPr marL="177800" indent="-177800">
              <a:spcBef>
                <a:spcPct val="20000"/>
              </a:spcBef>
              <a:buFont typeface="Arial" charset="0"/>
              <a:buChar char="•"/>
            </a:pPr>
            <a:endParaRPr lang="en-US" sz="2400">
              <a:latin typeface="Calibri" pitchFamily="34" charset="0"/>
            </a:endParaRPr>
          </a:p>
          <a:p>
            <a:pPr marL="177800" indent="-177800">
              <a:spcBef>
                <a:spcPct val="20000"/>
              </a:spcBef>
              <a:buFont typeface="Arial" charset="0"/>
              <a:buChar char="•"/>
            </a:pPr>
            <a:r>
              <a:rPr lang="en-US" sz="2400">
                <a:latin typeface="Calibri" pitchFamily="34" charset="0"/>
              </a:rPr>
              <a:t>Recommend – Mix it up.  </a:t>
            </a:r>
          </a:p>
          <a:p>
            <a:pPr marL="742950" lvl="1" indent="-285750">
              <a:spcBef>
                <a:spcPct val="20000"/>
              </a:spcBef>
              <a:buFont typeface="Arial" charset="0"/>
              <a:buChar char="–"/>
            </a:pPr>
            <a:r>
              <a:rPr lang="en-US" sz="2000">
                <a:latin typeface="Calibri" pitchFamily="34" charset="0"/>
              </a:rPr>
              <a:t>WHY: different pedagogical goals : </a:t>
            </a:r>
            <a:r>
              <a:rPr lang="en-US" altLang="ja-JP" sz="2000">
                <a:latin typeface="Calibri" pitchFamily="34" charset="0"/>
              </a:rPr>
              <a:t>bringing out a misconception, predicting an outcome, recall point from last class</a:t>
            </a:r>
            <a:endParaRPr lang="en-US" sz="2000">
              <a:latin typeface="Calibri" pitchFamily="34" charset="0"/>
            </a:endParaRPr>
          </a:p>
          <a:p>
            <a:pPr marL="742950" lvl="1" indent="-285750">
              <a:spcBef>
                <a:spcPct val="20000"/>
              </a:spcBef>
              <a:buFont typeface="Arial" charset="0"/>
              <a:buChar char="–"/>
            </a:pPr>
            <a:r>
              <a:rPr lang="en-US" sz="2000">
                <a:latin typeface="Calibri" pitchFamily="34" charset="0"/>
              </a:rPr>
              <a:t>WHAT: different types of questions: survey, representations, reasoning, Y/N</a:t>
            </a:r>
          </a:p>
          <a:p>
            <a:pPr marL="742950" lvl="1" indent="-285750">
              <a:spcBef>
                <a:spcPct val="20000"/>
              </a:spcBef>
              <a:buFont typeface="Arial" charset="0"/>
              <a:buChar char="–"/>
            </a:pPr>
            <a:r>
              <a:rPr lang="en-US" sz="2000">
                <a:latin typeface="Calibri" pitchFamily="34" charset="0"/>
              </a:rPr>
              <a:t>WHEN: at a variety of points during class (beginning / middle / end)</a:t>
            </a:r>
          </a:p>
          <a:p>
            <a:pPr marL="742950" lvl="1" indent="-285750">
              <a:spcBef>
                <a:spcPct val="20000"/>
              </a:spcBef>
              <a:buFont typeface="Arial" charset="0"/>
              <a:buChar char="–"/>
            </a:pPr>
            <a:endParaRPr lang="en-US" sz="2000">
              <a:latin typeface="Calibri" pitchFamily="34" charset="0"/>
            </a:endParaRPr>
          </a:p>
          <a:p>
            <a:pPr marL="177800" indent="-177800">
              <a:spcBef>
                <a:spcPct val="20000"/>
              </a:spcBef>
              <a:buFont typeface="Arial" charset="0"/>
              <a:buChar char="•"/>
            </a:pPr>
            <a:r>
              <a:rPr lang="en-US" sz="2400">
                <a:latin typeface="Calibri" pitchFamily="34" charset="0"/>
              </a:rPr>
              <a:t>Avoid - questions that can be answered by memorization (unless that’s your goal, then use sparingly). </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69</a:t>
            </a:fld>
            <a:endParaRPr lang="en-IN"/>
          </a:p>
        </p:txBody>
      </p:sp>
    </p:spTree>
    <p:extLst>
      <p:ext uri="{BB962C8B-B14F-4D97-AF65-F5344CB8AC3E}">
        <p14:creationId xmlns:p14="http://schemas.microsoft.com/office/powerpoint/2010/main" val="143001706"/>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4294967295"/>
          </p:nvPr>
        </p:nvSpPr>
        <p:spPr>
          <a:xfrm>
            <a:off x="152400" y="1143000"/>
            <a:ext cx="8991600" cy="4532313"/>
          </a:xfrm>
        </p:spPr>
        <p:txBody>
          <a:bodyPr/>
          <a:lstStyle/>
          <a:p>
            <a:pPr marL="0" indent="0" algn="ctr" fontAlgn="auto">
              <a:lnSpc>
                <a:spcPct val="150000"/>
              </a:lnSpc>
              <a:spcAft>
                <a:spcPts val="0"/>
              </a:spcAft>
              <a:buNone/>
              <a:defRPr/>
            </a:pPr>
            <a:r>
              <a:rPr lang="en-US" sz="2800" i="1" dirty="0"/>
              <a:t>Approach to teaching and learning whose goal is to engage students with the content via specific activities that get </a:t>
            </a:r>
            <a:r>
              <a:rPr lang="en-US" sz="2800" i="1" u="sng" dirty="0"/>
              <a:t>students</a:t>
            </a:r>
            <a:r>
              <a:rPr lang="en-US" sz="2800" i="1" dirty="0"/>
              <a:t> to talk, write, reflect and express their thinking.</a:t>
            </a:r>
          </a:p>
        </p:txBody>
      </p:sp>
      <p:sp>
        <p:nvSpPr>
          <p:cNvPr id="19458" name="Title 3"/>
          <p:cNvSpPr>
            <a:spLocks noGrp="1"/>
          </p:cNvSpPr>
          <p:nvPr>
            <p:ph type="title" idx="4294967295"/>
          </p:nvPr>
        </p:nvSpPr>
        <p:spPr>
          <a:xfrm>
            <a:off x="0" y="152400"/>
            <a:ext cx="9144000" cy="838200"/>
          </a:xfrm>
        </p:spPr>
        <p:txBody>
          <a:bodyPr/>
          <a:lstStyle/>
          <a:p>
            <a:pPr eaLnBrk="1" hangingPunct="1"/>
            <a:r>
              <a:rPr lang="en-US" sz="4000" dirty="0" smtClean="0"/>
              <a:t>What is active-learning?</a:t>
            </a:r>
            <a:endParaRPr lang="en-IN" sz="4000" dirty="0" smtClean="0"/>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3DA2D71-026D-496B-A7FC-8005CE84E632}" type="slidenum">
              <a:rPr lang="en-IN" sz="1200">
                <a:solidFill>
                  <a:schemeClr val="tx1">
                    <a:tint val="75000"/>
                  </a:schemeClr>
                </a:solidFill>
                <a:latin typeface="+mn-lt"/>
                <a:cs typeface="+mn-cs"/>
              </a:rPr>
              <a:pPr algn="r" fontAlgn="auto">
                <a:spcBef>
                  <a:spcPts val="0"/>
                </a:spcBef>
                <a:spcAft>
                  <a:spcPts val="0"/>
                </a:spcAft>
                <a:defRPr/>
              </a:pPr>
              <a:t>7</a:t>
            </a:fld>
            <a:endParaRPr lang="en-IN" sz="1200">
              <a:solidFill>
                <a:schemeClr val="tx1">
                  <a:tint val="75000"/>
                </a:schemeClr>
              </a:solidFill>
              <a:latin typeface="+mn-lt"/>
              <a:cs typeface="+mn-cs"/>
            </a:endParaRPr>
          </a:p>
        </p:txBody>
      </p:sp>
      <p:sp>
        <p:nvSpPr>
          <p:cNvPr id="5" name="Slide Number Placeholder 4"/>
          <p:cNvSpPr>
            <a:spLocks noGrp="1"/>
          </p:cNvSpPr>
          <p:nvPr>
            <p:ph type="sldNum" sz="quarter" idx="12"/>
          </p:nvPr>
        </p:nvSpPr>
        <p:spPr/>
        <p:txBody>
          <a:bodyPr/>
          <a:lstStyle/>
          <a:p>
            <a:pPr>
              <a:defRPr/>
            </a:pPr>
            <a:fld id="{290AFBEC-4E6F-4213-9FF3-A27E708F5315}" type="slidenum">
              <a:rPr lang="en-IN"/>
              <a:pPr>
                <a:defRPr/>
              </a:pPr>
              <a:t>7</a:t>
            </a:fld>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2476518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3"/>
          <p:cNvSpPr>
            <a:spLocks noGrp="1"/>
          </p:cNvSpPr>
          <p:nvPr>
            <p:ph type="title" idx="4294967295"/>
          </p:nvPr>
        </p:nvSpPr>
        <p:spPr>
          <a:xfrm>
            <a:off x="228600" y="76200"/>
            <a:ext cx="8915400" cy="762000"/>
          </a:xfrm>
        </p:spPr>
        <p:txBody>
          <a:bodyPr>
            <a:normAutofit/>
          </a:bodyPr>
          <a:lstStyle/>
          <a:p>
            <a:pPr eaLnBrk="1" hangingPunct="1"/>
            <a:r>
              <a:rPr lang="en-US" sz="4000" dirty="0" smtClean="0"/>
              <a:t>Best Practices</a:t>
            </a:r>
            <a:endParaRPr lang="en-IN" sz="4000" dirty="0" smtClean="0"/>
          </a:p>
        </p:txBody>
      </p:sp>
      <p:sp>
        <p:nvSpPr>
          <p:cNvPr id="308226" name="Content Placeholder 2"/>
          <p:cNvSpPr>
            <a:spLocks/>
          </p:cNvSpPr>
          <p:nvPr/>
        </p:nvSpPr>
        <p:spPr bwMode="auto">
          <a:xfrm>
            <a:off x="76200" y="914400"/>
            <a:ext cx="8991600" cy="5486400"/>
          </a:xfrm>
          <a:prstGeom prst="rect">
            <a:avLst/>
          </a:prstGeom>
          <a:noFill/>
          <a:ln w="9525">
            <a:noFill/>
            <a:miter lim="800000"/>
            <a:headEnd/>
            <a:tailEnd/>
          </a:ln>
        </p:spPr>
        <p:txBody>
          <a:bodyPr lIns="54000" rIns="0"/>
          <a:lstStyle/>
          <a:p>
            <a:pPr marL="177800" indent="-177800">
              <a:spcBef>
                <a:spcPct val="20000"/>
              </a:spcBef>
              <a:buFont typeface="Arial" charset="0"/>
              <a:buNone/>
            </a:pPr>
            <a:r>
              <a:rPr lang="en-US" sz="2400" b="1" dirty="0">
                <a:latin typeface="Calibri" pitchFamily="34" charset="0"/>
              </a:rPr>
              <a:t>On Facilitating Peer-Instruction</a:t>
            </a:r>
          </a:p>
          <a:p>
            <a:pPr marL="177800" indent="-177800">
              <a:spcBef>
                <a:spcPct val="40000"/>
              </a:spcBef>
              <a:buFont typeface="Arial" charset="0"/>
              <a:buChar char="•"/>
            </a:pPr>
            <a:r>
              <a:rPr lang="en-US" sz="2400" dirty="0">
                <a:latin typeface="Calibri" pitchFamily="34" charset="0"/>
              </a:rPr>
              <a:t>DON’T SKIP ON </a:t>
            </a:r>
            <a:r>
              <a:rPr lang="en-US" sz="2400" u="sng" dirty="0">
                <a:latin typeface="Calibri" pitchFamily="34" charset="0"/>
              </a:rPr>
              <a:t>PEER </a:t>
            </a:r>
            <a:r>
              <a:rPr lang="en-US" sz="2400" dirty="0">
                <a:latin typeface="Calibri" pitchFamily="34" charset="0"/>
              </a:rPr>
              <a:t>DISCUSSION (if single vote, only after group talk)</a:t>
            </a:r>
            <a:endParaRPr lang="en-US" sz="2400" u="sng" dirty="0">
              <a:latin typeface="Calibri" pitchFamily="34" charset="0"/>
            </a:endParaRPr>
          </a:p>
          <a:p>
            <a:pPr marL="177800" indent="-177800">
              <a:spcBef>
                <a:spcPct val="40000"/>
              </a:spcBef>
              <a:buFont typeface="Arial" charset="0"/>
              <a:buChar char="•"/>
            </a:pPr>
            <a:r>
              <a:rPr lang="en-US" sz="2400" dirty="0">
                <a:latin typeface="Calibri" pitchFamily="34" charset="0"/>
              </a:rPr>
              <a:t>FOCUS ON REASONING NOT ON RIGHT ANSWER. </a:t>
            </a:r>
          </a:p>
          <a:p>
            <a:pPr marL="742950" lvl="1" indent="-285750">
              <a:spcBef>
                <a:spcPct val="10000"/>
              </a:spcBef>
              <a:buFont typeface="Arial" charset="0"/>
              <a:buChar char="–"/>
            </a:pPr>
            <a:r>
              <a:rPr lang="en-US" sz="2000" dirty="0">
                <a:latin typeface="Calibri" pitchFamily="34" charset="0"/>
              </a:rPr>
              <a:t>Withhold judgment. Do not give ‘rapid rewards’ (nodding in assent)</a:t>
            </a:r>
          </a:p>
          <a:p>
            <a:pPr marL="742950" lvl="1" indent="-285750">
              <a:spcBef>
                <a:spcPct val="10000"/>
              </a:spcBef>
              <a:buFont typeface="Arial" charset="0"/>
              <a:buChar char="–"/>
            </a:pPr>
            <a:r>
              <a:rPr lang="en-US" sz="2000" dirty="0">
                <a:latin typeface="Calibri" pitchFamily="34" charset="0"/>
              </a:rPr>
              <a:t>Discuss reasons for </a:t>
            </a:r>
            <a:r>
              <a:rPr lang="en-US" sz="2000" i="1" dirty="0">
                <a:latin typeface="Calibri" pitchFamily="34" charset="0"/>
              </a:rPr>
              <a:t>right</a:t>
            </a:r>
            <a:r>
              <a:rPr lang="en-US" sz="2000" dirty="0">
                <a:latin typeface="Calibri" pitchFamily="34" charset="0"/>
              </a:rPr>
              <a:t> and </a:t>
            </a:r>
            <a:r>
              <a:rPr lang="en-US" sz="2000" i="1" dirty="0">
                <a:latin typeface="Calibri" pitchFamily="34" charset="0"/>
              </a:rPr>
              <a:t>wrong </a:t>
            </a:r>
            <a:r>
              <a:rPr lang="en-US" sz="2000" dirty="0">
                <a:latin typeface="Calibri" pitchFamily="34" charset="0"/>
              </a:rPr>
              <a:t>answers</a:t>
            </a:r>
          </a:p>
          <a:p>
            <a:pPr marL="742950" lvl="1" indent="-285750">
              <a:spcBef>
                <a:spcPct val="10000"/>
              </a:spcBef>
              <a:buFont typeface="Arial" charset="0"/>
              <a:buChar char="–"/>
            </a:pPr>
            <a:r>
              <a:rPr lang="en-US" sz="2000" dirty="0">
                <a:latin typeface="Calibri" pitchFamily="34" charset="0"/>
              </a:rPr>
              <a:t>Ask multiple students to give answers.</a:t>
            </a:r>
          </a:p>
          <a:p>
            <a:pPr marL="177800" indent="-177800">
              <a:spcBef>
                <a:spcPct val="40000"/>
              </a:spcBef>
              <a:buFont typeface="Arial" charset="0"/>
              <a:buChar char="•"/>
            </a:pPr>
            <a:r>
              <a:rPr lang="en-US" sz="2400" dirty="0">
                <a:latin typeface="Calibri" pitchFamily="34" charset="0"/>
              </a:rPr>
              <a:t>TIME. Recommended 2-5 minutes per question. </a:t>
            </a:r>
          </a:p>
          <a:p>
            <a:pPr marL="177800" indent="-177800">
              <a:spcBef>
                <a:spcPct val="40000"/>
              </a:spcBef>
              <a:buFont typeface="Arial" charset="0"/>
              <a:buChar char="•"/>
            </a:pPr>
            <a:r>
              <a:rPr lang="en-US" sz="2400" dirty="0">
                <a:latin typeface="Calibri" pitchFamily="34" charset="0"/>
              </a:rPr>
              <a:t>FREQUENCY. Recommended – a “few” per class, </a:t>
            </a:r>
            <a:r>
              <a:rPr lang="en-US" sz="2400" dirty="0" smtClean="0">
                <a:latin typeface="Calibri" pitchFamily="34" charset="0"/>
              </a:rPr>
              <a:t>2-4.</a:t>
            </a:r>
            <a:endParaRPr lang="en-US" sz="2400" dirty="0">
              <a:latin typeface="Calibri" pitchFamily="34" charset="0"/>
            </a:endParaRPr>
          </a:p>
          <a:p>
            <a:pPr marL="177800" indent="-177800">
              <a:spcBef>
                <a:spcPct val="40000"/>
              </a:spcBef>
              <a:buFont typeface="Arial" charset="0"/>
              <a:buChar char="•"/>
            </a:pPr>
            <a:r>
              <a:rPr lang="en-US" sz="2400" dirty="0">
                <a:latin typeface="Calibri" pitchFamily="34" charset="0"/>
              </a:rPr>
              <a:t>CREDIT. </a:t>
            </a:r>
            <a:r>
              <a:rPr lang="en-US" sz="2400" b="1" dirty="0">
                <a:latin typeface="Calibri" pitchFamily="34" charset="0"/>
              </a:rPr>
              <a:t>Do not</a:t>
            </a:r>
            <a:r>
              <a:rPr lang="en-US" sz="2400" dirty="0">
                <a:latin typeface="Calibri" pitchFamily="34" charset="0"/>
              </a:rPr>
              <a:t> assign heavy credit for right / wrong answers. Some instructors (with clickers) assign a “whiff” of credit for participation.</a:t>
            </a:r>
          </a:p>
          <a:p>
            <a:pPr marL="177800" indent="-177800">
              <a:spcBef>
                <a:spcPct val="30000"/>
              </a:spcBef>
              <a:buFont typeface="Arial" charset="0"/>
              <a:buChar char="•"/>
            </a:pPr>
            <a:r>
              <a:rPr lang="en-US" sz="2400" dirty="0">
                <a:latin typeface="Calibri" pitchFamily="34" charset="0"/>
              </a:rPr>
              <a:t>I like to circulate, listen to student reasoning, give individual attention</a:t>
            </a: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70</a:t>
            </a:fld>
            <a:endParaRPr lang="en-IN"/>
          </a:p>
        </p:txBody>
      </p:sp>
    </p:spTree>
    <p:extLst>
      <p:ext uri="{BB962C8B-B14F-4D97-AF65-F5344CB8AC3E}">
        <p14:creationId xmlns:p14="http://schemas.microsoft.com/office/powerpoint/2010/main" val="870189170"/>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itle 3"/>
          <p:cNvSpPr>
            <a:spLocks noGrp="1"/>
          </p:cNvSpPr>
          <p:nvPr>
            <p:ph type="title" idx="4294967295"/>
          </p:nvPr>
        </p:nvSpPr>
        <p:spPr>
          <a:xfrm>
            <a:off x="228600" y="152400"/>
            <a:ext cx="8915400" cy="838200"/>
          </a:xfrm>
        </p:spPr>
        <p:txBody>
          <a:bodyPr/>
          <a:lstStyle/>
          <a:p>
            <a:pPr eaLnBrk="1" hangingPunct="1"/>
            <a:r>
              <a:rPr lang="en-US" dirty="0" smtClean="0"/>
              <a:t>Plenty of resources</a:t>
            </a:r>
            <a:endParaRPr lang="en-IN" dirty="0" smtClean="0"/>
          </a:p>
        </p:txBody>
      </p:sp>
      <p:sp>
        <p:nvSpPr>
          <p:cNvPr id="312322" name="Content Placeholder 2"/>
          <p:cNvSpPr>
            <a:spLocks/>
          </p:cNvSpPr>
          <p:nvPr/>
        </p:nvSpPr>
        <p:spPr bwMode="auto">
          <a:xfrm>
            <a:off x="168275" y="1066800"/>
            <a:ext cx="8747125" cy="5334000"/>
          </a:xfrm>
          <a:prstGeom prst="rect">
            <a:avLst/>
          </a:prstGeom>
          <a:noFill/>
          <a:ln w="9525">
            <a:noFill/>
            <a:miter lim="800000"/>
            <a:headEnd/>
            <a:tailEnd/>
          </a:ln>
        </p:spPr>
        <p:txBody>
          <a:bodyPr lIns="54000" rIns="0"/>
          <a:lstStyle/>
          <a:p>
            <a:pPr marL="177800" indent="-177800">
              <a:buFont typeface="Arial" charset="0"/>
              <a:buChar char="•"/>
            </a:pPr>
            <a:r>
              <a:rPr lang="en-US" sz="2400" dirty="0">
                <a:latin typeface="Calibri" pitchFamily="34" charset="0"/>
              </a:rPr>
              <a:t>Peer-instruction How-</a:t>
            </a:r>
            <a:r>
              <a:rPr lang="en-US" sz="2400" dirty="0" err="1">
                <a:latin typeface="Calibri" pitchFamily="34" charset="0"/>
              </a:rPr>
              <a:t>tos</a:t>
            </a:r>
            <a:r>
              <a:rPr lang="en-US" sz="2400" dirty="0">
                <a:latin typeface="Calibri" pitchFamily="34" charset="0"/>
              </a:rPr>
              <a:t>, workshop slides, videos, research …      Carl </a:t>
            </a:r>
            <a:r>
              <a:rPr lang="en-US" sz="2400" dirty="0" err="1">
                <a:latin typeface="Calibri" pitchFamily="34" charset="0"/>
              </a:rPr>
              <a:t>Wieman</a:t>
            </a:r>
            <a:r>
              <a:rPr lang="en-US" sz="2400" dirty="0">
                <a:latin typeface="Calibri" pitchFamily="34" charset="0"/>
              </a:rPr>
              <a:t> Science Education Institute </a:t>
            </a:r>
            <a:r>
              <a:rPr lang="en-US" sz="2400" dirty="0">
                <a:latin typeface="Calibri" pitchFamily="34" charset="0"/>
                <a:hlinkClick r:id="rId3"/>
              </a:rPr>
              <a:t>http://www.cwsei.ubc.ca/resources/clickers.htm</a:t>
            </a:r>
            <a:r>
              <a:rPr lang="en-US" sz="2400" dirty="0">
                <a:latin typeface="Calibri" pitchFamily="34" charset="0"/>
              </a:rPr>
              <a:t> </a:t>
            </a:r>
          </a:p>
          <a:p>
            <a:pPr marL="177800" indent="-177800">
              <a:buFont typeface="Arial" charset="0"/>
              <a:buNone/>
            </a:pPr>
            <a:r>
              <a:rPr lang="en-US" sz="2400" dirty="0">
                <a:latin typeface="Calibri" pitchFamily="34" charset="0"/>
              </a:rPr>
              <a:t>	and host of links from within</a:t>
            </a:r>
          </a:p>
          <a:p>
            <a:pPr marL="177800" indent="-177800">
              <a:buFont typeface="Arial" charset="0"/>
              <a:buNone/>
            </a:pPr>
            <a:endParaRPr lang="en-US" sz="2400" dirty="0">
              <a:latin typeface="Calibri" pitchFamily="34" charset="0"/>
            </a:endParaRPr>
          </a:p>
          <a:p>
            <a:pPr marL="177800" indent="-177800">
              <a:buFont typeface="Arial" charset="0"/>
              <a:buChar char="•"/>
            </a:pPr>
            <a:r>
              <a:rPr lang="en-US" sz="2400" dirty="0">
                <a:latin typeface="Calibri" pitchFamily="34" charset="0"/>
              </a:rPr>
              <a:t>Instructors in many disciplines have posted peer-instruction questions for their courses – physics, CS, Statistics – use Google (search with varied nomenclature – PI, clickers, PRS)</a:t>
            </a:r>
          </a:p>
          <a:p>
            <a:pPr marL="177800" indent="-177800">
              <a:buFont typeface="Arial" charset="0"/>
              <a:buChar char="•"/>
            </a:pPr>
            <a:endParaRPr lang="en-US" sz="2400" dirty="0">
              <a:latin typeface="Calibri" pitchFamily="34" charset="0"/>
            </a:endParaRPr>
          </a:p>
          <a:p>
            <a:pPr marL="177800" indent="-177800">
              <a:buFont typeface="Arial" charset="0"/>
              <a:buNone/>
            </a:pPr>
            <a:r>
              <a:rPr lang="en-US" sz="2400" dirty="0">
                <a:latin typeface="Calibri" pitchFamily="34" charset="0"/>
              </a:rPr>
              <a:t> BUT …</a:t>
            </a:r>
          </a:p>
          <a:p>
            <a:pPr marL="177800" indent="-177800">
              <a:buFont typeface="Arial" charset="0"/>
              <a:buChar char="•"/>
            </a:pPr>
            <a:r>
              <a:rPr lang="en-US" sz="2400" dirty="0">
                <a:latin typeface="Calibri" pitchFamily="34" charset="0"/>
              </a:rPr>
              <a:t>We need to create a library of questions for our courses, report experiences in our context</a:t>
            </a:r>
            <a:r>
              <a:rPr lang="en-US" sz="2400" dirty="0" smtClean="0">
                <a:latin typeface="Calibri" pitchFamily="34" charset="0"/>
              </a:rPr>
              <a:t>.</a:t>
            </a:r>
          </a:p>
          <a:p>
            <a:pPr marL="177800" indent="-177800">
              <a:buFont typeface="Arial" charset="0"/>
              <a:buChar char="•"/>
            </a:pPr>
            <a:r>
              <a:rPr lang="en-US" sz="2400" dirty="0" smtClean="0">
                <a:latin typeface="Calibri" pitchFamily="34" charset="0"/>
              </a:rPr>
              <a:t>Please </a:t>
            </a:r>
            <a:r>
              <a:rPr lang="en-US" sz="2400" dirty="0">
                <a:latin typeface="Calibri" pitchFamily="34" charset="0"/>
              </a:rPr>
              <a:t>participate! </a:t>
            </a:r>
            <a:r>
              <a:rPr lang="en-US" sz="2400" dirty="0" smtClean="0">
                <a:latin typeface="Calibri" pitchFamily="34" charset="0"/>
                <a:hlinkClick r:id="rId4"/>
              </a:rPr>
              <a:t>www.et.iitb.ac.in</a:t>
            </a:r>
            <a:endParaRPr lang="en-US" sz="2400" dirty="0">
              <a:latin typeface="Calibri" pitchFamily="34" charset="0"/>
            </a:endParaRPr>
          </a:p>
          <a:p>
            <a:pPr marL="177800" indent="-177800">
              <a:buFont typeface="Arial" charset="0"/>
              <a:buChar char="•"/>
            </a:pPr>
            <a:endParaRPr lang="en-US" sz="2400" dirty="0">
              <a:latin typeface="Calibri" pitchFamily="34" charset="0"/>
            </a:endParaRPr>
          </a:p>
          <a:p>
            <a:pPr marL="177800" indent="-177800">
              <a:buFont typeface="Arial" charset="0"/>
              <a:buNone/>
            </a:pPr>
            <a:endParaRPr lang="en-US" sz="2400" dirty="0">
              <a:latin typeface="Calibri"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71</a:t>
            </a:fld>
            <a:endParaRPr lang="en-IN"/>
          </a:p>
        </p:txBody>
      </p:sp>
    </p:spTree>
    <p:extLst>
      <p:ext uri="{BB962C8B-B14F-4D97-AF65-F5344CB8AC3E}">
        <p14:creationId xmlns:p14="http://schemas.microsoft.com/office/powerpoint/2010/main" val="1852101002"/>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362200"/>
            <a:ext cx="8229600" cy="1143000"/>
          </a:xfrm>
        </p:spPr>
        <p:txBody>
          <a:bodyPr/>
          <a:lstStyle/>
          <a:p>
            <a:r>
              <a:rPr lang="en-US" dirty="0" smtClean="0"/>
              <a:t>Think-Pair-Share Details</a:t>
            </a:r>
            <a:endParaRPr lang="en-US"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72</a:t>
            </a:fld>
            <a:endParaRPr lang="en-IN"/>
          </a:p>
        </p:txBody>
      </p:sp>
    </p:spTree>
    <p:extLst>
      <p:ext uri="{BB962C8B-B14F-4D97-AF65-F5344CB8AC3E}">
        <p14:creationId xmlns:p14="http://schemas.microsoft.com/office/powerpoint/2010/main" val="2681124578"/>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2833464"/>
          </a:xfrm>
        </p:spPr>
        <p:txBody>
          <a:bodyPr>
            <a:noAutofit/>
          </a:bodyPr>
          <a:lstStyle/>
          <a:p>
            <a:r>
              <a:rPr lang="en-IN" sz="2400" dirty="0" smtClean="0"/>
              <a:t>Consider a large class. </a:t>
            </a:r>
            <a:r>
              <a:rPr lang="en-IN" sz="2000" dirty="0" smtClean="0"/>
              <a:t>Ex: CS1 to 450 first year undergraduate students, across various engineering disciplines.</a:t>
            </a:r>
            <a:endParaRPr lang="en-IN" sz="2400" dirty="0" smtClean="0"/>
          </a:p>
          <a:p>
            <a:r>
              <a:rPr lang="en-IN" sz="2400" dirty="0" smtClean="0"/>
              <a:t>Imagine a 90-minute class in a traditional lecture mode in a large auditorium with fixed seats </a:t>
            </a:r>
            <a:r>
              <a:rPr lang="en-IN" sz="2000" dirty="0" smtClean="0"/>
              <a:t>(Oh yes, we still have many of those)</a:t>
            </a:r>
            <a:r>
              <a:rPr lang="en-IN" sz="2400" dirty="0" smtClean="0"/>
              <a:t>.</a:t>
            </a:r>
          </a:p>
          <a:p>
            <a:r>
              <a:rPr lang="en-IN" sz="2400" dirty="0" smtClean="0"/>
              <a:t>30 minutes into the class, you take a snapshot of the students.</a:t>
            </a:r>
          </a:p>
          <a:p>
            <a:r>
              <a:rPr lang="en-IN" sz="2400" dirty="0" smtClean="0"/>
              <a:t>Predict the percentage of students who may be showing “engaged </a:t>
            </a:r>
            <a:r>
              <a:rPr lang="en-IN" sz="2400" dirty="0" err="1" smtClean="0"/>
              <a:t>behavior</a:t>
            </a:r>
            <a:r>
              <a:rPr lang="en-IN" sz="2400" dirty="0" smtClean="0"/>
              <a:t>” </a:t>
            </a:r>
            <a:r>
              <a:rPr lang="en-IN" sz="2000" dirty="0" smtClean="0"/>
              <a:t>(with the content of the lecture)</a:t>
            </a:r>
            <a:r>
              <a:rPr lang="en-IN" sz="2400" dirty="0" smtClean="0"/>
              <a:t>.</a:t>
            </a:r>
          </a:p>
        </p:txBody>
      </p:sp>
      <p:sp>
        <p:nvSpPr>
          <p:cNvPr id="4" name="Title 3"/>
          <p:cNvSpPr>
            <a:spLocks noGrp="1"/>
          </p:cNvSpPr>
          <p:nvPr>
            <p:ph type="title"/>
          </p:nvPr>
        </p:nvSpPr>
        <p:spPr>
          <a:xfrm>
            <a:off x="467544" y="0"/>
            <a:ext cx="8229600" cy="838200"/>
          </a:xfrm>
        </p:spPr>
        <p:txBody>
          <a:bodyPr>
            <a:normAutofit/>
          </a:bodyPr>
          <a:lstStyle/>
          <a:p>
            <a:r>
              <a:rPr lang="en-US" dirty="0" smtClean="0"/>
              <a:t>Clicker Question</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73</a:t>
            </a:fld>
            <a:endParaRPr lang="en-IN"/>
          </a:p>
        </p:txBody>
      </p:sp>
      <p:graphicFrame>
        <p:nvGraphicFramePr>
          <p:cNvPr id="9" name="Table 8"/>
          <p:cNvGraphicFramePr>
            <a:graphicFrameLocks noGrp="1"/>
          </p:cNvGraphicFramePr>
          <p:nvPr/>
        </p:nvGraphicFramePr>
        <p:xfrm>
          <a:off x="685800" y="4556760"/>
          <a:ext cx="7620000" cy="396240"/>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370840">
                <a:tc>
                  <a:txBody>
                    <a:bodyPr/>
                    <a:lstStyle/>
                    <a:p>
                      <a:pPr algn="l"/>
                      <a:r>
                        <a:rPr lang="en-US" sz="2000" b="1" dirty="0" smtClean="0">
                          <a:solidFill>
                            <a:srgbClr val="C00000"/>
                          </a:solidFill>
                        </a:rPr>
                        <a:t>A.</a:t>
                      </a:r>
                      <a:r>
                        <a:rPr lang="en-US" b="1" dirty="0" smtClean="0">
                          <a:solidFill>
                            <a:srgbClr val="0070C0"/>
                          </a:solidFill>
                        </a:rPr>
                        <a:t>  0-20 %</a:t>
                      </a:r>
                      <a:endParaRPr lang="en-US" dirty="0"/>
                    </a:p>
                  </a:txBody>
                  <a:tcPr>
                    <a:noFill/>
                  </a:tcPr>
                </a:tc>
                <a:tc>
                  <a:txBody>
                    <a:bodyPr/>
                    <a:lstStyle/>
                    <a:p>
                      <a:pPr algn="l"/>
                      <a:r>
                        <a:rPr lang="en-US" sz="2000" b="1" dirty="0" smtClean="0">
                          <a:solidFill>
                            <a:srgbClr val="C00000"/>
                          </a:solidFill>
                        </a:rPr>
                        <a:t>B.</a:t>
                      </a:r>
                      <a:r>
                        <a:rPr lang="en-US" b="1" dirty="0" smtClean="0">
                          <a:solidFill>
                            <a:srgbClr val="0070C0"/>
                          </a:solidFill>
                        </a:rPr>
                        <a:t>  21-40 %</a:t>
                      </a:r>
                      <a:endParaRPr lang="en-US" dirty="0"/>
                    </a:p>
                  </a:txBody>
                  <a:tcPr>
                    <a:noFill/>
                  </a:tcPr>
                </a:tc>
                <a:tc>
                  <a:txBody>
                    <a:bodyPr/>
                    <a:lstStyle/>
                    <a:p>
                      <a:pPr algn="l"/>
                      <a:r>
                        <a:rPr lang="en-US" sz="2000" b="1" dirty="0" smtClean="0">
                          <a:solidFill>
                            <a:srgbClr val="C00000"/>
                          </a:solidFill>
                        </a:rPr>
                        <a:t>C.</a:t>
                      </a:r>
                      <a:r>
                        <a:rPr lang="en-US" b="1" dirty="0" smtClean="0">
                          <a:solidFill>
                            <a:srgbClr val="0070C0"/>
                          </a:solidFill>
                        </a:rPr>
                        <a:t>  41-60 %</a:t>
                      </a:r>
                      <a:endParaRPr lang="en-US" dirty="0"/>
                    </a:p>
                  </a:txBody>
                  <a:tcPr>
                    <a:noFill/>
                  </a:tcPr>
                </a:tc>
                <a:tc>
                  <a:txBody>
                    <a:bodyPr/>
                    <a:lstStyle/>
                    <a:p>
                      <a:pPr algn="l"/>
                      <a:r>
                        <a:rPr lang="en-US" sz="2000" b="1" dirty="0" smtClean="0">
                          <a:solidFill>
                            <a:srgbClr val="C00000"/>
                          </a:solidFill>
                        </a:rPr>
                        <a:t>D.</a:t>
                      </a:r>
                      <a:r>
                        <a:rPr lang="en-US" b="1" dirty="0" smtClean="0">
                          <a:solidFill>
                            <a:srgbClr val="0070C0"/>
                          </a:solidFill>
                        </a:rPr>
                        <a:t>  61-80 % </a:t>
                      </a:r>
                      <a:endParaRPr 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rPr>
                        <a:t>E.</a:t>
                      </a:r>
                      <a:r>
                        <a:rPr lang="en-US" b="1" dirty="0" smtClean="0">
                          <a:solidFill>
                            <a:srgbClr val="0070C0"/>
                          </a:solidFill>
                        </a:rPr>
                        <a:t> 81-100 %</a:t>
                      </a:r>
                    </a:p>
                  </a:txBody>
                  <a:tcPr>
                    <a:noFill/>
                  </a:tcPr>
                </a:tc>
              </a:tr>
            </a:tbl>
          </a:graphicData>
        </a:graphic>
      </p:graphicFrame>
      <p:sp>
        <p:nvSpPr>
          <p:cNvPr id="10" name="TextBox 9"/>
          <p:cNvSpPr txBox="1"/>
          <p:nvPr/>
        </p:nvSpPr>
        <p:spPr>
          <a:xfrm>
            <a:off x="457200" y="5481935"/>
            <a:ext cx="5353325" cy="461665"/>
          </a:xfrm>
          <a:prstGeom prst="rect">
            <a:avLst/>
          </a:prstGeom>
          <a:noFill/>
        </p:spPr>
        <p:txBody>
          <a:bodyPr wrap="none" rtlCol="0">
            <a:spAutoFit/>
          </a:bodyPr>
          <a:lstStyle/>
          <a:p>
            <a:r>
              <a:rPr lang="en-US" sz="2400" dirty="0" smtClean="0"/>
              <a:t>Do: Voting – Peer-Discussion – Vote again</a:t>
            </a:r>
            <a:endParaRPr lang="en-US" sz="2400" dirty="0"/>
          </a:p>
        </p:txBody>
      </p:sp>
    </p:spTree>
    <p:extLst>
      <p:ext uri="{BB962C8B-B14F-4D97-AF65-F5344CB8AC3E}">
        <p14:creationId xmlns:p14="http://schemas.microsoft.com/office/powerpoint/2010/main" val="1844448507"/>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r>
              <a:rPr lang="en-IN" sz="2400" dirty="0" smtClean="0"/>
              <a:t>Consider the same scenario as in the previous slide - </a:t>
            </a:r>
            <a:r>
              <a:rPr lang="en-IN" sz="2000" dirty="0" smtClean="0"/>
              <a:t>large class, 90-minute traditional lecture, auditorium seating.</a:t>
            </a:r>
            <a:endParaRPr lang="en-IN" sz="2400" dirty="0" smtClean="0"/>
          </a:p>
          <a:p>
            <a:r>
              <a:rPr lang="en-IN" sz="2400" dirty="0" smtClean="0">
                <a:solidFill>
                  <a:srgbClr val="0070C0"/>
                </a:solidFill>
              </a:rPr>
              <a:t>Think (Individually):</a:t>
            </a:r>
            <a:r>
              <a:rPr lang="en-IN" sz="2400" dirty="0" smtClean="0"/>
              <a:t> </a:t>
            </a:r>
          </a:p>
          <a:p>
            <a:pPr lvl="1"/>
            <a:r>
              <a:rPr lang="en-IN" sz="2000" dirty="0" smtClean="0"/>
              <a:t>Predict the percentage of “engaged” students at various instants of time. Draw a graph of engagement versus time. </a:t>
            </a:r>
            <a:r>
              <a:rPr lang="en-IN" sz="2000" dirty="0" smtClean="0">
                <a:solidFill>
                  <a:srgbClr val="C00000"/>
                </a:solidFill>
              </a:rPr>
              <a:t>[~1 Minute]</a:t>
            </a: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74</a:t>
            </a:fld>
            <a:endParaRPr lang="en-IN"/>
          </a:p>
        </p:txBody>
      </p:sp>
    </p:spTree>
    <p:extLst>
      <p:ext uri="{BB962C8B-B14F-4D97-AF65-F5344CB8AC3E}">
        <p14:creationId xmlns:p14="http://schemas.microsoft.com/office/powerpoint/2010/main" val="1135952608"/>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r>
              <a:rPr lang="en-IN" sz="2400" dirty="0" smtClean="0"/>
              <a:t>Consider the same scenario as in the previous slide - </a:t>
            </a:r>
            <a:r>
              <a:rPr lang="en-IN" sz="2000" dirty="0" smtClean="0"/>
              <a:t>large class, 90-minute traditional lecture, auditorium seating.</a:t>
            </a:r>
            <a:endParaRPr lang="en-IN" sz="2400" dirty="0" smtClean="0"/>
          </a:p>
          <a:p>
            <a:r>
              <a:rPr lang="en-IN" sz="2400" dirty="0" smtClean="0">
                <a:solidFill>
                  <a:srgbClr val="0070C0"/>
                </a:solidFill>
              </a:rPr>
              <a:t>Think (Individually):</a:t>
            </a:r>
            <a:r>
              <a:rPr lang="en-IN" sz="2400" dirty="0" smtClean="0"/>
              <a:t> </a:t>
            </a:r>
          </a:p>
          <a:p>
            <a:pPr lvl="1"/>
            <a:r>
              <a:rPr lang="en-IN" sz="2000" dirty="0" smtClean="0"/>
              <a:t>Predict the percentage of “engaged” students at various instants of time. Draw a graph of engagement versus time. </a:t>
            </a:r>
            <a:r>
              <a:rPr lang="en-IN" sz="2000" dirty="0" smtClean="0">
                <a:solidFill>
                  <a:srgbClr val="C00000"/>
                </a:solidFill>
              </a:rPr>
              <a:t>[~1 Minute]</a:t>
            </a:r>
          </a:p>
          <a:p>
            <a:r>
              <a:rPr lang="en-IN" sz="2400" dirty="0" smtClean="0">
                <a:solidFill>
                  <a:srgbClr val="0070C0"/>
                </a:solidFill>
              </a:rPr>
              <a:t>Pair (with your </a:t>
            </a:r>
            <a:r>
              <a:rPr lang="en-IN" sz="2400" dirty="0" err="1" smtClean="0">
                <a:solidFill>
                  <a:srgbClr val="0070C0"/>
                </a:solidFill>
              </a:rPr>
              <a:t>neighbor</a:t>
            </a:r>
            <a:r>
              <a:rPr lang="en-IN" sz="2400" dirty="0" smtClean="0">
                <a:solidFill>
                  <a:srgbClr val="0070C0"/>
                </a:solidFill>
              </a:rPr>
              <a:t>):</a:t>
            </a:r>
          </a:p>
          <a:p>
            <a:pPr lvl="1"/>
            <a:r>
              <a:rPr lang="en-IN" sz="2000" dirty="0" smtClean="0"/>
              <a:t>Examine each other’s graphs. Converge on a single graph. </a:t>
            </a:r>
            <a:r>
              <a:rPr lang="en-IN" sz="2000" dirty="0" smtClean="0">
                <a:solidFill>
                  <a:srgbClr val="C00000"/>
                </a:solidFill>
              </a:rPr>
              <a:t>[~2 Minutes]</a:t>
            </a:r>
          </a:p>
          <a:p>
            <a:pPr lvl="1"/>
            <a:r>
              <a:rPr lang="en-IN" sz="2000" dirty="0" smtClean="0"/>
              <a:t>List three techniques that could be used to convert your graph into something that looks like the figure shown. </a:t>
            </a:r>
            <a:r>
              <a:rPr lang="en-IN" sz="2000" dirty="0" smtClean="0">
                <a:solidFill>
                  <a:srgbClr val="C00000"/>
                </a:solidFill>
              </a:rPr>
              <a:t>[~3 Minutes]</a:t>
            </a: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75</a:t>
            </a:fld>
            <a:endParaRPr lang="en-IN"/>
          </a:p>
        </p:txBody>
      </p:sp>
      <p:grpSp>
        <p:nvGrpSpPr>
          <p:cNvPr id="5" name="Group 4"/>
          <p:cNvGrpSpPr/>
          <p:nvPr/>
        </p:nvGrpSpPr>
        <p:grpSpPr>
          <a:xfrm>
            <a:off x="7010400" y="4050268"/>
            <a:ext cx="1981200" cy="1436132"/>
            <a:chOff x="6934200" y="4191794"/>
            <a:chExt cx="1600200" cy="1130538"/>
          </a:xfrm>
        </p:grpSpPr>
        <p:cxnSp>
          <p:nvCxnSpPr>
            <p:cNvPr id="7" name="Straight Arrow Connector 6"/>
            <p:cNvCxnSpPr/>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972300" y="4610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7391400" y="4381018"/>
              <a:ext cx="1066799" cy="419582"/>
            </a:xfrm>
            <a:custGeom>
              <a:avLst/>
              <a:gdLst>
                <a:gd name="connsiteX0" fmla="*/ 0 w 1018573"/>
                <a:gd name="connsiteY0" fmla="*/ 190982 h 190982"/>
                <a:gd name="connsiteX1" fmla="*/ 81023 w 1018573"/>
                <a:gd name="connsiteY1" fmla="*/ 17362 h 190982"/>
                <a:gd name="connsiteX2" fmla="*/ 370390 w 1018573"/>
                <a:gd name="connsiteY2" fmla="*/ 86810 h 190982"/>
                <a:gd name="connsiteX3" fmla="*/ 694481 w 1018573"/>
                <a:gd name="connsiteY3" fmla="*/ 5787 h 190982"/>
                <a:gd name="connsiteX4" fmla="*/ 1018573 w 1018573"/>
                <a:gd name="connsiteY4" fmla="*/ 109959 h 190982"/>
                <a:gd name="connsiteX0" fmla="*/ 0 w 1018573"/>
                <a:gd name="connsiteY0" fmla="*/ 200548 h 200548"/>
                <a:gd name="connsiteX1" fmla="*/ 81023 w 1018573"/>
                <a:gd name="connsiteY1" fmla="*/ 26928 h 200548"/>
                <a:gd name="connsiteX2" fmla="*/ 370390 w 1018573"/>
                <a:gd name="connsiteY2" fmla="*/ 96376 h 200548"/>
                <a:gd name="connsiteX3" fmla="*/ 69448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4897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190982 h 190982"/>
                <a:gd name="connsiteX1" fmla="*/ 81023 w 1018573"/>
                <a:gd name="connsiteY1" fmla="*/ 17362 h 190982"/>
                <a:gd name="connsiteX2" fmla="*/ 370390 w 1018573"/>
                <a:gd name="connsiteY2" fmla="*/ 86810 h 190982"/>
                <a:gd name="connsiteX3" fmla="*/ 514812 w 1018573"/>
                <a:gd name="connsiteY3" fmla="*/ 74637 h 190982"/>
                <a:gd name="connsiteX4" fmla="*/ 694482 w 1018573"/>
                <a:gd name="connsiteY4" fmla="*/ 5787 h 190982"/>
                <a:gd name="connsiteX5" fmla="*/ 1018573 w 1018573"/>
                <a:gd name="connsiteY5" fmla="*/ 40591 h 19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573" h="190982">
                  <a:moveTo>
                    <a:pt x="0" y="190982"/>
                  </a:moveTo>
                  <a:cubicBezTo>
                    <a:pt x="9645" y="112853"/>
                    <a:pt x="19291" y="34724"/>
                    <a:pt x="81023" y="17362"/>
                  </a:cubicBezTo>
                  <a:cubicBezTo>
                    <a:pt x="142755" y="0"/>
                    <a:pt x="298092" y="77264"/>
                    <a:pt x="370390" y="86810"/>
                  </a:cubicBezTo>
                  <a:cubicBezTo>
                    <a:pt x="442688" y="96356"/>
                    <a:pt x="460797" y="88141"/>
                    <a:pt x="514812" y="74637"/>
                  </a:cubicBezTo>
                  <a:cubicBezTo>
                    <a:pt x="568827" y="61133"/>
                    <a:pt x="610522" y="11461"/>
                    <a:pt x="694482" y="5787"/>
                  </a:cubicBezTo>
                  <a:cubicBezTo>
                    <a:pt x="778442" y="113"/>
                    <a:pt x="926198" y="38728"/>
                    <a:pt x="1018573" y="405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72400" y="4953000"/>
              <a:ext cx="261610" cy="369332"/>
            </a:xfrm>
            <a:prstGeom prst="rect">
              <a:avLst/>
            </a:prstGeom>
            <a:noFill/>
          </p:spPr>
          <p:txBody>
            <a:bodyPr wrap="none" rtlCol="0">
              <a:spAutoFit/>
            </a:bodyPr>
            <a:lstStyle/>
            <a:p>
              <a:r>
                <a:rPr lang="en-US" dirty="0" smtClean="0"/>
                <a:t>t</a:t>
              </a:r>
              <a:endParaRPr lang="en-US" dirty="0"/>
            </a:p>
          </p:txBody>
        </p:sp>
        <p:sp>
          <p:nvSpPr>
            <p:cNvPr id="11" name="TextBox 10"/>
            <p:cNvSpPr txBox="1"/>
            <p:nvPr/>
          </p:nvSpPr>
          <p:spPr>
            <a:xfrm>
              <a:off x="6934200" y="4572000"/>
              <a:ext cx="518091" cy="369332"/>
            </a:xfrm>
            <a:prstGeom prst="rect">
              <a:avLst/>
            </a:prstGeom>
            <a:noFill/>
          </p:spPr>
          <p:txBody>
            <a:bodyPr wrap="none" rtlCol="0">
              <a:spAutoFit/>
            </a:bodyPr>
            <a:lstStyle/>
            <a:p>
              <a:r>
                <a:rPr lang="en-US" dirty="0" smtClean="0"/>
                <a:t>% e</a:t>
              </a:r>
              <a:endParaRPr lang="en-US" dirty="0"/>
            </a:p>
          </p:txBody>
        </p:sp>
        <p:cxnSp>
          <p:nvCxnSpPr>
            <p:cNvPr id="12" name="Straight Connector 11"/>
            <p:cNvCxnSpPr/>
            <p:nvPr/>
          </p:nvCxnSpPr>
          <p:spPr>
            <a:xfrm>
              <a:off x="73152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34200" y="4309646"/>
              <a:ext cx="476412" cy="338554"/>
            </a:xfrm>
            <a:prstGeom prst="rect">
              <a:avLst/>
            </a:prstGeom>
            <a:noFill/>
          </p:spPr>
          <p:txBody>
            <a:bodyPr wrap="square" rtlCol="0">
              <a:spAutoFit/>
            </a:bodyPr>
            <a:lstStyle/>
            <a:p>
              <a:r>
                <a:rPr lang="en-US" sz="1600" dirty="0" smtClean="0"/>
                <a:t>0.8</a:t>
              </a:r>
              <a:endParaRPr lang="en-US" sz="1600" dirty="0"/>
            </a:p>
          </p:txBody>
        </p:sp>
      </p:grpSp>
    </p:spTree>
    <p:extLst>
      <p:ext uri="{BB962C8B-B14F-4D97-AF65-F5344CB8AC3E}">
        <p14:creationId xmlns:p14="http://schemas.microsoft.com/office/powerpoint/2010/main" val="2918755655"/>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86800" cy="5348064"/>
          </a:xfrm>
        </p:spPr>
        <p:txBody>
          <a:bodyPr>
            <a:noAutofit/>
          </a:bodyPr>
          <a:lstStyle/>
          <a:p>
            <a:r>
              <a:rPr lang="en-IN" sz="2400" dirty="0" smtClean="0"/>
              <a:t>Consider the same scenario as in the previous slide - </a:t>
            </a:r>
            <a:r>
              <a:rPr lang="en-IN" sz="2000" dirty="0" smtClean="0"/>
              <a:t>large class, 90-minute traditional lecture, auditorium seating.</a:t>
            </a:r>
            <a:endParaRPr lang="en-IN" sz="2400" dirty="0" smtClean="0"/>
          </a:p>
          <a:p>
            <a:r>
              <a:rPr lang="en-IN" sz="2400" dirty="0" smtClean="0">
                <a:solidFill>
                  <a:srgbClr val="0070C0"/>
                </a:solidFill>
              </a:rPr>
              <a:t>Think (Individually):</a:t>
            </a:r>
            <a:r>
              <a:rPr lang="en-IN" sz="2400" dirty="0" smtClean="0"/>
              <a:t> </a:t>
            </a:r>
          </a:p>
          <a:p>
            <a:pPr lvl="1"/>
            <a:r>
              <a:rPr lang="en-IN" sz="2000" dirty="0" smtClean="0"/>
              <a:t>Predict the percentage of “engaged” students at various instants of time. Draw a graph of engagement versus time. </a:t>
            </a:r>
            <a:r>
              <a:rPr lang="en-IN" sz="2000" dirty="0" smtClean="0">
                <a:solidFill>
                  <a:srgbClr val="C00000"/>
                </a:solidFill>
              </a:rPr>
              <a:t>[~1 Minute]</a:t>
            </a:r>
          </a:p>
          <a:p>
            <a:r>
              <a:rPr lang="en-IN" sz="2400" dirty="0" smtClean="0">
                <a:solidFill>
                  <a:srgbClr val="0070C0"/>
                </a:solidFill>
              </a:rPr>
              <a:t>Pair (with your </a:t>
            </a:r>
            <a:r>
              <a:rPr lang="en-IN" sz="2400" dirty="0" err="1" smtClean="0">
                <a:solidFill>
                  <a:srgbClr val="0070C0"/>
                </a:solidFill>
              </a:rPr>
              <a:t>neighbor</a:t>
            </a:r>
            <a:r>
              <a:rPr lang="en-IN" sz="2400" dirty="0" smtClean="0">
                <a:solidFill>
                  <a:srgbClr val="0070C0"/>
                </a:solidFill>
              </a:rPr>
              <a:t>):</a:t>
            </a:r>
          </a:p>
          <a:p>
            <a:pPr lvl="1"/>
            <a:r>
              <a:rPr lang="en-IN" sz="2000" dirty="0" smtClean="0"/>
              <a:t>Examine each other’s graphs. Converge on a single graph. </a:t>
            </a:r>
            <a:r>
              <a:rPr lang="en-IN" sz="2000" dirty="0" smtClean="0">
                <a:solidFill>
                  <a:srgbClr val="C00000"/>
                </a:solidFill>
              </a:rPr>
              <a:t>[~2 Minutes]</a:t>
            </a:r>
          </a:p>
          <a:p>
            <a:pPr lvl="1"/>
            <a:r>
              <a:rPr lang="en-IN" sz="2000" dirty="0" smtClean="0"/>
              <a:t>List three techniques that could be used to convert your graph into something that looks like the figure shown. </a:t>
            </a:r>
            <a:r>
              <a:rPr lang="en-IN" sz="2000" dirty="0" smtClean="0">
                <a:solidFill>
                  <a:srgbClr val="C00000"/>
                </a:solidFill>
              </a:rPr>
              <a:t>[~3 Minutes]</a:t>
            </a:r>
          </a:p>
          <a:p>
            <a:r>
              <a:rPr lang="en-IN" sz="2400" dirty="0" smtClean="0">
                <a:solidFill>
                  <a:srgbClr val="0070C0"/>
                </a:solidFill>
              </a:rPr>
              <a:t>Share (entire class):</a:t>
            </a:r>
          </a:p>
          <a:p>
            <a:pPr lvl="1"/>
            <a:r>
              <a:rPr lang="en-IN" sz="2000" dirty="0" smtClean="0"/>
              <a:t>Create a combined list of techniques. </a:t>
            </a:r>
            <a:r>
              <a:rPr lang="en-IN" sz="2000" dirty="0" smtClean="0">
                <a:solidFill>
                  <a:srgbClr val="C00000"/>
                </a:solidFill>
              </a:rPr>
              <a:t>[~3 Minutes]</a:t>
            </a:r>
          </a:p>
          <a:p>
            <a:pPr lvl="1"/>
            <a:r>
              <a:rPr lang="en-IN" sz="2000" dirty="0" smtClean="0"/>
              <a:t>Discuss pros and cons of each technique. </a:t>
            </a:r>
            <a:r>
              <a:rPr lang="en-IN" sz="2000" dirty="0" smtClean="0">
                <a:solidFill>
                  <a:srgbClr val="C00000"/>
                </a:solidFill>
              </a:rPr>
              <a:t>[~2 Minutes each]</a:t>
            </a:r>
          </a:p>
          <a:p>
            <a:pPr lvl="1"/>
            <a:r>
              <a:rPr lang="en-IN" sz="2000" dirty="0" smtClean="0"/>
              <a:t>Identify top three techniques that are likely to “succeed”. </a:t>
            </a:r>
            <a:r>
              <a:rPr lang="en-IN" sz="2000" dirty="0" smtClean="0">
                <a:solidFill>
                  <a:srgbClr val="C00000"/>
                </a:solidFill>
              </a:rPr>
              <a:t>[~3 Minutes]</a:t>
            </a:r>
          </a:p>
        </p:txBody>
      </p:sp>
      <p:sp>
        <p:nvSpPr>
          <p:cNvPr id="4" name="Title 3"/>
          <p:cNvSpPr>
            <a:spLocks noGrp="1"/>
          </p:cNvSpPr>
          <p:nvPr>
            <p:ph type="title"/>
          </p:nvPr>
        </p:nvSpPr>
        <p:spPr>
          <a:xfrm>
            <a:off x="467544" y="0"/>
            <a:ext cx="8229600" cy="838200"/>
          </a:xfrm>
        </p:spPr>
        <p:txBody>
          <a:bodyPr>
            <a:normAutofit/>
          </a:bodyPr>
          <a:lstStyle/>
          <a:p>
            <a:r>
              <a:rPr lang="en-US" dirty="0" smtClean="0"/>
              <a:t>Think-Pair-Share Activity</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76</a:t>
            </a:fld>
            <a:endParaRPr lang="en-IN"/>
          </a:p>
        </p:txBody>
      </p:sp>
      <p:grpSp>
        <p:nvGrpSpPr>
          <p:cNvPr id="2" name="Group 4"/>
          <p:cNvGrpSpPr/>
          <p:nvPr/>
        </p:nvGrpSpPr>
        <p:grpSpPr>
          <a:xfrm>
            <a:off x="7010400" y="4050268"/>
            <a:ext cx="1981200" cy="1436132"/>
            <a:chOff x="6934200" y="4191794"/>
            <a:chExt cx="1600200" cy="1130538"/>
          </a:xfrm>
        </p:grpSpPr>
        <p:cxnSp>
          <p:nvCxnSpPr>
            <p:cNvPr id="7" name="Straight Arrow Connector 6"/>
            <p:cNvCxnSpPr/>
            <p:nvPr/>
          </p:nvCxnSpPr>
          <p:spPr>
            <a:xfrm>
              <a:off x="7391400" y="5029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flipH="1" flipV="1">
              <a:off x="6972300" y="46101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7391400" y="4381018"/>
              <a:ext cx="1066799" cy="419582"/>
            </a:xfrm>
            <a:custGeom>
              <a:avLst/>
              <a:gdLst>
                <a:gd name="connsiteX0" fmla="*/ 0 w 1018573"/>
                <a:gd name="connsiteY0" fmla="*/ 190982 h 190982"/>
                <a:gd name="connsiteX1" fmla="*/ 81023 w 1018573"/>
                <a:gd name="connsiteY1" fmla="*/ 17362 h 190982"/>
                <a:gd name="connsiteX2" fmla="*/ 370390 w 1018573"/>
                <a:gd name="connsiteY2" fmla="*/ 86810 h 190982"/>
                <a:gd name="connsiteX3" fmla="*/ 694481 w 1018573"/>
                <a:gd name="connsiteY3" fmla="*/ 5787 h 190982"/>
                <a:gd name="connsiteX4" fmla="*/ 1018573 w 1018573"/>
                <a:gd name="connsiteY4" fmla="*/ 109959 h 190982"/>
                <a:gd name="connsiteX0" fmla="*/ 0 w 1018573"/>
                <a:gd name="connsiteY0" fmla="*/ 200548 h 200548"/>
                <a:gd name="connsiteX1" fmla="*/ 81023 w 1018573"/>
                <a:gd name="connsiteY1" fmla="*/ 26928 h 200548"/>
                <a:gd name="connsiteX2" fmla="*/ 370390 w 1018573"/>
                <a:gd name="connsiteY2" fmla="*/ 96376 h 200548"/>
                <a:gd name="connsiteX3" fmla="*/ 69448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48971 w 1018573"/>
                <a:gd name="connsiteY3" fmla="*/ 15353 h 200548"/>
                <a:gd name="connsiteX4" fmla="*/ 1018573 w 1018573"/>
                <a:gd name="connsiteY4"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548971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200548 h 200548"/>
                <a:gd name="connsiteX1" fmla="*/ 81023 w 1018573"/>
                <a:gd name="connsiteY1" fmla="*/ 26928 h 200548"/>
                <a:gd name="connsiteX2" fmla="*/ 370390 w 1018573"/>
                <a:gd name="connsiteY2" fmla="*/ 96376 h 200548"/>
                <a:gd name="connsiteX3" fmla="*/ 514812 w 1018573"/>
                <a:gd name="connsiteY3" fmla="*/ 84203 h 200548"/>
                <a:gd name="connsiteX4" fmla="*/ 694482 w 1018573"/>
                <a:gd name="connsiteY4" fmla="*/ 15353 h 200548"/>
                <a:gd name="connsiteX5" fmla="*/ 1018573 w 1018573"/>
                <a:gd name="connsiteY5" fmla="*/ 50157 h 200548"/>
                <a:gd name="connsiteX0" fmla="*/ 0 w 1018573"/>
                <a:gd name="connsiteY0" fmla="*/ 190982 h 190982"/>
                <a:gd name="connsiteX1" fmla="*/ 81023 w 1018573"/>
                <a:gd name="connsiteY1" fmla="*/ 17362 h 190982"/>
                <a:gd name="connsiteX2" fmla="*/ 370390 w 1018573"/>
                <a:gd name="connsiteY2" fmla="*/ 86810 h 190982"/>
                <a:gd name="connsiteX3" fmla="*/ 514812 w 1018573"/>
                <a:gd name="connsiteY3" fmla="*/ 74637 h 190982"/>
                <a:gd name="connsiteX4" fmla="*/ 694482 w 1018573"/>
                <a:gd name="connsiteY4" fmla="*/ 5787 h 190982"/>
                <a:gd name="connsiteX5" fmla="*/ 1018573 w 1018573"/>
                <a:gd name="connsiteY5" fmla="*/ 40591 h 19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573" h="190982">
                  <a:moveTo>
                    <a:pt x="0" y="190982"/>
                  </a:moveTo>
                  <a:cubicBezTo>
                    <a:pt x="9645" y="112853"/>
                    <a:pt x="19291" y="34724"/>
                    <a:pt x="81023" y="17362"/>
                  </a:cubicBezTo>
                  <a:cubicBezTo>
                    <a:pt x="142755" y="0"/>
                    <a:pt x="298092" y="77264"/>
                    <a:pt x="370390" y="86810"/>
                  </a:cubicBezTo>
                  <a:cubicBezTo>
                    <a:pt x="442688" y="96356"/>
                    <a:pt x="460797" y="88141"/>
                    <a:pt x="514812" y="74637"/>
                  </a:cubicBezTo>
                  <a:cubicBezTo>
                    <a:pt x="568827" y="61133"/>
                    <a:pt x="610522" y="11461"/>
                    <a:pt x="694482" y="5787"/>
                  </a:cubicBezTo>
                  <a:cubicBezTo>
                    <a:pt x="778442" y="113"/>
                    <a:pt x="926198" y="38728"/>
                    <a:pt x="1018573" y="4059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72400" y="4953000"/>
              <a:ext cx="261610" cy="369332"/>
            </a:xfrm>
            <a:prstGeom prst="rect">
              <a:avLst/>
            </a:prstGeom>
            <a:noFill/>
          </p:spPr>
          <p:txBody>
            <a:bodyPr wrap="none" rtlCol="0">
              <a:spAutoFit/>
            </a:bodyPr>
            <a:lstStyle/>
            <a:p>
              <a:r>
                <a:rPr lang="en-US" dirty="0" smtClean="0"/>
                <a:t>t</a:t>
              </a:r>
              <a:endParaRPr lang="en-US" dirty="0"/>
            </a:p>
          </p:txBody>
        </p:sp>
        <p:sp>
          <p:nvSpPr>
            <p:cNvPr id="11" name="TextBox 10"/>
            <p:cNvSpPr txBox="1"/>
            <p:nvPr/>
          </p:nvSpPr>
          <p:spPr>
            <a:xfrm>
              <a:off x="6934200" y="4572000"/>
              <a:ext cx="518091" cy="369332"/>
            </a:xfrm>
            <a:prstGeom prst="rect">
              <a:avLst/>
            </a:prstGeom>
            <a:noFill/>
          </p:spPr>
          <p:txBody>
            <a:bodyPr wrap="none" rtlCol="0">
              <a:spAutoFit/>
            </a:bodyPr>
            <a:lstStyle/>
            <a:p>
              <a:r>
                <a:rPr lang="en-US" dirty="0" smtClean="0"/>
                <a:t>% e</a:t>
              </a:r>
              <a:endParaRPr lang="en-US" dirty="0"/>
            </a:p>
          </p:txBody>
        </p:sp>
        <p:cxnSp>
          <p:nvCxnSpPr>
            <p:cNvPr id="12" name="Straight Connector 11"/>
            <p:cNvCxnSpPr/>
            <p:nvPr/>
          </p:nvCxnSpPr>
          <p:spPr>
            <a:xfrm>
              <a:off x="7315200" y="4495800"/>
              <a:ext cx="228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34200" y="4309646"/>
              <a:ext cx="476412" cy="338554"/>
            </a:xfrm>
            <a:prstGeom prst="rect">
              <a:avLst/>
            </a:prstGeom>
            <a:noFill/>
          </p:spPr>
          <p:txBody>
            <a:bodyPr wrap="square" rtlCol="0">
              <a:spAutoFit/>
            </a:bodyPr>
            <a:lstStyle/>
            <a:p>
              <a:r>
                <a:rPr lang="en-US" sz="1600" dirty="0" smtClean="0"/>
                <a:t>0.8</a:t>
              </a:r>
              <a:endParaRPr lang="en-US" sz="1600" dirty="0"/>
            </a:p>
          </p:txBody>
        </p:sp>
      </p:grpSp>
    </p:spTree>
    <p:extLst>
      <p:ext uri="{BB962C8B-B14F-4D97-AF65-F5344CB8AC3E}">
        <p14:creationId xmlns:p14="http://schemas.microsoft.com/office/powerpoint/2010/main" val="487736942"/>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What is TPS? - Illustrated through an activity on an earlier slide.</a:t>
            </a:r>
          </a:p>
          <a:p>
            <a:pPr lvl="1"/>
            <a:r>
              <a:rPr lang="en-IN" sz="2000" dirty="0" smtClean="0"/>
              <a:t>Definition follows on a later slide (boring).</a:t>
            </a:r>
          </a:p>
          <a:p>
            <a:endParaRPr lang="en-IN" sz="2400" dirty="0" smtClean="0"/>
          </a:p>
          <a:p>
            <a:r>
              <a:rPr lang="en-IN" sz="2400" dirty="0" smtClean="0"/>
              <a:t>Why TPS?</a:t>
            </a:r>
          </a:p>
          <a:p>
            <a:pPr lvl="1"/>
            <a:r>
              <a:rPr lang="en-IN" sz="2000" dirty="0" smtClean="0"/>
              <a:t>Well known challenges to teaching-learning in large classes – more easy for students to tune out and get distracted into using their mobiles, talking, or other off-task activities. </a:t>
            </a:r>
          </a:p>
          <a:p>
            <a:pPr lvl="1"/>
            <a:r>
              <a:rPr lang="en-IN" sz="2000" dirty="0" smtClean="0"/>
              <a:t>Active learning techniques that engage the entire class are required.</a:t>
            </a:r>
          </a:p>
          <a:p>
            <a:pPr lvl="1"/>
            <a:r>
              <a:rPr lang="en-IN" sz="2000" dirty="0" smtClean="0"/>
              <a:t>There is research on various aspects of peer-discussion technique.</a:t>
            </a:r>
          </a:p>
          <a:p>
            <a:pPr lvl="1"/>
            <a:r>
              <a:rPr lang="en-IN" sz="2000" dirty="0" smtClean="0"/>
              <a:t>Not so much is known about TPS.</a:t>
            </a:r>
          </a:p>
          <a:p>
            <a:pPr lvl="1"/>
            <a:r>
              <a:rPr lang="en-IN" sz="2000" dirty="0" smtClean="0"/>
              <a:t>Later discussion: When to use peer-discussion and when to use TPS.</a:t>
            </a:r>
          </a:p>
          <a:p>
            <a:pPr lvl="1">
              <a:buNone/>
            </a:pPr>
            <a:endParaRPr lang="en-IN" sz="2000" dirty="0" smtClean="0"/>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Think-Pair-Share (TPS)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77</a:t>
            </a:fld>
            <a:endParaRPr lang="en-IN"/>
          </a:p>
        </p:txBody>
      </p:sp>
    </p:spTree>
    <p:extLst>
      <p:ext uri="{BB962C8B-B14F-4D97-AF65-F5344CB8AC3E}">
        <p14:creationId xmlns:p14="http://schemas.microsoft.com/office/powerpoint/2010/main" val="477632628"/>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7475" y="895350"/>
            <a:ext cx="8931275" cy="5505450"/>
          </a:xfrm>
          <a:prstGeom prst="rect">
            <a:avLst/>
          </a:prstGeom>
          <a:noFill/>
          <a:ln w="9525">
            <a:noFill/>
            <a:miter lim="800000"/>
            <a:headEnd/>
            <a:tailEnd/>
          </a:ln>
        </p:spPr>
        <p:txBody>
          <a:bodyPr lIns="45720" rIns="0" anchor="ctr"/>
          <a:lstStyle/>
          <a:p>
            <a:pPr>
              <a:lnSpc>
                <a:spcPct val="120000"/>
              </a:lnSpc>
              <a:spcBef>
                <a:spcPct val="30000"/>
              </a:spcBef>
              <a:buFont typeface="Arial" pitchFamily="34" charset="0"/>
              <a:buChar char="•"/>
            </a:pPr>
            <a:r>
              <a:rPr lang="en-US" sz="2400" b="1" dirty="0" smtClean="0">
                <a:solidFill>
                  <a:schemeClr val="tx1">
                    <a:lumMod val="95000"/>
                    <a:lumOff val="5000"/>
                  </a:schemeClr>
                </a:solidFill>
              </a:rPr>
              <a:t>T </a:t>
            </a:r>
            <a:r>
              <a:rPr lang="en-US" sz="2400" dirty="0">
                <a:solidFill>
                  <a:schemeClr val="tx1">
                    <a:lumMod val="95000"/>
                    <a:lumOff val="5000"/>
                  </a:schemeClr>
                </a:solidFill>
              </a:rPr>
              <a:t>(Think): Teacher asks a specific question about the topic. Students "think" about what they know or have learned, and come up with their own </a:t>
            </a:r>
            <a:r>
              <a:rPr lang="en-US" sz="2400" u="sng" dirty="0">
                <a:solidFill>
                  <a:schemeClr val="tx1">
                    <a:lumMod val="95000"/>
                    <a:lumOff val="5000"/>
                  </a:schemeClr>
                </a:solidFill>
              </a:rPr>
              <a:t>individual</a:t>
            </a:r>
            <a:r>
              <a:rPr lang="en-US" sz="2400" dirty="0">
                <a:solidFill>
                  <a:schemeClr val="tx1">
                    <a:lumMod val="95000"/>
                    <a:lumOff val="5000"/>
                  </a:schemeClr>
                </a:solidFill>
              </a:rPr>
              <a:t> answer to the question. [Takes 1-3 Minutes</a:t>
            </a:r>
            <a:r>
              <a:rPr lang="en-US" sz="2400" dirty="0" smtClean="0">
                <a:solidFill>
                  <a:schemeClr val="tx1">
                    <a:lumMod val="95000"/>
                    <a:lumOff val="5000"/>
                  </a:schemeClr>
                </a:solidFill>
              </a:rPr>
              <a:t>].</a:t>
            </a:r>
          </a:p>
          <a:p>
            <a:pPr>
              <a:lnSpc>
                <a:spcPct val="120000"/>
              </a:lnSpc>
              <a:spcBef>
                <a:spcPct val="30000"/>
              </a:spcBef>
              <a:buFont typeface="Arial" pitchFamily="34" charset="0"/>
              <a:buChar char="•"/>
            </a:pPr>
            <a:endParaRPr lang="en-US" sz="2400" dirty="0">
              <a:solidFill>
                <a:schemeClr val="tx1">
                  <a:lumMod val="95000"/>
                  <a:lumOff val="5000"/>
                </a:schemeClr>
              </a:solidFill>
            </a:endParaRPr>
          </a:p>
          <a:p>
            <a:pPr>
              <a:lnSpc>
                <a:spcPct val="120000"/>
              </a:lnSpc>
              <a:spcBef>
                <a:spcPct val="30000"/>
              </a:spcBef>
              <a:buFont typeface="Arial" pitchFamily="34" charset="0"/>
              <a:buChar char="•"/>
            </a:pPr>
            <a:r>
              <a:rPr lang="en-US" sz="2400" b="1" dirty="0">
                <a:solidFill>
                  <a:schemeClr val="tx1">
                    <a:lumMod val="95000"/>
                    <a:lumOff val="5000"/>
                  </a:schemeClr>
                </a:solidFill>
              </a:rPr>
              <a:t>P </a:t>
            </a:r>
            <a:r>
              <a:rPr lang="en-US" sz="2400" dirty="0">
                <a:solidFill>
                  <a:schemeClr val="tx1">
                    <a:lumMod val="95000"/>
                    <a:lumOff val="5000"/>
                  </a:schemeClr>
                </a:solidFill>
              </a:rPr>
              <a:t>(Pair): Teacher asks another question, related to the previous one, that is suitable to deepen the students’ understanding of the topic. Each student is paired with another student. They share their thinking with each other and proceed with the task. [Takes 5-10 Minutes]. </a:t>
            </a:r>
            <a:endParaRPr lang="en-US" sz="2400" dirty="0" smtClean="0">
              <a:solidFill>
                <a:schemeClr val="tx1">
                  <a:lumMod val="95000"/>
                  <a:lumOff val="5000"/>
                </a:schemeClr>
              </a:solidFill>
            </a:endParaRPr>
          </a:p>
          <a:p>
            <a:pPr>
              <a:lnSpc>
                <a:spcPct val="120000"/>
              </a:lnSpc>
              <a:spcBef>
                <a:spcPct val="30000"/>
              </a:spcBef>
              <a:buFont typeface="Arial" pitchFamily="34" charset="0"/>
              <a:buChar char="•"/>
            </a:pPr>
            <a:endParaRPr lang="en-US" sz="2400" dirty="0">
              <a:solidFill>
                <a:schemeClr val="tx1">
                  <a:lumMod val="95000"/>
                  <a:lumOff val="5000"/>
                </a:schemeClr>
              </a:solidFill>
            </a:endParaRPr>
          </a:p>
          <a:p>
            <a:pPr>
              <a:lnSpc>
                <a:spcPct val="120000"/>
              </a:lnSpc>
              <a:spcBef>
                <a:spcPct val="30000"/>
              </a:spcBef>
              <a:buFont typeface="Arial" pitchFamily="34" charset="0"/>
              <a:buChar char="•"/>
            </a:pPr>
            <a:r>
              <a:rPr lang="en-US" sz="2400" b="1" dirty="0">
                <a:solidFill>
                  <a:schemeClr val="tx1">
                    <a:lumMod val="95000"/>
                    <a:lumOff val="5000"/>
                  </a:schemeClr>
                </a:solidFill>
              </a:rPr>
              <a:t>S</a:t>
            </a:r>
            <a:r>
              <a:rPr lang="en-US" sz="2400" dirty="0">
                <a:solidFill>
                  <a:schemeClr val="tx1">
                    <a:lumMod val="95000"/>
                    <a:lumOff val="5000"/>
                  </a:schemeClr>
                </a:solidFill>
              </a:rPr>
              <a:t> (Share): Students share their thinking (or solution) with the entire class. Teacher moderates the discussion and highlights important points. [Takes 10-20 minutes].</a:t>
            </a:r>
          </a:p>
        </p:txBody>
      </p:sp>
      <p:sp>
        <p:nvSpPr>
          <p:cNvPr id="11267" name="Rectangle 3"/>
          <p:cNvSpPr>
            <a:spLocks noChangeArrowheads="1"/>
          </p:cNvSpPr>
          <p:nvPr/>
        </p:nvSpPr>
        <p:spPr bwMode="auto">
          <a:xfrm>
            <a:off x="0" y="73025"/>
            <a:ext cx="9144000" cy="569913"/>
          </a:xfrm>
          <a:prstGeom prst="rect">
            <a:avLst/>
          </a:prstGeom>
          <a:noFill/>
          <a:ln w="9525">
            <a:noFill/>
            <a:miter lim="800000"/>
            <a:headEnd/>
            <a:tailEnd/>
          </a:ln>
        </p:spPr>
        <p:txBody>
          <a:bodyPr anchor="ctr"/>
          <a:lstStyle/>
          <a:p>
            <a:pPr algn="ctr">
              <a:lnSpc>
                <a:spcPct val="120000"/>
              </a:lnSpc>
            </a:pPr>
            <a:r>
              <a:rPr lang="en-US" sz="4000" dirty="0" smtClean="0"/>
              <a:t>TPS: Definition</a:t>
            </a:r>
            <a:endParaRPr lang="en-US" sz="4000" dirty="0"/>
          </a:p>
        </p:txBody>
      </p:sp>
      <p:sp>
        <p:nvSpPr>
          <p:cNvPr id="11268" name="Slide Number Placeholder 7"/>
          <p:cNvSpPr>
            <a:spLocks noGrp="1"/>
          </p:cNvSpPr>
          <p:nvPr>
            <p:ph type="sldNum" sz="quarter" idx="12"/>
          </p:nvPr>
        </p:nvSpPr>
        <p:spPr>
          <a:noFill/>
        </p:spPr>
        <p:txBody>
          <a:bodyPr/>
          <a:lstStyle/>
          <a:p>
            <a:fld id="{0177967C-5ECF-4347-BB5C-28512835182A}" type="slidenum">
              <a:rPr lang="en-IN" smtClean="0">
                <a:latin typeface="Arial" pitchFamily="34" charset="0"/>
                <a:cs typeface="Arial" pitchFamily="34" charset="0"/>
              </a:rPr>
              <a:pPr/>
              <a:t>78</a:t>
            </a:fld>
            <a:endParaRPr lang="en-IN" smtClean="0">
              <a:latin typeface="Arial" pitchFamily="34" charset="0"/>
              <a:cs typeface="Arial"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p:nvPr/>
        </p:nvSpPr>
        <p:spPr>
          <a:xfrm>
            <a:off x="152400" y="228600"/>
            <a:ext cx="8839199" cy="609600"/>
          </a:xfrm>
          <a:prstGeom prst="rect">
            <a:avLst/>
          </a:prstGeom>
          <a:noFill/>
          <a:ln>
            <a:noFill/>
          </a:ln>
        </p:spPr>
        <p:txBody>
          <a:bodyPr lIns="91425" tIns="45700" rIns="91425" bIns="45700" anchor="ctr" anchorCtr="0">
            <a:noAutofit/>
          </a:bodyPr>
          <a:lstStyle/>
          <a:p>
            <a:pPr marL="0" marR="0" lvl="0" indent="0" algn="ctr" rtl="0">
              <a:lnSpc>
                <a:spcPct val="110000"/>
              </a:lnSpc>
              <a:buClr>
                <a:schemeClr val="dk1"/>
              </a:buClr>
              <a:buSzPct val="25000"/>
              <a:buFont typeface="Arial"/>
              <a:buNone/>
            </a:pPr>
            <a:r>
              <a:rPr lang="en-US" sz="3600" i="0" u="none" strike="noStrike" cap="none" baseline="0" dirty="0" smtClean="0">
                <a:latin typeface="Arial"/>
                <a:ea typeface="Arial"/>
                <a:cs typeface="Arial"/>
                <a:sym typeface="Arial"/>
              </a:rPr>
              <a:t>TPS:</a:t>
            </a:r>
            <a:r>
              <a:rPr lang="en-US" sz="3600" i="0" u="none" strike="noStrike" cap="none" dirty="0" smtClean="0">
                <a:latin typeface="Arial"/>
                <a:ea typeface="Arial"/>
                <a:cs typeface="Arial"/>
                <a:sym typeface="Arial"/>
              </a:rPr>
              <a:t> </a:t>
            </a:r>
            <a:r>
              <a:rPr lang="en-US" sz="3600" i="0" u="none" strike="noStrike" cap="none" baseline="0" dirty="0" smtClean="0">
                <a:latin typeface="Arial"/>
                <a:ea typeface="Arial"/>
                <a:cs typeface="Arial"/>
                <a:sym typeface="Arial"/>
              </a:rPr>
              <a:t>Example</a:t>
            </a:r>
            <a:endParaRPr lang="en-US" sz="3600" i="0" u="none" strike="noStrike" cap="none" baseline="0" dirty="0">
              <a:latin typeface="Arial"/>
              <a:ea typeface="Arial"/>
              <a:cs typeface="Arial"/>
              <a:sym typeface="Arial"/>
            </a:endParaRPr>
          </a:p>
        </p:txBody>
      </p:sp>
      <p:sp>
        <p:nvSpPr>
          <p:cNvPr id="193" name="Shape 193"/>
          <p:cNvSpPr txBox="1">
            <a:spLocks noGrp="1"/>
          </p:cNvSpPr>
          <p:nvPr>
            <p:ph type="body" idx="1"/>
          </p:nvPr>
        </p:nvSpPr>
        <p:spPr>
          <a:xfrm>
            <a:off x="314325" y="1143000"/>
            <a:ext cx="8686800" cy="5286375"/>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Arial"/>
              <a:buNone/>
            </a:pPr>
            <a:r>
              <a:rPr lang="en-US" sz="3200" b="0" i="0" u="none" strike="noStrike" cap="none" baseline="0" dirty="0">
                <a:solidFill>
                  <a:schemeClr val="dk1"/>
                </a:solidFill>
                <a:latin typeface="Arial"/>
                <a:ea typeface="Arial"/>
                <a:cs typeface="Arial"/>
                <a:sym typeface="Arial"/>
              </a:rPr>
              <a:t>Consider the TPS activity shown below:</a:t>
            </a:r>
          </a:p>
          <a:p>
            <a:endParaRPr/>
          </a:p>
          <a:p>
            <a:pPr marL="0" marR="0" lvl="0" indent="0" algn="l" rtl="0">
              <a:buClr>
                <a:schemeClr val="dk1"/>
              </a:buClr>
              <a:buSzPct val="25000"/>
              <a:buFont typeface="Arial"/>
              <a:buNone/>
            </a:pPr>
            <a:r>
              <a:rPr lang="en-US" sz="2800" b="0" i="0" u="none" strike="noStrike" cap="none" baseline="0" dirty="0">
                <a:solidFill>
                  <a:srgbClr val="2D2D8A"/>
                </a:solidFill>
                <a:latin typeface="Arial"/>
                <a:ea typeface="Arial"/>
                <a:cs typeface="Arial"/>
                <a:sym typeface="Arial"/>
              </a:rPr>
              <a:t>Write a program to find the smallest and largest element in a given </a:t>
            </a:r>
            <a:r>
              <a:rPr lang="en-US" sz="2800" b="0" i="0" u="none" strike="noStrike" cap="none" baseline="0" dirty="0" smtClean="0">
                <a:solidFill>
                  <a:srgbClr val="2D2D8A"/>
                </a:solidFill>
                <a:latin typeface="Arial"/>
                <a:ea typeface="Arial"/>
                <a:cs typeface="Arial"/>
                <a:sym typeface="Arial"/>
              </a:rPr>
              <a:t>array</a:t>
            </a:r>
          </a:p>
          <a:p>
            <a:pPr marL="0" marR="0" lvl="0" indent="0" algn="l" rtl="0">
              <a:buClr>
                <a:schemeClr val="dk1"/>
              </a:buClr>
              <a:buSzPct val="25000"/>
              <a:buFont typeface="Arial"/>
              <a:buNone/>
            </a:pPr>
            <a:endParaRPr lang="en-US" sz="2800" b="0" i="0" u="none" strike="noStrike" cap="none" baseline="0" dirty="0">
              <a:solidFill>
                <a:srgbClr val="2D2D8A"/>
              </a:solidFill>
              <a:latin typeface="Arial"/>
              <a:ea typeface="Arial"/>
              <a:cs typeface="Arial"/>
              <a:sym typeface="Arial"/>
            </a:endParaRPr>
          </a:p>
          <a:p>
            <a:pPr marL="0" marR="0" lvl="0" indent="0" algn="l" rtl="0">
              <a:buClr>
                <a:schemeClr val="dk1"/>
              </a:buClr>
              <a:buSzPct val="101190"/>
              <a:buFont typeface="Arial"/>
              <a:buChar char="•"/>
            </a:pPr>
            <a:r>
              <a:rPr lang="en-US" sz="2800" b="0" i="0" u="none" strike="noStrike" cap="none" baseline="0" dirty="0">
                <a:solidFill>
                  <a:srgbClr val="FF0000"/>
                </a:solidFill>
                <a:latin typeface="Arial"/>
                <a:ea typeface="Arial"/>
                <a:cs typeface="Arial"/>
                <a:sym typeface="Arial"/>
              </a:rPr>
              <a:t>Think:</a:t>
            </a:r>
            <a:r>
              <a:rPr lang="en-US" sz="2800" b="0" i="0" u="none" strike="noStrike" cap="none" baseline="0" dirty="0">
                <a:solidFill>
                  <a:srgbClr val="2D2D8A"/>
                </a:solidFill>
                <a:latin typeface="Arial"/>
                <a:ea typeface="Arial"/>
                <a:cs typeface="Arial"/>
                <a:sym typeface="Arial"/>
              </a:rPr>
              <a:t> Write the pseudo-code individually. [5 min]</a:t>
            </a:r>
          </a:p>
          <a:p>
            <a:pPr marL="0" marR="0" lvl="0" indent="0" algn="l" rtl="0">
              <a:buClr>
                <a:schemeClr val="dk1"/>
              </a:buClr>
              <a:buSzPct val="101190"/>
              <a:buFont typeface="Arial"/>
              <a:buChar char="•"/>
            </a:pPr>
            <a:r>
              <a:rPr lang="en-US" sz="2800" b="0" i="0" u="none" strike="noStrike" cap="none" baseline="0" dirty="0">
                <a:solidFill>
                  <a:srgbClr val="FF0000"/>
                </a:solidFill>
                <a:latin typeface="Arial"/>
                <a:ea typeface="Arial"/>
                <a:cs typeface="Arial"/>
                <a:sym typeface="Arial"/>
              </a:rPr>
              <a:t>Pair:</a:t>
            </a:r>
            <a:r>
              <a:rPr lang="en-US" sz="2800" b="0" i="0" u="none" strike="noStrike" cap="none" baseline="0" dirty="0">
                <a:solidFill>
                  <a:srgbClr val="2D2D8A"/>
                </a:solidFill>
                <a:latin typeface="Arial"/>
                <a:ea typeface="Arial"/>
                <a:cs typeface="Arial"/>
                <a:sym typeface="Arial"/>
              </a:rPr>
              <a:t> Write the </a:t>
            </a:r>
            <a:r>
              <a:rPr lang="en-US" sz="2800" b="0" i="0" u="none" strike="noStrike" cap="none" baseline="0" dirty="0" err="1">
                <a:solidFill>
                  <a:srgbClr val="2D2D8A"/>
                </a:solidFill>
                <a:latin typeface="Arial"/>
                <a:ea typeface="Arial"/>
                <a:cs typeface="Arial"/>
                <a:sym typeface="Arial"/>
              </a:rPr>
              <a:t>c++</a:t>
            </a:r>
            <a:r>
              <a:rPr lang="en-US" sz="2800" b="0" i="0" u="none" strike="noStrike" cap="none" baseline="0" dirty="0">
                <a:solidFill>
                  <a:srgbClr val="2D2D8A"/>
                </a:solidFill>
                <a:latin typeface="Arial"/>
                <a:ea typeface="Arial"/>
                <a:cs typeface="Arial"/>
                <a:sym typeface="Arial"/>
              </a:rPr>
              <a:t> code with a partner. [10 min]</a:t>
            </a:r>
          </a:p>
          <a:p>
            <a:pPr marL="0" marR="0" lvl="0" indent="0" algn="l" rtl="0">
              <a:buClr>
                <a:schemeClr val="dk1"/>
              </a:buClr>
              <a:buSzPct val="101190"/>
              <a:buFont typeface="Arial"/>
              <a:buChar char="•"/>
            </a:pPr>
            <a:r>
              <a:rPr lang="en-US" sz="2800" b="0" i="0" u="none" strike="noStrike" cap="none" baseline="0" dirty="0">
                <a:solidFill>
                  <a:srgbClr val="FF0000"/>
                </a:solidFill>
                <a:latin typeface="Arial"/>
                <a:ea typeface="Arial"/>
                <a:cs typeface="Arial"/>
                <a:sym typeface="Arial"/>
              </a:rPr>
              <a:t>Share:</a:t>
            </a:r>
            <a:r>
              <a:rPr lang="en-US" sz="2800" b="0" i="0" u="none" strike="noStrike" cap="none" baseline="0" dirty="0">
                <a:solidFill>
                  <a:srgbClr val="2D2D8A"/>
                </a:solidFill>
                <a:latin typeface="Arial"/>
                <a:ea typeface="Arial"/>
                <a:cs typeface="Arial"/>
                <a:sym typeface="Arial"/>
              </a:rPr>
              <a:t> Compare with demo-array.cpp. [5 min]</a:t>
            </a:r>
          </a:p>
          <a:p>
            <a:endParaRPr/>
          </a:p>
          <a:p>
            <a:pPr marL="0" marR="0" lvl="0" indent="0" algn="l" rtl="0">
              <a:buClr>
                <a:schemeClr val="dk1"/>
              </a:buClr>
              <a:buSzPct val="25000"/>
              <a:buFont typeface="Arial"/>
              <a:buNone/>
            </a:pPr>
            <a:r>
              <a:rPr lang="en-US" sz="2800" b="0" i="0" u="none" strike="noStrike" cap="none" baseline="0" dirty="0" smtClean="0">
                <a:solidFill>
                  <a:schemeClr val="dk1"/>
                </a:solidFill>
                <a:latin typeface="Arial"/>
                <a:ea typeface="Arial"/>
                <a:cs typeface="Arial"/>
                <a:sym typeface="Arial"/>
              </a:rPr>
              <a:t>Discussion: Why </a:t>
            </a:r>
            <a:r>
              <a:rPr lang="en-US" sz="2800" b="0" i="0" u="none" strike="noStrike" cap="none" baseline="0" dirty="0">
                <a:solidFill>
                  <a:schemeClr val="dk1"/>
                </a:solidFill>
                <a:latin typeface="Arial"/>
                <a:ea typeface="Arial"/>
                <a:cs typeface="Arial"/>
                <a:sym typeface="Arial"/>
              </a:rPr>
              <a:t>is this a “good” TPS activity?</a:t>
            </a:r>
          </a:p>
          <a:p>
            <a:endParaRPr/>
          </a:p>
        </p:txBody>
      </p:sp>
      <p:sp>
        <p:nvSpPr>
          <p:cNvPr id="194" name="Shape 194"/>
          <p:cNvSpPr txBox="1"/>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r" rtl="0">
              <a:buClr>
                <a:schemeClr val="dk1"/>
              </a:buClr>
              <a:buSzPct val="25000"/>
              <a:buFont typeface="Arial"/>
              <a:buNone/>
            </a:pPr>
            <a:r>
              <a:rPr lang="en-US" sz="1400" b="0" i="0" u="none" strike="noStrike" cap="none" baseline="0">
                <a:solidFill>
                  <a:schemeClr val="dk1"/>
                </a:solidFill>
                <a:latin typeface="Arial"/>
                <a:ea typeface="Arial"/>
                <a:cs typeface="Arial"/>
                <a:sym typeface="Arial"/>
              </a:rPr>
              <a:t>*</a:t>
            </a:r>
          </a:p>
        </p:txBody>
      </p:sp>
      <p:sp>
        <p:nvSpPr>
          <p:cNvPr id="195" name="Shape 195"/>
          <p:cNvSpPr txBox="1">
            <a:spLocks noGrp="1"/>
          </p:cNvSpPr>
          <p:nvPr>
            <p:ph type="sldNum" idx="4294967295"/>
          </p:nvPr>
        </p:nvSpPr>
        <p:spPr>
          <a:xfrm>
            <a:off x="6553200" y="6245225"/>
            <a:ext cx="2133599" cy="476249"/>
          </a:xfrm>
          <a:prstGeom prst="rect">
            <a:avLst/>
          </a:prstGeom>
          <a:noFill/>
          <a:ln>
            <a:noFill/>
          </a:ln>
        </p:spPr>
        <p:txBody>
          <a:bodyPr lIns="91425" tIns="45700" rIns="91425" bIns="45700" anchor="t" anchorCtr="0">
            <a:noAutofit/>
          </a:bodyPr>
          <a:lstStyle/>
          <a:p>
            <a:pPr marL="0" marR="0" lvl="0" indent="0" algn="l" rtl="0">
              <a:buSzPct val="25000"/>
              <a:buNone/>
            </a:pPr>
            <a:r>
              <a:rPr lang="en-US"/>
              <a:t> </a:t>
            </a:r>
          </a:p>
        </p:txBody>
      </p:sp>
      <p:sp>
        <p:nvSpPr>
          <p:cNvPr id="6" name="Date Placeholder 5"/>
          <p:cNvSpPr>
            <a:spLocks noGrp="1"/>
          </p:cNvSpPr>
          <p:nvPr>
            <p:ph type="dt" sz="half" idx="10"/>
          </p:nvPr>
        </p:nvSpPr>
        <p:spPr/>
        <p:txBody>
          <a:bodyPr/>
          <a:lstStyle/>
          <a:p>
            <a:r>
              <a:rPr lang="en-US" smtClean="0"/>
              <a:t>i-SIGCSE</a:t>
            </a:r>
            <a:endParaRPr lang="en-IN"/>
          </a:p>
        </p:txBody>
      </p:sp>
      <p:sp>
        <p:nvSpPr>
          <p:cNvPr id="7" name="Footer Placeholder 6"/>
          <p:cNvSpPr>
            <a:spLocks noGrp="1"/>
          </p:cNvSpPr>
          <p:nvPr>
            <p:ph type="ftr" sz="quarter" idx="11"/>
          </p:nvPr>
        </p:nvSpPr>
        <p:spPr/>
        <p:txBody>
          <a:bodyPr/>
          <a:lstStyle/>
          <a:p>
            <a:r>
              <a:rPr lang="en-IN" smtClean="0"/>
              <a:t>IIT Bombay</a:t>
            </a:r>
            <a:endParaRPr lang="en-IN"/>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4294967295"/>
          </p:nvPr>
        </p:nvSpPr>
        <p:spPr>
          <a:xfrm>
            <a:off x="152400" y="1143000"/>
            <a:ext cx="8991600" cy="4532313"/>
          </a:xfrm>
        </p:spPr>
        <p:txBody>
          <a:bodyPr/>
          <a:lstStyle/>
          <a:p>
            <a:pPr marL="177800" indent="-177800" eaLnBrk="1" hangingPunct="1">
              <a:spcBef>
                <a:spcPct val="30000"/>
              </a:spcBef>
            </a:pPr>
            <a:r>
              <a:rPr lang="en-US" sz="2800" dirty="0" smtClean="0"/>
              <a:t>Instructor creates carefully designed activities that require students to talk, write, reflect and express their thinking.</a:t>
            </a:r>
          </a:p>
          <a:p>
            <a:pPr marL="177800" indent="-177800" eaLnBrk="1" hangingPunct="1">
              <a:spcBef>
                <a:spcPct val="30000"/>
              </a:spcBef>
            </a:pPr>
            <a:r>
              <a:rPr lang="en-US" sz="2800" dirty="0" smtClean="0"/>
              <a:t>Majority of students go </a:t>
            </a:r>
            <a:r>
              <a:rPr lang="en-IN" sz="2800" dirty="0" smtClean="0"/>
              <a:t>beyond listening, copying of notes, execution of prescribed procedures.</a:t>
            </a:r>
            <a:endParaRPr lang="en-US" sz="2800" dirty="0" smtClean="0"/>
          </a:p>
          <a:p>
            <a:pPr marL="177800" indent="-177800" eaLnBrk="1" hangingPunct="1">
              <a:spcBef>
                <a:spcPct val="30000"/>
              </a:spcBef>
            </a:pPr>
            <a:r>
              <a:rPr lang="en-US" sz="2800" dirty="0" smtClean="0"/>
              <a:t>Explicitly </a:t>
            </a:r>
            <a:r>
              <a:rPr lang="en-US" sz="2800" u="sng" dirty="0" smtClean="0"/>
              <a:t>based on theories</a:t>
            </a:r>
            <a:r>
              <a:rPr lang="en-US" sz="2800" dirty="0" smtClean="0"/>
              <a:t> of learning.</a:t>
            </a:r>
          </a:p>
          <a:p>
            <a:pPr marL="177800" indent="-177800" eaLnBrk="1" hangingPunct="1">
              <a:spcBef>
                <a:spcPct val="30000"/>
              </a:spcBef>
            </a:pPr>
            <a:r>
              <a:rPr lang="en-US" sz="2800" u="sng" dirty="0" smtClean="0"/>
              <a:t>Evaluated repeatedly</a:t>
            </a:r>
            <a:r>
              <a:rPr lang="en-US" sz="2800" dirty="0" smtClean="0"/>
              <a:t> through empirical research.</a:t>
            </a:r>
          </a:p>
          <a:p>
            <a:pPr marL="177800" indent="-177800" eaLnBrk="1" hangingPunct="1">
              <a:lnSpc>
                <a:spcPct val="90000"/>
              </a:lnSpc>
              <a:spcBef>
                <a:spcPct val="30000"/>
              </a:spcBef>
            </a:pPr>
            <a:endParaRPr lang="en-US" sz="2800" dirty="0" smtClean="0"/>
          </a:p>
          <a:p>
            <a:pPr marL="577850" lvl="1" indent="-177800" eaLnBrk="1" hangingPunct="1">
              <a:lnSpc>
                <a:spcPct val="90000"/>
              </a:lnSpc>
              <a:spcBef>
                <a:spcPct val="30000"/>
              </a:spcBef>
              <a:buFont typeface="Arial" charset="0"/>
              <a:buNone/>
            </a:pPr>
            <a:r>
              <a:rPr lang="en-US" sz="2000" dirty="0" smtClean="0"/>
              <a:t>	Note:</a:t>
            </a:r>
          </a:p>
          <a:p>
            <a:pPr marL="577850" lvl="1" indent="-177800" eaLnBrk="1" hangingPunct="1">
              <a:lnSpc>
                <a:spcPct val="90000"/>
              </a:lnSpc>
              <a:buFont typeface="Arial" charset="0"/>
              <a:buNone/>
            </a:pPr>
            <a:r>
              <a:rPr lang="en-US" sz="2000" dirty="0" smtClean="0"/>
              <a:t>	Many informal  strategies may have the goal of engaging students, but to be termed as active learning, they need to meet the above requirements.</a:t>
            </a:r>
          </a:p>
        </p:txBody>
      </p:sp>
      <p:sp>
        <p:nvSpPr>
          <p:cNvPr id="19458" name="Title 3"/>
          <p:cNvSpPr>
            <a:spLocks noGrp="1"/>
          </p:cNvSpPr>
          <p:nvPr>
            <p:ph type="title" idx="4294967295"/>
          </p:nvPr>
        </p:nvSpPr>
        <p:spPr>
          <a:xfrm>
            <a:off x="0" y="152400"/>
            <a:ext cx="9144000" cy="838200"/>
          </a:xfrm>
        </p:spPr>
        <p:txBody>
          <a:bodyPr/>
          <a:lstStyle/>
          <a:p>
            <a:pPr eaLnBrk="1" hangingPunct="1"/>
            <a:r>
              <a:rPr lang="en-US" sz="4000" dirty="0" smtClean="0"/>
              <a:t>Requirements of active learning strategies</a:t>
            </a:r>
            <a:endParaRPr lang="en-IN" sz="4000" dirty="0" smtClean="0"/>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3DA2D71-026D-496B-A7FC-8005CE84E632}" type="slidenum">
              <a:rPr lang="en-IN" sz="1200">
                <a:solidFill>
                  <a:schemeClr val="tx1">
                    <a:tint val="75000"/>
                  </a:schemeClr>
                </a:solidFill>
                <a:latin typeface="+mn-lt"/>
                <a:cs typeface="+mn-cs"/>
              </a:rPr>
              <a:pPr algn="r" fontAlgn="auto">
                <a:spcBef>
                  <a:spcPts val="0"/>
                </a:spcBef>
                <a:spcAft>
                  <a:spcPts val="0"/>
                </a:spcAft>
                <a:defRPr/>
              </a:pPr>
              <a:t>8</a:t>
            </a:fld>
            <a:endParaRPr lang="en-IN" sz="1200">
              <a:solidFill>
                <a:schemeClr val="tx1">
                  <a:tint val="75000"/>
                </a:schemeClr>
              </a:solidFill>
              <a:latin typeface="+mn-lt"/>
              <a:cs typeface="+mn-cs"/>
            </a:endParaRPr>
          </a:p>
        </p:txBody>
      </p:sp>
      <p:sp>
        <p:nvSpPr>
          <p:cNvPr id="5" name="Slide Number Placeholder 4"/>
          <p:cNvSpPr>
            <a:spLocks noGrp="1"/>
          </p:cNvSpPr>
          <p:nvPr>
            <p:ph type="sldNum" sz="quarter" idx="12"/>
          </p:nvPr>
        </p:nvSpPr>
        <p:spPr/>
        <p:txBody>
          <a:bodyPr/>
          <a:lstStyle/>
          <a:p>
            <a:pPr>
              <a:defRPr/>
            </a:pPr>
            <a:fld id="{290AFBEC-4E6F-4213-9FF3-A27E708F5315}" type="slidenum">
              <a:rPr lang="en-IN"/>
              <a:pPr>
                <a:defRPr/>
              </a:pPr>
              <a:t>8</a:t>
            </a:fld>
            <a:endParaRPr lang="en-IN"/>
          </a:p>
        </p:txBody>
      </p:sp>
      <p:sp>
        <p:nvSpPr>
          <p:cNvPr id="19461" name="Rectangle 6"/>
          <p:cNvSpPr>
            <a:spLocks noChangeArrowheads="1"/>
          </p:cNvSpPr>
          <p:nvPr/>
        </p:nvSpPr>
        <p:spPr bwMode="auto">
          <a:xfrm>
            <a:off x="195263" y="6042025"/>
            <a:ext cx="8732837" cy="585788"/>
          </a:xfrm>
          <a:prstGeom prst="rect">
            <a:avLst/>
          </a:prstGeom>
          <a:noFill/>
          <a:ln w="9525">
            <a:noFill/>
            <a:miter lim="800000"/>
            <a:headEnd/>
            <a:tailEnd/>
          </a:ln>
        </p:spPr>
        <p:txBody>
          <a:bodyPr/>
          <a:lstStyle/>
          <a:p>
            <a:pPr>
              <a:lnSpc>
                <a:spcPct val="90000"/>
              </a:lnSpc>
              <a:spcBef>
                <a:spcPct val="20000"/>
              </a:spcBef>
              <a:buFont typeface="Arial" charset="0"/>
              <a:buNone/>
            </a:pPr>
            <a:r>
              <a:rPr lang="en-IN" sz="1600">
                <a:solidFill>
                  <a:srgbClr val="016F06"/>
                </a:solidFill>
              </a:rPr>
              <a:t>Meltzer, David E., and Ronald K. Thornton. "Resource letter ALIP–1: active-learning instruction in physics." </a:t>
            </a:r>
            <a:r>
              <a:rPr lang="en-IN" sz="1600" i="1">
                <a:solidFill>
                  <a:srgbClr val="016F06"/>
                </a:solidFill>
              </a:rPr>
              <a:t>American journal of physics</a:t>
            </a:r>
            <a:r>
              <a:rPr lang="en-IN" sz="1600">
                <a:solidFill>
                  <a:srgbClr val="016F06"/>
                </a:solidFill>
              </a:rPr>
              <a:t> 80.6 (2012): 478-496.</a:t>
            </a:r>
            <a:r>
              <a:rPr lang="en-IN" sz="1600"/>
              <a:t> </a:t>
            </a:r>
            <a:endParaRPr lang="en-US" sz="160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01926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p:spPr>
        <p:txBody>
          <a:bodyPr>
            <a:normAutofit fontScale="90000"/>
          </a:bodyPr>
          <a:lstStyle/>
          <a:p>
            <a:r>
              <a:rPr lang="en-US" dirty="0" smtClean="0"/>
              <a:t>TPS in CS 101: Example 1 (conceptual)</a:t>
            </a:r>
            <a:endParaRPr lang="en-IN" dirty="0"/>
          </a:p>
        </p:txBody>
      </p:sp>
      <p:sp>
        <p:nvSpPr>
          <p:cNvPr id="3" name="Content Placeholder 2"/>
          <p:cNvSpPr>
            <a:spLocks noGrp="1"/>
          </p:cNvSpPr>
          <p:nvPr>
            <p:ph idx="1"/>
          </p:nvPr>
        </p:nvSpPr>
        <p:spPr>
          <a:xfrm>
            <a:off x="152400" y="685800"/>
            <a:ext cx="8839200" cy="5943600"/>
          </a:xfrm>
        </p:spPr>
        <p:txBody>
          <a:bodyPr>
            <a:noAutofit/>
          </a:bodyPr>
          <a:lstStyle/>
          <a:p>
            <a:r>
              <a:rPr lang="en-US" sz="2400" dirty="0" smtClean="0"/>
              <a:t>“Consider an unsorted array of N elements”. </a:t>
            </a:r>
          </a:p>
          <a:p>
            <a:r>
              <a:rPr lang="en-US" sz="2400" dirty="0" smtClean="0">
                <a:solidFill>
                  <a:srgbClr val="0070C0"/>
                </a:solidFill>
              </a:rPr>
              <a:t>Think:</a:t>
            </a:r>
            <a:r>
              <a:rPr lang="en-US" sz="2400" dirty="0" smtClean="0"/>
              <a:t> Write the pseudo code for sorting the array.</a:t>
            </a:r>
          </a:p>
          <a:p>
            <a:pPr lvl="1"/>
            <a:r>
              <a:rPr lang="en-US" sz="2000" i="1" dirty="0" smtClean="0"/>
              <a:t>Students do: Write down answer the given question.</a:t>
            </a:r>
          </a:p>
          <a:p>
            <a:pPr lvl="1"/>
            <a:r>
              <a:rPr lang="en-US" sz="2000" i="1" dirty="0" smtClean="0"/>
              <a:t>Instructor does: Encourages students to write, instead of working mentally.</a:t>
            </a:r>
          </a:p>
          <a:p>
            <a:r>
              <a:rPr lang="en-US" sz="2400" dirty="0" smtClean="0">
                <a:solidFill>
                  <a:srgbClr val="0070C0"/>
                </a:solidFill>
              </a:rPr>
              <a:t>Pair:</a:t>
            </a:r>
            <a:r>
              <a:rPr lang="en-US" sz="2400" dirty="0" smtClean="0"/>
              <a:t> Discuss your answer with your neighbor, do pros and cons analysis of your algorithms.</a:t>
            </a:r>
          </a:p>
          <a:p>
            <a:pPr lvl="1"/>
            <a:r>
              <a:rPr lang="en-US" sz="2000" i="1" dirty="0" smtClean="0"/>
              <a:t>Students do: (</a:t>
            </a:r>
            <a:r>
              <a:rPr lang="en-US" sz="2000" i="1" dirty="0" err="1" smtClean="0"/>
              <a:t>i</a:t>
            </a:r>
            <a:r>
              <a:rPr lang="en-US" sz="2000" i="1" dirty="0" smtClean="0"/>
              <a:t>) Identify parts of the answer that they have missed out. (ii) Discuss which answer is better; do pros-cons analysis if there are multiple solutions. </a:t>
            </a:r>
          </a:p>
          <a:p>
            <a:pPr lvl="1"/>
            <a:r>
              <a:rPr lang="en-US" sz="2000" i="1" dirty="0" smtClean="0"/>
              <a:t>Instructor does: (</a:t>
            </a:r>
            <a:r>
              <a:rPr lang="en-US" sz="2000" i="1" dirty="0" err="1" smtClean="0"/>
              <a:t>i</a:t>
            </a:r>
            <a:r>
              <a:rPr lang="en-US" sz="2000" i="1" dirty="0" smtClean="0"/>
              <a:t>) Walks around the class to get a feel of student solutions. (ii) Gives comments where necessary, to ensure that discussion is on-track. </a:t>
            </a:r>
          </a:p>
          <a:p>
            <a:r>
              <a:rPr lang="en-US" sz="2400" dirty="0" smtClean="0">
                <a:solidFill>
                  <a:srgbClr val="0070C0"/>
                </a:solidFill>
              </a:rPr>
              <a:t>Share:</a:t>
            </a:r>
            <a:r>
              <a:rPr lang="en-US" sz="2400" dirty="0" smtClean="0"/>
              <a:t> Participate in discussion of your solution and others.</a:t>
            </a:r>
          </a:p>
          <a:p>
            <a:pPr lvl="1"/>
            <a:r>
              <a:rPr lang="en-US" sz="2000" i="1" dirty="0" smtClean="0"/>
              <a:t>Students do: (</a:t>
            </a:r>
            <a:r>
              <a:rPr lang="en-US" sz="2000" i="1" dirty="0" err="1" smtClean="0"/>
              <a:t>i</a:t>
            </a:r>
            <a:r>
              <a:rPr lang="en-US" sz="2000" i="1" dirty="0" smtClean="0"/>
              <a:t>) Share their own solution. (ii) Critique other’s solutions.</a:t>
            </a:r>
          </a:p>
          <a:p>
            <a:pPr lvl="1"/>
            <a:r>
              <a:rPr lang="en-US" sz="2000" i="1" dirty="0" smtClean="0"/>
              <a:t>Instructor does: Discusses (</a:t>
            </a:r>
            <a:r>
              <a:rPr lang="en-US" sz="2000" i="1" dirty="0" err="1" smtClean="0"/>
              <a:t>i</a:t>
            </a:r>
            <a:r>
              <a:rPr lang="en-US" sz="2000" i="1" dirty="0" smtClean="0"/>
              <a:t>) What are all the essential parts in the answer? (ii) Pros-cons of various solutions given by students.</a:t>
            </a:r>
            <a:endParaRPr lang="en-US" sz="2400" dirty="0" smtClean="0"/>
          </a:p>
          <a:p>
            <a:r>
              <a:rPr lang="en-US" sz="2400" dirty="0" smtClean="0"/>
              <a:t>This TPS activity led to a discussion of various sorting algorithms. </a:t>
            </a:r>
          </a:p>
        </p:txBody>
      </p:sp>
      <p:sp>
        <p:nvSpPr>
          <p:cNvPr id="5" name="Slide Number Placeholder 4"/>
          <p:cNvSpPr>
            <a:spLocks noGrp="1"/>
          </p:cNvSpPr>
          <p:nvPr>
            <p:ph type="sldNum" sz="quarter" idx="12"/>
          </p:nvPr>
        </p:nvSpPr>
        <p:spPr/>
        <p:txBody>
          <a:bodyPr/>
          <a:lstStyle/>
          <a:p>
            <a:fld id="{B13F5976-CE9D-4317-A140-F587A95E57E9}" type="slidenum">
              <a:rPr lang="en-IN" smtClean="0"/>
              <a:pPr/>
              <a:t>80</a:t>
            </a:fld>
            <a:endParaRPr lang="en-IN"/>
          </a:p>
        </p:txBody>
      </p:sp>
      <p:sp>
        <p:nvSpPr>
          <p:cNvPr id="4" name="Date Placeholder 3"/>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341232758"/>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p:spPr>
        <p:txBody>
          <a:bodyPr>
            <a:normAutofit fontScale="90000"/>
          </a:bodyPr>
          <a:lstStyle/>
          <a:p>
            <a:r>
              <a:rPr lang="en-US" dirty="0" smtClean="0"/>
              <a:t>TPS in CS 101: Example 2 (detailing)</a:t>
            </a:r>
            <a:endParaRPr lang="en-IN" dirty="0"/>
          </a:p>
        </p:txBody>
      </p:sp>
      <p:sp>
        <p:nvSpPr>
          <p:cNvPr id="3" name="Content Placeholder 2"/>
          <p:cNvSpPr>
            <a:spLocks noGrp="1"/>
          </p:cNvSpPr>
          <p:nvPr>
            <p:ph idx="1"/>
          </p:nvPr>
        </p:nvSpPr>
        <p:spPr>
          <a:xfrm>
            <a:off x="152400" y="685800"/>
            <a:ext cx="8839200" cy="5943600"/>
          </a:xfrm>
        </p:spPr>
        <p:txBody>
          <a:bodyPr>
            <a:noAutofit/>
          </a:bodyPr>
          <a:lstStyle/>
          <a:p>
            <a:r>
              <a:rPr lang="en-IN" sz="2400" dirty="0" smtClean="0"/>
              <a:t>Learning outcome</a:t>
            </a:r>
            <a:endParaRPr lang="en-IN" sz="2400" dirty="0"/>
          </a:p>
          <a:p>
            <a:pPr lvl="1"/>
            <a:r>
              <a:rPr lang="en-IN" sz="1800" dirty="0" smtClean="0"/>
              <a:t>“Students should be able to write programs for given task (using threads in Scratch)”.</a:t>
            </a:r>
          </a:p>
          <a:p>
            <a:r>
              <a:rPr lang="en-IN" sz="2400" dirty="0" smtClean="0"/>
              <a:t>Problem statement </a:t>
            </a:r>
            <a:endParaRPr lang="en-IN" sz="2400" i="1" dirty="0"/>
          </a:p>
          <a:p>
            <a:pPr lvl="1"/>
            <a:r>
              <a:rPr lang="en-IN" sz="1800" i="1" dirty="0" smtClean="0"/>
              <a:t>“</a:t>
            </a:r>
            <a:r>
              <a:rPr lang="en-IN" sz="1800" dirty="0" smtClean="0"/>
              <a:t>Recall the drag-and-drop game demo that</a:t>
            </a:r>
            <a:r>
              <a:rPr lang="en-IN" sz="1800" i="1" dirty="0" smtClean="0"/>
              <a:t> </a:t>
            </a:r>
            <a:r>
              <a:rPr lang="en-IN" sz="1800" dirty="0" smtClean="0"/>
              <a:t>we saw in the last class. You and your </a:t>
            </a:r>
            <a:r>
              <a:rPr lang="en-IN" sz="1800" dirty="0" err="1" smtClean="0"/>
              <a:t>neighbor</a:t>
            </a:r>
            <a:r>
              <a:rPr lang="en-IN" sz="1800" dirty="0" smtClean="0"/>
              <a:t> have to now create this game. One of you has to write the script (code) for the 'trashcan' object (sprite) while the other writes the script for the 'falling trash' sprite.”</a:t>
            </a:r>
          </a:p>
          <a:p>
            <a:endParaRPr lang="en-IN" sz="2400" dirty="0" smtClean="0"/>
          </a:p>
          <a:p>
            <a:r>
              <a:rPr lang="en-IN" sz="2400" dirty="0" smtClean="0">
                <a:solidFill>
                  <a:srgbClr val="0070C0"/>
                </a:solidFill>
              </a:rPr>
              <a:t>Think</a:t>
            </a:r>
            <a:r>
              <a:rPr lang="en-IN" sz="2400" dirty="0" smtClean="0"/>
              <a:t> (3 minutes)</a:t>
            </a:r>
          </a:p>
          <a:p>
            <a:pPr lvl="1"/>
            <a:r>
              <a:rPr lang="en-IN" sz="1800" dirty="0" smtClean="0"/>
              <a:t>Individually, students wrote the pseudo-code</a:t>
            </a:r>
            <a:r>
              <a:rPr lang="en-IN" sz="1800" i="1" dirty="0" smtClean="0"/>
              <a:t> </a:t>
            </a:r>
            <a:r>
              <a:rPr lang="en-IN" sz="1800" dirty="0" smtClean="0"/>
              <a:t>for their chosen sprite.</a:t>
            </a:r>
          </a:p>
          <a:p>
            <a:r>
              <a:rPr lang="en-IN" sz="2400" dirty="0" smtClean="0">
                <a:solidFill>
                  <a:srgbClr val="0070C0"/>
                </a:solidFill>
              </a:rPr>
              <a:t>Pair</a:t>
            </a:r>
            <a:r>
              <a:rPr lang="en-IN" sz="2400" dirty="0" smtClean="0"/>
              <a:t> (5 minutes)</a:t>
            </a:r>
            <a:endParaRPr lang="en-IN" sz="2400" dirty="0"/>
          </a:p>
          <a:p>
            <a:pPr lvl="1"/>
            <a:r>
              <a:rPr lang="en-IN" sz="1800" dirty="0" smtClean="0"/>
              <a:t>Along with their neighbor, each student wrote the code to interface his/her sprite with its counterpart written by the neighboring student.</a:t>
            </a:r>
          </a:p>
          <a:p>
            <a:r>
              <a:rPr lang="en-IN" sz="2400" dirty="0" smtClean="0">
                <a:solidFill>
                  <a:srgbClr val="0070C0"/>
                </a:solidFill>
              </a:rPr>
              <a:t>Share</a:t>
            </a:r>
            <a:r>
              <a:rPr lang="en-IN" sz="2400" dirty="0" smtClean="0"/>
              <a:t> (8-10 minutes)</a:t>
            </a:r>
            <a:endParaRPr lang="en-IN" sz="2400" dirty="0"/>
          </a:p>
          <a:p>
            <a:pPr lvl="1"/>
            <a:r>
              <a:rPr lang="en-IN" sz="1800" dirty="0" smtClean="0"/>
              <a:t>Instructor elicited responses from a few pairs and discussed their solution details. Pairs that had used different approaches from the ones discussed were encouraged to speak. Instructor summarized some solution approaches and their pros and cons.</a:t>
            </a:r>
            <a:endParaRPr lang="en-IN" sz="1800" dirty="0"/>
          </a:p>
        </p:txBody>
      </p:sp>
      <p:sp>
        <p:nvSpPr>
          <p:cNvPr id="5" name="Slide Number Placeholder 4"/>
          <p:cNvSpPr>
            <a:spLocks noGrp="1"/>
          </p:cNvSpPr>
          <p:nvPr>
            <p:ph type="sldNum" sz="quarter" idx="12"/>
          </p:nvPr>
        </p:nvSpPr>
        <p:spPr/>
        <p:txBody>
          <a:bodyPr/>
          <a:lstStyle/>
          <a:p>
            <a:fld id="{B13F5976-CE9D-4317-A140-F587A95E57E9}" type="slidenum">
              <a:rPr lang="en-IN" smtClean="0"/>
              <a:pPr/>
              <a:t>81</a:t>
            </a:fld>
            <a:endParaRPr lang="en-IN"/>
          </a:p>
        </p:txBody>
      </p:sp>
      <p:sp>
        <p:nvSpPr>
          <p:cNvPr id="4" name="Date Placeholder 3"/>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2625885907"/>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42"/>
            <a:ext cx="8534400" cy="868362"/>
          </a:xfrm>
        </p:spPr>
        <p:txBody>
          <a:bodyPr>
            <a:noAutofit/>
          </a:bodyPr>
          <a:lstStyle/>
          <a:p>
            <a:r>
              <a:rPr lang="en-US" sz="3600" dirty="0" smtClean="0"/>
              <a:t>TPS in CS 101: Example 3 (Multiple solutions)</a:t>
            </a:r>
            <a:endParaRPr lang="en-US" sz="3600" dirty="0"/>
          </a:p>
        </p:txBody>
      </p:sp>
      <p:sp>
        <p:nvSpPr>
          <p:cNvPr id="3" name="Content Placeholder 2"/>
          <p:cNvSpPr>
            <a:spLocks noGrp="1"/>
          </p:cNvSpPr>
          <p:nvPr>
            <p:ph idx="1"/>
          </p:nvPr>
        </p:nvSpPr>
        <p:spPr>
          <a:xfrm>
            <a:off x="228600" y="990600"/>
            <a:ext cx="8686800" cy="5135563"/>
          </a:xfrm>
        </p:spPr>
        <p:txBody>
          <a:bodyPr>
            <a:normAutofit/>
          </a:bodyPr>
          <a:lstStyle/>
          <a:p>
            <a:pPr marL="0" indent="0">
              <a:buNone/>
            </a:pPr>
            <a:r>
              <a:rPr lang="en-US" sz="2800" dirty="0"/>
              <a:t>Suppose you have to write a Taxi Service program</a:t>
            </a:r>
            <a:r>
              <a:rPr lang="en-US" sz="2800" dirty="0" smtClean="0"/>
              <a:t>. When </a:t>
            </a:r>
            <a:r>
              <a:rPr lang="en-US" sz="2800" dirty="0"/>
              <a:t>a driver arrives, his ID is entered in an </a:t>
            </a:r>
            <a:r>
              <a:rPr lang="en-US" sz="2800" dirty="0" smtClean="0"/>
              <a:t>array </a:t>
            </a:r>
            <a:r>
              <a:rPr lang="en-US" sz="2800" dirty="0" err="1"/>
              <a:t>driverID</a:t>
            </a:r>
            <a:r>
              <a:rPr lang="en-US" sz="2800" dirty="0"/>
              <a:t> (if the array has space</a:t>
            </a:r>
            <a:r>
              <a:rPr lang="en-US" sz="2800" dirty="0" smtClean="0"/>
              <a:t>). When </a:t>
            </a:r>
            <a:r>
              <a:rPr lang="en-US" sz="2800" dirty="0"/>
              <a:t>a customer arrives the earliest waiting driver (if any) in </a:t>
            </a:r>
            <a:r>
              <a:rPr lang="en-US" sz="2800" dirty="0" err="1"/>
              <a:t>driverID</a:t>
            </a:r>
            <a:r>
              <a:rPr lang="en-US" sz="2800" dirty="0"/>
              <a:t> is assigned to the customer.</a:t>
            </a:r>
          </a:p>
          <a:p>
            <a:endParaRPr lang="en-US" sz="2800" dirty="0"/>
          </a:p>
          <a:p>
            <a:r>
              <a:rPr lang="en-US" sz="2800" dirty="0">
                <a:solidFill>
                  <a:srgbClr val="0070C0"/>
                </a:solidFill>
              </a:rPr>
              <a:t>Think:</a:t>
            </a:r>
            <a:r>
              <a:rPr lang="en-US" sz="2800" dirty="0"/>
              <a:t> What </a:t>
            </a:r>
            <a:r>
              <a:rPr lang="en-US" sz="2800" dirty="0" err="1"/>
              <a:t>struct</a:t>
            </a:r>
            <a:r>
              <a:rPr lang="en-US" sz="2800" dirty="0"/>
              <a:t> and variables are required?</a:t>
            </a:r>
          </a:p>
          <a:p>
            <a:r>
              <a:rPr lang="en-US" sz="2800" dirty="0">
                <a:solidFill>
                  <a:srgbClr val="0070C0"/>
                </a:solidFill>
              </a:rPr>
              <a:t>Pair:</a:t>
            </a:r>
            <a:r>
              <a:rPr lang="en-US" sz="2800" dirty="0"/>
              <a:t> Discuss the pseudo-code for the functions that are required.</a:t>
            </a:r>
          </a:p>
          <a:p>
            <a:r>
              <a:rPr lang="en-US" sz="2800" dirty="0">
                <a:solidFill>
                  <a:srgbClr val="0070C0"/>
                </a:solidFill>
              </a:rPr>
              <a:t>Share:</a:t>
            </a:r>
            <a:r>
              <a:rPr lang="en-US" sz="2800" dirty="0"/>
              <a:t> Compare with demo18-queue.cpp</a:t>
            </a:r>
          </a:p>
          <a:p>
            <a:endParaRPr lang="en-US" sz="2800" dirty="0"/>
          </a:p>
        </p:txBody>
      </p:sp>
      <p:sp>
        <p:nvSpPr>
          <p:cNvPr id="4" name="Date Placeholder 3"/>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
        <p:nvSpPr>
          <p:cNvPr id="6" name="Slide Number Placeholder 5"/>
          <p:cNvSpPr>
            <a:spLocks noGrp="1"/>
          </p:cNvSpPr>
          <p:nvPr>
            <p:ph type="sldNum" sz="quarter" idx="12"/>
          </p:nvPr>
        </p:nvSpPr>
        <p:spPr/>
        <p:txBody>
          <a:bodyPr/>
          <a:lstStyle/>
          <a:p>
            <a:fld id="{B13F5976-CE9D-4317-A140-F587A95E57E9}" type="slidenum">
              <a:rPr lang="en-IN" smtClean="0"/>
              <a:pPr/>
              <a:t>82</a:t>
            </a:fld>
            <a:endParaRPr lang="en-IN"/>
          </a:p>
        </p:txBody>
      </p:sp>
    </p:spTree>
    <p:extLst>
      <p:ext uri="{BB962C8B-B14F-4D97-AF65-F5344CB8AC3E}">
        <p14:creationId xmlns:p14="http://schemas.microsoft.com/office/powerpoint/2010/main" val="3951261793"/>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152400" y="228600"/>
            <a:ext cx="8839199" cy="609600"/>
          </a:xfrm>
          <a:prstGeom prst="rect">
            <a:avLst/>
          </a:prstGeom>
          <a:noFill/>
          <a:ln>
            <a:noFill/>
          </a:ln>
        </p:spPr>
        <p:txBody>
          <a:bodyPr lIns="91425" tIns="45700" rIns="91425" bIns="45700" anchor="ctr" anchorCtr="0">
            <a:noAutofit/>
          </a:bodyPr>
          <a:lstStyle/>
          <a:p>
            <a:pPr marL="0" marR="0" lvl="0" indent="0" algn="ctr" rtl="0">
              <a:lnSpc>
                <a:spcPct val="110000"/>
              </a:lnSpc>
              <a:buClr>
                <a:schemeClr val="dk1"/>
              </a:buClr>
              <a:buSzPct val="25000"/>
              <a:buFont typeface="Arial"/>
              <a:buNone/>
            </a:pPr>
            <a:r>
              <a:rPr lang="en-US" sz="3600" i="0" u="none" strike="noStrike" cap="none" baseline="0" dirty="0" smtClean="0">
                <a:solidFill>
                  <a:srgbClr val="C00000"/>
                </a:solidFill>
                <a:latin typeface="Arial"/>
                <a:ea typeface="Arial"/>
                <a:cs typeface="Arial"/>
                <a:sym typeface="Arial"/>
              </a:rPr>
              <a:t>Activity - Write a TPS </a:t>
            </a:r>
            <a:r>
              <a:rPr lang="en-US" sz="3600" dirty="0" smtClean="0">
                <a:solidFill>
                  <a:srgbClr val="C00000"/>
                </a:solidFill>
                <a:latin typeface="Arial"/>
                <a:ea typeface="Arial"/>
                <a:cs typeface="Arial"/>
                <a:sym typeface="Arial"/>
              </a:rPr>
              <a:t>question</a:t>
            </a:r>
            <a:endParaRPr lang="en-US" sz="3600" i="0" u="none" strike="noStrike" cap="none" baseline="0" dirty="0">
              <a:solidFill>
                <a:srgbClr val="C00000"/>
              </a:solidFill>
              <a:latin typeface="Arial"/>
              <a:ea typeface="Arial"/>
              <a:cs typeface="Arial"/>
              <a:sym typeface="Arial"/>
            </a:endParaRPr>
          </a:p>
        </p:txBody>
      </p:sp>
      <p:sp>
        <p:nvSpPr>
          <p:cNvPr id="213" name="Shape 213"/>
          <p:cNvSpPr txBox="1">
            <a:spLocks noGrp="1"/>
          </p:cNvSpPr>
          <p:nvPr>
            <p:ph type="body" idx="1"/>
          </p:nvPr>
        </p:nvSpPr>
        <p:spPr>
          <a:xfrm>
            <a:off x="314325" y="1143000"/>
            <a:ext cx="8686800" cy="4929187"/>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Arial"/>
              <a:buNone/>
            </a:pPr>
            <a:r>
              <a:rPr lang="en-US" sz="3200" b="0" i="0" u="none" strike="noStrike" cap="none" baseline="0" dirty="0">
                <a:solidFill>
                  <a:schemeClr val="dk1"/>
                </a:solidFill>
                <a:latin typeface="Arial"/>
                <a:ea typeface="Arial"/>
                <a:cs typeface="Arial"/>
                <a:sym typeface="Arial"/>
              </a:rPr>
              <a:t>Suppose you want to create a TPS activity that should lead students towards:</a:t>
            </a:r>
          </a:p>
          <a:p>
            <a:pPr marL="0" marR="0" lvl="0" indent="0" algn="l" rtl="0">
              <a:buClr>
                <a:schemeClr val="dk1"/>
              </a:buClr>
              <a:buSzPct val="25000"/>
              <a:buFont typeface="Arial"/>
              <a:buNone/>
            </a:pPr>
            <a:r>
              <a:rPr lang="en-US" sz="2800" b="0" i="0" u="none" strike="noStrike" cap="none" baseline="0" dirty="0">
                <a:solidFill>
                  <a:srgbClr val="00B0F0"/>
                </a:solidFill>
                <a:latin typeface="Arial"/>
                <a:ea typeface="Arial"/>
                <a:cs typeface="Arial"/>
                <a:sym typeface="Arial"/>
              </a:rPr>
              <a:t>	</a:t>
            </a:r>
          </a:p>
          <a:p>
            <a:pPr marL="0" marR="0" lvl="0" indent="0" algn="l" rtl="0">
              <a:buClr>
                <a:schemeClr val="dk1"/>
              </a:buClr>
              <a:buSzPct val="25000"/>
              <a:buFont typeface="Arial"/>
              <a:buNone/>
            </a:pPr>
            <a:r>
              <a:rPr lang="en-US" sz="2800" b="0" i="0" u="none" strike="noStrike" cap="none" baseline="0" dirty="0" smtClean="0">
                <a:solidFill>
                  <a:srgbClr val="2D2D8A"/>
                </a:solidFill>
                <a:latin typeface="Arial"/>
                <a:ea typeface="Arial"/>
                <a:cs typeface="Arial"/>
                <a:sym typeface="Arial"/>
              </a:rPr>
              <a:t>Write </a:t>
            </a:r>
            <a:r>
              <a:rPr lang="en-US" sz="2800" b="0" i="0" u="none" strike="noStrike" cap="none" baseline="0" dirty="0">
                <a:solidFill>
                  <a:srgbClr val="2D2D8A"/>
                </a:solidFill>
                <a:latin typeface="Arial"/>
                <a:ea typeface="Arial"/>
                <a:cs typeface="Arial"/>
                <a:sym typeface="Arial"/>
              </a:rPr>
              <a:t>a program to manage the contacts data on a phone.</a:t>
            </a:r>
          </a:p>
          <a:p>
            <a:endParaRPr/>
          </a:p>
          <a:p>
            <a:pPr marL="0" marR="0" lvl="0" indent="0" algn="l" rtl="0">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Group </a:t>
            </a:r>
            <a:r>
              <a:rPr lang="en-US" sz="2800" b="0" i="0" u="none" strike="noStrike" cap="none" baseline="0" dirty="0" smtClean="0">
                <a:solidFill>
                  <a:schemeClr val="dk1"/>
                </a:solidFill>
                <a:latin typeface="Arial"/>
                <a:ea typeface="Arial"/>
                <a:cs typeface="Arial"/>
                <a:sym typeface="Arial"/>
              </a:rPr>
              <a:t>work (in</a:t>
            </a:r>
            <a:r>
              <a:rPr lang="en-US" sz="2800" b="0" i="0" u="none" strike="noStrike" cap="none" dirty="0" smtClean="0">
                <a:solidFill>
                  <a:schemeClr val="dk1"/>
                </a:solidFill>
                <a:latin typeface="Arial"/>
                <a:ea typeface="Arial"/>
                <a:cs typeface="Arial"/>
                <a:sym typeface="Arial"/>
              </a:rPr>
              <a:t> pairs)</a:t>
            </a:r>
            <a:r>
              <a:rPr lang="en-US" sz="2800" b="0" i="0" u="none" strike="noStrike" cap="none" baseline="0" dirty="0" smtClean="0">
                <a:solidFill>
                  <a:schemeClr val="dk1"/>
                </a:solidFill>
                <a:latin typeface="Arial"/>
                <a:ea typeface="Arial"/>
                <a:cs typeface="Arial"/>
                <a:sym typeface="Arial"/>
              </a:rPr>
              <a:t>:</a:t>
            </a:r>
            <a:endParaRPr lang="en-US" sz="2800" b="0" i="0" u="none" strike="noStrike" cap="none" baseline="0" dirty="0">
              <a:solidFill>
                <a:schemeClr val="dk1"/>
              </a:solidFill>
              <a:latin typeface="Arial"/>
              <a:ea typeface="Arial"/>
              <a:cs typeface="Arial"/>
              <a:sym typeface="Arial"/>
            </a:endParaRPr>
          </a:p>
          <a:p>
            <a:pPr marL="0" marR="0" lvl="0" indent="0" algn="l" rtl="0">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What will you specify as the actions to be done in each phase of the TPS activity</a:t>
            </a:r>
            <a:r>
              <a:rPr lang="en-US" sz="2800" b="0" i="0" u="none" strike="noStrike" cap="none" baseline="0" dirty="0" smtClean="0">
                <a:solidFill>
                  <a:schemeClr val="dk1"/>
                </a:solidFill>
                <a:latin typeface="Arial"/>
                <a:ea typeface="Arial"/>
                <a:cs typeface="Arial"/>
                <a:sym typeface="Arial"/>
              </a:rPr>
              <a:t>?</a:t>
            </a:r>
            <a:endParaRPr lang="en-US" sz="2800" b="0" i="0" u="none" strike="noStrike" cap="none" baseline="0" dirty="0">
              <a:solidFill>
                <a:schemeClr val="dk1"/>
              </a:solidFill>
              <a:latin typeface="Arial"/>
              <a:ea typeface="Arial"/>
              <a:cs typeface="Arial"/>
              <a:sym typeface="Arial"/>
            </a:endParaRPr>
          </a:p>
        </p:txBody>
      </p:sp>
      <p:sp>
        <p:nvSpPr>
          <p:cNvPr id="6" name="Date Placeholder 5"/>
          <p:cNvSpPr>
            <a:spLocks noGrp="1"/>
          </p:cNvSpPr>
          <p:nvPr>
            <p:ph type="dt" sz="half" idx="10"/>
          </p:nvPr>
        </p:nvSpPr>
        <p:spPr/>
        <p:txBody>
          <a:bodyPr/>
          <a:lstStyle/>
          <a:p>
            <a:r>
              <a:rPr lang="en-US" smtClean="0"/>
              <a:t>i-SIGCSE</a:t>
            </a:r>
            <a:endParaRPr lang="en-IN"/>
          </a:p>
        </p:txBody>
      </p:sp>
      <p:sp>
        <p:nvSpPr>
          <p:cNvPr id="7" name="Slide Number Placeholder 6"/>
          <p:cNvSpPr>
            <a:spLocks noGrp="1"/>
          </p:cNvSpPr>
          <p:nvPr>
            <p:ph type="sldNum" sz="quarter" idx="12"/>
          </p:nvPr>
        </p:nvSpPr>
        <p:spPr/>
        <p:txBody>
          <a:bodyPr/>
          <a:lstStyle/>
          <a:p>
            <a:fld id="{B13F5976-CE9D-4317-A140-F587A95E57E9}" type="slidenum">
              <a:rPr lang="en-IN" smtClean="0"/>
              <a:pPr/>
              <a:t>83</a:t>
            </a:fld>
            <a:endParaRPr lang="en-IN"/>
          </a:p>
        </p:txBody>
      </p:sp>
      <p:sp>
        <p:nvSpPr>
          <p:cNvPr id="8" name="Footer Placeholder 7"/>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701867692"/>
      </p:ext>
    </p:extLst>
  </p:cSld>
  <p:clrMapOvr>
    <a:masterClrMapping/>
  </p:clrMapOvr>
  <p:transition spd="slow">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639762"/>
          </a:xfrm>
        </p:spPr>
        <p:txBody>
          <a:bodyPr>
            <a:normAutofit fontScale="90000"/>
          </a:bodyPr>
          <a:lstStyle/>
          <a:p>
            <a:r>
              <a:rPr lang="en-US" dirty="0" smtClean="0"/>
              <a:t>TPS in CS 101: Example 4 (design)</a:t>
            </a:r>
            <a:endParaRPr lang="en-IN" dirty="0"/>
          </a:p>
        </p:txBody>
      </p:sp>
      <p:sp>
        <p:nvSpPr>
          <p:cNvPr id="3" name="Content Placeholder 2"/>
          <p:cNvSpPr>
            <a:spLocks noGrp="1"/>
          </p:cNvSpPr>
          <p:nvPr>
            <p:ph idx="1"/>
          </p:nvPr>
        </p:nvSpPr>
        <p:spPr>
          <a:xfrm>
            <a:off x="152400" y="685800"/>
            <a:ext cx="8839200" cy="5943600"/>
          </a:xfrm>
        </p:spPr>
        <p:txBody>
          <a:bodyPr>
            <a:noAutofit/>
          </a:bodyPr>
          <a:lstStyle/>
          <a:p>
            <a:r>
              <a:rPr lang="en-US" sz="2400" dirty="0" smtClean="0"/>
              <a:t>Write a program to manage your ‘Contacts’ information. </a:t>
            </a:r>
          </a:p>
          <a:p>
            <a:pPr lvl="1"/>
            <a:r>
              <a:rPr lang="en-US" sz="2000" dirty="0" smtClean="0"/>
              <a:t>You need to store the following information about each contact – Name, Phone number, Email id. </a:t>
            </a:r>
          </a:p>
          <a:p>
            <a:pPr lvl="1"/>
            <a:r>
              <a:rPr lang="en-US" sz="2000" dirty="0" smtClean="0"/>
              <a:t>You need to provide functions to – Input, Lookup, Update and Delete – information.</a:t>
            </a:r>
          </a:p>
          <a:p>
            <a:pPr>
              <a:buNone/>
            </a:pPr>
            <a:endParaRPr lang="en-US" sz="2400" dirty="0" smtClean="0"/>
          </a:p>
          <a:p>
            <a:r>
              <a:rPr lang="en-US" sz="2400" dirty="0" smtClean="0">
                <a:solidFill>
                  <a:srgbClr val="0070C0"/>
                </a:solidFill>
              </a:rPr>
              <a:t>Think</a:t>
            </a:r>
            <a:r>
              <a:rPr lang="en-US" sz="2400" dirty="0" smtClean="0"/>
              <a:t>: How will you store the information? Write the C++ class declarations for the data structures.</a:t>
            </a:r>
          </a:p>
          <a:p>
            <a:endParaRPr lang="en-US" sz="1800" dirty="0" smtClean="0"/>
          </a:p>
          <a:p>
            <a:r>
              <a:rPr lang="en-US" sz="2400" dirty="0" smtClean="0">
                <a:solidFill>
                  <a:srgbClr val="0070C0"/>
                </a:solidFill>
              </a:rPr>
              <a:t>Pair</a:t>
            </a:r>
            <a:r>
              <a:rPr lang="en-US" sz="2400" dirty="0" smtClean="0"/>
              <a:t>: Discuss with your neighbor’s answer and agree on the class declarations.  Together, write the code for the functions. </a:t>
            </a:r>
          </a:p>
          <a:p>
            <a:endParaRPr lang="en-US" sz="2400" dirty="0" smtClean="0">
              <a:solidFill>
                <a:srgbClr val="0070C0"/>
              </a:solidFill>
            </a:endParaRPr>
          </a:p>
          <a:p>
            <a:r>
              <a:rPr lang="en-US" sz="2400" dirty="0" smtClean="0">
                <a:solidFill>
                  <a:srgbClr val="0070C0"/>
                </a:solidFill>
              </a:rPr>
              <a:t>Share</a:t>
            </a:r>
            <a:r>
              <a:rPr lang="en-US" sz="2400" dirty="0" smtClean="0"/>
              <a:t>:  Participate in discussion of your solutions and others.</a:t>
            </a:r>
          </a:p>
          <a:p>
            <a:pPr>
              <a:buNone/>
            </a:pPr>
            <a:endParaRPr lang="en-IN" sz="2400" dirty="0"/>
          </a:p>
        </p:txBody>
      </p:sp>
      <p:sp>
        <p:nvSpPr>
          <p:cNvPr id="5" name="Slide Number Placeholder 4"/>
          <p:cNvSpPr>
            <a:spLocks noGrp="1"/>
          </p:cNvSpPr>
          <p:nvPr>
            <p:ph type="sldNum" sz="quarter" idx="12"/>
          </p:nvPr>
        </p:nvSpPr>
        <p:spPr/>
        <p:txBody>
          <a:bodyPr/>
          <a:lstStyle/>
          <a:p>
            <a:fld id="{B13F5976-CE9D-4317-A140-F587A95E57E9}" type="slidenum">
              <a:rPr lang="en-IN" smtClean="0"/>
              <a:pPr/>
              <a:t>84</a:t>
            </a:fld>
            <a:endParaRPr lang="en-IN"/>
          </a:p>
        </p:txBody>
      </p:sp>
      <p:sp>
        <p:nvSpPr>
          <p:cNvPr id="4" name="Date Placeholder 3"/>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1705734102"/>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7"/>
          <p:cNvSpPr>
            <a:spLocks noGrp="1"/>
          </p:cNvSpPr>
          <p:nvPr>
            <p:ph idx="1"/>
          </p:nvPr>
        </p:nvSpPr>
        <p:spPr>
          <a:xfrm>
            <a:off x="71438" y="1000125"/>
            <a:ext cx="9072562" cy="5857875"/>
          </a:xfrm>
        </p:spPr>
        <p:txBody>
          <a:bodyPr>
            <a:normAutofit/>
          </a:bodyPr>
          <a:lstStyle/>
          <a:p>
            <a:r>
              <a:rPr lang="en-IN" sz="2400" dirty="0" smtClean="0"/>
              <a:t>Download the </a:t>
            </a:r>
            <a:r>
              <a:rPr lang="en-IN" sz="2400" i="1" dirty="0" smtClean="0"/>
              <a:t>TPS-activity-constructor</a:t>
            </a:r>
            <a:r>
              <a:rPr lang="en-IN" sz="2400" dirty="0" smtClean="0"/>
              <a:t> resource sheet from:</a:t>
            </a:r>
          </a:p>
          <a:p>
            <a:pPr lvl="1"/>
            <a:r>
              <a:rPr lang="en-IN" sz="2000" dirty="0" smtClean="0"/>
              <a:t>Download from </a:t>
            </a:r>
            <a:r>
              <a:rPr lang="en-IN" sz="2000" dirty="0" smtClean="0">
                <a:hlinkClick r:id="rId3"/>
              </a:rPr>
              <a:t>www.et.iitb.ac.in/resources</a:t>
            </a:r>
            <a:endParaRPr lang="en-US" sz="2800" dirty="0" smtClean="0"/>
          </a:p>
          <a:p>
            <a:pPr marL="514350" indent="-514350" eaLnBrk="1" hangingPunct="1"/>
            <a:r>
              <a:rPr lang="en-US" sz="2800" dirty="0" smtClean="0"/>
              <a:t>Three points to keep in mind:</a:t>
            </a:r>
          </a:p>
          <a:p>
            <a:pPr marL="914400" lvl="1" indent="-514350" eaLnBrk="1" hangingPunct="1">
              <a:buFontTx/>
              <a:buAutoNum type="arabicPeriod"/>
            </a:pPr>
            <a:r>
              <a:rPr lang="en-US" sz="2400" dirty="0" smtClean="0"/>
              <a:t>Ensure that there is a </a:t>
            </a:r>
            <a:r>
              <a:rPr lang="en-US" sz="2400" u="sng" dirty="0" smtClean="0"/>
              <a:t>clear ‘deliverable’</a:t>
            </a:r>
            <a:r>
              <a:rPr lang="en-US" sz="2400" dirty="0" smtClean="0"/>
              <a:t> for each phase. This drives the action in that phase.</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 phases are </a:t>
            </a:r>
            <a:r>
              <a:rPr lang="en-US" sz="2400" u="sng" dirty="0" smtClean="0"/>
              <a:t>logically connected</a:t>
            </a:r>
            <a:r>
              <a:rPr lang="en-US" sz="2400" dirty="0" smtClean="0"/>
              <a:t>. They should use the output of one phase in next. </a:t>
            </a:r>
          </a:p>
          <a:p>
            <a:pPr marL="914400" lvl="1" indent="-514350" eaLnBrk="1" hangingPunct="1">
              <a:buFontTx/>
              <a:buAutoNum type="arabicPeriod"/>
            </a:pPr>
            <a:endParaRPr lang="en-US" sz="2400" dirty="0" smtClean="0"/>
          </a:p>
          <a:p>
            <a:pPr marL="914400" lvl="1" indent="-514350" eaLnBrk="1" hangingPunct="1">
              <a:buFontTx/>
              <a:buAutoNum type="arabicPeriod"/>
            </a:pPr>
            <a:r>
              <a:rPr lang="en-US" sz="2400" dirty="0" smtClean="0"/>
              <a:t>Ensure that there is </a:t>
            </a:r>
            <a:r>
              <a:rPr lang="en-US" sz="2400" u="sng" dirty="0" smtClean="0"/>
              <a:t>sufficient time</a:t>
            </a:r>
            <a:r>
              <a:rPr lang="en-US" sz="2400" dirty="0" smtClean="0"/>
              <a:t> for each phase. </a:t>
            </a:r>
          </a:p>
          <a:p>
            <a:pPr marL="914400" lvl="1" indent="-514350" eaLnBrk="1" hangingPunct="1">
              <a:buNone/>
            </a:pPr>
            <a:r>
              <a:rPr lang="en-US" sz="2400" dirty="0" smtClean="0"/>
              <a:t>	Too little </a:t>
            </a:r>
            <a:r>
              <a:rPr lang="en-US" sz="2400" dirty="0" smtClean="0">
                <a:sym typeface="Wingdings" pitchFamily="2" charset="2"/>
              </a:rPr>
              <a:t> Frustration; Too much  Boredom. </a:t>
            </a:r>
          </a:p>
          <a:p>
            <a:pPr marL="914400" lvl="1" indent="-514350" eaLnBrk="1" hangingPunct="1">
              <a:buNone/>
            </a:pPr>
            <a:r>
              <a:rPr lang="en-US" sz="2400" dirty="0" smtClean="0">
                <a:sym typeface="Wingdings" pitchFamily="2" charset="2"/>
              </a:rPr>
              <a:t>	</a:t>
            </a:r>
            <a:r>
              <a:rPr lang="en-US" sz="2400" dirty="0" smtClean="0"/>
              <a:t>Move on when 80% of the class has finished.</a:t>
            </a:r>
          </a:p>
        </p:txBody>
      </p:sp>
      <p:sp>
        <p:nvSpPr>
          <p:cNvPr id="18436" name="Slide Number Placeholder 5"/>
          <p:cNvSpPr>
            <a:spLocks noGrp="1"/>
          </p:cNvSpPr>
          <p:nvPr>
            <p:ph type="sldNum" sz="quarter" idx="12"/>
          </p:nvPr>
        </p:nvSpPr>
        <p:spPr>
          <a:noFill/>
        </p:spPr>
        <p:txBody>
          <a:bodyPr/>
          <a:lstStyle/>
          <a:p>
            <a:fld id="{4277000F-CF77-4F76-9620-932FBC459B64}" type="slidenum">
              <a:rPr lang="en-IN" smtClean="0">
                <a:latin typeface="Arial" pitchFamily="34" charset="0"/>
                <a:cs typeface="Arial" pitchFamily="34" charset="0"/>
              </a:rPr>
              <a:pPr/>
              <a:t>85</a:t>
            </a:fld>
            <a:endParaRPr lang="en-IN" smtClean="0">
              <a:latin typeface="Arial" pitchFamily="34" charset="0"/>
              <a:cs typeface="Arial" pitchFamily="34" charset="0"/>
            </a:endParaRPr>
          </a:p>
        </p:txBody>
      </p:sp>
      <p:sp>
        <p:nvSpPr>
          <p:cNvPr id="5" name="Title 3"/>
          <p:cNvSpPr>
            <a:spLocks noGrp="1"/>
          </p:cNvSpPr>
          <p:nvPr>
            <p:ph type="title"/>
          </p:nvPr>
        </p:nvSpPr>
        <p:spPr>
          <a:xfrm>
            <a:off x="467544" y="0"/>
            <a:ext cx="8229600" cy="685800"/>
          </a:xfrm>
        </p:spPr>
        <p:txBody>
          <a:bodyPr>
            <a:normAutofit fontScale="90000"/>
          </a:bodyPr>
          <a:lstStyle/>
          <a:p>
            <a:r>
              <a:rPr lang="en-US" dirty="0" smtClean="0"/>
              <a:t>Summary of TPS setup guidelines</a:t>
            </a:r>
            <a:endParaRPr lang="en-IN"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400963142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143000"/>
          </a:xfrm>
        </p:spPr>
        <p:txBody>
          <a:bodyPr>
            <a:normAutofit fontScale="90000"/>
          </a:bodyPr>
          <a:lstStyle/>
          <a:p>
            <a:r>
              <a:rPr lang="en-US" dirty="0" smtClean="0"/>
              <a:t>Experiments with TPS in CS </a:t>
            </a:r>
            <a:r>
              <a:rPr lang="en-US" dirty="0" smtClean="0"/>
              <a:t>101</a:t>
            </a:r>
            <a:br>
              <a:rPr lang="en-US" dirty="0" smtClean="0"/>
            </a:br>
            <a:r>
              <a:rPr lang="en-US" dirty="0" smtClean="0"/>
              <a:t>(Details)</a:t>
            </a:r>
            <a:endParaRPr lang="en-US" dirty="0"/>
          </a:p>
        </p:txBody>
      </p:sp>
      <p:sp>
        <p:nvSpPr>
          <p:cNvPr id="4" name="Slide Number Placeholder 3"/>
          <p:cNvSpPr>
            <a:spLocks noGrp="1"/>
          </p:cNvSpPr>
          <p:nvPr>
            <p:ph type="sldNum" sz="quarter" idx="12"/>
          </p:nvPr>
        </p:nvSpPr>
        <p:spPr/>
        <p:txBody>
          <a:bodyPr/>
          <a:lstStyle/>
          <a:p>
            <a:fld id="{B13F5976-CE9D-4317-A140-F587A95E57E9}" type="slidenum">
              <a:rPr lang="en-IN" smtClean="0"/>
              <a:pPr/>
              <a:t>86</a:t>
            </a:fld>
            <a:endParaRPr lang="en-IN"/>
          </a:p>
        </p:txBody>
      </p:sp>
      <p:sp>
        <p:nvSpPr>
          <p:cNvPr id="3" name="Date Placeholder 2"/>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Instructional Goals: standard CS 101 context</a:t>
            </a:r>
          </a:p>
          <a:p>
            <a:pPr lvl="1"/>
            <a:r>
              <a:rPr lang="en-IN" sz="2000" dirty="0" smtClean="0"/>
              <a:t>Students should be able to read code, trace code, write code.</a:t>
            </a:r>
          </a:p>
          <a:p>
            <a:pPr lvl="1"/>
            <a:r>
              <a:rPr lang="en-IN" sz="2000" dirty="0" smtClean="0"/>
              <a:t>Students should be able to demonstrate conceptual understanding.</a:t>
            </a:r>
          </a:p>
          <a:p>
            <a:pPr lvl="1"/>
            <a:r>
              <a:rPr lang="en-IN" sz="2000" dirty="0" smtClean="0">
                <a:solidFill>
                  <a:srgbClr val="C00000"/>
                </a:solidFill>
              </a:rPr>
              <a:t>And (since multiple valid solutions may exist), students should be able to analyze the pros and cons of various solutions.</a:t>
            </a:r>
          </a:p>
          <a:p>
            <a:pPr lvl="1">
              <a:buNone/>
            </a:pPr>
            <a:endParaRPr lang="en-IN" sz="2000" dirty="0" smtClean="0"/>
          </a:p>
          <a:p>
            <a:r>
              <a:rPr lang="en-IN" sz="2400" dirty="0" smtClean="0"/>
              <a:t>Pedagogical Goals: </a:t>
            </a:r>
          </a:p>
          <a:p>
            <a:pPr lvl="1"/>
            <a:r>
              <a:rPr lang="en-IN" sz="2000" dirty="0" smtClean="0"/>
              <a:t>Incorporate active learning techniques a large classroom setting - keep students engaged with the content, with the instructor and with each other - through Writing, Talking, Reflecting.</a:t>
            </a:r>
          </a:p>
          <a:p>
            <a:pPr lvl="1"/>
            <a:r>
              <a:rPr lang="en-IN" sz="2000" dirty="0" smtClean="0"/>
              <a:t>Encourage a student to come up with his/her idea of the solution first.</a:t>
            </a:r>
          </a:p>
          <a:p>
            <a:pPr lvl="1"/>
            <a:r>
              <a:rPr lang="en-IN" sz="2000" dirty="0" smtClean="0"/>
              <a:t>Get students to work with each other for detailing, so that they do not feel daunted by the task. </a:t>
            </a:r>
          </a:p>
          <a:p>
            <a:pPr lvl="1">
              <a:buNone/>
            </a:pPr>
            <a:endParaRPr lang="en-IN" sz="2000" dirty="0" smtClean="0"/>
          </a:p>
          <a:p>
            <a:r>
              <a:rPr lang="en-IN" sz="2400" dirty="0" smtClean="0"/>
              <a:t>Our chosen technique – TPS.</a:t>
            </a:r>
            <a:endParaRPr lang="en-IN" sz="2000" dirty="0" smtClean="0"/>
          </a:p>
          <a:p>
            <a:r>
              <a:rPr lang="en-IN" sz="2400" dirty="0" smtClean="0">
                <a:solidFill>
                  <a:srgbClr val="C00000"/>
                </a:solidFill>
              </a:rPr>
              <a:t>Research Goal: Quantify the engagement &amp; learning due to TPS.</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Goals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87</a:t>
            </a:fld>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dirty="0" smtClean="0"/>
              <a:t>How we implemented TPS</a:t>
            </a:r>
            <a:endParaRPr lang="en-IN" dirty="0"/>
          </a:p>
        </p:txBody>
      </p:sp>
      <p:sp>
        <p:nvSpPr>
          <p:cNvPr id="3" name="Content Placeholder 2"/>
          <p:cNvSpPr>
            <a:spLocks noGrp="1"/>
          </p:cNvSpPr>
          <p:nvPr>
            <p:ph idx="1"/>
          </p:nvPr>
        </p:nvSpPr>
        <p:spPr>
          <a:xfrm>
            <a:off x="228600" y="762000"/>
            <a:ext cx="8458200" cy="5364163"/>
          </a:xfrm>
        </p:spPr>
        <p:txBody>
          <a:bodyPr>
            <a:normAutofit fontScale="70000" lnSpcReduction="20000"/>
          </a:bodyPr>
          <a:lstStyle/>
          <a:p>
            <a:r>
              <a:rPr lang="en-US" dirty="0" smtClean="0"/>
              <a:t>Think:</a:t>
            </a:r>
          </a:p>
          <a:p>
            <a:pPr lvl="1"/>
            <a:r>
              <a:rPr lang="en-IN" dirty="0" smtClean="0"/>
              <a:t>The instructor posed a question like predict the output  or write the pseudo-code. </a:t>
            </a:r>
          </a:p>
          <a:p>
            <a:pPr lvl="1"/>
            <a:r>
              <a:rPr lang="en-IN" dirty="0" smtClean="0"/>
              <a:t>The students worked individually on the task.</a:t>
            </a:r>
          </a:p>
          <a:p>
            <a:pPr lvl="1"/>
            <a:r>
              <a:rPr lang="en-IN" dirty="0" smtClean="0"/>
              <a:t>About two minutes.</a:t>
            </a:r>
          </a:p>
          <a:p>
            <a:r>
              <a:rPr lang="en-US" dirty="0" smtClean="0"/>
              <a:t>Pair:</a:t>
            </a:r>
            <a:endParaRPr lang="en-IN" dirty="0" smtClean="0"/>
          </a:p>
          <a:p>
            <a:pPr lvl="1"/>
            <a:r>
              <a:rPr lang="en-IN" dirty="0" smtClean="0"/>
              <a:t>The instructor gave a task related to the Think phase, such as check your </a:t>
            </a:r>
            <a:r>
              <a:rPr lang="en-IN" dirty="0" err="1" smtClean="0"/>
              <a:t>neighbor’s</a:t>
            </a:r>
            <a:r>
              <a:rPr lang="en-IN" dirty="0" smtClean="0"/>
              <a:t> solution, or work with your </a:t>
            </a:r>
            <a:r>
              <a:rPr lang="en-IN" dirty="0" err="1" smtClean="0"/>
              <a:t>neighbor</a:t>
            </a:r>
            <a:r>
              <a:rPr lang="en-IN" dirty="0" smtClean="0"/>
              <a:t> to write the detailed code for the given problem.</a:t>
            </a:r>
          </a:p>
          <a:p>
            <a:pPr lvl="1"/>
            <a:r>
              <a:rPr lang="en-IN" dirty="0" smtClean="0"/>
              <a:t>The students worked with one of their </a:t>
            </a:r>
            <a:r>
              <a:rPr lang="en-IN" dirty="0" err="1" smtClean="0"/>
              <a:t>neighbor’s</a:t>
            </a:r>
            <a:r>
              <a:rPr lang="en-IN" dirty="0" smtClean="0"/>
              <a:t> to complete the task</a:t>
            </a:r>
          </a:p>
          <a:p>
            <a:pPr lvl="1"/>
            <a:r>
              <a:rPr lang="en-IN" dirty="0" smtClean="0"/>
              <a:t>Three to five minutes. </a:t>
            </a:r>
          </a:p>
          <a:p>
            <a:r>
              <a:rPr lang="en-IN" dirty="0" smtClean="0"/>
              <a:t>Share:</a:t>
            </a:r>
            <a:r>
              <a:rPr lang="en-IN" i="1" dirty="0" smtClean="0"/>
              <a:t> </a:t>
            </a:r>
          </a:p>
          <a:p>
            <a:pPr lvl="1"/>
            <a:r>
              <a:rPr lang="en-IN" dirty="0" smtClean="0"/>
              <a:t>The instructor facilitated a class-wide discussion related to the tasks in the Think and Pair phases. </a:t>
            </a:r>
          </a:p>
          <a:p>
            <a:pPr lvl="1"/>
            <a:r>
              <a:rPr lang="en-IN" dirty="0" smtClean="0"/>
              <a:t>Students participated in the discussion to verify their solution, propose alternate solutions, and discuss ‘what-if’ scenarios. </a:t>
            </a:r>
          </a:p>
          <a:p>
            <a:pPr lvl="1"/>
            <a:r>
              <a:rPr lang="en-IN" dirty="0" smtClean="0"/>
              <a:t>Open ended, lasting from three to fifteen minutes depending on the intensity of the discussion. </a:t>
            </a:r>
            <a:endParaRPr lang="en-IN" dirty="0"/>
          </a:p>
        </p:txBody>
      </p:sp>
      <p:sp>
        <p:nvSpPr>
          <p:cNvPr id="5" name="Slide Number Placeholder 4"/>
          <p:cNvSpPr>
            <a:spLocks noGrp="1"/>
          </p:cNvSpPr>
          <p:nvPr>
            <p:ph type="sldNum" sz="quarter" idx="12"/>
          </p:nvPr>
        </p:nvSpPr>
        <p:spPr/>
        <p:txBody>
          <a:bodyPr/>
          <a:lstStyle/>
          <a:p>
            <a:fld id="{B13F5976-CE9D-4317-A140-F587A95E57E9}" type="slidenum">
              <a:rPr lang="en-IN" smtClean="0"/>
              <a:pPr/>
              <a:t>88</a:t>
            </a:fld>
            <a:endParaRPr lang="en-IN"/>
          </a:p>
        </p:txBody>
      </p:sp>
      <p:sp>
        <p:nvSpPr>
          <p:cNvPr id="4" name="Date Placeholder 3"/>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229600" cy="639762"/>
          </a:xfrm>
        </p:spPr>
        <p:txBody>
          <a:bodyPr>
            <a:normAutofit fontScale="90000"/>
          </a:bodyPr>
          <a:lstStyle/>
          <a:p>
            <a:r>
              <a:rPr lang="en-US" dirty="0" smtClean="0"/>
              <a:t>Did TPS work in CS101</a:t>
            </a:r>
            <a:r>
              <a:rPr lang="en-US" dirty="0" smtClean="0"/>
              <a:t>? - Overview</a:t>
            </a:r>
            <a:endParaRPr lang="en-IN" dirty="0"/>
          </a:p>
        </p:txBody>
      </p:sp>
      <p:sp>
        <p:nvSpPr>
          <p:cNvPr id="3" name="Content Placeholder 2"/>
          <p:cNvSpPr>
            <a:spLocks noGrp="1"/>
          </p:cNvSpPr>
          <p:nvPr>
            <p:ph idx="1"/>
          </p:nvPr>
        </p:nvSpPr>
        <p:spPr>
          <a:xfrm>
            <a:off x="228600" y="685800"/>
            <a:ext cx="8686800" cy="5440363"/>
          </a:xfrm>
        </p:spPr>
        <p:txBody>
          <a:bodyPr>
            <a:normAutofit/>
          </a:bodyPr>
          <a:lstStyle/>
          <a:p>
            <a:r>
              <a:rPr lang="en-US" sz="2400" dirty="0" smtClean="0"/>
              <a:t>We measured student engagement and learning:</a:t>
            </a:r>
          </a:p>
          <a:p>
            <a:pPr lvl="1"/>
            <a:r>
              <a:rPr lang="en-US" sz="2000" dirty="0" smtClean="0"/>
              <a:t>Observed a total of 13 TPS activities across the semester.</a:t>
            </a:r>
          </a:p>
          <a:p>
            <a:pPr lvl="1"/>
            <a:r>
              <a:rPr lang="en-US" sz="2000" dirty="0" smtClean="0"/>
              <a:t>Performed 2-group experiment to measure learning with and without TPS. </a:t>
            </a:r>
            <a:endParaRPr lang="en-US" sz="2400" dirty="0" smtClean="0"/>
          </a:p>
          <a:p>
            <a:endParaRPr lang="en-US" sz="2400" dirty="0" smtClean="0"/>
          </a:p>
          <a:p>
            <a:r>
              <a:rPr lang="en-US" sz="2400" dirty="0" smtClean="0"/>
              <a:t>Engagement results</a:t>
            </a:r>
          </a:p>
          <a:p>
            <a:pPr lvl="1"/>
            <a:r>
              <a:rPr lang="en-US" sz="2000" dirty="0" smtClean="0"/>
              <a:t>83% of students on average mostly or fully engaged. </a:t>
            </a:r>
          </a:p>
          <a:p>
            <a:pPr lvl="1"/>
            <a:r>
              <a:rPr lang="en-US" sz="2000" dirty="0" smtClean="0"/>
              <a:t>Students self-perception of engagement matches our measurements.</a:t>
            </a:r>
          </a:p>
          <a:p>
            <a:r>
              <a:rPr lang="en-US" sz="2400" dirty="0" smtClean="0"/>
              <a:t>Learning results</a:t>
            </a:r>
          </a:p>
          <a:p>
            <a:pPr lvl="1"/>
            <a:r>
              <a:rPr lang="en-US" sz="2000" dirty="0" smtClean="0"/>
              <a:t>Experimental group (which learned a concept via a TPS-activity) performed significantly better </a:t>
            </a:r>
            <a:r>
              <a:rPr lang="en-US" sz="2000" dirty="0" smtClean="0">
                <a:solidFill>
                  <a:srgbClr val="C00000"/>
                </a:solidFill>
              </a:rPr>
              <a:t>(with a moderate to high effect size)</a:t>
            </a:r>
            <a:r>
              <a:rPr lang="en-US" sz="2000" dirty="0" smtClean="0"/>
              <a:t> than the control group (which learned the same concept from an interactive lecture).</a:t>
            </a:r>
          </a:p>
          <a:p>
            <a:pPr lvl="1"/>
            <a:r>
              <a:rPr lang="en-US" sz="2000" dirty="0" smtClean="0"/>
              <a:t>Students self-perception of learning due to TPS is high (&gt;70% agreement).</a:t>
            </a:r>
          </a:p>
        </p:txBody>
      </p:sp>
      <p:sp>
        <p:nvSpPr>
          <p:cNvPr id="5" name="Slide Number Placeholder 4"/>
          <p:cNvSpPr>
            <a:spLocks noGrp="1"/>
          </p:cNvSpPr>
          <p:nvPr>
            <p:ph type="sldNum" sz="quarter" idx="12"/>
          </p:nvPr>
        </p:nvSpPr>
        <p:spPr/>
        <p:txBody>
          <a:bodyPr/>
          <a:lstStyle/>
          <a:p>
            <a:fld id="{B13F5976-CE9D-4317-A140-F587A95E57E9}" type="slidenum">
              <a:rPr lang="en-IN" smtClean="0"/>
              <a:pPr/>
              <a:t>89</a:t>
            </a:fld>
            <a:endParaRPr lang="en-IN"/>
          </a:p>
        </p:txBody>
      </p:sp>
      <p:sp>
        <p:nvSpPr>
          <p:cNvPr id="6" name="Text Box 4"/>
          <p:cNvSpPr txBox="1">
            <a:spLocks noChangeArrowheads="1"/>
          </p:cNvSpPr>
          <p:nvPr/>
        </p:nvSpPr>
        <p:spPr bwMode="auto">
          <a:xfrm>
            <a:off x="0" y="5410200"/>
            <a:ext cx="9144000" cy="1077218"/>
          </a:xfrm>
          <a:prstGeom prst="rect">
            <a:avLst/>
          </a:prstGeom>
          <a:noFill/>
          <a:ln w="9525">
            <a:noFill/>
            <a:miter lim="800000"/>
            <a:headEnd/>
            <a:tailEnd/>
          </a:ln>
        </p:spPr>
        <p:txBody>
          <a:bodyPr lIns="72000" rIns="72000">
            <a:spAutoFit/>
          </a:bodyPr>
          <a:lstStyle/>
          <a:p>
            <a:pPr marL="342900" indent="-342900"/>
            <a:r>
              <a:rPr lang="en-US" sz="1600" dirty="0" err="1" smtClean="0">
                <a:solidFill>
                  <a:srgbClr val="30AEAB"/>
                </a:solidFill>
                <a:latin typeface="Calibri" pitchFamily="34" charset="0"/>
                <a:cs typeface="Calibri" pitchFamily="34" charset="0"/>
              </a:rPr>
              <a:t>A.Kothiyal</a:t>
            </a:r>
            <a:r>
              <a:rPr lang="en-US" sz="1600" dirty="0" smtClean="0">
                <a:solidFill>
                  <a:srgbClr val="30AEAB"/>
                </a:solidFill>
                <a:latin typeface="Calibri" pitchFamily="34" charset="0"/>
                <a:cs typeface="Calibri" pitchFamily="34" charset="0"/>
              </a:rPr>
              <a:t>, R. </a:t>
            </a:r>
            <a:r>
              <a:rPr lang="en-US" sz="1600" dirty="0" err="1" smtClean="0">
                <a:solidFill>
                  <a:srgbClr val="30AEAB"/>
                </a:solidFill>
                <a:latin typeface="Calibri" pitchFamily="34" charset="0"/>
                <a:cs typeface="Calibri" pitchFamily="34" charset="0"/>
              </a:rPr>
              <a:t>Majumdar</a:t>
            </a:r>
            <a:r>
              <a:rPr lang="en-US" sz="1600" dirty="0" smtClean="0">
                <a:solidFill>
                  <a:srgbClr val="30AEAB"/>
                </a:solidFill>
                <a:latin typeface="Calibri" pitchFamily="34" charset="0"/>
                <a:cs typeface="Calibri" pitchFamily="34" charset="0"/>
              </a:rPr>
              <a:t>, S. Murthy and S. </a:t>
            </a:r>
            <a:r>
              <a:rPr lang="en-US" sz="1600" dirty="0" err="1" smtClean="0">
                <a:solidFill>
                  <a:srgbClr val="30AEAB"/>
                </a:solidFill>
                <a:latin typeface="Calibri" pitchFamily="34" charset="0"/>
                <a:cs typeface="Calibri" pitchFamily="34" charset="0"/>
              </a:rPr>
              <a:t>Iyer</a:t>
            </a:r>
            <a:r>
              <a:rPr lang="en-US" sz="1600" dirty="0" smtClean="0">
                <a:solidFill>
                  <a:srgbClr val="30AEAB"/>
                </a:solidFill>
                <a:latin typeface="Calibri" pitchFamily="34" charset="0"/>
                <a:cs typeface="Calibri" pitchFamily="34" charset="0"/>
              </a:rPr>
              <a:t>, “</a:t>
            </a:r>
            <a:r>
              <a:rPr lang="en-IN" sz="1600" dirty="0" smtClean="0">
                <a:solidFill>
                  <a:srgbClr val="30AEAB"/>
                </a:solidFill>
                <a:latin typeface="Calibri" pitchFamily="34" charset="0"/>
                <a:cs typeface="Calibri" pitchFamily="34" charset="0"/>
              </a:rPr>
              <a:t>Effect of Think-Pair-Share in a large CS1 class: 83% sustained engagement” ACM International Computing Education Research (</a:t>
            </a:r>
            <a:r>
              <a:rPr lang="en-US" sz="1600" dirty="0" smtClean="0">
                <a:solidFill>
                  <a:srgbClr val="30AEAB"/>
                </a:solidFill>
                <a:latin typeface="Calibri" pitchFamily="34" charset="0"/>
                <a:cs typeface="Calibri" pitchFamily="34" charset="0"/>
              </a:rPr>
              <a:t>ICER) Workshop, San Diego, 2013</a:t>
            </a:r>
          </a:p>
          <a:p>
            <a:pPr marL="342900" indent="-342900"/>
            <a:r>
              <a:rPr lang="en-US" sz="1600" dirty="0" smtClean="0">
                <a:solidFill>
                  <a:srgbClr val="30AEAB"/>
                </a:solidFill>
                <a:latin typeface="Calibri" pitchFamily="34" charset="0"/>
                <a:cs typeface="Calibri" pitchFamily="34" charset="0"/>
              </a:rPr>
              <a:t>A. </a:t>
            </a:r>
            <a:r>
              <a:rPr lang="en-US" sz="1600" dirty="0" err="1" smtClean="0">
                <a:solidFill>
                  <a:srgbClr val="30AEAB"/>
                </a:solidFill>
                <a:latin typeface="Calibri" pitchFamily="34" charset="0"/>
                <a:cs typeface="Calibri" pitchFamily="34" charset="0"/>
              </a:rPr>
              <a:t>Kothiyal</a:t>
            </a:r>
            <a:r>
              <a:rPr lang="en-US" sz="1600" dirty="0" smtClean="0">
                <a:solidFill>
                  <a:srgbClr val="30AEAB"/>
                </a:solidFill>
                <a:latin typeface="Calibri" pitchFamily="34" charset="0"/>
                <a:cs typeface="Calibri" pitchFamily="34" charset="0"/>
              </a:rPr>
              <a:t>, S. Murthy and S. </a:t>
            </a:r>
            <a:r>
              <a:rPr lang="en-US" sz="1600" dirty="0" err="1" smtClean="0">
                <a:solidFill>
                  <a:srgbClr val="30AEAB"/>
                </a:solidFill>
                <a:latin typeface="Calibri" pitchFamily="34" charset="0"/>
                <a:cs typeface="Calibri" pitchFamily="34" charset="0"/>
              </a:rPr>
              <a:t>Iyer</a:t>
            </a:r>
            <a:r>
              <a:rPr lang="en-US" sz="1600" dirty="0" smtClean="0">
                <a:solidFill>
                  <a:srgbClr val="30AEAB"/>
                </a:solidFill>
                <a:latin typeface="Calibri" pitchFamily="34" charset="0"/>
                <a:cs typeface="Calibri" pitchFamily="34" charset="0"/>
              </a:rPr>
              <a:t>, “</a:t>
            </a:r>
            <a:r>
              <a:rPr lang="en-US" sz="1600" dirty="0" err="1" smtClean="0">
                <a:solidFill>
                  <a:srgbClr val="30AEAB"/>
                </a:solidFill>
                <a:latin typeface="Calibri" pitchFamily="34" charset="0"/>
                <a:cs typeface="Calibri" pitchFamily="34" charset="0"/>
              </a:rPr>
              <a:t>Thi</a:t>
            </a:r>
            <a:r>
              <a:rPr lang="en-IN" sz="1600" dirty="0" err="1" smtClean="0">
                <a:solidFill>
                  <a:srgbClr val="30AEAB"/>
                </a:solidFill>
                <a:latin typeface="Calibri" pitchFamily="34" charset="0"/>
                <a:cs typeface="Calibri" pitchFamily="34" charset="0"/>
              </a:rPr>
              <a:t>nk</a:t>
            </a:r>
            <a:r>
              <a:rPr lang="en-IN" sz="1600" dirty="0" smtClean="0">
                <a:solidFill>
                  <a:srgbClr val="30AEAB"/>
                </a:solidFill>
                <a:latin typeface="Calibri" pitchFamily="34" charset="0"/>
                <a:cs typeface="Calibri" pitchFamily="34" charset="0"/>
              </a:rPr>
              <a:t>-Pair-Share in a large CS1 class: Does learning really happen?” ACM Innovations and Technology in Computer Science Education (</a:t>
            </a:r>
            <a:r>
              <a:rPr lang="en-US" sz="1600" dirty="0" err="1" smtClean="0">
                <a:solidFill>
                  <a:srgbClr val="30AEAB"/>
                </a:solidFill>
                <a:latin typeface="Calibri" pitchFamily="34" charset="0"/>
                <a:cs typeface="Calibri" pitchFamily="34" charset="0"/>
              </a:rPr>
              <a:t>ITiCSE</a:t>
            </a:r>
            <a:r>
              <a:rPr lang="en-US" sz="1600" dirty="0" smtClean="0">
                <a:solidFill>
                  <a:srgbClr val="30AEAB"/>
                </a:solidFill>
                <a:latin typeface="Calibri" pitchFamily="34" charset="0"/>
                <a:cs typeface="Calibri" pitchFamily="34" charset="0"/>
              </a:rPr>
              <a:t>) , Uppsala, 2014</a:t>
            </a:r>
          </a:p>
        </p:txBody>
      </p:sp>
      <p:sp>
        <p:nvSpPr>
          <p:cNvPr id="7" name="Date Placeholder 6"/>
          <p:cNvSpPr>
            <a:spLocks noGrp="1"/>
          </p:cNvSpPr>
          <p:nvPr>
            <p:ph type="dt" sz="half" idx="10"/>
          </p:nvPr>
        </p:nvSpPr>
        <p:spPr/>
        <p:txBody>
          <a:bodyPr/>
          <a:lstStyle/>
          <a:p>
            <a:r>
              <a:rPr lang="en-US" smtClean="0"/>
              <a:t>i-SIGCSE</a:t>
            </a:r>
            <a:endParaRPr lang="en-IN"/>
          </a:p>
        </p:txBody>
      </p:sp>
      <p:sp>
        <p:nvSpPr>
          <p:cNvPr id="8" name="Footer Placeholder 7"/>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496053125"/>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idx="4294967295"/>
          </p:nvPr>
        </p:nvSpPr>
        <p:spPr>
          <a:xfrm>
            <a:off x="0" y="147638"/>
            <a:ext cx="9144000" cy="690562"/>
          </a:xfrm>
        </p:spPr>
        <p:txBody>
          <a:bodyPr>
            <a:normAutofit fontScale="90000"/>
          </a:bodyPr>
          <a:lstStyle/>
          <a:p>
            <a:pPr eaLnBrk="1" hangingPunct="1"/>
            <a:r>
              <a:rPr lang="en-US" sz="4000" dirty="0" smtClean="0"/>
              <a:t>Why bother with active learning strategies?</a:t>
            </a:r>
            <a:br>
              <a:rPr lang="en-US" sz="4000" dirty="0" smtClean="0"/>
            </a:br>
            <a:r>
              <a:rPr lang="en-US" sz="3600" dirty="0" smtClean="0"/>
              <a:t>Aren’t the following good enough?</a:t>
            </a:r>
            <a:endParaRPr lang="en-IN" sz="4000" dirty="0" smtClean="0"/>
          </a:p>
        </p:txBody>
      </p:sp>
      <p:sp>
        <p:nvSpPr>
          <p:cNvPr id="6" name="Slide Number Placeholder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7441600-EB25-48E7-9291-093737A99A47}" type="slidenum">
              <a:rPr lang="en-IN" sz="1200">
                <a:solidFill>
                  <a:schemeClr val="tx1">
                    <a:tint val="75000"/>
                  </a:schemeClr>
                </a:solidFill>
                <a:latin typeface="+mn-lt"/>
                <a:cs typeface="+mn-cs"/>
              </a:rPr>
              <a:pPr algn="r" fontAlgn="auto">
                <a:spcBef>
                  <a:spcPts val="0"/>
                </a:spcBef>
                <a:spcAft>
                  <a:spcPts val="0"/>
                </a:spcAft>
                <a:defRPr/>
              </a:pPr>
              <a:t>9</a:t>
            </a:fld>
            <a:endParaRPr lang="en-IN" sz="1200">
              <a:solidFill>
                <a:schemeClr val="tx1">
                  <a:tint val="75000"/>
                </a:schemeClr>
              </a:solidFill>
              <a:latin typeface="+mn-lt"/>
              <a:cs typeface="+mn-cs"/>
            </a:endParaRPr>
          </a:p>
        </p:txBody>
      </p:sp>
      <p:sp>
        <p:nvSpPr>
          <p:cNvPr id="21507" name="Text Box 13"/>
          <p:cNvSpPr txBox="1">
            <a:spLocks noChangeArrowheads="1"/>
          </p:cNvSpPr>
          <p:nvPr/>
        </p:nvSpPr>
        <p:spPr bwMode="auto">
          <a:xfrm>
            <a:off x="196850" y="1143000"/>
            <a:ext cx="8947150" cy="4700588"/>
          </a:xfrm>
          <a:prstGeom prst="rect">
            <a:avLst/>
          </a:prstGeom>
          <a:noFill/>
          <a:ln w="9525">
            <a:noFill/>
            <a:miter lim="800000"/>
            <a:headEnd/>
            <a:tailEnd/>
          </a:ln>
        </p:spPr>
        <p:txBody>
          <a:bodyPr lIns="54000" rIns="18000"/>
          <a:lstStyle/>
          <a:p>
            <a:pPr marL="177800" indent="-177800">
              <a:lnSpc>
                <a:spcPct val="110000"/>
              </a:lnSpc>
              <a:spcBef>
                <a:spcPct val="20000"/>
              </a:spcBef>
              <a:buSzPct val="80000"/>
              <a:buFontTx/>
              <a:buChar char="•"/>
            </a:pPr>
            <a:r>
              <a:rPr lang="en-US" sz="2400" dirty="0" smtClean="0">
                <a:latin typeface="Calibri" pitchFamily="34" charset="0"/>
                <a:cs typeface="Calibri" pitchFamily="34" charset="0"/>
              </a:rPr>
              <a:t>I spend a lot of time preparing lectures. </a:t>
            </a:r>
          </a:p>
          <a:p>
            <a:pPr marL="177800" indent="-177800">
              <a:lnSpc>
                <a:spcPct val="110000"/>
              </a:lnSpc>
              <a:spcBef>
                <a:spcPct val="20000"/>
              </a:spcBef>
              <a:buSzPct val="80000"/>
              <a:buFontTx/>
              <a:buChar char="•"/>
            </a:pPr>
            <a:r>
              <a:rPr lang="en-US" sz="2400" dirty="0" smtClean="0">
                <a:latin typeface="Calibri" pitchFamily="34" charset="0"/>
                <a:cs typeface="Calibri" pitchFamily="34" charset="0"/>
              </a:rPr>
              <a:t>I deliver my lectures smoothly.</a:t>
            </a:r>
          </a:p>
          <a:p>
            <a:pPr marL="177800" indent="-177800">
              <a:lnSpc>
                <a:spcPct val="110000"/>
              </a:lnSpc>
              <a:spcBef>
                <a:spcPct val="20000"/>
              </a:spcBef>
              <a:buSzPct val="80000"/>
              <a:buFontTx/>
              <a:buChar char="•"/>
            </a:pPr>
            <a:r>
              <a:rPr lang="en-US" sz="2400" dirty="0">
                <a:latin typeface="Calibri" pitchFamily="34" charset="0"/>
                <a:cs typeface="Calibri" pitchFamily="34" charset="0"/>
              </a:rPr>
              <a:t>I show them demos and </a:t>
            </a:r>
            <a:r>
              <a:rPr lang="en-US" sz="2400" dirty="0" smtClean="0">
                <a:latin typeface="Calibri" pitchFamily="34" charset="0"/>
                <a:cs typeface="Calibri" pitchFamily="34" charset="0"/>
              </a:rPr>
              <a:t>videos.</a:t>
            </a:r>
            <a:endParaRPr lang="en-US" sz="2400" dirty="0">
              <a:latin typeface="Calibri" pitchFamily="34" charset="0"/>
              <a:cs typeface="Calibri" pitchFamily="34" charset="0"/>
            </a:endParaRPr>
          </a:p>
          <a:p>
            <a:pPr marL="177800" indent="-177800">
              <a:lnSpc>
                <a:spcPct val="110000"/>
              </a:lnSpc>
              <a:spcBef>
                <a:spcPct val="20000"/>
              </a:spcBef>
              <a:buSzPct val="80000"/>
              <a:buFontTx/>
              <a:buChar char="•"/>
            </a:pPr>
            <a:r>
              <a:rPr lang="en-US" sz="2400" dirty="0" smtClean="0">
                <a:latin typeface="Calibri" pitchFamily="34" charset="0"/>
                <a:cs typeface="Calibri" pitchFamily="34" charset="0"/>
              </a:rPr>
              <a:t>I </a:t>
            </a:r>
            <a:r>
              <a:rPr lang="en-US" sz="2400" dirty="0">
                <a:latin typeface="Calibri" pitchFamily="34" charset="0"/>
                <a:cs typeface="Calibri" pitchFamily="34" charset="0"/>
              </a:rPr>
              <a:t>often pause to ask students if they understood the </a:t>
            </a:r>
            <a:r>
              <a:rPr lang="en-US" sz="2400" dirty="0" smtClean="0">
                <a:latin typeface="Calibri" pitchFamily="34" charset="0"/>
                <a:cs typeface="Calibri" pitchFamily="34" charset="0"/>
              </a:rPr>
              <a:t>material.</a:t>
            </a:r>
            <a:endParaRPr lang="en-US" sz="2400" dirty="0">
              <a:latin typeface="Calibri" pitchFamily="34" charset="0"/>
              <a:cs typeface="Calibri" pitchFamily="34" charset="0"/>
            </a:endParaRPr>
          </a:p>
          <a:p>
            <a:pPr marL="177800" indent="-177800">
              <a:lnSpc>
                <a:spcPct val="110000"/>
              </a:lnSpc>
              <a:spcBef>
                <a:spcPct val="20000"/>
              </a:spcBef>
              <a:buSzPct val="80000"/>
              <a:buFontTx/>
              <a:buChar char="•"/>
            </a:pPr>
            <a:r>
              <a:rPr lang="en-US" sz="2400" dirty="0" smtClean="0">
                <a:latin typeface="Calibri" pitchFamily="34" charset="0"/>
                <a:cs typeface="Calibri" pitchFamily="34" charset="0"/>
              </a:rPr>
              <a:t>I allow students to interrupt </a:t>
            </a:r>
            <a:r>
              <a:rPr lang="en-US" sz="2400" dirty="0">
                <a:latin typeface="Calibri" pitchFamily="34" charset="0"/>
                <a:cs typeface="Calibri" pitchFamily="34" charset="0"/>
              </a:rPr>
              <a:t>with </a:t>
            </a:r>
            <a:r>
              <a:rPr lang="en-US" sz="2400" dirty="0" smtClean="0">
                <a:latin typeface="Calibri" pitchFamily="34" charset="0"/>
                <a:cs typeface="Calibri" pitchFamily="34" charset="0"/>
              </a:rPr>
              <a:t>doubts, queries and comments.</a:t>
            </a:r>
            <a:endParaRPr lang="en-US" sz="2400" dirty="0">
              <a:latin typeface="Calibri" pitchFamily="34" charset="0"/>
              <a:cs typeface="Calibri" pitchFamily="34" charset="0"/>
            </a:endParaRPr>
          </a:p>
          <a:p>
            <a:pPr marL="177800" indent="-177800">
              <a:lnSpc>
                <a:spcPct val="110000"/>
              </a:lnSpc>
              <a:spcBef>
                <a:spcPct val="20000"/>
              </a:spcBef>
              <a:buSzPct val="80000"/>
              <a:buFontTx/>
              <a:buChar char="•"/>
            </a:pPr>
            <a:r>
              <a:rPr lang="en-US" sz="2400" dirty="0">
                <a:latin typeface="Calibri" pitchFamily="34" charset="0"/>
                <a:cs typeface="Calibri" pitchFamily="34" charset="0"/>
              </a:rPr>
              <a:t>I never hesitate to answer their </a:t>
            </a:r>
            <a:r>
              <a:rPr lang="en-US" sz="2400" dirty="0" smtClean="0">
                <a:latin typeface="Calibri" pitchFamily="34" charset="0"/>
                <a:cs typeface="Calibri" pitchFamily="34" charset="0"/>
              </a:rPr>
              <a:t>questions.</a:t>
            </a:r>
            <a:endParaRPr lang="en-US" sz="2400" dirty="0">
              <a:latin typeface="Calibri" pitchFamily="34" charset="0"/>
              <a:cs typeface="Calibri" pitchFamily="34" charset="0"/>
            </a:endParaRPr>
          </a:p>
          <a:p>
            <a:pPr marL="177800" indent="-177800">
              <a:lnSpc>
                <a:spcPct val="110000"/>
              </a:lnSpc>
              <a:spcBef>
                <a:spcPct val="20000"/>
              </a:spcBef>
              <a:buSzPct val="80000"/>
            </a:pPr>
            <a:r>
              <a:rPr lang="en-US" sz="2400" dirty="0" smtClean="0">
                <a:latin typeface="Calibri" pitchFamily="34" charset="0"/>
                <a:cs typeface="Calibri" pitchFamily="34" charset="0"/>
              </a:rPr>
              <a:t>….</a:t>
            </a:r>
          </a:p>
          <a:p>
            <a:pPr marL="177800" indent="-177800">
              <a:lnSpc>
                <a:spcPct val="110000"/>
              </a:lnSpc>
              <a:spcBef>
                <a:spcPct val="20000"/>
              </a:spcBef>
              <a:buSzPct val="80000"/>
            </a:pPr>
            <a:endParaRPr lang="en-US" sz="2400" dirty="0" smtClean="0">
              <a:latin typeface="Calibri" pitchFamily="34" charset="0"/>
              <a:cs typeface="Calibri" pitchFamily="34" charset="0"/>
            </a:endParaRPr>
          </a:p>
          <a:p>
            <a:pPr marL="177800" indent="-177800" algn="ctr">
              <a:lnSpc>
                <a:spcPct val="110000"/>
              </a:lnSpc>
              <a:spcBef>
                <a:spcPct val="20000"/>
              </a:spcBef>
              <a:buSzPct val="80000"/>
            </a:pPr>
            <a:r>
              <a:rPr lang="en-US" sz="2800" dirty="0" smtClean="0">
                <a:latin typeface="Calibri" pitchFamily="34" charset="0"/>
                <a:cs typeface="Calibri" pitchFamily="34" charset="0"/>
              </a:rPr>
              <a:t>All of the above are necessary, but not sufficient.</a:t>
            </a:r>
            <a:endParaRPr lang="en-US" sz="2400" dirty="0" smtClean="0">
              <a:latin typeface="Calibri" pitchFamily="34" charset="0"/>
              <a:cs typeface="Calibri" pitchFamily="34" charset="0"/>
            </a:endParaRPr>
          </a:p>
          <a:p>
            <a:pPr marL="177800" indent="-177800" algn="ctr">
              <a:lnSpc>
                <a:spcPct val="110000"/>
              </a:lnSpc>
              <a:spcBef>
                <a:spcPct val="20000"/>
              </a:spcBef>
              <a:buSzPct val="80000"/>
            </a:pPr>
            <a:r>
              <a:rPr lang="en-US" sz="2800" i="1" dirty="0" smtClean="0">
                <a:latin typeface="Calibri" pitchFamily="34" charset="0"/>
                <a:cs typeface="Calibri" pitchFamily="34" charset="0"/>
              </a:rPr>
              <a:t>Why aren’t </a:t>
            </a:r>
            <a:r>
              <a:rPr lang="en-US" sz="2800" i="1" dirty="0">
                <a:latin typeface="Calibri" pitchFamily="34" charset="0"/>
                <a:cs typeface="Calibri" pitchFamily="34" charset="0"/>
              </a:rPr>
              <a:t>these enough? </a:t>
            </a:r>
          </a:p>
          <a:p>
            <a:pPr marL="177800" indent="-177800" algn="ctr">
              <a:lnSpc>
                <a:spcPct val="110000"/>
              </a:lnSpc>
              <a:spcBef>
                <a:spcPct val="20000"/>
              </a:spcBef>
              <a:buSzPct val="80000"/>
            </a:pPr>
            <a:r>
              <a:rPr lang="en-US" sz="2800" dirty="0" smtClean="0">
                <a:latin typeface="Calibri" pitchFamily="34" charset="0"/>
                <a:cs typeface="Calibri" pitchFamily="34" charset="0"/>
              </a:rPr>
              <a:t>Let’s examine some empirical results. </a:t>
            </a:r>
            <a:endParaRPr lang="en-US" sz="2800" dirty="0">
              <a:latin typeface="Calibri" pitchFamily="34" charset="0"/>
              <a:cs typeface="Calibri" pitchFamily="34" charset="0"/>
            </a:endParaRPr>
          </a:p>
        </p:txBody>
      </p:sp>
      <p:sp>
        <p:nvSpPr>
          <p:cNvPr id="2" name="Date Placeholder 1"/>
          <p:cNvSpPr>
            <a:spLocks noGrp="1"/>
          </p:cNvSpPr>
          <p:nvPr>
            <p:ph type="dt" sz="half" idx="10"/>
          </p:nvPr>
        </p:nvSpPr>
        <p:spPr/>
        <p:txBody>
          <a:bodyPr/>
          <a:lstStyle/>
          <a:p>
            <a:r>
              <a:rPr lang="en-US" smtClean="0"/>
              <a:t>i-SIGCSE</a:t>
            </a:r>
            <a:endParaRPr lang="en-IN"/>
          </a:p>
        </p:txBody>
      </p:sp>
      <p:sp>
        <p:nvSpPr>
          <p:cNvPr id="3" name="Footer Placeholder 2"/>
          <p:cNvSpPr>
            <a:spLocks noGrp="1"/>
          </p:cNvSpPr>
          <p:nvPr>
            <p:ph type="ftr" sz="quarter" idx="11"/>
          </p:nvPr>
        </p:nvSpPr>
        <p:spPr/>
        <p:txBody>
          <a:bodyPr/>
          <a:lstStyle/>
          <a:p>
            <a:r>
              <a:rPr lang="en-IN" smtClean="0"/>
              <a:t>IIT Bombay</a:t>
            </a:r>
            <a:endParaRPr lang="en-IN"/>
          </a:p>
        </p:txBody>
      </p:sp>
      <p:sp>
        <p:nvSpPr>
          <p:cNvPr id="4" name="Slide Number Placeholder 3"/>
          <p:cNvSpPr>
            <a:spLocks noGrp="1"/>
          </p:cNvSpPr>
          <p:nvPr>
            <p:ph type="sldNum" sz="quarter" idx="12"/>
          </p:nvPr>
        </p:nvSpPr>
        <p:spPr/>
        <p:txBody>
          <a:bodyPr/>
          <a:lstStyle/>
          <a:p>
            <a:fld id="{B13F5976-CE9D-4317-A140-F587A95E57E9}" type="slidenum">
              <a:rPr lang="en-IN" smtClean="0"/>
              <a:pPr/>
              <a:t>9</a:t>
            </a:fld>
            <a:endParaRPr lang="en-IN"/>
          </a:p>
        </p:txBody>
      </p:sp>
    </p:spTree>
    <p:extLst>
      <p:ext uri="{BB962C8B-B14F-4D97-AF65-F5344CB8AC3E}">
        <p14:creationId xmlns:p14="http://schemas.microsoft.com/office/powerpoint/2010/main" val="199001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Autofit/>
          </a:bodyPr>
          <a:lstStyle/>
          <a:p>
            <a:r>
              <a:rPr lang="en-US" sz="3200" dirty="0" smtClean="0"/>
              <a:t>How did we measure engagement? - Observation Protocol</a:t>
            </a:r>
            <a:endParaRPr lang="en-IN" sz="3200" dirty="0"/>
          </a:p>
        </p:txBody>
      </p:sp>
      <p:pic>
        <p:nvPicPr>
          <p:cNvPr id="4" name="Content Placeholder 3" descr="obv_protocol.jpg"/>
          <p:cNvPicPr>
            <a:picLocks noGrp="1" noChangeAspect="1"/>
          </p:cNvPicPr>
          <p:nvPr>
            <p:ph idx="1"/>
          </p:nvPr>
        </p:nvPicPr>
        <p:blipFill>
          <a:blip r:embed="rId2" cstate="print"/>
          <a:stretch>
            <a:fillRect/>
          </a:stretch>
        </p:blipFill>
        <p:spPr>
          <a:xfrm>
            <a:off x="533400" y="1043830"/>
            <a:ext cx="7924800" cy="5585570"/>
          </a:xfrm>
        </p:spPr>
      </p:pic>
      <p:sp>
        <p:nvSpPr>
          <p:cNvPr id="6" name="Slide Number Placeholder 5"/>
          <p:cNvSpPr>
            <a:spLocks noGrp="1"/>
          </p:cNvSpPr>
          <p:nvPr>
            <p:ph type="sldNum" sz="quarter" idx="12"/>
          </p:nvPr>
        </p:nvSpPr>
        <p:spPr/>
        <p:txBody>
          <a:bodyPr/>
          <a:lstStyle/>
          <a:p>
            <a:fld id="{B13F5976-CE9D-4317-A140-F587A95E57E9}" type="slidenum">
              <a:rPr lang="en-IN" smtClean="0"/>
              <a:pPr/>
              <a:t>90</a:t>
            </a:fld>
            <a:endParaRPr lang="en-IN"/>
          </a:p>
        </p:txBody>
      </p:sp>
      <p:sp>
        <p:nvSpPr>
          <p:cNvPr id="3" name="Date Placeholder 2"/>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44" y="152400"/>
            <a:ext cx="8524056" cy="563562"/>
          </a:xfrm>
        </p:spPr>
        <p:txBody>
          <a:bodyPr>
            <a:normAutofit fontScale="90000"/>
          </a:bodyPr>
          <a:lstStyle/>
          <a:p>
            <a:r>
              <a:rPr lang="en-US" dirty="0" smtClean="0"/>
              <a:t>Frequencies of </a:t>
            </a:r>
            <a:r>
              <a:rPr lang="en-US" dirty="0" err="1" smtClean="0"/>
              <a:t>behaviours</a:t>
            </a:r>
            <a:r>
              <a:rPr lang="en-US" dirty="0" smtClean="0"/>
              <a:t> in each phase</a:t>
            </a:r>
            <a:endParaRPr lang="en-IN" dirty="0"/>
          </a:p>
        </p:txBody>
      </p:sp>
      <p:pic>
        <p:nvPicPr>
          <p:cNvPr id="1026" name="Picture 2" descr="D:\et\cs101\for upload-ICER\graphs\SHARE_final.jpg"/>
          <p:cNvPicPr>
            <a:picLocks noChangeAspect="1" noChangeArrowheads="1"/>
          </p:cNvPicPr>
          <p:nvPr/>
        </p:nvPicPr>
        <p:blipFill>
          <a:blip r:embed="rId2" cstate="print"/>
          <a:srcRect/>
          <a:stretch>
            <a:fillRect/>
          </a:stretch>
        </p:blipFill>
        <p:spPr bwMode="auto">
          <a:xfrm>
            <a:off x="2483768" y="4077072"/>
            <a:ext cx="3934786" cy="2160000"/>
          </a:xfrm>
          <a:prstGeom prst="rect">
            <a:avLst/>
          </a:prstGeom>
          <a:noFill/>
        </p:spPr>
      </p:pic>
      <p:pic>
        <p:nvPicPr>
          <p:cNvPr id="1027" name="Picture 3" descr="D:\et\cs101\for upload-ICER\graphs\THINK_final.jpg"/>
          <p:cNvPicPr>
            <a:picLocks noChangeAspect="1" noChangeArrowheads="1"/>
          </p:cNvPicPr>
          <p:nvPr/>
        </p:nvPicPr>
        <p:blipFill>
          <a:blip r:embed="rId3" cstate="print"/>
          <a:srcRect/>
          <a:stretch>
            <a:fillRect/>
          </a:stretch>
        </p:blipFill>
        <p:spPr bwMode="auto">
          <a:xfrm>
            <a:off x="467544" y="1556792"/>
            <a:ext cx="3852000" cy="2136613"/>
          </a:xfrm>
          <a:prstGeom prst="rect">
            <a:avLst/>
          </a:prstGeom>
          <a:noFill/>
        </p:spPr>
      </p:pic>
      <p:pic>
        <p:nvPicPr>
          <p:cNvPr id="1028" name="Picture 4" descr="D:\et\cs101\for upload-ICER\graphs\PAIR_final.jpg"/>
          <p:cNvPicPr>
            <a:picLocks noChangeAspect="1" noChangeArrowheads="1"/>
          </p:cNvPicPr>
          <p:nvPr/>
        </p:nvPicPr>
        <p:blipFill>
          <a:blip r:embed="rId4" cstate="print"/>
          <a:srcRect/>
          <a:stretch>
            <a:fillRect/>
          </a:stretch>
        </p:blipFill>
        <p:spPr bwMode="auto">
          <a:xfrm>
            <a:off x="4860032" y="1585058"/>
            <a:ext cx="3868720" cy="2160000"/>
          </a:xfrm>
          <a:prstGeom prst="rect">
            <a:avLst/>
          </a:prstGeom>
          <a:noFill/>
        </p:spPr>
      </p:pic>
      <p:sp>
        <p:nvSpPr>
          <p:cNvPr id="7" name="Slide Number Placeholder 6"/>
          <p:cNvSpPr>
            <a:spLocks noGrp="1"/>
          </p:cNvSpPr>
          <p:nvPr>
            <p:ph type="sldNum" sz="quarter" idx="12"/>
          </p:nvPr>
        </p:nvSpPr>
        <p:spPr/>
        <p:txBody>
          <a:bodyPr/>
          <a:lstStyle/>
          <a:p>
            <a:fld id="{B13F5976-CE9D-4317-A140-F587A95E57E9}" type="slidenum">
              <a:rPr lang="en-IN" smtClean="0"/>
              <a:pPr/>
              <a:t>91</a:t>
            </a:fld>
            <a:endParaRPr lang="en-IN"/>
          </a:p>
        </p:txBody>
      </p:sp>
      <p:sp>
        <p:nvSpPr>
          <p:cNvPr id="3" name="Date Placeholder 2"/>
          <p:cNvSpPr>
            <a:spLocks noGrp="1"/>
          </p:cNvSpPr>
          <p:nvPr>
            <p:ph type="dt" sz="half" idx="10"/>
          </p:nvPr>
        </p:nvSpPr>
        <p:spPr/>
        <p:txBody>
          <a:bodyPr/>
          <a:lstStyle/>
          <a:p>
            <a:r>
              <a:rPr lang="en-US" smtClean="0"/>
              <a:t>i-SIGCSE</a:t>
            </a:r>
            <a:endParaRPr lang="en-IN"/>
          </a:p>
        </p:txBody>
      </p:sp>
      <p:sp>
        <p:nvSpPr>
          <p:cNvPr id="4" name="Footer Placeholder 3"/>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Average classroom engagement levels</a:t>
            </a:r>
            <a:endParaRPr lang="en-IN" dirty="0"/>
          </a:p>
        </p:txBody>
      </p:sp>
      <p:pic>
        <p:nvPicPr>
          <p:cNvPr id="4" name="Content Placeholder 3" descr="overall-01.jpg"/>
          <p:cNvPicPr>
            <a:picLocks noGrp="1" noChangeAspect="1"/>
          </p:cNvPicPr>
          <p:nvPr>
            <p:ph idx="1"/>
          </p:nvPr>
        </p:nvPicPr>
        <p:blipFill>
          <a:blip r:embed="rId2" cstate="print"/>
          <a:stretch>
            <a:fillRect/>
          </a:stretch>
        </p:blipFill>
        <p:spPr>
          <a:xfrm>
            <a:off x="446702" y="1196752"/>
            <a:ext cx="7941722" cy="5184576"/>
          </a:xfrm>
        </p:spPr>
      </p:pic>
      <p:sp>
        <p:nvSpPr>
          <p:cNvPr id="6" name="Slide Number Placeholder 5"/>
          <p:cNvSpPr>
            <a:spLocks noGrp="1"/>
          </p:cNvSpPr>
          <p:nvPr>
            <p:ph type="sldNum" sz="quarter" idx="12"/>
          </p:nvPr>
        </p:nvSpPr>
        <p:spPr/>
        <p:txBody>
          <a:bodyPr/>
          <a:lstStyle/>
          <a:p>
            <a:fld id="{B13F5976-CE9D-4317-A140-F587A95E57E9}" type="slidenum">
              <a:rPr lang="en-IN" smtClean="0"/>
              <a:pPr/>
              <a:t>92</a:t>
            </a:fld>
            <a:endParaRPr lang="en-IN"/>
          </a:p>
        </p:txBody>
      </p:sp>
      <p:sp>
        <p:nvSpPr>
          <p:cNvPr id="3" name="Date Placeholder 2"/>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Student </a:t>
            </a:r>
            <a:r>
              <a:rPr lang="en-US" dirty="0" err="1" smtClean="0"/>
              <a:t>behaviour</a:t>
            </a:r>
            <a:r>
              <a:rPr lang="en-US" dirty="0" smtClean="0"/>
              <a:t> transition model</a:t>
            </a:r>
            <a:endParaRPr lang="en-IN" dirty="0"/>
          </a:p>
        </p:txBody>
      </p:sp>
      <p:pic>
        <p:nvPicPr>
          <p:cNvPr id="4" name="Content Placeholder 3" descr="behavior model.jpg"/>
          <p:cNvPicPr>
            <a:picLocks noGrp="1" noChangeAspect="1"/>
          </p:cNvPicPr>
          <p:nvPr>
            <p:ph idx="1"/>
          </p:nvPr>
        </p:nvPicPr>
        <p:blipFill>
          <a:blip r:embed="rId2" cstate="print"/>
          <a:stretch>
            <a:fillRect/>
          </a:stretch>
        </p:blipFill>
        <p:spPr>
          <a:xfrm>
            <a:off x="1068102" y="1371600"/>
            <a:ext cx="6833732" cy="5125299"/>
          </a:xfrm>
        </p:spPr>
      </p:pic>
      <p:sp>
        <p:nvSpPr>
          <p:cNvPr id="6" name="Slide Number Placeholder 5"/>
          <p:cNvSpPr>
            <a:spLocks noGrp="1"/>
          </p:cNvSpPr>
          <p:nvPr>
            <p:ph type="sldNum" sz="quarter" idx="12"/>
          </p:nvPr>
        </p:nvSpPr>
        <p:spPr/>
        <p:txBody>
          <a:bodyPr/>
          <a:lstStyle/>
          <a:p>
            <a:fld id="{B13F5976-CE9D-4317-A140-F587A95E57E9}" type="slidenum">
              <a:rPr lang="en-IN" smtClean="0"/>
              <a:pPr/>
              <a:t>93</a:t>
            </a:fld>
            <a:endParaRPr lang="en-IN"/>
          </a:p>
        </p:txBody>
      </p:sp>
      <p:sp>
        <p:nvSpPr>
          <p:cNvPr id="3" name="Date Placeholder 2"/>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3600" dirty="0" smtClean="0"/>
              <a:t>How did we triangulate? - engagement survey</a:t>
            </a:r>
            <a:endParaRPr lang="en-IN" sz="3600" dirty="0"/>
          </a:p>
        </p:txBody>
      </p:sp>
      <p:sp>
        <p:nvSpPr>
          <p:cNvPr id="3" name="Content Placeholder 2"/>
          <p:cNvSpPr>
            <a:spLocks noGrp="1"/>
          </p:cNvSpPr>
          <p:nvPr>
            <p:ph idx="1"/>
          </p:nvPr>
        </p:nvSpPr>
        <p:spPr>
          <a:xfrm>
            <a:off x="228600" y="1143000"/>
            <a:ext cx="8458200" cy="4983163"/>
          </a:xfrm>
        </p:spPr>
        <p:txBody>
          <a:bodyPr>
            <a:normAutofit/>
          </a:bodyPr>
          <a:lstStyle/>
          <a:p>
            <a:r>
              <a:rPr lang="en-IN" sz="2800" dirty="0" smtClean="0"/>
              <a:t>Measured self-reported student engagement during the TPS activities.</a:t>
            </a:r>
          </a:p>
          <a:p>
            <a:pPr>
              <a:buNone/>
            </a:pPr>
            <a:endParaRPr lang="en-IN" sz="2800" dirty="0" smtClean="0"/>
          </a:p>
          <a:p>
            <a:r>
              <a:rPr lang="en-IN" sz="2800" dirty="0" smtClean="0"/>
              <a:t>Two questions on a 5 point </a:t>
            </a:r>
            <a:r>
              <a:rPr lang="en-IN" sz="2800" dirty="0" err="1" smtClean="0"/>
              <a:t>Likert</a:t>
            </a:r>
            <a:r>
              <a:rPr lang="en-IN" sz="2800" dirty="0" smtClean="0"/>
              <a:t> scale: </a:t>
            </a:r>
          </a:p>
          <a:p>
            <a:pPr lvl="1"/>
            <a:r>
              <a:rPr lang="en-IN" sz="2400" dirty="0" smtClean="0"/>
              <a:t>How frequently did you write the solution to the problem given by the instructor during the think phase?</a:t>
            </a:r>
          </a:p>
          <a:p>
            <a:pPr lvl="1"/>
            <a:r>
              <a:rPr lang="en-IN" sz="2400" dirty="0" smtClean="0"/>
              <a:t>How frequently did you discuss your solution with your partner during the pair phase?</a:t>
            </a:r>
          </a:p>
        </p:txBody>
      </p:sp>
      <p:sp>
        <p:nvSpPr>
          <p:cNvPr id="5" name="Slide Number Placeholder 4"/>
          <p:cNvSpPr>
            <a:spLocks noGrp="1"/>
          </p:cNvSpPr>
          <p:nvPr>
            <p:ph type="sldNum" sz="quarter" idx="12"/>
          </p:nvPr>
        </p:nvSpPr>
        <p:spPr/>
        <p:txBody>
          <a:bodyPr/>
          <a:lstStyle/>
          <a:p>
            <a:fld id="{B13F5976-CE9D-4317-A140-F587A95E57E9}" type="slidenum">
              <a:rPr lang="en-IN" smtClean="0"/>
              <a:pPr/>
              <a:t>94</a:t>
            </a:fld>
            <a:endParaRPr lang="en-IN"/>
          </a:p>
        </p:txBody>
      </p:sp>
      <p:sp>
        <p:nvSpPr>
          <p:cNvPr id="4" name="Date Placeholder 3"/>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Survey questions - responses</a:t>
            </a:r>
            <a:endParaRPr lang="en-IN" dirty="0"/>
          </a:p>
        </p:txBody>
      </p:sp>
      <p:pic>
        <p:nvPicPr>
          <p:cNvPr id="3" name="Picture 2"/>
          <p:cNvPicPr>
            <a:picLocks noChangeAspect="1"/>
          </p:cNvPicPr>
          <p:nvPr/>
        </p:nvPicPr>
        <p:blipFill>
          <a:blip r:embed="rId2"/>
          <a:stretch>
            <a:fillRect/>
          </a:stretch>
        </p:blipFill>
        <p:spPr>
          <a:xfrm>
            <a:off x="762000" y="1371600"/>
            <a:ext cx="7557025" cy="4540513"/>
          </a:xfrm>
          <a:prstGeom prst="rect">
            <a:avLst/>
          </a:prstGeom>
        </p:spPr>
      </p:pic>
      <p:sp>
        <p:nvSpPr>
          <p:cNvPr id="5" name="Slide Number Placeholder 4"/>
          <p:cNvSpPr>
            <a:spLocks noGrp="1"/>
          </p:cNvSpPr>
          <p:nvPr>
            <p:ph type="sldNum" sz="quarter" idx="12"/>
          </p:nvPr>
        </p:nvSpPr>
        <p:spPr/>
        <p:txBody>
          <a:bodyPr/>
          <a:lstStyle/>
          <a:p>
            <a:fld id="{B13F5976-CE9D-4317-A140-F587A95E57E9}" type="slidenum">
              <a:rPr lang="en-IN" smtClean="0"/>
              <a:pPr/>
              <a:t>95</a:t>
            </a:fld>
            <a:endParaRPr lang="en-IN"/>
          </a:p>
        </p:txBody>
      </p:sp>
      <p:sp>
        <p:nvSpPr>
          <p:cNvPr id="4" name="Date Placeholder 3"/>
          <p:cNvSpPr>
            <a:spLocks noGrp="1"/>
          </p:cNvSpPr>
          <p:nvPr>
            <p:ph type="dt" sz="half" idx="10"/>
          </p:nvPr>
        </p:nvSpPr>
        <p:spPr/>
        <p:txBody>
          <a:bodyPr/>
          <a:lstStyle/>
          <a:p>
            <a:r>
              <a:rPr lang="en-US" smtClean="0"/>
              <a:t>i-SIGCSE</a:t>
            </a:r>
            <a:endParaRPr lang="en-IN"/>
          </a:p>
        </p:txBody>
      </p:sp>
      <p:sp>
        <p:nvSpPr>
          <p:cNvPr id="6" name="Footer Placeholder 5"/>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831160"/>
          </a:xfrm>
        </p:spPr>
        <p:txBody>
          <a:bodyPr>
            <a:noAutofit/>
          </a:bodyPr>
          <a:lstStyle/>
          <a:p>
            <a:r>
              <a:rPr lang="en-IN" sz="2400" dirty="0" smtClean="0"/>
              <a:t>RQ1: What </a:t>
            </a:r>
            <a:r>
              <a:rPr lang="en-IN" sz="2400" dirty="0" err="1" smtClean="0"/>
              <a:t>behaviors</a:t>
            </a:r>
            <a:r>
              <a:rPr lang="en-IN" sz="2400" dirty="0" smtClean="0"/>
              <a:t> do students engage in during TPS in a large class?</a:t>
            </a:r>
          </a:p>
          <a:p>
            <a:pPr lvl="1"/>
            <a:r>
              <a:rPr lang="en-IN" sz="2000" dirty="0" smtClean="0"/>
              <a:t>Range of </a:t>
            </a:r>
            <a:r>
              <a:rPr lang="en-IN" sz="2000" dirty="0" err="1" smtClean="0"/>
              <a:t>behaviors</a:t>
            </a:r>
            <a:r>
              <a:rPr lang="en-IN" sz="2000" dirty="0" smtClean="0"/>
              <a:t> are displayed (see pie charts).</a:t>
            </a:r>
          </a:p>
          <a:p>
            <a:pPr lvl="1"/>
            <a:r>
              <a:rPr lang="en-IN" sz="2000" dirty="0" smtClean="0">
                <a:solidFill>
                  <a:srgbClr val="C00000"/>
                </a:solidFill>
              </a:rPr>
              <a:t>Predominantly follows expectations of desirable </a:t>
            </a:r>
            <a:r>
              <a:rPr lang="en-IN" sz="2000" dirty="0" err="1" smtClean="0">
                <a:solidFill>
                  <a:srgbClr val="C00000"/>
                </a:solidFill>
              </a:rPr>
              <a:t>behavior</a:t>
            </a:r>
            <a:r>
              <a:rPr lang="en-IN" sz="2000" dirty="0" smtClean="0">
                <a:solidFill>
                  <a:srgbClr val="C00000"/>
                </a:solidFill>
              </a:rPr>
              <a:t> in each phase.</a:t>
            </a:r>
          </a:p>
          <a:p>
            <a:endParaRPr lang="en-IN" sz="2400" dirty="0" smtClean="0">
              <a:solidFill>
                <a:srgbClr val="C00000"/>
              </a:solidFill>
            </a:endParaRPr>
          </a:p>
          <a:p>
            <a:r>
              <a:rPr lang="en-IN" sz="2400" dirty="0" smtClean="0"/>
              <a:t>RQ2: How much student engagement occurs during TPS </a:t>
            </a:r>
            <a:r>
              <a:rPr lang="en-IN" sz="2400" dirty="0" err="1" smtClean="0"/>
              <a:t>acitivity</a:t>
            </a:r>
            <a:r>
              <a:rPr lang="en-IN" sz="2400" dirty="0" smtClean="0"/>
              <a:t>?</a:t>
            </a:r>
          </a:p>
          <a:p>
            <a:pPr lvl="1"/>
            <a:r>
              <a:rPr lang="en-IN" sz="2000" dirty="0" smtClean="0"/>
              <a:t>70% to 95% of students are engaged, averaging out to 83% (see bar charts).</a:t>
            </a:r>
          </a:p>
          <a:p>
            <a:pPr lvl="1"/>
            <a:r>
              <a:rPr lang="en-IN" sz="2000" dirty="0" smtClean="0">
                <a:solidFill>
                  <a:srgbClr val="C00000"/>
                </a:solidFill>
              </a:rPr>
              <a:t>Observations and self-reported engagement triangulate well.</a:t>
            </a:r>
          </a:p>
          <a:p>
            <a:endParaRPr lang="en-IN" sz="2400" dirty="0" smtClean="0">
              <a:solidFill>
                <a:srgbClr val="C00000"/>
              </a:solidFill>
            </a:endParaRPr>
          </a:p>
          <a:p>
            <a:r>
              <a:rPr lang="en-IN" sz="2400" dirty="0" smtClean="0"/>
              <a:t>RQ3: How does the engagement change as the TPS progresses?</a:t>
            </a:r>
          </a:p>
          <a:p>
            <a:pPr lvl="1"/>
            <a:r>
              <a:rPr lang="en-IN" sz="2000" dirty="0" smtClean="0"/>
              <a:t>Student who is fully engaged in the think phase is likely remain engaged with probability 0.68 (see state-transition diagram).</a:t>
            </a:r>
          </a:p>
          <a:p>
            <a:pPr lvl="1"/>
            <a:r>
              <a:rPr lang="en-IN" sz="2000" dirty="0" smtClean="0">
                <a:solidFill>
                  <a:srgbClr val="C00000"/>
                </a:solidFill>
              </a:rPr>
              <a:t>Significant probabilities (0.47, 0.6) that students from lower engagement states in think phase will move to higher engagement states in pair phase.</a:t>
            </a:r>
          </a:p>
          <a:p>
            <a:endParaRPr lang="en-IN" sz="2400" dirty="0" smtClean="0">
              <a:solidFill>
                <a:srgbClr val="C00000"/>
              </a:solidFill>
            </a:endParaRP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Summary of TPS for engagement</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96</a:t>
            </a:fld>
            <a:endParaRPr lang="en-IN"/>
          </a:p>
        </p:txBody>
      </p:sp>
    </p:spTree>
    <p:extLst>
      <p:ext uri="{BB962C8B-B14F-4D97-AF65-F5344CB8AC3E}">
        <p14:creationId xmlns:p14="http://schemas.microsoft.com/office/powerpoint/2010/main" val="2526055994"/>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831160"/>
          </a:xfrm>
        </p:spPr>
        <p:txBody>
          <a:bodyPr>
            <a:noAutofit/>
          </a:bodyPr>
          <a:lstStyle/>
          <a:p>
            <a:r>
              <a:rPr lang="en-US" sz="2400" dirty="0" smtClean="0"/>
              <a:t>Two-group, quasi-experimental study:</a:t>
            </a:r>
          </a:p>
          <a:p>
            <a:pPr lvl="1"/>
            <a:r>
              <a:rPr lang="en-US" sz="2000" dirty="0" smtClean="0"/>
              <a:t>One section was the experimental group (263 students), which received a TPS treatment, and the other was control group (184 students), which received a regular interactive lecture. Same instructor for both groups.</a:t>
            </a:r>
          </a:p>
          <a:p>
            <a:r>
              <a:rPr lang="en-US" sz="2400" dirty="0" smtClean="0"/>
              <a:t>Topic: CPU execution sequence of multiple threads.</a:t>
            </a:r>
          </a:p>
          <a:p>
            <a:pPr lvl="1"/>
            <a:r>
              <a:rPr lang="en-US" sz="2000" dirty="0" smtClean="0"/>
              <a:t>Concept is new to both novices and advanced learners, so their prior knowledge does not play a role.</a:t>
            </a:r>
          </a:p>
          <a:p>
            <a:r>
              <a:rPr lang="en-US" sz="2400" dirty="0" smtClean="0"/>
              <a:t>TPS Treatment:</a:t>
            </a:r>
          </a:p>
          <a:p>
            <a:pPr lvl="1"/>
            <a:r>
              <a:rPr lang="en-IN" sz="2000" dirty="0" smtClean="0">
                <a:solidFill>
                  <a:srgbClr val="0070C0"/>
                </a:solidFill>
              </a:rPr>
              <a:t>Think:</a:t>
            </a:r>
            <a:r>
              <a:rPr lang="en-IN" sz="2000" dirty="0" smtClean="0"/>
              <a:t> Write one possible interleaved execution sequence.</a:t>
            </a:r>
            <a:endParaRPr lang="en-US" sz="2000" dirty="0" smtClean="0"/>
          </a:p>
          <a:p>
            <a:pPr lvl="1"/>
            <a:r>
              <a:rPr lang="en-US" sz="2000" dirty="0" smtClean="0">
                <a:solidFill>
                  <a:srgbClr val="0070C0"/>
                </a:solidFill>
              </a:rPr>
              <a:t>Pair:</a:t>
            </a:r>
            <a:r>
              <a:rPr lang="en-US" sz="2000" dirty="0" smtClean="0"/>
              <a:t> Check your neighbors’ solution. If it is the same as yours, come up with a second possible interleaved execution </a:t>
            </a:r>
            <a:r>
              <a:rPr lang="en-IN" sz="2000" dirty="0" smtClean="0"/>
              <a:t>sequence.</a:t>
            </a:r>
            <a:endParaRPr lang="en-US" sz="2000" dirty="0" smtClean="0"/>
          </a:p>
          <a:p>
            <a:pPr lvl="1"/>
            <a:r>
              <a:rPr lang="en-US" sz="2000" dirty="0" smtClean="0">
                <a:solidFill>
                  <a:srgbClr val="0070C0"/>
                </a:solidFill>
              </a:rPr>
              <a:t>Share:</a:t>
            </a:r>
            <a:r>
              <a:rPr lang="en-US" sz="2000" dirty="0" smtClean="0"/>
              <a:t> Identify differences in your solution with one given by the Instructor. </a:t>
            </a:r>
          </a:p>
          <a:p>
            <a:r>
              <a:rPr lang="en-US" sz="2400" dirty="0" smtClean="0"/>
              <a:t>Post-test:</a:t>
            </a:r>
          </a:p>
          <a:p>
            <a:pPr lvl="1"/>
            <a:r>
              <a:rPr lang="en-US" sz="2000" dirty="0" smtClean="0"/>
              <a:t>Problem on thread interleaving, similar to the one discussed. Included as the last part of Quiz1 – in the class following the above activity.</a:t>
            </a:r>
          </a:p>
          <a:p>
            <a:pPr>
              <a:buNone/>
            </a:pPr>
            <a:r>
              <a:rPr lang="en-US" sz="1600" dirty="0" smtClean="0">
                <a:solidFill>
                  <a:srgbClr val="30AEAB"/>
                </a:solidFill>
                <a:latin typeface="Calibri" pitchFamily="34" charset="0"/>
                <a:cs typeface="Calibri" pitchFamily="34" charset="0"/>
              </a:rPr>
              <a:t>A. </a:t>
            </a:r>
            <a:r>
              <a:rPr lang="en-US" sz="1600" dirty="0" err="1" smtClean="0">
                <a:solidFill>
                  <a:srgbClr val="30AEAB"/>
                </a:solidFill>
                <a:latin typeface="Calibri" pitchFamily="34" charset="0"/>
                <a:cs typeface="Calibri" pitchFamily="34" charset="0"/>
              </a:rPr>
              <a:t>Kothiyal</a:t>
            </a:r>
            <a:r>
              <a:rPr lang="en-US" sz="1600" dirty="0" smtClean="0">
                <a:solidFill>
                  <a:srgbClr val="30AEAB"/>
                </a:solidFill>
                <a:latin typeface="Calibri" pitchFamily="34" charset="0"/>
                <a:cs typeface="Calibri" pitchFamily="34" charset="0"/>
              </a:rPr>
              <a:t>, S. Murthy and S. </a:t>
            </a:r>
            <a:r>
              <a:rPr lang="en-US" sz="1600" dirty="0" err="1" smtClean="0">
                <a:solidFill>
                  <a:srgbClr val="30AEAB"/>
                </a:solidFill>
                <a:latin typeface="Calibri" pitchFamily="34" charset="0"/>
                <a:cs typeface="Calibri" pitchFamily="34" charset="0"/>
              </a:rPr>
              <a:t>Iyer</a:t>
            </a:r>
            <a:r>
              <a:rPr lang="en-US" sz="1600" dirty="0" smtClean="0">
                <a:solidFill>
                  <a:srgbClr val="30AEAB"/>
                </a:solidFill>
                <a:latin typeface="Calibri" pitchFamily="34" charset="0"/>
                <a:cs typeface="Calibri" pitchFamily="34" charset="0"/>
              </a:rPr>
              <a:t>, “</a:t>
            </a:r>
            <a:r>
              <a:rPr lang="en-US" sz="1600" dirty="0" err="1" smtClean="0">
                <a:solidFill>
                  <a:srgbClr val="30AEAB"/>
                </a:solidFill>
                <a:latin typeface="Calibri" pitchFamily="34" charset="0"/>
                <a:cs typeface="Calibri" pitchFamily="34" charset="0"/>
              </a:rPr>
              <a:t>Thi</a:t>
            </a:r>
            <a:r>
              <a:rPr lang="en-IN" sz="1600" dirty="0" err="1" smtClean="0">
                <a:solidFill>
                  <a:srgbClr val="30AEAB"/>
                </a:solidFill>
                <a:latin typeface="Calibri" pitchFamily="34" charset="0"/>
                <a:cs typeface="Calibri" pitchFamily="34" charset="0"/>
              </a:rPr>
              <a:t>nk</a:t>
            </a:r>
            <a:r>
              <a:rPr lang="en-IN" sz="1600" dirty="0" smtClean="0">
                <a:solidFill>
                  <a:srgbClr val="30AEAB"/>
                </a:solidFill>
                <a:latin typeface="Calibri" pitchFamily="34" charset="0"/>
                <a:cs typeface="Calibri" pitchFamily="34" charset="0"/>
              </a:rPr>
              <a:t>-Pair-Share in a large CS1 class: Does learning really happen?” ACM Innovations and Technology in Computer Science Education (</a:t>
            </a:r>
            <a:r>
              <a:rPr lang="en-US" sz="1600" dirty="0" err="1" smtClean="0">
                <a:solidFill>
                  <a:srgbClr val="30AEAB"/>
                </a:solidFill>
                <a:latin typeface="Calibri" pitchFamily="34" charset="0"/>
                <a:cs typeface="Calibri" pitchFamily="34" charset="0"/>
              </a:rPr>
              <a:t>ITiCSE</a:t>
            </a:r>
            <a:r>
              <a:rPr lang="en-US" sz="1600" dirty="0" smtClean="0">
                <a:solidFill>
                  <a:srgbClr val="30AEAB"/>
                </a:solidFill>
                <a:latin typeface="Calibri" pitchFamily="34" charset="0"/>
                <a:cs typeface="Calibri" pitchFamily="34" charset="0"/>
              </a:rPr>
              <a:t>) , Uppsala, 2014</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TPS and learning</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97</a:t>
            </a:fld>
            <a:endParaRPr lang="en-IN"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763000" cy="5754960"/>
          </a:xfrm>
        </p:spPr>
        <p:txBody>
          <a:bodyPr>
            <a:noAutofit/>
          </a:bodyPr>
          <a:lstStyle/>
          <a:p>
            <a:pPr lvl="0"/>
            <a:r>
              <a:rPr lang="en-IN" sz="2800" dirty="0" smtClean="0"/>
              <a:t>RQ1: Do TPS activities lead to increased conceptual understanding and application of CS1 concepts?</a:t>
            </a:r>
          </a:p>
          <a:p>
            <a:pPr lvl="1"/>
            <a:r>
              <a:rPr lang="en-US" sz="2400" dirty="0" smtClean="0">
                <a:solidFill>
                  <a:srgbClr val="0070C0"/>
                </a:solidFill>
              </a:rPr>
              <a:t>Answered through: 2 group quasi-experimental study.</a:t>
            </a:r>
          </a:p>
          <a:p>
            <a:pPr lvl="0"/>
            <a:endParaRPr lang="en-US" sz="2800" dirty="0" smtClean="0"/>
          </a:p>
          <a:p>
            <a:pPr lvl="0"/>
            <a:r>
              <a:rPr lang="en-US" sz="2800" dirty="0" smtClean="0"/>
              <a:t>RQ2: What are the students’ perceptions of learning with TPS?</a:t>
            </a:r>
          </a:p>
          <a:p>
            <a:pPr lvl="1"/>
            <a:r>
              <a:rPr lang="en-US" sz="2400" dirty="0" smtClean="0">
                <a:solidFill>
                  <a:srgbClr val="0070C0"/>
                </a:solidFill>
              </a:rPr>
              <a:t>Answered through: Focus group interviews.</a:t>
            </a:r>
          </a:p>
          <a:p>
            <a:endParaRPr lang="en-US" sz="2800" dirty="0" smtClean="0"/>
          </a:p>
          <a:p>
            <a:r>
              <a:rPr lang="en-US" sz="2800" dirty="0" smtClean="0"/>
              <a:t>RQ3: What are the instructor’s perceptions of teaching with TPS?</a:t>
            </a:r>
          </a:p>
          <a:p>
            <a:pPr lvl="1"/>
            <a:r>
              <a:rPr lang="en-US" sz="2400" dirty="0" smtClean="0">
                <a:solidFill>
                  <a:srgbClr val="0070C0"/>
                </a:solidFill>
              </a:rPr>
              <a:t>Answered through: Instructor class logs.</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TPS and learning: Research Questions</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98</a:t>
            </a:fld>
            <a:endParaRPr lang="en-IN" dirty="0"/>
          </a:p>
        </p:txBody>
      </p:sp>
      <p:sp>
        <p:nvSpPr>
          <p:cNvPr id="2" name="Date Placeholder 1"/>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353389973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831160"/>
          </a:xfrm>
        </p:spPr>
        <p:txBody>
          <a:bodyPr>
            <a:noAutofit/>
          </a:bodyPr>
          <a:lstStyle/>
          <a:p>
            <a:r>
              <a:rPr lang="en-US" sz="2400" dirty="0" smtClean="0"/>
              <a:t>Two-group, pre-post quasi-experimental study.</a:t>
            </a:r>
          </a:p>
          <a:p>
            <a:r>
              <a:rPr lang="en-US" sz="2400" dirty="0" smtClean="0"/>
              <a:t>Sample – Course had 2 sections and same instructor for both.</a:t>
            </a:r>
          </a:p>
          <a:p>
            <a:pPr lvl="1"/>
            <a:r>
              <a:rPr lang="en-US" sz="2000" dirty="0" smtClean="0"/>
              <a:t>One section was the experimental group (263 students), which received a TPS treatment, and the other was control group (184 students), which received a regular interactive lecture. </a:t>
            </a:r>
          </a:p>
          <a:p>
            <a:pPr lvl="1"/>
            <a:r>
              <a:rPr lang="en-US" sz="2000" dirty="0" smtClean="0"/>
              <a:t>Equivalence established on the basis of a pre-test of 5 questions on the pre-requisites. Mann Whitney U test showed no significant difference.</a:t>
            </a:r>
          </a:p>
          <a:p>
            <a:endParaRPr lang="en-US" sz="2400" dirty="0" smtClean="0"/>
          </a:p>
          <a:p>
            <a:r>
              <a:rPr lang="en-US" sz="2400" dirty="0" smtClean="0"/>
              <a:t>Treatment:  Topic - CPU execution sequence of multiple threads.</a:t>
            </a:r>
          </a:p>
          <a:p>
            <a:pPr lvl="1"/>
            <a:r>
              <a:rPr lang="en-US" sz="2000" dirty="0" smtClean="0"/>
              <a:t>Concept is new to both novices and advanced learners, so their prior knowledge does not play a role.</a:t>
            </a:r>
          </a:p>
          <a:p>
            <a:pPr lvl="1"/>
            <a:r>
              <a:rPr lang="en-US" sz="2000" dirty="0" smtClean="0"/>
              <a:t>Instructor first explained the concept of multiple threads and thread synchronization via an interactive lecture. Next the instructor presented a problem on interleaving of threads.</a:t>
            </a:r>
          </a:p>
          <a:p>
            <a:pPr lvl="1"/>
            <a:r>
              <a:rPr lang="en-US" sz="2000" dirty="0" smtClean="0"/>
              <a:t>Control group: instructor explained the solution as a worked example</a:t>
            </a:r>
          </a:p>
          <a:p>
            <a:pPr lvl="1"/>
            <a:r>
              <a:rPr lang="en-US" sz="2000" dirty="0" smtClean="0"/>
              <a:t>Experimental group: problem was presented as a TPS activity</a:t>
            </a:r>
          </a:p>
        </p:txBody>
      </p:sp>
      <p:sp>
        <p:nvSpPr>
          <p:cNvPr id="4" name="Title 3"/>
          <p:cNvSpPr>
            <a:spLocks noGrp="1"/>
          </p:cNvSpPr>
          <p:nvPr>
            <p:ph type="title"/>
          </p:nvPr>
        </p:nvSpPr>
        <p:spPr>
          <a:xfrm>
            <a:off x="467544" y="0"/>
            <a:ext cx="8229600" cy="685800"/>
          </a:xfrm>
        </p:spPr>
        <p:txBody>
          <a:bodyPr>
            <a:normAutofit fontScale="90000"/>
          </a:bodyPr>
          <a:lstStyle/>
          <a:p>
            <a:r>
              <a:rPr lang="en-US" dirty="0" smtClean="0"/>
              <a:t>RQ1: Learning outcome measurement</a:t>
            </a:r>
            <a:endParaRPr lang="en-IN" dirty="0"/>
          </a:p>
        </p:txBody>
      </p:sp>
      <p:sp>
        <p:nvSpPr>
          <p:cNvPr id="6" name="Slide Number Placeholder 5"/>
          <p:cNvSpPr>
            <a:spLocks noGrp="1"/>
          </p:cNvSpPr>
          <p:nvPr>
            <p:ph type="sldNum" sz="quarter" idx="12"/>
          </p:nvPr>
        </p:nvSpPr>
        <p:spPr/>
        <p:txBody>
          <a:bodyPr/>
          <a:lstStyle/>
          <a:p>
            <a:fld id="{B13F5976-CE9D-4317-A140-F587A95E57E9}" type="slidenum">
              <a:rPr lang="en-IN" smtClean="0"/>
              <a:pPr/>
              <a:t>99</a:t>
            </a:fld>
            <a:endParaRPr lang="en-IN"/>
          </a:p>
        </p:txBody>
      </p:sp>
      <p:sp>
        <p:nvSpPr>
          <p:cNvPr id="2" name="Date Placeholder 1"/>
          <p:cNvSpPr>
            <a:spLocks noGrp="1"/>
          </p:cNvSpPr>
          <p:nvPr>
            <p:ph type="dt" sz="half" idx="10"/>
          </p:nvPr>
        </p:nvSpPr>
        <p:spPr/>
        <p:txBody>
          <a:bodyPr/>
          <a:lstStyle/>
          <a:p>
            <a:r>
              <a:rPr lang="en-US" smtClean="0"/>
              <a:t>i-SIGCSE</a:t>
            </a:r>
            <a:endParaRPr lang="en-IN"/>
          </a:p>
        </p:txBody>
      </p:sp>
      <p:sp>
        <p:nvSpPr>
          <p:cNvPr id="5" name="Footer Placeholder 4"/>
          <p:cNvSpPr>
            <a:spLocks noGrp="1"/>
          </p:cNvSpPr>
          <p:nvPr>
            <p:ph type="ftr" sz="quarter" idx="11"/>
          </p:nvPr>
        </p:nvSpPr>
        <p:spPr/>
        <p:txBody>
          <a:bodyPr/>
          <a:lstStyle/>
          <a:p>
            <a:r>
              <a:rPr lang="en-IN" smtClean="0"/>
              <a:t>IIT Bombay</a:t>
            </a:r>
            <a:endParaRPr lang="en-IN"/>
          </a:p>
        </p:txBody>
      </p:sp>
    </p:spTree>
    <p:extLst>
      <p:ext uri="{BB962C8B-B14F-4D97-AF65-F5344CB8AC3E}">
        <p14:creationId xmlns:p14="http://schemas.microsoft.com/office/powerpoint/2010/main" val="573073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5253</TotalTime>
  <Words>8607</Words>
  <Application>Microsoft Office PowerPoint</Application>
  <PresentationFormat>On-screen Show (4:3)</PresentationFormat>
  <Paragraphs>1411</Paragraphs>
  <Slides>110</Slides>
  <Notes>60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110</vt:i4>
      </vt:variant>
    </vt:vector>
  </HeadingPairs>
  <TitlesOfParts>
    <vt:vector size="122" baseType="lpstr">
      <vt:lpstr>ＭＳ Ｐゴシック</vt:lpstr>
      <vt:lpstr>ＭＳ Ｐゴシック</vt:lpstr>
      <vt:lpstr>Arial</vt:lpstr>
      <vt:lpstr>Calibri</vt:lpstr>
      <vt:lpstr>Calisto MT</vt:lpstr>
      <vt:lpstr>LiberationSans</vt:lpstr>
      <vt:lpstr>Times</vt:lpstr>
      <vt:lpstr>Times New Roman</vt:lpstr>
      <vt:lpstr>Verdana</vt:lpstr>
      <vt:lpstr>Wingdings</vt:lpstr>
      <vt:lpstr>ヒラギノ明朝 ProN W3</vt:lpstr>
      <vt:lpstr>Office Theme</vt:lpstr>
      <vt:lpstr>Effective Teaching-Learning in Computer Science</vt:lpstr>
      <vt:lpstr>Interdisciplinary programme in Educational Technology</vt:lpstr>
      <vt:lpstr>What do we want our students to learn?</vt:lpstr>
      <vt:lpstr>Three aspects of effective pedagogy</vt:lpstr>
      <vt:lpstr>Principles from cognitive science research</vt:lpstr>
      <vt:lpstr>All good in theory, but how can a teacher practice these?</vt:lpstr>
      <vt:lpstr>What is active-learning?</vt:lpstr>
      <vt:lpstr>Requirements of active learning strategies</vt:lpstr>
      <vt:lpstr>Why bother with active learning strategies? Aren’t the following good enough?</vt:lpstr>
      <vt:lpstr>Some evidence for need for active learning</vt:lpstr>
      <vt:lpstr>Gains from active learning strategies  </vt:lpstr>
      <vt:lpstr>Features of active learning strategies</vt:lpstr>
      <vt:lpstr>Activity 1 - Is this teacher doing active-learning?</vt:lpstr>
      <vt:lpstr>Activity 1 - Is this teacher doing active-learning?</vt:lpstr>
      <vt:lpstr>Recap: What is active learning?</vt:lpstr>
      <vt:lpstr>Activity 2 – Fostering active-learning in your class</vt:lpstr>
      <vt:lpstr>Implementing active learning in your classes – some activities</vt:lpstr>
      <vt:lpstr>Important good practice –  Applicable for all active learning strategies</vt:lpstr>
      <vt:lpstr>What are some active learning strategies?</vt:lpstr>
      <vt:lpstr>PowerPoint Presentation</vt:lpstr>
      <vt:lpstr>PowerPoint Presentation</vt:lpstr>
      <vt:lpstr>More on Peer-Instruction</vt:lpstr>
      <vt:lpstr>Anatomy of Peer-Instruction method</vt:lpstr>
      <vt:lpstr>PowerPoint Presentation</vt:lpstr>
      <vt:lpstr>Example 1: Counting iterations</vt:lpstr>
      <vt:lpstr>Example 2: Predict the outcome of a program  </vt:lpstr>
      <vt:lpstr>What makes a peer-instruction question “good”?</vt:lpstr>
      <vt:lpstr>When to use PI within the learning cycle</vt:lpstr>
      <vt:lpstr>Challenges you might face</vt:lpstr>
      <vt:lpstr>Plenty of resources</vt:lpstr>
      <vt:lpstr>What are some active learning strategies?</vt:lpstr>
      <vt:lpstr>PowerPoint Presentation</vt:lpstr>
      <vt:lpstr>PowerPoint Presentation</vt:lpstr>
      <vt:lpstr>More on Think-Pair-Share</vt:lpstr>
      <vt:lpstr>PowerPoint Presentation</vt:lpstr>
      <vt:lpstr>TPS in CS 101: Example 1 (conceptual)</vt:lpstr>
      <vt:lpstr>Did TPS work in CS101?</vt:lpstr>
      <vt:lpstr>Summary of TPS setup guidelines</vt:lpstr>
      <vt:lpstr>Going further</vt:lpstr>
      <vt:lpstr>Education research in your classroom</vt:lpstr>
      <vt:lpstr>Conferences</vt:lpstr>
      <vt:lpstr>Peer-Instruction Details</vt:lpstr>
      <vt:lpstr>Anatomy of Peer-Instruction method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 Counting iterations</vt:lpstr>
      <vt:lpstr>Example 2: Predict the outcome of a program  </vt:lpstr>
      <vt:lpstr>Example 3: What does this code do? </vt:lpstr>
      <vt:lpstr>PowerPoint Presentation</vt:lpstr>
      <vt:lpstr>Example 5: Debug </vt:lpstr>
      <vt:lpstr>What makes a peer-instruction question “good”?</vt:lpstr>
      <vt:lpstr>What makes a good Peer-Instruction question?</vt:lpstr>
      <vt:lpstr>Activity – write your own question</vt:lpstr>
      <vt:lpstr>PowerPoint Presentation</vt:lpstr>
      <vt:lpstr>Questions within the learning cycle</vt:lpstr>
      <vt:lpstr>Questions within the learning cycle</vt:lpstr>
      <vt:lpstr>Questions within the learning cycle</vt:lpstr>
      <vt:lpstr>PowerPoint Presentation</vt:lpstr>
      <vt:lpstr>Challenges you might face</vt:lpstr>
      <vt:lpstr>Challenges you might face</vt:lpstr>
      <vt:lpstr>Challenges you might face</vt:lpstr>
      <vt:lpstr>Challenges you might face</vt:lpstr>
      <vt:lpstr>Challenges you might face</vt:lpstr>
      <vt:lpstr>Best Practices</vt:lpstr>
      <vt:lpstr>Best Practices</vt:lpstr>
      <vt:lpstr>Plenty of resources</vt:lpstr>
      <vt:lpstr>Think-Pair-Share Details</vt:lpstr>
      <vt:lpstr>Clicker Question</vt:lpstr>
      <vt:lpstr>Think-Pair-Share Activity</vt:lpstr>
      <vt:lpstr>Think-Pair-Share Activity</vt:lpstr>
      <vt:lpstr>Think-Pair-Share Activity</vt:lpstr>
      <vt:lpstr>Think-Pair-Share (TPS)</vt:lpstr>
      <vt:lpstr>PowerPoint Presentation</vt:lpstr>
      <vt:lpstr>PowerPoint Presentation</vt:lpstr>
      <vt:lpstr>TPS in CS 101: Example 1 (conceptual)</vt:lpstr>
      <vt:lpstr>TPS in CS 101: Example 2 (detailing)</vt:lpstr>
      <vt:lpstr>TPS in CS 101: Example 3 (Multiple solutions)</vt:lpstr>
      <vt:lpstr>PowerPoint Presentation</vt:lpstr>
      <vt:lpstr>TPS in CS 101: Example 4 (design)</vt:lpstr>
      <vt:lpstr>Summary of TPS setup guidelines</vt:lpstr>
      <vt:lpstr>Experiments with TPS in CS 101 (Details)</vt:lpstr>
      <vt:lpstr>Goals</vt:lpstr>
      <vt:lpstr>How we implemented TPS</vt:lpstr>
      <vt:lpstr>Did TPS work in CS101? - Overview</vt:lpstr>
      <vt:lpstr>How did we measure engagement? - Observation Protocol</vt:lpstr>
      <vt:lpstr>Frequencies of behaviours in each phase</vt:lpstr>
      <vt:lpstr>Average classroom engagement levels</vt:lpstr>
      <vt:lpstr>Student behaviour transition model</vt:lpstr>
      <vt:lpstr>How did we triangulate? - engagement survey</vt:lpstr>
      <vt:lpstr>Survey questions - responses</vt:lpstr>
      <vt:lpstr>Summary of TPS for engagement</vt:lpstr>
      <vt:lpstr>TPS and learning</vt:lpstr>
      <vt:lpstr>TPS and learning: Research Questions</vt:lpstr>
      <vt:lpstr>RQ1: Learning outcome measurement</vt:lpstr>
      <vt:lpstr>RQ1: Problem given during treatment</vt:lpstr>
      <vt:lpstr>RQ1: Post-test results</vt:lpstr>
      <vt:lpstr>RQ1: Stratified Analysis (Expt group)</vt:lpstr>
      <vt:lpstr>RQ1: Stratified Analysis (Control group)</vt:lpstr>
      <vt:lpstr>RQ1: Confirmation</vt:lpstr>
      <vt:lpstr>RQ2: Student perceptions of TPS</vt:lpstr>
      <vt:lpstr>RQ2: Confirmation</vt:lpstr>
      <vt:lpstr>RQ3: Instructor perceptions</vt:lpstr>
      <vt:lpstr>Snippets from cs 101 course evaluation</vt:lpstr>
      <vt:lpstr>Summary of findings</vt:lpstr>
      <vt:lpstr>Summary of TPS setup guidelines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Think-Pair-Share</dc:title>
  <dc:creator>Sridhar Iyer</dc:creator>
  <cp:lastModifiedBy>Sridhar Iyer</cp:lastModifiedBy>
  <cp:revision>235</cp:revision>
  <dcterms:created xsi:type="dcterms:W3CDTF">2013-08-05T17:57:43Z</dcterms:created>
  <dcterms:modified xsi:type="dcterms:W3CDTF">2015-02-04T14:23:32Z</dcterms:modified>
</cp:coreProperties>
</file>