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70" r:id="rId2"/>
  </p:sldMasterIdLst>
  <p:notesMasterIdLst>
    <p:notesMasterId r:id="rId73"/>
  </p:notesMasterIdLst>
  <p:handoutMasterIdLst>
    <p:handoutMasterId r:id="rId74"/>
  </p:handoutMasterIdLst>
  <p:sldIdLst>
    <p:sldId id="489" r:id="rId3"/>
    <p:sldId id="377" r:id="rId4"/>
    <p:sldId id="526" r:id="rId5"/>
    <p:sldId id="490" r:id="rId6"/>
    <p:sldId id="462" r:id="rId7"/>
    <p:sldId id="394" r:id="rId8"/>
    <p:sldId id="457" r:id="rId9"/>
    <p:sldId id="458" r:id="rId10"/>
    <p:sldId id="493" r:id="rId11"/>
    <p:sldId id="491" r:id="rId12"/>
    <p:sldId id="528" r:id="rId13"/>
    <p:sldId id="499" r:id="rId14"/>
    <p:sldId id="500" r:id="rId15"/>
    <p:sldId id="459" r:id="rId16"/>
    <p:sldId id="476" r:id="rId17"/>
    <p:sldId id="495" r:id="rId18"/>
    <p:sldId id="496" r:id="rId19"/>
    <p:sldId id="494" r:id="rId20"/>
    <p:sldId id="479" r:id="rId21"/>
    <p:sldId id="498" r:id="rId22"/>
    <p:sldId id="464" r:id="rId23"/>
    <p:sldId id="465" r:id="rId24"/>
    <p:sldId id="477" r:id="rId25"/>
    <p:sldId id="478" r:id="rId26"/>
    <p:sldId id="536" r:id="rId27"/>
    <p:sldId id="473" r:id="rId28"/>
    <p:sldId id="505" r:id="rId29"/>
    <p:sldId id="501" r:id="rId30"/>
    <p:sldId id="514" r:id="rId31"/>
    <p:sldId id="513" r:id="rId32"/>
    <p:sldId id="532" r:id="rId33"/>
    <p:sldId id="515" r:id="rId34"/>
    <p:sldId id="502" r:id="rId35"/>
    <p:sldId id="533" r:id="rId36"/>
    <p:sldId id="516" r:id="rId37"/>
    <p:sldId id="503" r:id="rId38"/>
    <p:sldId id="534" r:id="rId39"/>
    <p:sldId id="519" r:id="rId40"/>
    <p:sldId id="504" r:id="rId41"/>
    <p:sldId id="535" r:id="rId42"/>
    <p:sldId id="517" r:id="rId43"/>
    <p:sldId id="518" r:id="rId44"/>
    <p:sldId id="480" r:id="rId45"/>
    <p:sldId id="523" r:id="rId46"/>
    <p:sldId id="524" r:id="rId47"/>
    <p:sldId id="521" r:id="rId48"/>
    <p:sldId id="537" r:id="rId49"/>
    <p:sldId id="483" r:id="rId50"/>
    <p:sldId id="525" r:id="rId51"/>
    <p:sldId id="485" r:id="rId52"/>
    <p:sldId id="520" r:id="rId53"/>
    <p:sldId id="538" r:id="rId54"/>
    <p:sldId id="455" r:id="rId55"/>
    <p:sldId id="486" r:id="rId56"/>
    <p:sldId id="539" r:id="rId57"/>
    <p:sldId id="475" r:id="rId58"/>
    <p:sldId id="469" r:id="rId59"/>
    <p:sldId id="529" r:id="rId60"/>
    <p:sldId id="467" r:id="rId61"/>
    <p:sldId id="530" r:id="rId62"/>
    <p:sldId id="487" r:id="rId63"/>
    <p:sldId id="527" r:id="rId64"/>
    <p:sldId id="540" r:id="rId65"/>
    <p:sldId id="531" r:id="rId66"/>
    <p:sldId id="466" r:id="rId67"/>
    <p:sldId id="488" r:id="rId68"/>
    <p:sldId id="470" r:id="rId69"/>
    <p:sldId id="492" r:id="rId70"/>
    <p:sldId id="541" r:id="rId71"/>
    <p:sldId id="381" r:id="rId7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4">
          <p15:clr>
            <a:srgbClr val="A4A3A4"/>
          </p15:clr>
        </p15:guide>
        <p15:guide id="2" orient="horz" pos="1812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1188">
          <p15:clr>
            <a:srgbClr val="A4A3A4"/>
          </p15:clr>
        </p15:guide>
        <p15:guide id="5" orient="horz" pos="2436">
          <p15:clr>
            <a:srgbClr val="A4A3A4"/>
          </p15:clr>
        </p15:guide>
        <p15:guide id="6" pos="240">
          <p15:clr>
            <a:srgbClr val="A4A3A4"/>
          </p15:clr>
        </p15:guide>
        <p15:guide id="7" pos="4944">
          <p15:clr>
            <a:srgbClr val="A4A3A4"/>
          </p15:clr>
        </p15:guide>
        <p15:guide id="8" pos="5472">
          <p15:clr>
            <a:srgbClr val="A4A3A4"/>
          </p15:clr>
        </p15:guide>
        <p15:guide id="9" pos="384">
          <p15:clr>
            <a:srgbClr val="A4A3A4"/>
          </p15:clr>
        </p15:guide>
        <p15:guide id="10" pos="2208">
          <p15:clr>
            <a:srgbClr val="A4A3A4"/>
          </p15:clr>
        </p15:guide>
        <p15:guide id="11" pos="38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  <a:srgbClr val="CC0099"/>
    <a:srgbClr val="1F4B7D"/>
    <a:srgbClr val="1F497D"/>
    <a:srgbClr val="40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84686" autoAdjust="0"/>
  </p:normalViewPr>
  <p:slideViewPr>
    <p:cSldViewPr showGuides="1">
      <p:cViewPr varScale="1">
        <p:scale>
          <a:sx n="102" d="100"/>
          <a:sy n="102" d="100"/>
        </p:scale>
        <p:origin x="525" y="57"/>
      </p:cViewPr>
      <p:guideLst>
        <p:guide orient="horz" pos="804"/>
        <p:guide orient="horz" pos="1812"/>
        <p:guide orient="horz"/>
        <p:guide orient="horz" pos="1188"/>
        <p:guide orient="horz" pos="2436"/>
        <p:guide pos="240"/>
        <p:guide pos="4944"/>
        <p:guide pos="5472"/>
        <p:guide pos="384"/>
        <p:guide pos="2208"/>
        <p:guide pos="3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640" y="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7D33B-7C4D-4CB5-8A3D-C1F4E16DF8E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024476-091A-4FE5-AD4A-532A2BD6CFC2}">
      <dgm:prSet phldrT="[Text]"/>
      <dgm:spPr/>
      <dgm:t>
        <a:bodyPr/>
        <a:lstStyle/>
        <a:p>
          <a:r>
            <a:rPr lang="en-US" dirty="0" err="1"/>
            <a:t>LeD</a:t>
          </a:r>
          <a:endParaRPr lang="en-US" dirty="0"/>
        </a:p>
      </dgm:t>
    </dgm:pt>
    <dgm:pt modelId="{4A01A243-68AF-464B-A88A-50CA90696204}" type="parTrans" cxnId="{1E8F0A8B-3716-4FC4-8135-36ACC2386F98}">
      <dgm:prSet/>
      <dgm:spPr/>
      <dgm:t>
        <a:bodyPr/>
        <a:lstStyle/>
        <a:p>
          <a:endParaRPr lang="en-US"/>
        </a:p>
      </dgm:t>
    </dgm:pt>
    <dgm:pt modelId="{4509D35D-039F-4969-9D4A-A1D8A2323D0A}" type="sibTrans" cxnId="{1E8F0A8B-3716-4FC4-8135-36ACC2386F98}">
      <dgm:prSet/>
      <dgm:spPr/>
      <dgm:t>
        <a:bodyPr/>
        <a:lstStyle/>
        <a:p>
          <a:endParaRPr lang="en-US"/>
        </a:p>
      </dgm:t>
    </dgm:pt>
    <dgm:pt modelId="{F8959519-0407-4914-8F5C-5D7770E32E27}">
      <dgm:prSet phldrT="[Text]"/>
      <dgm:spPr/>
      <dgm:t>
        <a:bodyPr/>
        <a:lstStyle/>
        <a:p>
          <a:r>
            <a:rPr lang="en-US" dirty="0" err="1"/>
            <a:t>LbD</a:t>
          </a:r>
          <a:endParaRPr lang="en-US" dirty="0"/>
        </a:p>
      </dgm:t>
    </dgm:pt>
    <dgm:pt modelId="{35CBC29C-D2F1-462F-A8E3-3D608FCE3EDC}" type="parTrans" cxnId="{2F765B3A-BC1E-4C2E-A06D-17A3B9E6CF24}">
      <dgm:prSet/>
      <dgm:spPr/>
      <dgm:t>
        <a:bodyPr/>
        <a:lstStyle/>
        <a:p>
          <a:endParaRPr lang="en-US"/>
        </a:p>
      </dgm:t>
    </dgm:pt>
    <dgm:pt modelId="{96820B93-64FF-42EC-AA17-9F8AA7AB4028}" type="sibTrans" cxnId="{2F765B3A-BC1E-4C2E-A06D-17A3B9E6CF24}">
      <dgm:prSet/>
      <dgm:spPr/>
      <dgm:t>
        <a:bodyPr/>
        <a:lstStyle/>
        <a:p>
          <a:endParaRPr lang="en-US"/>
        </a:p>
      </dgm:t>
    </dgm:pt>
    <dgm:pt modelId="{9CA62B7A-7AB9-412C-AA6C-2C6CC8A4B795}">
      <dgm:prSet phldrT="[Text]"/>
      <dgm:spPr/>
      <dgm:t>
        <a:bodyPr/>
        <a:lstStyle/>
        <a:p>
          <a:r>
            <a:rPr lang="en-US" dirty="0" err="1"/>
            <a:t>LxI</a:t>
          </a:r>
          <a:endParaRPr lang="en-US" dirty="0"/>
        </a:p>
      </dgm:t>
    </dgm:pt>
    <dgm:pt modelId="{823BC62D-4BFD-4088-83BC-42A122ABDC7C}" type="parTrans" cxnId="{05DE0F7A-C4D3-4D14-9A21-DCFB427D6091}">
      <dgm:prSet/>
      <dgm:spPr/>
      <dgm:t>
        <a:bodyPr/>
        <a:lstStyle/>
        <a:p>
          <a:endParaRPr lang="en-US"/>
        </a:p>
      </dgm:t>
    </dgm:pt>
    <dgm:pt modelId="{93FB39A2-451C-4E78-806C-B93871D761C1}" type="sibTrans" cxnId="{05DE0F7A-C4D3-4D14-9A21-DCFB427D6091}">
      <dgm:prSet/>
      <dgm:spPr/>
      <dgm:t>
        <a:bodyPr/>
        <a:lstStyle/>
        <a:p>
          <a:endParaRPr lang="en-US"/>
        </a:p>
      </dgm:t>
    </dgm:pt>
    <dgm:pt modelId="{C9853C91-CE93-492B-A2CD-CB6AD873CF50}" type="pres">
      <dgm:prSet presAssocID="{C347D33B-7C4D-4CB5-8A3D-C1F4E16DF8E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18F6A92-C9FF-4728-9AF4-F7F11F9FD393}" type="pres">
      <dgm:prSet presAssocID="{F0024476-091A-4FE5-AD4A-532A2BD6CFC2}" presName="composite" presStyleCnt="0"/>
      <dgm:spPr/>
    </dgm:pt>
    <dgm:pt modelId="{A1877CC0-A78E-474B-82EA-1F095A0FF151}" type="pres">
      <dgm:prSet presAssocID="{F0024476-091A-4FE5-AD4A-532A2BD6CFC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1DB06-6382-4A6C-802A-D0ABF8613485}" type="pres">
      <dgm:prSet presAssocID="{F0024476-091A-4FE5-AD4A-532A2BD6CFC2}" presName="Childtext1" presStyleLbl="revTx" presStyleIdx="0" presStyleCnt="3" custLinFactX="22326" custLinFactNeighborX="100000" custLinFactNeighborY="-6256">
        <dgm:presLayoutVars>
          <dgm:chMax val="0"/>
          <dgm:chPref val="0"/>
          <dgm:bulletEnabled val="1"/>
        </dgm:presLayoutVars>
      </dgm:prSet>
      <dgm:spPr/>
    </dgm:pt>
    <dgm:pt modelId="{C91DFCF7-AE13-4CB0-AC04-B1DC0940BC38}" type="pres">
      <dgm:prSet presAssocID="{F0024476-091A-4FE5-AD4A-532A2BD6CFC2}" presName="BalanceSpacing" presStyleCnt="0"/>
      <dgm:spPr/>
    </dgm:pt>
    <dgm:pt modelId="{D202311B-8AD4-4FBC-B5F8-378D7668BBAB}" type="pres">
      <dgm:prSet presAssocID="{F0024476-091A-4FE5-AD4A-532A2BD6CFC2}" presName="BalanceSpacing1" presStyleCnt="0"/>
      <dgm:spPr/>
    </dgm:pt>
    <dgm:pt modelId="{80DB9C14-673C-435B-A5B3-034DED3903D1}" type="pres">
      <dgm:prSet presAssocID="{4509D35D-039F-4969-9D4A-A1D8A2323D0A}" presName="Accent1Text" presStyleLbl="node1" presStyleIdx="1" presStyleCnt="6"/>
      <dgm:spPr/>
      <dgm:t>
        <a:bodyPr/>
        <a:lstStyle/>
        <a:p>
          <a:endParaRPr lang="en-US"/>
        </a:p>
      </dgm:t>
    </dgm:pt>
    <dgm:pt modelId="{02605BCB-E21F-454C-A105-770E59C43759}" type="pres">
      <dgm:prSet presAssocID="{4509D35D-039F-4969-9D4A-A1D8A2323D0A}" presName="spaceBetweenRectangles" presStyleCnt="0"/>
      <dgm:spPr/>
    </dgm:pt>
    <dgm:pt modelId="{9C358666-FD00-4A80-ADAD-450064A8F5B2}" type="pres">
      <dgm:prSet presAssocID="{F8959519-0407-4914-8F5C-5D7770E32E27}" presName="composite" presStyleCnt="0"/>
      <dgm:spPr/>
    </dgm:pt>
    <dgm:pt modelId="{660A663A-8BC7-4231-8F61-F0CB29CDCF57}" type="pres">
      <dgm:prSet presAssocID="{F8959519-0407-4914-8F5C-5D7770E32E2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B297C-BCED-4E03-93BF-1377386B16EE}" type="pres">
      <dgm:prSet presAssocID="{F8959519-0407-4914-8F5C-5D7770E32E2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376AAA7-65D2-49B5-BCD2-716BECE38160}" type="pres">
      <dgm:prSet presAssocID="{F8959519-0407-4914-8F5C-5D7770E32E27}" presName="BalanceSpacing" presStyleCnt="0"/>
      <dgm:spPr/>
    </dgm:pt>
    <dgm:pt modelId="{A1608A55-9B41-45DC-88AA-8AF0C3435784}" type="pres">
      <dgm:prSet presAssocID="{F8959519-0407-4914-8F5C-5D7770E32E27}" presName="BalanceSpacing1" presStyleCnt="0"/>
      <dgm:spPr/>
    </dgm:pt>
    <dgm:pt modelId="{CBFAAF3F-9BA1-4491-97AC-8ABBACCB711E}" type="pres">
      <dgm:prSet presAssocID="{96820B93-64FF-42EC-AA17-9F8AA7AB4028}" presName="Accent1Text" presStyleLbl="node1" presStyleIdx="3" presStyleCnt="6"/>
      <dgm:spPr/>
      <dgm:t>
        <a:bodyPr/>
        <a:lstStyle/>
        <a:p>
          <a:endParaRPr lang="en-US"/>
        </a:p>
      </dgm:t>
    </dgm:pt>
    <dgm:pt modelId="{4FA26011-AE9E-4A58-8F48-9D2236CC802C}" type="pres">
      <dgm:prSet presAssocID="{96820B93-64FF-42EC-AA17-9F8AA7AB4028}" presName="spaceBetweenRectangles" presStyleCnt="0"/>
      <dgm:spPr/>
    </dgm:pt>
    <dgm:pt modelId="{6324BF5C-48C6-46CB-8E69-34793BC01E6B}" type="pres">
      <dgm:prSet presAssocID="{9CA62B7A-7AB9-412C-AA6C-2C6CC8A4B795}" presName="composite" presStyleCnt="0"/>
      <dgm:spPr/>
    </dgm:pt>
    <dgm:pt modelId="{978CBE9D-F802-4625-9E5B-97C18D483A2C}" type="pres">
      <dgm:prSet presAssocID="{9CA62B7A-7AB9-412C-AA6C-2C6CC8A4B79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4276C-8349-4219-9CD7-822DF75F4B01}" type="pres">
      <dgm:prSet presAssocID="{9CA62B7A-7AB9-412C-AA6C-2C6CC8A4B79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54C8299-F8B6-40FB-8BF3-E78F98F69C8B}" type="pres">
      <dgm:prSet presAssocID="{9CA62B7A-7AB9-412C-AA6C-2C6CC8A4B795}" presName="BalanceSpacing" presStyleCnt="0"/>
      <dgm:spPr/>
    </dgm:pt>
    <dgm:pt modelId="{3C2AD928-EF5F-4E1D-8546-8899AE191B89}" type="pres">
      <dgm:prSet presAssocID="{9CA62B7A-7AB9-412C-AA6C-2C6CC8A4B795}" presName="BalanceSpacing1" presStyleCnt="0"/>
      <dgm:spPr/>
    </dgm:pt>
    <dgm:pt modelId="{A86E6E42-15E4-438C-A6B4-ECC6FAB5F91A}" type="pres">
      <dgm:prSet presAssocID="{93FB39A2-451C-4E78-806C-B93871D761C1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839838D6-CD50-4206-A11F-76B32053BE2E}" type="presOf" srcId="{F0024476-091A-4FE5-AD4A-532A2BD6CFC2}" destId="{A1877CC0-A78E-474B-82EA-1F095A0FF151}" srcOrd="0" destOrd="0" presId="urn:microsoft.com/office/officeart/2008/layout/AlternatingHexagons"/>
    <dgm:cxn modelId="{EBFD3C86-BD59-410F-AFDF-6230E06C554A}" type="presOf" srcId="{4509D35D-039F-4969-9D4A-A1D8A2323D0A}" destId="{80DB9C14-673C-435B-A5B3-034DED3903D1}" srcOrd="0" destOrd="0" presId="urn:microsoft.com/office/officeart/2008/layout/AlternatingHexagons"/>
    <dgm:cxn modelId="{9450C338-89D0-4DBC-8CC1-E7306DEB04B2}" type="presOf" srcId="{9CA62B7A-7AB9-412C-AA6C-2C6CC8A4B795}" destId="{978CBE9D-F802-4625-9E5B-97C18D483A2C}" srcOrd="0" destOrd="0" presId="urn:microsoft.com/office/officeart/2008/layout/AlternatingHexagons"/>
    <dgm:cxn modelId="{2F765B3A-BC1E-4C2E-A06D-17A3B9E6CF24}" srcId="{C347D33B-7C4D-4CB5-8A3D-C1F4E16DF8E6}" destId="{F8959519-0407-4914-8F5C-5D7770E32E27}" srcOrd="1" destOrd="0" parTransId="{35CBC29C-D2F1-462F-A8E3-3D608FCE3EDC}" sibTransId="{96820B93-64FF-42EC-AA17-9F8AA7AB4028}"/>
    <dgm:cxn modelId="{43712F19-C437-447C-A1D2-C05F988C2880}" type="presOf" srcId="{C347D33B-7C4D-4CB5-8A3D-C1F4E16DF8E6}" destId="{C9853C91-CE93-492B-A2CD-CB6AD873CF50}" srcOrd="0" destOrd="0" presId="urn:microsoft.com/office/officeart/2008/layout/AlternatingHexagons"/>
    <dgm:cxn modelId="{1E8F0A8B-3716-4FC4-8135-36ACC2386F98}" srcId="{C347D33B-7C4D-4CB5-8A3D-C1F4E16DF8E6}" destId="{F0024476-091A-4FE5-AD4A-532A2BD6CFC2}" srcOrd="0" destOrd="0" parTransId="{4A01A243-68AF-464B-A88A-50CA90696204}" sibTransId="{4509D35D-039F-4969-9D4A-A1D8A2323D0A}"/>
    <dgm:cxn modelId="{AE4F3022-980B-4BE7-A7EE-99731B81AD8B}" type="presOf" srcId="{F8959519-0407-4914-8F5C-5D7770E32E27}" destId="{660A663A-8BC7-4231-8F61-F0CB29CDCF57}" srcOrd="0" destOrd="0" presId="urn:microsoft.com/office/officeart/2008/layout/AlternatingHexagons"/>
    <dgm:cxn modelId="{A41F3AAB-0A57-4227-9423-8C22A9CA3FD5}" type="presOf" srcId="{96820B93-64FF-42EC-AA17-9F8AA7AB4028}" destId="{CBFAAF3F-9BA1-4491-97AC-8ABBACCB711E}" srcOrd="0" destOrd="0" presId="urn:microsoft.com/office/officeart/2008/layout/AlternatingHexagons"/>
    <dgm:cxn modelId="{3BC3F654-17C5-4A07-8CB0-23C7E7CF0427}" type="presOf" srcId="{93FB39A2-451C-4E78-806C-B93871D761C1}" destId="{A86E6E42-15E4-438C-A6B4-ECC6FAB5F91A}" srcOrd="0" destOrd="0" presId="urn:microsoft.com/office/officeart/2008/layout/AlternatingHexagons"/>
    <dgm:cxn modelId="{05DE0F7A-C4D3-4D14-9A21-DCFB427D6091}" srcId="{C347D33B-7C4D-4CB5-8A3D-C1F4E16DF8E6}" destId="{9CA62B7A-7AB9-412C-AA6C-2C6CC8A4B795}" srcOrd="2" destOrd="0" parTransId="{823BC62D-4BFD-4088-83BC-42A122ABDC7C}" sibTransId="{93FB39A2-451C-4E78-806C-B93871D761C1}"/>
    <dgm:cxn modelId="{E3096846-64F8-4B6D-B986-61B23CC88955}" type="presParOf" srcId="{C9853C91-CE93-492B-A2CD-CB6AD873CF50}" destId="{918F6A92-C9FF-4728-9AF4-F7F11F9FD393}" srcOrd="0" destOrd="0" presId="urn:microsoft.com/office/officeart/2008/layout/AlternatingHexagons"/>
    <dgm:cxn modelId="{EE52AD73-A9A3-4217-AD3D-B30CEC04F821}" type="presParOf" srcId="{918F6A92-C9FF-4728-9AF4-F7F11F9FD393}" destId="{A1877CC0-A78E-474B-82EA-1F095A0FF151}" srcOrd="0" destOrd="0" presId="urn:microsoft.com/office/officeart/2008/layout/AlternatingHexagons"/>
    <dgm:cxn modelId="{7C34FCB0-AC61-476D-B2F2-3911BE53C37E}" type="presParOf" srcId="{918F6A92-C9FF-4728-9AF4-F7F11F9FD393}" destId="{81E1DB06-6382-4A6C-802A-D0ABF8613485}" srcOrd="1" destOrd="0" presId="urn:microsoft.com/office/officeart/2008/layout/AlternatingHexagons"/>
    <dgm:cxn modelId="{C82FCEDC-29EF-4AAF-BBF5-4680F11CD67D}" type="presParOf" srcId="{918F6A92-C9FF-4728-9AF4-F7F11F9FD393}" destId="{C91DFCF7-AE13-4CB0-AC04-B1DC0940BC38}" srcOrd="2" destOrd="0" presId="urn:microsoft.com/office/officeart/2008/layout/AlternatingHexagons"/>
    <dgm:cxn modelId="{C8F4FC75-E620-4C02-9A62-DC4A50D8F505}" type="presParOf" srcId="{918F6A92-C9FF-4728-9AF4-F7F11F9FD393}" destId="{D202311B-8AD4-4FBC-B5F8-378D7668BBAB}" srcOrd="3" destOrd="0" presId="urn:microsoft.com/office/officeart/2008/layout/AlternatingHexagons"/>
    <dgm:cxn modelId="{80D8C8BB-54D1-45D0-B664-C4D342E74AC7}" type="presParOf" srcId="{918F6A92-C9FF-4728-9AF4-F7F11F9FD393}" destId="{80DB9C14-673C-435B-A5B3-034DED3903D1}" srcOrd="4" destOrd="0" presId="urn:microsoft.com/office/officeart/2008/layout/AlternatingHexagons"/>
    <dgm:cxn modelId="{F4857D89-7574-4B7A-88AF-5ACF2B06CC55}" type="presParOf" srcId="{C9853C91-CE93-492B-A2CD-CB6AD873CF50}" destId="{02605BCB-E21F-454C-A105-770E59C43759}" srcOrd="1" destOrd="0" presId="urn:microsoft.com/office/officeart/2008/layout/AlternatingHexagons"/>
    <dgm:cxn modelId="{84B58036-F9E9-4F75-A2D0-B2A16F4AF6BC}" type="presParOf" srcId="{C9853C91-CE93-492B-A2CD-CB6AD873CF50}" destId="{9C358666-FD00-4A80-ADAD-450064A8F5B2}" srcOrd="2" destOrd="0" presId="urn:microsoft.com/office/officeart/2008/layout/AlternatingHexagons"/>
    <dgm:cxn modelId="{592DBDB2-5CF6-42F1-8064-FA6DB75001C2}" type="presParOf" srcId="{9C358666-FD00-4A80-ADAD-450064A8F5B2}" destId="{660A663A-8BC7-4231-8F61-F0CB29CDCF57}" srcOrd="0" destOrd="0" presId="urn:microsoft.com/office/officeart/2008/layout/AlternatingHexagons"/>
    <dgm:cxn modelId="{7366867E-47ED-4B51-A3FD-CDE7A361FBCA}" type="presParOf" srcId="{9C358666-FD00-4A80-ADAD-450064A8F5B2}" destId="{A12B297C-BCED-4E03-93BF-1377386B16EE}" srcOrd="1" destOrd="0" presId="urn:microsoft.com/office/officeart/2008/layout/AlternatingHexagons"/>
    <dgm:cxn modelId="{EA7E8A9E-A295-4AF6-9D1F-0DD559A8378C}" type="presParOf" srcId="{9C358666-FD00-4A80-ADAD-450064A8F5B2}" destId="{C376AAA7-65D2-49B5-BCD2-716BECE38160}" srcOrd="2" destOrd="0" presId="urn:microsoft.com/office/officeart/2008/layout/AlternatingHexagons"/>
    <dgm:cxn modelId="{C434A13E-7329-4F5A-9F79-8EA98E8C8900}" type="presParOf" srcId="{9C358666-FD00-4A80-ADAD-450064A8F5B2}" destId="{A1608A55-9B41-45DC-88AA-8AF0C3435784}" srcOrd="3" destOrd="0" presId="urn:microsoft.com/office/officeart/2008/layout/AlternatingHexagons"/>
    <dgm:cxn modelId="{A6FAC992-1614-431E-8037-A1F770EA66DD}" type="presParOf" srcId="{9C358666-FD00-4A80-ADAD-450064A8F5B2}" destId="{CBFAAF3F-9BA1-4491-97AC-8ABBACCB711E}" srcOrd="4" destOrd="0" presId="urn:microsoft.com/office/officeart/2008/layout/AlternatingHexagons"/>
    <dgm:cxn modelId="{B6CAFD9D-64C2-4115-867F-E9D0F64D4AA6}" type="presParOf" srcId="{C9853C91-CE93-492B-A2CD-CB6AD873CF50}" destId="{4FA26011-AE9E-4A58-8F48-9D2236CC802C}" srcOrd="3" destOrd="0" presId="urn:microsoft.com/office/officeart/2008/layout/AlternatingHexagons"/>
    <dgm:cxn modelId="{6743DE56-0979-42A6-A9F8-10A58E7B69B8}" type="presParOf" srcId="{C9853C91-CE93-492B-A2CD-CB6AD873CF50}" destId="{6324BF5C-48C6-46CB-8E69-34793BC01E6B}" srcOrd="4" destOrd="0" presId="urn:microsoft.com/office/officeart/2008/layout/AlternatingHexagons"/>
    <dgm:cxn modelId="{B80EB7D3-7654-4B0E-9BF1-49540CD253C3}" type="presParOf" srcId="{6324BF5C-48C6-46CB-8E69-34793BC01E6B}" destId="{978CBE9D-F802-4625-9E5B-97C18D483A2C}" srcOrd="0" destOrd="0" presId="urn:microsoft.com/office/officeart/2008/layout/AlternatingHexagons"/>
    <dgm:cxn modelId="{7098B1F2-36E8-4A9E-AB0F-6A36C342E555}" type="presParOf" srcId="{6324BF5C-48C6-46CB-8E69-34793BC01E6B}" destId="{8C14276C-8349-4219-9CD7-822DF75F4B01}" srcOrd="1" destOrd="0" presId="urn:microsoft.com/office/officeart/2008/layout/AlternatingHexagons"/>
    <dgm:cxn modelId="{71E17E70-B8E5-4925-91A6-171B6CFACB61}" type="presParOf" srcId="{6324BF5C-48C6-46CB-8E69-34793BC01E6B}" destId="{B54C8299-F8B6-40FB-8BF3-E78F98F69C8B}" srcOrd="2" destOrd="0" presId="urn:microsoft.com/office/officeart/2008/layout/AlternatingHexagons"/>
    <dgm:cxn modelId="{06BC0B52-5560-44DC-9E50-3AEAFE7B3B60}" type="presParOf" srcId="{6324BF5C-48C6-46CB-8E69-34793BC01E6B}" destId="{3C2AD928-EF5F-4E1D-8546-8899AE191B89}" srcOrd="3" destOrd="0" presId="urn:microsoft.com/office/officeart/2008/layout/AlternatingHexagons"/>
    <dgm:cxn modelId="{2CA0448F-C952-4FC1-8999-7A3F49622C7C}" type="presParOf" srcId="{6324BF5C-48C6-46CB-8E69-34793BC01E6B}" destId="{A86E6E42-15E4-438C-A6B4-ECC6FAB5F91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77CC0-A78E-474B-82EA-1F095A0FF151}">
      <dsp:nvSpPr>
        <dsp:cNvPr id="0" name=""/>
        <dsp:cNvSpPr/>
      </dsp:nvSpPr>
      <dsp:spPr>
        <a:xfrm rot="5400000">
          <a:off x="1017424" y="310667"/>
          <a:ext cx="668215" cy="5813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LeD</a:t>
          </a:r>
          <a:endParaRPr lang="en-US" sz="1400" kern="1200" dirty="0"/>
        </a:p>
      </dsp:txBody>
      <dsp:txXfrm rot="-5400000">
        <a:off x="1151451" y="371363"/>
        <a:ext cx="400161" cy="459955"/>
      </dsp:txXfrm>
    </dsp:sp>
    <dsp:sp modelId="{81E1DB06-6382-4A6C-802A-D0ABF8613485}">
      <dsp:nvSpPr>
        <dsp:cNvPr id="0" name=""/>
        <dsp:cNvSpPr/>
      </dsp:nvSpPr>
      <dsp:spPr>
        <a:xfrm>
          <a:off x="1659846" y="375794"/>
          <a:ext cx="745728" cy="40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B9C14-673C-435B-A5B3-034DED3903D1}">
      <dsp:nvSpPr>
        <dsp:cNvPr id="0" name=""/>
        <dsp:cNvSpPr/>
      </dsp:nvSpPr>
      <dsp:spPr>
        <a:xfrm rot="5400000">
          <a:off x="389569" y="310667"/>
          <a:ext cx="668215" cy="5813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-5400000">
        <a:off x="523596" y="371363"/>
        <a:ext cx="400161" cy="459955"/>
      </dsp:txXfrm>
    </dsp:sp>
    <dsp:sp modelId="{660A663A-8BC7-4231-8F61-F0CB29CDCF57}">
      <dsp:nvSpPr>
        <dsp:cNvPr id="0" name=""/>
        <dsp:cNvSpPr/>
      </dsp:nvSpPr>
      <dsp:spPr>
        <a:xfrm rot="5400000">
          <a:off x="702294" y="877848"/>
          <a:ext cx="668215" cy="5813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LbD</a:t>
          </a:r>
          <a:endParaRPr lang="en-US" sz="1400" kern="1200" dirty="0"/>
        </a:p>
      </dsp:txBody>
      <dsp:txXfrm rot="-5400000">
        <a:off x="836321" y="938544"/>
        <a:ext cx="400161" cy="459955"/>
      </dsp:txXfrm>
    </dsp:sp>
    <dsp:sp modelId="{A12B297C-BCED-4E03-93BF-1377386B16EE}">
      <dsp:nvSpPr>
        <dsp:cNvPr id="0" name=""/>
        <dsp:cNvSpPr/>
      </dsp:nvSpPr>
      <dsp:spPr>
        <a:xfrm>
          <a:off x="0" y="968057"/>
          <a:ext cx="721672" cy="40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AAF3F-9BA1-4491-97AC-8ABBACCB711E}">
      <dsp:nvSpPr>
        <dsp:cNvPr id="0" name=""/>
        <dsp:cNvSpPr/>
      </dsp:nvSpPr>
      <dsp:spPr>
        <a:xfrm rot="5400000">
          <a:off x="1330149" y="877848"/>
          <a:ext cx="668215" cy="5813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-5400000">
        <a:off x="1464176" y="938544"/>
        <a:ext cx="400161" cy="459955"/>
      </dsp:txXfrm>
    </dsp:sp>
    <dsp:sp modelId="{978CBE9D-F802-4625-9E5B-97C18D483A2C}">
      <dsp:nvSpPr>
        <dsp:cNvPr id="0" name=""/>
        <dsp:cNvSpPr/>
      </dsp:nvSpPr>
      <dsp:spPr>
        <a:xfrm rot="5400000">
          <a:off x="1017424" y="1445029"/>
          <a:ext cx="668215" cy="5813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LxI</a:t>
          </a:r>
          <a:endParaRPr lang="en-US" sz="1400" kern="1200" dirty="0"/>
        </a:p>
      </dsp:txBody>
      <dsp:txXfrm rot="-5400000">
        <a:off x="1151451" y="1505725"/>
        <a:ext cx="400161" cy="459955"/>
      </dsp:txXfrm>
    </dsp:sp>
    <dsp:sp modelId="{8C14276C-8349-4219-9CD7-822DF75F4B01}">
      <dsp:nvSpPr>
        <dsp:cNvPr id="0" name=""/>
        <dsp:cNvSpPr/>
      </dsp:nvSpPr>
      <dsp:spPr>
        <a:xfrm>
          <a:off x="1659846" y="1535238"/>
          <a:ext cx="745728" cy="40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E6E42-15E4-438C-A6B4-ECC6FAB5F91A}">
      <dsp:nvSpPr>
        <dsp:cNvPr id="0" name=""/>
        <dsp:cNvSpPr/>
      </dsp:nvSpPr>
      <dsp:spPr>
        <a:xfrm rot="5400000">
          <a:off x="389569" y="1445029"/>
          <a:ext cx="668215" cy="5813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-5400000">
        <a:off x="523596" y="1505725"/>
        <a:ext cx="400161" cy="459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5DD14-19B6-4C17-9105-BC8A5469ADDF}" type="datetimeFigureOut">
              <a:rPr lang="en-IN" smtClean="0"/>
              <a:pPr/>
              <a:t>28-05-2020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CB855-D53C-4605-9AAD-D6D0E85262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8896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DCD69-082C-490E-B2D6-957B6962DA60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04ACE-3B28-4B81-80C4-AF0780170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77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3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Online</a:t>
            </a:r>
            <a:r>
              <a:rPr lang="en-IN" baseline="0" dirty="0"/>
              <a:t> typically involves flipping the classroom.</a:t>
            </a:r>
          </a:p>
          <a:p>
            <a:r>
              <a:rPr lang="en-IN" baseline="0" dirty="0"/>
              <a:t>Make the material available to students; Let them go through it as per their convenience; Do a live interaction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21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Seems easy</a:t>
            </a:r>
            <a:r>
              <a:rPr lang="en-IN" baseline="0" dirty="0"/>
              <a:t> - </a:t>
            </a:r>
            <a:r>
              <a:rPr lang="en-IN" dirty="0"/>
              <a:t>learn to use the meeting software</a:t>
            </a:r>
            <a:r>
              <a:rPr lang="en-IN" baseline="0" dirty="0"/>
              <a:t> and to record one’s writing, if required.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36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The connectivity, access and affordability for internet varies widely in our country. </a:t>
            </a:r>
          </a:p>
          <a:p>
            <a:r>
              <a:rPr lang="en-IN" dirty="0"/>
              <a:t>Do not assume that students have the same access as you do, or that it is uniform for all students.</a:t>
            </a:r>
          </a:p>
          <a:p>
            <a:r>
              <a:rPr lang="en-IN" dirty="0"/>
              <a:t>Conduct</a:t>
            </a:r>
            <a:r>
              <a:rPr lang="en-IN" baseline="0" dirty="0"/>
              <a:t> a survey for your class/institute and get to know your local context/reality.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50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There</a:t>
            </a:r>
            <a:r>
              <a:rPr lang="en-IN" baseline="0" dirty="0"/>
              <a:t> is a lot of data and studies to support the above points.</a:t>
            </a:r>
          </a:p>
          <a:p>
            <a:r>
              <a:rPr lang="en-IN" baseline="0" dirty="0"/>
              <a:t>Highly motivated students will find ways to attend virtual classroom, persevere through glitches in recordings. </a:t>
            </a:r>
          </a:p>
          <a:p>
            <a:r>
              <a:rPr lang="en-IN" baseline="0" dirty="0"/>
              <a:t>What percentage of your class falls in this category?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85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/>
              <a:t>Use of remote teaching to deliver instruction that would otherwise be done face-to-face, is </a:t>
            </a:r>
            <a:r>
              <a:rPr lang="en-IN" sz="1200" b="1" dirty="0"/>
              <a:t>not </a:t>
            </a:r>
            <a:r>
              <a:rPr lang="en-IN" sz="1200" dirty="0"/>
              <a:t>wrong.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/>
              <a:t>ERT is likely to be ineffective for student engagement and learning.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14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/>
              <a:t>Attempting to mimic classroom actions in the online medium is not the goal.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43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19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39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41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5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03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31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8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Principles are not sacrosanct.</a:t>
            </a:r>
            <a:r>
              <a:rPr lang="en-IN" baseline="0" dirty="0"/>
              <a:t> They are recommendations for effective student learning.</a:t>
            </a:r>
          </a:p>
          <a:p>
            <a:r>
              <a:rPr lang="en-IN" baseline="0" dirty="0"/>
              <a:t>Some terminology will be introduced. Please refer www.lcm-model.org for details.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47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dirty="0"/>
              <a:t>There is a lot of good content already available. Don’t re-invent, instead re-purpose.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81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Curation is also a creative activity</a:t>
            </a:r>
          </a:p>
          <a:p>
            <a:r>
              <a:rPr lang="en-IN" dirty="0"/>
              <a:t>Check institute</a:t>
            </a:r>
            <a:r>
              <a:rPr lang="en-IN" baseline="0" dirty="0"/>
              <a:t> p</a:t>
            </a:r>
            <a:r>
              <a:rPr lang="en-IN" dirty="0"/>
              <a:t>olicy regarding percentage</a:t>
            </a:r>
            <a:r>
              <a:rPr lang="en-IN" baseline="0" dirty="0"/>
              <a:t> of a course that can be covered using curated materials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722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do long lectures. Instead chunk them into multiple </a:t>
            </a:r>
            <a:r>
              <a:rPr lang="en-US" dirty="0" err="1"/>
              <a:t>LeD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11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Split your homework into a few chunks, corresponding to your </a:t>
            </a:r>
            <a:r>
              <a:rPr lang="en-US" dirty="0" err="1"/>
              <a:t>LeDs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033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an explanation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33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Trajectory itself may have diverse types of resources for the same goal</a:t>
            </a:r>
          </a:p>
          <a:p>
            <a:r>
              <a:rPr lang="en-US" dirty="0"/>
              <a:t>Assimilation Quiz is a recall level question to check if students have accessed a particular resource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2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an example here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6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167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how they are doing in the course, what they are saying in the discussion forums.</a:t>
            </a:r>
          </a:p>
          <a:p>
            <a:r>
              <a:rPr lang="en-US" dirty="0"/>
              <a:t>Adapt instruction, Recognize participation.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736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Write</a:t>
            </a:r>
            <a:r>
              <a:rPr lang="en-IN" baseline="0" dirty="0"/>
              <a:t> some examples here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96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969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174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297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Ungraded</a:t>
            </a:r>
            <a:r>
              <a:rPr lang="en-IN" baseline="0" dirty="0"/>
              <a:t> </a:t>
            </a:r>
            <a:r>
              <a:rPr lang="en-IN" dirty="0"/>
              <a:t>Assessments can</a:t>
            </a:r>
            <a:r>
              <a:rPr lang="en-IN" baseline="0" dirty="0"/>
              <a:t> be done using</a:t>
            </a:r>
            <a:r>
              <a:rPr lang="en-IN" dirty="0"/>
              <a:t> </a:t>
            </a:r>
            <a:r>
              <a:rPr lang="en-IN" dirty="0" err="1"/>
              <a:t>LbD</a:t>
            </a:r>
            <a:r>
              <a:rPr lang="en-IN" dirty="0"/>
              <a:t> – Give practice questions with self-evaluation rubrics</a:t>
            </a:r>
            <a:endParaRPr lang="en-IN" baseline="0" dirty="0"/>
          </a:p>
          <a:p>
            <a:r>
              <a:rPr lang="en-IN" baseline="0" dirty="0"/>
              <a:t>Graded Assessments can be done using </a:t>
            </a:r>
            <a:r>
              <a:rPr lang="en-IN" baseline="0" dirty="0" err="1"/>
              <a:t>LbD</a:t>
            </a:r>
            <a:r>
              <a:rPr lang="en-IN" baseline="0" dirty="0"/>
              <a:t> – Give points for each question</a:t>
            </a:r>
          </a:p>
          <a:p>
            <a:r>
              <a:rPr lang="en-IN" baseline="0" dirty="0"/>
              <a:t>Graded Assessments can be done using </a:t>
            </a:r>
            <a:r>
              <a:rPr lang="en-IN" baseline="0" dirty="0" err="1"/>
              <a:t>LxT</a:t>
            </a:r>
            <a:r>
              <a:rPr lang="en-IN" baseline="0" dirty="0"/>
              <a:t> and </a:t>
            </a:r>
            <a:r>
              <a:rPr lang="en-IN" baseline="0" dirty="0" err="1"/>
              <a:t>LxI</a:t>
            </a:r>
            <a:r>
              <a:rPr lang="en-IN" baseline="0" dirty="0"/>
              <a:t> – Give points for Assimilation Quiz and Reflection Quiz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511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665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040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criteria for choosing technology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426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Recommendations of specific technologies are not within the scope of this talk. See course page.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23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900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374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37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346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811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472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615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128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161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122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19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844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601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647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956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37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879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03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34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78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86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If your response is not in this list, we can discuss it during Q</a:t>
            </a:r>
            <a:r>
              <a:rPr lang="en-IN" baseline="0" dirty="0"/>
              <a:t> &amp; A.</a:t>
            </a:r>
            <a:endParaRPr lang="en-IN" dirty="0"/>
          </a:p>
          <a:p>
            <a:r>
              <a:rPr lang="en-IN" dirty="0"/>
              <a:t>@Moderator: Note new</a:t>
            </a:r>
            <a:r>
              <a:rPr lang="en-IN" baseline="0" dirty="0"/>
              <a:t> responses in order to expand this slide.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5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81000" y="1200149"/>
            <a:ext cx="7632000" cy="1371601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rgbClr val="4F81BD"/>
                </a:solidFill>
              </a:defRPr>
            </a:lvl1pPr>
          </a:lstStyle>
          <a:p>
            <a:r>
              <a:rPr lang="en-IN" b="1" dirty="0"/>
              <a:t>Session Title</a:t>
            </a:r>
            <a:endParaRPr lang="fr-C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1000" y="2724150"/>
            <a:ext cx="763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81600" y="2952750"/>
            <a:ext cx="7632000" cy="4572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="0">
                <a:latin typeface="+mn-lt"/>
              </a:defRPr>
            </a:lvl1pPr>
          </a:lstStyle>
          <a:p>
            <a:pPr lvl="0"/>
            <a:r>
              <a:rPr lang="en-IN" dirty="0"/>
              <a:t>Instructor(s) Name</a:t>
            </a:r>
          </a:p>
        </p:txBody>
      </p:sp>
    </p:spTree>
    <p:extLst>
      <p:ext uri="{BB962C8B-B14F-4D97-AF65-F5344CB8AC3E}">
        <p14:creationId xmlns:p14="http://schemas.microsoft.com/office/powerpoint/2010/main" val="550564379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81000" y="819150"/>
            <a:ext cx="7924800" cy="1138773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N" sz="4000" dirty="0">
                <a:solidFill>
                  <a:schemeClr val="bg1"/>
                </a:solidFill>
              </a:rPr>
              <a:t>Transitioning </a:t>
            </a:r>
            <a:r>
              <a:rPr lang="en-IN" sz="4000" baseline="0" dirty="0">
                <a:solidFill>
                  <a:schemeClr val="bg1"/>
                </a:solidFill>
              </a:rPr>
              <a:t>to Online </a:t>
            </a:r>
            <a:r>
              <a:rPr lang="en-IN" sz="4000" baseline="0" dirty="0" smtClean="0">
                <a:solidFill>
                  <a:schemeClr val="bg1"/>
                </a:solidFill>
              </a:rPr>
              <a:t>Instruction</a:t>
            </a:r>
          </a:p>
          <a:p>
            <a:pPr algn="ctr"/>
            <a:r>
              <a:rPr lang="en-IN" sz="2800" baseline="0" dirty="0" smtClean="0">
                <a:solidFill>
                  <a:schemeClr val="bg1"/>
                </a:solidFill>
              </a:rPr>
              <a:t>(from face-to-face classrooms)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14" name="Picture 10" descr="iitblogo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34200" y="2343966"/>
            <a:ext cx="990600" cy="96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3429000" y="2343150"/>
            <a:ext cx="1578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Sridhar </a:t>
            </a:r>
            <a:r>
              <a:rPr lang="en-US" sz="2400" b="1" dirty="0" smtClean="0">
                <a:latin typeface="+mj-lt"/>
              </a:rPr>
              <a:t>Iyer</a:t>
            </a:r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IIT Bombay</a:t>
            </a:r>
            <a:endParaRPr lang="en-IN" sz="2400" b="1" dirty="0">
              <a:latin typeface="+mj-lt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09600" y="4476750"/>
            <a:ext cx="7894200" cy="510900"/>
            <a:chOff x="609600" y="4476750"/>
            <a:chExt cx="7894200" cy="510900"/>
          </a:xfrm>
        </p:grpSpPr>
        <p:sp>
          <p:nvSpPr>
            <p:cNvPr id="10" name="Google Shape;74;p13"/>
            <p:cNvSpPr txBox="1"/>
            <p:nvPr userDrawn="1"/>
          </p:nvSpPr>
          <p:spPr>
            <a:xfrm>
              <a:off x="609600" y="4476750"/>
              <a:ext cx="7894200" cy="5109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65735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1000" baseline="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This presentation is released under Creative Commons-Attribution 4.0 License. You are free to use, distribute and modify it, including for commercial purposes, provided you acknowledge the source.</a:t>
              </a:r>
              <a:endParaRPr sz="1000" baseline="0" dirty="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11" name="Google Shape;75;p13"/>
            <p:cNvPicPr preferRelativeResize="0"/>
            <p:nvPr userDrawn="1"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62000" y="4560639"/>
              <a:ext cx="933750" cy="324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 descr="http://www.et.iitb.ac.in/images/decadeLogo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61780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72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81000" y="476381"/>
            <a:ext cx="76320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81078"/>
            <a:ext cx="7620000" cy="4665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81000" y="1123200"/>
            <a:ext cx="7620000" cy="3582150"/>
          </a:xfrm>
          <a:prstGeom prst="rect">
            <a:avLst/>
          </a:prstGeom>
        </p:spPr>
        <p:txBody>
          <a:bodyPr/>
          <a:lstStyle>
            <a:lvl1pPr marL="266700" indent="-266700">
              <a:lnSpc>
                <a:spcPct val="108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  <a:defRPr sz="2400"/>
            </a:lvl1pPr>
            <a:lvl2pPr marL="542925" indent="-276225">
              <a:lnSpc>
                <a:spcPct val="108000"/>
              </a:lnSpc>
              <a:spcBef>
                <a:spcPts val="0"/>
              </a:spcBef>
              <a:buSzPct val="75000"/>
              <a:buFont typeface="Arial" panose="020B0604020202020204" pitchFamily="34" charset="0"/>
              <a:buChar char="•"/>
              <a:defRPr sz="2000"/>
            </a:lvl2pPr>
            <a:lvl3pPr marL="895350" indent="-352425">
              <a:lnSpc>
                <a:spcPct val="108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Ø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Text Using Bullets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81000" y="1123200"/>
            <a:ext cx="3886200" cy="3394472"/>
          </a:xfrm>
          <a:prstGeom prst="rect">
            <a:avLst/>
          </a:prstGeom>
        </p:spPr>
        <p:txBody>
          <a:bodyPr/>
          <a:lstStyle>
            <a:lvl1pPr marL="266700" indent="-266700">
              <a:lnSpc>
                <a:spcPct val="108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  <a:defRPr sz="2000" baseline="0"/>
            </a:lvl1pPr>
            <a:lvl2pPr marL="742950" indent="-285750">
              <a:buSzPct val="75000"/>
              <a:buFont typeface="Wingdings" panose="05000000000000000000" pitchFamily="2" charset="2"/>
              <a:buChar char="§"/>
              <a:defRPr sz="1800"/>
            </a:lvl2pPr>
            <a:lvl3pPr>
              <a:buSzPct val="75000"/>
              <a:defRPr sz="1600"/>
            </a:lvl3pPr>
            <a:lvl4pPr marL="1600200" indent="-228600">
              <a:buSzPct val="75000"/>
              <a:buFont typeface="Wingdings" panose="05000000000000000000" pitchFamily="2" charset="2"/>
              <a:buChar char="Ø"/>
              <a:defRPr sz="1400" b="0"/>
            </a:lvl4pPr>
          </a:lstStyle>
          <a:p>
            <a:pPr lvl="0"/>
            <a:r>
              <a:rPr lang="en-US" dirty="0"/>
              <a:t>Text box 1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1000" y="476381"/>
            <a:ext cx="76320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470000" y="1123950"/>
            <a:ext cx="3543000" cy="3394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/>
            </a:lvl1pPr>
            <a:lvl2pPr marL="742950" indent="-285750">
              <a:buSzPct val="75000"/>
              <a:buFont typeface="Wingdings" panose="05000000000000000000" pitchFamily="2" charset="2"/>
              <a:buChar char="§"/>
              <a:defRPr sz="2400"/>
            </a:lvl2pPr>
            <a:lvl3pPr>
              <a:buSzPct val="75000"/>
              <a:defRPr sz="1800"/>
            </a:lvl3pPr>
            <a:lvl4pPr marL="1600200" indent="-228600">
              <a:buSzPct val="75000"/>
              <a:buFont typeface="Wingdings" panose="05000000000000000000" pitchFamily="2" charset="2"/>
              <a:buChar char="Ø"/>
              <a:defRPr sz="1600" b="0"/>
            </a:lvl4pPr>
          </a:lstStyle>
          <a:p>
            <a:pPr lvl="0"/>
            <a:r>
              <a:rPr lang="en-US" dirty="0"/>
              <a:t>Add Images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81078"/>
            <a:ext cx="7632000" cy="4665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ub 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5612" y="1123200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5612" y="1631156"/>
            <a:ext cx="4040188" cy="2963466"/>
          </a:xfrm>
          <a:prstGeom prst="rect">
            <a:avLst/>
          </a:prstGeom>
        </p:spPr>
        <p:txBody>
          <a:bodyPr/>
          <a:lstStyle>
            <a:lvl1pPr marL="266700" indent="-266700">
              <a:lnSpc>
                <a:spcPct val="108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  <a:defRPr sz="2000"/>
            </a:lvl1pPr>
            <a:lvl2pPr marL="542925" indent="-276225">
              <a:lnSpc>
                <a:spcPct val="108000"/>
              </a:lnSpc>
              <a:spcBef>
                <a:spcPts val="0"/>
              </a:spcBef>
              <a:buSzPct val="75000"/>
              <a:buFont typeface="Arial" panose="020B0604020202020204" pitchFamily="34" charset="0"/>
              <a:buChar char="•"/>
              <a:tabLst>
                <a:tab pos="361950" algn="l"/>
              </a:tabLst>
              <a:defRPr sz="1800"/>
            </a:lvl2pPr>
            <a:lvl3pPr marL="809625" indent="-266700">
              <a:lnSpc>
                <a:spcPct val="108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Ø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1000" y="476381"/>
            <a:ext cx="76320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10" hasCustomPrompt="1"/>
          </p:nvPr>
        </p:nvSpPr>
        <p:spPr>
          <a:xfrm>
            <a:off x="4799012" y="1123200"/>
            <a:ext cx="3049588" cy="3352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143000" indent="-228600">
              <a:buFont typeface="Wingdings" panose="05000000000000000000" pitchFamily="2" charset="2"/>
              <a:buChar char="Ø"/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Add images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481078"/>
            <a:ext cx="7134000" cy="4665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476381"/>
            <a:ext cx="76320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381000" y="1123200"/>
            <a:ext cx="7632000" cy="297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81078"/>
            <a:ext cx="7632000" cy="4665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80723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81000" y="476381"/>
            <a:ext cx="7632000" cy="4759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123200"/>
            <a:ext cx="7632000" cy="35821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8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None/>
              <a:defRPr sz="2400" b="0" baseline="0"/>
            </a:lvl1pPr>
          </a:lstStyle>
          <a:p>
            <a:pPr lvl="0"/>
            <a:r>
              <a:rPr lang="en-US" dirty="0"/>
              <a:t>Click to Edit Activity work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76250"/>
            <a:ext cx="7632000" cy="4762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200" dirty="0">
                <a:solidFill>
                  <a:schemeClr val="bg1"/>
                </a:solidFill>
              </a:rPr>
              <a:t>Activity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-2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81000" y="476381"/>
            <a:ext cx="7632000" cy="4759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123200"/>
            <a:ext cx="7632000" cy="35821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8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None/>
              <a:defRPr sz="2400" b="0" baseline="0"/>
            </a:lvl1pPr>
          </a:lstStyle>
          <a:p>
            <a:pPr lvl="0"/>
            <a:r>
              <a:rPr lang="en-US" dirty="0"/>
              <a:t>Click to Edit Activity work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76250"/>
            <a:ext cx="7632000" cy="4762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200" dirty="0">
                <a:solidFill>
                  <a:schemeClr val="bg1"/>
                </a:solidFill>
              </a:rPr>
              <a:t>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4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266950"/>
            <a:ext cx="4019550" cy="609600"/>
          </a:xfrm>
          <a:prstGeom prst="rect">
            <a:avLst/>
          </a:prstGeom>
          <a:solidFill>
            <a:srgbClr val="4F81BD"/>
          </a:solidFill>
        </p:spPr>
        <p:txBody>
          <a:bodyPr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Separator slide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2" hasCustomPrompt="1"/>
          </p:nvPr>
        </p:nvSpPr>
        <p:spPr>
          <a:xfrm>
            <a:off x="4662714" y="1123950"/>
            <a:ext cx="3378600" cy="3394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/>
            </a:lvl1pPr>
            <a:lvl2pPr marL="742950" indent="-285750">
              <a:buSzPct val="75000"/>
              <a:buFont typeface="Wingdings" panose="05000000000000000000" pitchFamily="2" charset="2"/>
              <a:buChar char="§"/>
              <a:defRPr sz="2400"/>
            </a:lvl2pPr>
            <a:lvl3pPr>
              <a:buSzPct val="75000"/>
              <a:defRPr sz="1800"/>
            </a:lvl3pPr>
            <a:lvl4pPr marL="1600200" indent="-228600">
              <a:buSzPct val="75000"/>
              <a:buFont typeface="Wingdings" panose="05000000000000000000" pitchFamily="2" charset="2"/>
              <a:buChar char="Ø"/>
              <a:defRPr sz="1600" b="0"/>
            </a:lvl4pPr>
          </a:lstStyle>
          <a:p>
            <a:pPr lvl="0"/>
            <a:r>
              <a:rPr lang="en-US" dirty="0"/>
              <a:t>Add Images</a:t>
            </a:r>
          </a:p>
        </p:txBody>
      </p:sp>
    </p:spTree>
    <p:extLst>
      <p:ext uri="{BB962C8B-B14F-4D97-AF65-F5344CB8AC3E}">
        <p14:creationId xmlns:p14="http://schemas.microsoft.com/office/powerpoint/2010/main" val="85950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81000" y="2131219"/>
            <a:ext cx="7632000" cy="792956"/>
          </a:xfrm>
          <a:prstGeom prst="rect">
            <a:avLst/>
          </a:prstGeom>
        </p:spPr>
        <p:txBody>
          <a:bodyPr anchor="t"/>
          <a:lstStyle>
            <a:lvl1pPr algn="ctr">
              <a:defRPr sz="4000" b="1" cap="none" baseline="0">
                <a:solidFill>
                  <a:srgbClr val="4F81BD"/>
                </a:solidFill>
              </a:defRPr>
            </a:lvl1pPr>
          </a:lstStyle>
          <a:p>
            <a:r>
              <a:rPr lang="en-US" b="1" dirty="0"/>
              <a:t>Thank you</a:t>
            </a:r>
            <a:endParaRPr lang="fr-C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1000" y="3028950"/>
            <a:ext cx="763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81000" y="340995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1" u="sng" dirty="0">
                <a:solidFill>
                  <a:schemeClr val="accent1"/>
                </a:solidFill>
              </a:rPr>
              <a:t>www.et.iitb.ac.in </a:t>
            </a:r>
          </a:p>
        </p:txBody>
      </p:sp>
    </p:spTree>
    <p:extLst>
      <p:ext uri="{BB962C8B-B14F-4D97-AF65-F5344CB8AC3E}">
        <p14:creationId xmlns:p14="http://schemas.microsoft.com/office/powerpoint/2010/main" val="47883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823618"/>
            <a:ext cx="9143999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7" name="Picture 10" descr="iitblogo.png"/>
          <p:cNvPicPr>
            <a:picLocks noChangeAspect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34985" y="269078"/>
            <a:ext cx="566537" cy="55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209800" y="4806000"/>
            <a:ext cx="4284000" cy="2159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Educational Technology, IIT Bombay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06000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381600" y="4806000"/>
            <a:ext cx="1295400" cy="2159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28, 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8" r:id="rId2"/>
    <p:sldLayoutId id="2147483659" r:id="rId3"/>
    <p:sldLayoutId id="2147483662" r:id="rId4"/>
    <p:sldLayoutId id="2147483665" r:id="rId5"/>
    <p:sldLayoutId id="2147483664" r:id="rId6"/>
    <p:sldLayoutId id="2147483671" r:id="rId7"/>
    <p:sldLayoutId id="2147483668" r:id="rId8"/>
    <p:sldLayoutId id="2147483666" r:id="rId9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781550"/>
            <a:ext cx="9143999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EEDB5-1E9E-4E5D-8F8E-05E7A296DCA1}" type="slidenum">
              <a:rPr lang="en-IN" smtClean="0"/>
              <a:t>‹#›</a:t>
            </a:fld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Sep 19-21, 2019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CEP for Next Education India Pvt Ltd</a:t>
            </a:r>
          </a:p>
        </p:txBody>
      </p:sp>
    </p:spTree>
    <p:extLst>
      <p:ext uri="{BB962C8B-B14F-4D97-AF65-F5344CB8AC3E}">
        <p14:creationId xmlns:p14="http://schemas.microsoft.com/office/powerpoint/2010/main" val="141545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iitb-teachonlin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fossee.in/" TargetMode="External"/><Relationship Id="rId3" Type="http://schemas.openxmlformats.org/officeDocument/2006/relationships/hyperlink" Target="https://www.oercommons.org/" TargetMode="External"/><Relationship Id="rId7" Type="http://schemas.openxmlformats.org/officeDocument/2006/relationships/hyperlink" Target="https://www.merlot.org/merlot/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https://spoken-tutorial.org/" TargetMode="External"/><Relationship Id="rId5" Type="http://schemas.openxmlformats.org/officeDocument/2006/relationships/hyperlink" Target="https://phet.colorado.edu/" TargetMode="External"/><Relationship Id="rId15" Type="http://schemas.openxmlformats.org/officeDocument/2006/relationships/hyperlink" Target="http://vlabs.iitb.ac.in/vlab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nptel.ac.in/" TargetMode="External"/><Relationship Id="rId1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fossee.in/" TargetMode="External"/><Relationship Id="rId3" Type="http://schemas.openxmlformats.org/officeDocument/2006/relationships/hyperlink" Target="https://www.oercommons.org/" TargetMode="External"/><Relationship Id="rId7" Type="http://schemas.openxmlformats.org/officeDocument/2006/relationships/hyperlink" Target="https://www.merlot.org/merlot/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https://spoken-tutorial.org/" TargetMode="External"/><Relationship Id="rId5" Type="http://schemas.openxmlformats.org/officeDocument/2006/relationships/hyperlink" Target="https://phet.colorado.edu/" TargetMode="External"/><Relationship Id="rId15" Type="http://schemas.openxmlformats.org/officeDocument/2006/relationships/hyperlink" Target="http://vlabs.iitb.ac.in/vlab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nptel.ac.in/" TargetMode="External"/><Relationship Id="rId1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lcm-model.org/constructors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lcm-model.org/constructors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lcm-model.org/constructors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iitb-teachonlin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lcm-model.org/constructors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m-model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iitb-teachonline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iitb-teachonline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iitb-teachonline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bodhitree.cse.iitb.ac.in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itbombayx.in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bodhitree.cse.iitb.ac.in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iitb-teachonline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iitb-teachonline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 smtClean="0"/>
              <a:t>Welcome to </a:t>
            </a:r>
            <a:r>
              <a:rPr lang="en-US" smtClean="0"/>
              <a:t>this Webinar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78486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800" dirty="0"/>
              <a:t>The talk will begin in a few minutes</a:t>
            </a:r>
          </a:p>
          <a:p>
            <a:pPr>
              <a:lnSpc>
                <a:spcPct val="110000"/>
              </a:lnSpc>
            </a:pPr>
            <a:endParaRPr lang="en-IN" sz="3200" dirty="0"/>
          </a:p>
          <a:p>
            <a:pPr>
              <a:lnSpc>
                <a:spcPct val="110000"/>
              </a:lnSpc>
            </a:pPr>
            <a:r>
              <a:rPr lang="en-IN" sz="3200" dirty="0"/>
              <a:t>Please Mute your mics and Turn Off your video</a:t>
            </a:r>
          </a:p>
          <a:p>
            <a:pPr>
              <a:lnSpc>
                <a:spcPct val="110000"/>
              </a:lnSpc>
            </a:pPr>
            <a:endParaRPr lang="en-IN" sz="3200" dirty="0"/>
          </a:p>
          <a:p>
            <a:pPr>
              <a:lnSpc>
                <a:spcPct val="110000"/>
              </a:lnSpc>
            </a:pPr>
            <a:r>
              <a:rPr lang="en-IN" sz="2800" dirty="0"/>
              <a:t>Use the chat window to ask </a:t>
            </a:r>
            <a:r>
              <a:rPr lang="en-IN" sz="2800" dirty="0" smtClean="0"/>
              <a:t>questions </a:t>
            </a:r>
            <a:r>
              <a:rPr lang="en-IN" sz="2800" dirty="0"/>
              <a:t>during the talk</a:t>
            </a:r>
          </a:p>
        </p:txBody>
      </p:sp>
    </p:spTree>
    <p:extLst>
      <p:ext uri="{BB962C8B-B14F-4D97-AF65-F5344CB8AC3E}">
        <p14:creationId xmlns:p14="http://schemas.microsoft.com/office/powerpoint/2010/main" val="23899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696200" cy="466594"/>
          </a:xfrm>
        </p:spPr>
        <p:txBody>
          <a:bodyPr/>
          <a:lstStyle/>
          <a:p>
            <a:r>
              <a:rPr lang="en-US" dirty="0"/>
              <a:t>Before you begin a Webinar / Live interaction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80010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000" dirty="0"/>
              <a:t>1) Appoint a moderator:                          </a:t>
            </a:r>
            <a:r>
              <a:rPr lang="en-IN" sz="2000" dirty="0">
                <a:solidFill>
                  <a:srgbClr val="0000FF"/>
                </a:solidFill>
              </a:rPr>
              <a:t>for this session - </a:t>
            </a:r>
            <a:r>
              <a:rPr lang="en-IN" sz="2000" dirty="0" err="1">
                <a:solidFill>
                  <a:srgbClr val="0000FF"/>
                </a:solidFill>
              </a:rPr>
              <a:t>Prof.</a:t>
            </a:r>
            <a:r>
              <a:rPr lang="en-IN" sz="2000" dirty="0">
                <a:solidFill>
                  <a:srgbClr val="0000FF"/>
                </a:solidFill>
              </a:rPr>
              <a:t> </a:t>
            </a:r>
            <a:r>
              <a:rPr lang="en-IN" sz="2000" dirty="0" err="1">
                <a:solidFill>
                  <a:srgbClr val="0000FF"/>
                </a:solidFill>
              </a:rPr>
              <a:t>Sahana</a:t>
            </a:r>
            <a:r>
              <a:rPr lang="en-IN" sz="2000" dirty="0">
                <a:solidFill>
                  <a:srgbClr val="0000FF"/>
                </a:solidFill>
              </a:rPr>
              <a:t> Murthy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To keep track of questions being posted on the chat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To alert the speaker if any question/comment needs immediate response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To ‘pass the Mic around’ during any interaction phase</a:t>
            </a:r>
          </a:p>
          <a:p>
            <a:pPr>
              <a:lnSpc>
                <a:spcPct val="110000"/>
              </a:lnSpc>
            </a:pPr>
            <a:endParaRPr lang="en-IN" sz="2000" dirty="0"/>
          </a:p>
          <a:p>
            <a:pPr>
              <a:lnSpc>
                <a:spcPct val="110000"/>
              </a:lnSpc>
            </a:pPr>
            <a:r>
              <a:rPr lang="en-IN" sz="2000" dirty="0"/>
              <a:t>2) Remind participants of the communication protocol: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Please keep your Mic Muted and Video Off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Speak only when the moderator says it’s your turn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IN" sz="2000" dirty="0"/>
          </a:p>
          <a:p>
            <a:pPr>
              <a:lnSpc>
                <a:spcPct val="110000"/>
              </a:lnSpc>
            </a:pPr>
            <a:r>
              <a:rPr lang="en-IN" sz="2000" dirty="0"/>
              <a:t>3) Share presentation material beforehand (if possible)</a:t>
            </a:r>
          </a:p>
        </p:txBody>
      </p:sp>
    </p:spTree>
    <p:extLst>
      <p:ext uri="{BB962C8B-B14F-4D97-AF65-F5344CB8AC3E}">
        <p14:creationId xmlns:p14="http://schemas.microsoft.com/office/powerpoint/2010/main" val="11761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696200" cy="466594"/>
          </a:xfrm>
        </p:spPr>
        <p:txBody>
          <a:bodyPr/>
          <a:lstStyle/>
          <a:p>
            <a:r>
              <a:rPr lang="en-US" dirty="0" smtClean="0"/>
              <a:t>A note </a:t>
            </a:r>
            <a:r>
              <a:rPr lang="en-US" dirty="0"/>
              <a:t>about this talk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80010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</a:t>
            </a:r>
            <a:r>
              <a:rPr lang="en-IN" sz="2400" dirty="0"/>
              <a:t> set out to make a one hour talk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IT ran away from me and became a three hour tutorial </a:t>
            </a:r>
            <a:r>
              <a:rPr lang="en-IN" sz="2400" dirty="0">
                <a:sym typeface="Wingdings" panose="05000000000000000000" pitchFamily="2" charset="2"/>
              </a:rPr>
              <a:t>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IN" sz="2400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sym typeface="Wingdings" panose="05000000000000000000" pitchFamily="2" charset="2"/>
              </a:rPr>
              <a:t>I couldn’t bring myself to delete any slides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sym typeface="Wingdings" panose="05000000000000000000" pitchFamily="2" charset="2"/>
              </a:rPr>
              <a:t>They have so much useful information, I feel 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IN" sz="2400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sym typeface="Wingdings" panose="05000000000000000000" pitchFamily="2" charset="2"/>
              </a:rPr>
              <a:t>So I have just ‘hidden’ them for this presentation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sym typeface="Wingdings" panose="05000000000000000000" pitchFamily="2" charset="2"/>
              </a:rPr>
              <a:t>Please </a:t>
            </a:r>
            <a:r>
              <a:rPr lang="en-IN" sz="2400" dirty="0" smtClean="0">
                <a:sym typeface="Wingdings" panose="05000000000000000000" pitchFamily="2" charset="2"/>
              </a:rPr>
              <a:t>download the </a:t>
            </a:r>
            <a:r>
              <a:rPr lang="en-IN" sz="2400" dirty="0" err="1" smtClean="0">
                <a:sym typeface="Wingdings" panose="05000000000000000000" pitchFamily="2" charset="2"/>
              </a:rPr>
              <a:t>ppt</a:t>
            </a:r>
            <a:r>
              <a:rPr lang="en-IN" sz="2400" dirty="0" smtClean="0">
                <a:sym typeface="Wingdings" panose="05000000000000000000" pitchFamily="2" charset="2"/>
              </a:rPr>
              <a:t> file and see the hidden slides </a:t>
            </a:r>
            <a:r>
              <a:rPr lang="en-IN" sz="2400" dirty="0">
                <a:sym typeface="Wingdings" panose="05000000000000000000" pitchFamily="2" charset="2"/>
              </a:rPr>
              <a:t>for details of any point that interest you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6032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23200"/>
            <a:ext cx="7696200" cy="3582150"/>
          </a:xfrm>
        </p:spPr>
        <p:txBody>
          <a:bodyPr/>
          <a:lstStyle/>
          <a:p>
            <a:r>
              <a:rPr lang="en-IN" dirty="0"/>
              <a:t>Consider your idea of online instruction, whatever it may be. Which aspect of face-to-face classes will you miss the most if you have to move to online instruction?</a:t>
            </a:r>
          </a:p>
          <a:p>
            <a:endParaRPr lang="en-IN" dirty="0"/>
          </a:p>
          <a:p>
            <a:endParaRPr lang="en-IN" dirty="0"/>
          </a:p>
          <a:p>
            <a:pPr lvl="2"/>
            <a:r>
              <a:rPr lang="en-IN" dirty="0"/>
              <a:t>Take a minute to think about your answer.</a:t>
            </a:r>
          </a:p>
          <a:p>
            <a:pPr lvl="2"/>
            <a:r>
              <a:rPr lang="en-IN" dirty="0"/>
              <a:t>Post your response in the chat window.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/>
              <a:t>Activity 1 – Each one say one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8" y="2724150"/>
            <a:ext cx="9239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Is your response similar to any in this list?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6256" y="1134932"/>
            <a:ext cx="3012262" cy="366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Making eye contact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Using gestures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Walking around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Seeing students’ faces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Adapting in real-time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Writing on the board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Step-by-step derivation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Interaction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Doing Q &amp; A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48200" y="1121743"/>
            <a:ext cx="3581400" cy="366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000" dirty="0"/>
              <a:t>Possible occasionally  </a:t>
            </a:r>
            <a:r>
              <a:rPr lang="en-US" altLang="en-US" sz="2000" dirty="0">
                <a:solidFill>
                  <a:srgbClr val="0000FF"/>
                </a:solidFill>
              </a:rPr>
              <a:t> [Video call]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000" dirty="0"/>
              <a:t>Limited gestures                  </a:t>
            </a:r>
            <a:r>
              <a:rPr lang="en-US" altLang="en-US" sz="2000" dirty="0">
                <a:solidFill>
                  <a:srgbClr val="0000FF"/>
                </a:solidFill>
              </a:rPr>
              <a:t>[Video]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000" dirty="0"/>
              <a:t>Not advisable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altLang="en-US" sz="2000" dirty="0"/>
          </a:p>
          <a:p>
            <a:pPr>
              <a:lnSpc>
                <a:spcPct val="90000"/>
              </a:lnSpc>
              <a:defRPr/>
            </a:pPr>
            <a:r>
              <a:rPr lang="en-US" altLang="en-US" sz="2000" dirty="0"/>
              <a:t>Adapting possible         </a:t>
            </a:r>
            <a:r>
              <a:rPr lang="en-US" altLang="en-US" sz="2000" dirty="0">
                <a:solidFill>
                  <a:srgbClr val="0000FF"/>
                </a:solidFill>
              </a:rPr>
              <a:t>[Feedback]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/>
              <a:t>Not always in real-time </a:t>
            </a:r>
            <a:r>
              <a:rPr lang="en-US" altLang="en-US" sz="2000" dirty="0">
                <a:solidFill>
                  <a:srgbClr val="0000FF"/>
                </a:solidFill>
              </a:rPr>
              <a:t>[Analytics]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altLang="en-US" sz="2000" dirty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000" dirty="0"/>
              <a:t>Use a tablet                 </a:t>
            </a:r>
            <a:r>
              <a:rPr lang="en-US" altLang="en-US" sz="2000" dirty="0">
                <a:solidFill>
                  <a:srgbClr val="0000FF"/>
                </a:solidFill>
              </a:rPr>
              <a:t>[Ex: Wacom]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000" dirty="0"/>
              <a:t>Possible           </a:t>
            </a:r>
            <a:r>
              <a:rPr lang="en-US" altLang="en-US" sz="2000" dirty="0">
                <a:solidFill>
                  <a:srgbClr val="0000FF"/>
                </a:solidFill>
              </a:rPr>
              <a:t>[Ex: Khan Academy]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altLang="en-US" sz="2000" dirty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000" dirty="0"/>
              <a:t>Possible, and essential      </a:t>
            </a:r>
            <a:r>
              <a:rPr lang="en-US" altLang="en-US" sz="2000" dirty="0">
                <a:solidFill>
                  <a:srgbClr val="0000FF"/>
                </a:solidFill>
              </a:rPr>
              <a:t>[Forum]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000" dirty="0"/>
              <a:t>Possible                         </a:t>
            </a:r>
            <a:r>
              <a:rPr lang="en-US" altLang="en-US" sz="2000" dirty="0">
                <a:solidFill>
                  <a:srgbClr val="0000FF"/>
                </a:solidFill>
              </a:rPr>
              <a:t>[Forum, VC]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505200" y="2474525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ight Arrow 7"/>
          <p:cNvSpPr/>
          <p:nvPr/>
        </p:nvSpPr>
        <p:spPr>
          <a:xfrm>
            <a:off x="3505200" y="3309872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>
            <a:off x="3505200" y="4095750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2" name="Group 11"/>
          <p:cNvGrpSpPr/>
          <p:nvPr/>
        </p:nvGrpSpPr>
        <p:grpSpPr>
          <a:xfrm>
            <a:off x="3428999" y="1289666"/>
            <a:ext cx="914401" cy="700580"/>
            <a:chOff x="3428999" y="1289666"/>
            <a:chExt cx="914401" cy="700580"/>
          </a:xfrm>
        </p:grpSpPr>
        <p:sp>
          <p:nvSpPr>
            <p:cNvPr id="4" name="Right Arrow 3"/>
            <p:cNvSpPr/>
            <p:nvPr/>
          </p:nvSpPr>
          <p:spPr>
            <a:xfrm>
              <a:off x="3505200" y="1581150"/>
              <a:ext cx="8382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000" y="1289666"/>
              <a:ext cx="8839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dirty="0"/>
                <a:t>Moving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8999" y="1651692"/>
              <a:ext cx="8839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dirty="0"/>
                <a:t>Online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534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Face-to-Face 	vs 	Online classes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6255" y="1134932"/>
            <a:ext cx="8300545" cy="366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4726" y="1642972"/>
            <a:ext cx="2718273" cy="10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85" y="3105150"/>
            <a:ext cx="2889815" cy="1625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05150"/>
            <a:ext cx="2636143" cy="16988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79067" y="1884692"/>
            <a:ext cx="61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60%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81034" y="3941479"/>
            <a:ext cx="61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40%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74798" y="1879182"/>
            <a:ext cx="61721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70%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7923" y="3964280"/>
            <a:ext cx="61721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30%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079067" y="2052753"/>
            <a:ext cx="2210977" cy="183819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endCxn id="12" idx="1"/>
          </p:cNvCxnSpPr>
          <p:nvPr/>
        </p:nvCxnSpPr>
        <p:spPr>
          <a:xfrm>
            <a:off x="3238500" y="2220846"/>
            <a:ext cx="1884685" cy="169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flipH="1">
            <a:off x="5292385" y="1136698"/>
            <a:ext cx="2722954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Course Materials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64CA266-9999-4093-8F17-E9FEF982F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2" y="1193314"/>
            <a:ext cx="2477121" cy="1818206"/>
          </a:xfrm>
        </p:spPr>
      </p:pic>
    </p:spTree>
    <p:extLst>
      <p:ext uri="{BB962C8B-B14F-4D97-AF65-F5344CB8AC3E}">
        <p14:creationId xmlns:p14="http://schemas.microsoft.com/office/powerpoint/2010/main" val="14582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800" dirty="0"/>
              <a:t>Why bother to change our way of lectures?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131589"/>
            <a:ext cx="7620000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400" dirty="0"/>
              <a:t>What if we do: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IN" sz="2000" dirty="0"/>
              <a:t>Go to a virtual classroom (e.g. Zoom meeting)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IN" sz="2000" dirty="0"/>
              <a:t>Do a live lecture with students who are able to attend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lang="en-IN" sz="20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IN" sz="2000" dirty="0"/>
              <a:t>Use the meeting software itself to record the lecture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IN" sz="2000" dirty="0"/>
              <a:t>Make the recording available to students who were not able to attend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lang="en-IN" sz="20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IN" sz="2000" dirty="0"/>
              <a:t>Use Moodle to upload resources, give assignments, have discussions and conduct quizzes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50682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IN" sz="2800" dirty="0"/>
              <a:t>Problems with virtual classrooms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131589"/>
            <a:ext cx="7620000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spcBef>
                <a:spcPts val="300"/>
              </a:spcBef>
              <a:defRPr/>
            </a:pPr>
            <a:r>
              <a:rPr lang="en-IN" altLang="en-US" sz="2400" dirty="0"/>
              <a:t>Consider from students’ point of view</a:t>
            </a:r>
          </a:p>
          <a:p>
            <a:pPr>
              <a:spcBef>
                <a:spcPts val="300"/>
              </a:spcBef>
              <a:defRPr/>
            </a:pPr>
            <a:endParaRPr lang="en-IN" altLang="en-US" sz="2400" dirty="0"/>
          </a:p>
          <a:p>
            <a:pPr marL="457200" indent="-457200">
              <a:spcBef>
                <a:spcPts val="300"/>
              </a:spcBef>
              <a:buAutoNum type="arabicParenR"/>
              <a:defRPr/>
            </a:pPr>
            <a:r>
              <a:rPr lang="en-IN" altLang="en-US" sz="2400" dirty="0"/>
              <a:t>Access issues </a:t>
            </a:r>
          </a:p>
          <a:p>
            <a:pPr>
              <a:spcBef>
                <a:spcPts val="300"/>
              </a:spcBef>
              <a:defRPr/>
            </a:pPr>
            <a:r>
              <a:rPr lang="en-IN" altLang="en-US" sz="2400" dirty="0"/>
              <a:t>	</a:t>
            </a:r>
            <a:r>
              <a:rPr lang="en-IN" altLang="en-US" sz="2000" dirty="0"/>
              <a:t>No smart phone </a:t>
            </a:r>
          </a:p>
          <a:p>
            <a:pPr lvl="1">
              <a:spcBef>
                <a:spcPts val="300"/>
              </a:spcBef>
              <a:defRPr/>
            </a:pPr>
            <a:r>
              <a:rPr lang="en-IN" altLang="en-US" sz="2000" dirty="0"/>
              <a:t>	Shared device </a:t>
            </a:r>
          </a:p>
          <a:p>
            <a:pPr lvl="1">
              <a:spcBef>
                <a:spcPts val="300"/>
              </a:spcBef>
              <a:defRPr/>
            </a:pPr>
            <a:r>
              <a:rPr lang="en-IN" altLang="en-US" sz="2000" dirty="0"/>
              <a:t>	Lack of flexibility in schedule</a:t>
            </a:r>
          </a:p>
          <a:p>
            <a:pPr lvl="1">
              <a:spcBef>
                <a:spcPts val="300"/>
              </a:spcBef>
              <a:defRPr/>
            </a:pPr>
            <a:r>
              <a:rPr lang="en-IN" altLang="en-US" sz="2000" dirty="0"/>
              <a:t>	Power, Network</a:t>
            </a:r>
          </a:p>
          <a:p>
            <a:pPr>
              <a:spcBef>
                <a:spcPts val="300"/>
              </a:spcBef>
              <a:defRPr/>
            </a:pPr>
            <a:endParaRPr lang="en-IN" altLang="en-US" sz="2400" dirty="0"/>
          </a:p>
          <a:p>
            <a:pPr>
              <a:spcBef>
                <a:spcPts val="300"/>
              </a:spcBef>
              <a:defRPr/>
            </a:pPr>
            <a:r>
              <a:rPr lang="en-IN" altLang="en-US" sz="2400" dirty="0"/>
              <a:t>2) Hour-long lecture, and over a screen – engagement?</a:t>
            </a:r>
          </a:p>
        </p:txBody>
      </p:sp>
    </p:spTree>
    <p:extLst>
      <p:ext uri="{BB962C8B-B14F-4D97-AF65-F5344CB8AC3E}">
        <p14:creationId xmlns:p14="http://schemas.microsoft.com/office/powerpoint/2010/main" val="32206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IN" sz="2800" dirty="0"/>
              <a:t>Problems with recorded virtual classrooms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131589"/>
            <a:ext cx="7739264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spcBef>
                <a:spcPts val="300"/>
              </a:spcBef>
              <a:defRPr/>
            </a:pPr>
            <a:r>
              <a:rPr lang="en-IN" altLang="en-US" sz="2400" dirty="0"/>
              <a:t>Uploading recordings of live sessions may be useful</a:t>
            </a:r>
          </a:p>
          <a:p>
            <a:pPr>
              <a:spcBef>
                <a:spcPts val="300"/>
              </a:spcBef>
              <a:defRPr/>
            </a:pPr>
            <a:endParaRPr lang="en-IN" altLang="en-US" sz="2400" dirty="0"/>
          </a:p>
          <a:p>
            <a:pPr>
              <a:spcBef>
                <a:spcPts val="300"/>
              </a:spcBef>
              <a:defRPr/>
            </a:pPr>
            <a:r>
              <a:rPr lang="en-IN" altLang="en-US" sz="2400" dirty="0"/>
              <a:t>Not sufficient because 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IN" altLang="en-US" sz="2000" dirty="0">
                <a:solidFill>
                  <a:srgbClr val="0000FF"/>
                </a:solidFill>
              </a:rPr>
              <a:t>Glitches</a:t>
            </a:r>
            <a:r>
              <a:rPr lang="en-IN" altLang="en-US" sz="2000" dirty="0"/>
              <a:t> in recordings (voice break, frozen frame) – lose student attention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en-IN" altLang="en-US" sz="2000" dirty="0"/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IN" altLang="en-US" sz="2000" dirty="0"/>
              <a:t>Many students </a:t>
            </a:r>
            <a:r>
              <a:rPr lang="en-IN" altLang="en-US" sz="2000" dirty="0">
                <a:solidFill>
                  <a:srgbClr val="0000FF"/>
                </a:solidFill>
              </a:rPr>
              <a:t>study for the test </a:t>
            </a:r>
            <a:r>
              <a:rPr lang="en-IN" altLang="en-US" sz="2000" dirty="0"/>
              <a:t>- even short lectures (~10 min) are not watched fully by most; high variability in student motivation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IN" altLang="en-US" sz="2000" dirty="0"/>
              <a:t>Network </a:t>
            </a:r>
            <a:r>
              <a:rPr lang="en-IN" altLang="en-US" sz="2000" dirty="0">
                <a:solidFill>
                  <a:srgbClr val="0000FF"/>
                </a:solidFill>
              </a:rPr>
              <a:t>bandwidth</a:t>
            </a:r>
            <a:r>
              <a:rPr lang="en-IN" altLang="en-US" sz="2000" dirty="0"/>
              <a:t> issues – connectivity, mobile data plan 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en-IN" altLang="en-US" sz="2000" dirty="0"/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IN" altLang="en-US" sz="2000" dirty="0"/>
              <a:t>Lecture alone not enough – need activities for deeper engagement</a:t>
            </a:r>
            <a:endParaRPr lang="en-IN" altLang="en-US" sz="2200" dirty="0"/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en-I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1934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800" dirty="0"/>
              <a:t>Emergency remote teaching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131589"/>
            <a:ext cx="8001000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400" dirty="0"/>
              <a:t>Giving a lecture in a virtual classroom + Uploading its recording, is a form of emergency remote teaching (ERT</a:t>
            </a:r>
            <a:r>
              <a:rPr lang="en-IN" sz="2400" dirty="0" smtClean="0"/>
              <a:t>)</a:t>
            </a:r>
            <a:endParaRPr lang="en-IN" sz="2400" dirty="0"/>
          </a:p>
          <a:p>
            <a:pPr>
              <a:lnSpc>
                <a:spcPct val="110000"/>
              </a:lnSpc>
            </a:pPr>
            <a:endParaRPr lang="en-IN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dirty="0"/>
              <a:t>Primary objective of ERT - provide temporary access to instruction and instructional material in a manner that is quick to set up and reasonably easy to access, during an </a:t>
            </a:r>
            <a:r>
              <a:rPr lang="en-IN" dirty="0" smtClean="0"/>
              <a:t>emergency </a:t>
            </a:r>
            <a:endParaRPr lang="en-IN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dirty="0"/>
              <a:t>Typically, ERT attempts to mimic the actions in a face-to-face </a:t>
            </a:r>
            <a:r>
              <a:rPr lang="en-IN" dirty="0" smtClean="0"/>
              <a:t>class</a:t>
            </a:r>
            <a:endParaRPr lang="en-IN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dirty="0"/>
              <a:t>ERT is likely to be ineffective for student engagement and </a:t>
            </a:r>
            <a:r>
              <a:rPr lang="en-IN" dirty="0" smtClean="0"/>
              <a:t>learning</a:t>
            </a:r>
            <a:endParaRPr lang="en-IN" dirty="0"/>
          </a:p>
          <a:p>
            <a:pPr>
              <a:lnSpc>
                <a:spcPct val="110000"/>
              </a:lnSpc>
            </a:pPr>
            <a:endParaRPr lang="en-IN" sz="2000" dirty="0"/>
          </a:p>
          <a:p>
            <a:pPr>
              <a:lnSpc>
                <a:spcPct val="110000"/>
              </a:lnSpc>
            </a:pPr>
            <a:r>
              <a:rPr lang="en-IN" sz="2400" dirty="0">
                <a:solidFill>
                  <a:srgbClr val="0000FF"/>
                </a:solidFill>
              </a:rPr>
              <a:t>This mode should be used sparingly (&lt; 20% of the course</a:t>
            </a:r>
            <a:r>
              <a:rPr lang="en-IN" sz="2400" dirty="0" smtClean="0">
                <a:solidFill>
                  <a:srgbClr val="0000FF"/>
                </a:solidFill>
              </a:rPr>
              <a:t>)</a:t>
            </a:r>
            <a:endParaRPr lang="en-IN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5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800" dirty="0"/>
              <a:t>Online instruction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131589"/>
            <a:ext cx="7620000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algn="ctr"/>
            <a:endParaRPr lang="en-IN" sz="2400" dirty="0"/>
          </a:p>
          <a:p>
            <a:pPr algn="ctr"/>
            <a:endParaRPr lang="en-IN" sz="2400" dirty="0"/>
          </a:p>
          <a:p>
            <a:pPr algn="ctr"/>
            <a:endParaRPr lang="en-IN" sz="2400" dirty="0"/>
          </a:p>
          <a:p>
            <a:pPr algn="ctr"/>
            <a:r>
              <a:rPr lang="en-IN" sz="2400" dirty="0"/>
              <a:t>The goal is to exploit the power of the online medium and utilize it to promote effective student learning</a:t>
            </a:r>
          </a:p>
          <a:p>
            <a:pPr algn="ctr">
              <a:lnSpc>
                <a:spcPct val="110000"/>
              </a:lnSpc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0679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8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800" dirty="0"/>
              <a:t>Online instruction involves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131589"/>
            <a:ext cx="4191000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Making course materials available for asynchronous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Giving immediate practice activities and timely feedback to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Conducting synchronous meetings to address queries and do tutorials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Providing a forum for learners to discuss the content with each other and the instructor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</p:txBody>
      </p:sp>
      <p:pic>
        <p:nvPicPr>
          <p:cNvPr id="5" name="Content Placeholder 9"/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4726" y="1642972"/>
            <a:ext cx="2718273" cy="10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85" y="3105150"/>
            <a:ext cx="2889815" cy="1625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5292385" y="1136698"/>
            <a:ext cx="2722954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Course Materials</a:t>
            </a:r>
          </a:p>
        </p:txBody>
      </p:sp>
    </p:spTree>
    <p:extLst>
      <p:ext uri="{BB962C8B-B14F-4D97-AF65-F5344CB8AC3E}">
        <p14:creationId xmlns:p14="http://schemas.microsoft.com/office/powerpoint/2010/main" val="2436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23200"/>
            <a:ext cx="7696200" cy="3582150"/>
          </a:xfrm>
        </p:spPr>
        <p:txBody>
          <a:bodyPr/>
          <a:lstStyle/>
          <a:p>
            <a:r>
              <a:rPr lang="en-IN" sz="2000" dirty="0"/>
              <a:t>How comfortable are you with having to do online instruction? Choose the option that best describes you. No need to disclose your choice.</a:t>
            </a:r>
          </a:p>
          <a:p>
            <a:endParaRPr lang="en-IN" sz="2000" dirty="0"/>
          </a:p>
          <a:p>
            <a:pPr marL="457200" indent="-457200">
              <a:buFont typeface="+mj-lt"/>
              <a:buAutoNum type="arabicPeriod"/>
            </a:pPr>
            <a:r>
              <a:rPr lang="en-IN" sz="2000" b="1" dirty="0">
                <a:solidFill>
                  <a:srgbClr val="0000FF"/>
                </a:solidFill>
              </a:rPr>
              <a:t>I am comfortable.</a:t>
            </a:r>
            <a:r>
              <a:rPr lang="en-IN" sz="2000" dirty="0"/>
              <a:t> Ex: I already use Moodle lessons or create flipped class videos or have discussion on </a:t>
            </a:r>
            <a:r>
              <a:rPr lang="en-IN" sz="2000" dirty="0" smtClean="0"/>
              <a:t>Piazza</a:t>
            </a:r>
            <a:endParaRPr lang="en-IN" sz="2000" dirty="0"/>
          </a:p>
          <a:p>
            <a:pPr marL="457200" indent="-457200">
              <a:buFont typeface="+mj-lt"/>
              <a:buAutoNum type="arabicPeriod"/>
            </a:pPr>
            <a:r>
              <a:rPr lang="en-IN" sz="2000" b="1" dirty="0">
                <a:solidFill>
                  <a:srgbClr val="0000FF"/>
                </a:solidFill>
              </a:rPr>
              <a:t>I think I can manage with some training.</a:t>
            </a:r>
            <a:r>
              <a:rPr lang="en-IN" sz="2000" dirty="0"/>
              <a:t> Ex: I use Moodle for conducting quizzes. I am comfortable with learning new </a:t>
            </a:r>
            <a:r>
              <a:rPr lang="en-IN" sz="2000" dirty="0" smtClean="0"/>
              <a:t>software</a:t>
            </a:r>
            <a:endParaRPr lang="en-IN" sz="2000" dirty="0"/>
          </a:p>
          <a:p>
            <a:pPr marL="457200" indent="-457200">
              <a:buFont typeface="+mj-lt"/>
              <a:buAutoNum type="arabicPeriod"/>
            </a:pPr>
            <a:r>
              <a:rPr lang="en-IN" sz="2000" b="1" dirty="0">
                <a:solidFill>
                  <a:srgbClr val="0000FF"/>
                </a:solidFill>
              </a:rPr>
              <a:t>I am daunted by having to move online.</a:t>
            </a:r>
            <a:r>
              <a:rPr lang="en-IN" sz="2000" dirty="0"/>
              <a:t> Ex: I use only the most basic features in </a:t>
            </a:r>
            <a:r>
              <a:rPr lang="en-IN" sz="2000" dirty="0" smtClean="0"/>
              <a:t>Moodle</a:t>
            </a:r>
            <a:endParaRPr lang="en-IN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/>
              <a:t>Activity 2 – Self-select your level</a:t>
            </a:r>
          </a:p>
        </p:txBody>
      </p:sp>
    </p:spTree>
    <p:extLst>
      <p:ext uri="{BB962C8B-B14F-4D97-AF65-F5344CB8AC3E}">
        <p14:creationId xmlns:p14="http://schemas.microsoft.com/office/powerpoint/2010/main" val="35845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What do the options indicate?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6862" y="1293245"/>
            <a:ext cx="2438401" cy="36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000" dirty="0"/>
              <a:t>If you chose option 1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000" dirty="0"/>
              <a:t>(I am comfortable)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altLang="en-US" sz="2000" dirty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altLang="en-US" sz="2000" dirty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altLang="en-US" sz="2000" dirty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000" dirty="0"/>
              <a:t>If you chose option 2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000" dirty="0"/>
              <a:t>(I think I can manage)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altLang="en-US" sz="2000" dirty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altLang="en-US" sz="2000" dirty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000" dirty="0"/>
              <a:t>If you chose option 3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000" dirty="0"/>
              <a:t>(I am daunted)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43411" y="1171887"/>
            <a:ext cx="4495800" cy="34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dirty="0"/>
              <a:t>Read the conceptual parts of </a:t>
            </a:r>
            <a:r>
              <a:rPr lang="en-US" altLang="en-US" dirty="0" err="1">
                <a:hlinkClick r:id="rId3"/>
              </a:rPr>
              <a:t>iitb-teachonline</a:t>
            </a:r>
            <a:r>
              <a:rPr lang="en-US" altLang="en-US" dirty="0"/>
              <a:t> course. Take your own decisions about which tools to use.</a:t>
            </a:r>
            <a:endParaRPr lang="en-US" altLang="en-US" sz="2000" dirty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altLang="en-US" sz="2000" dirty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altLang="en-US" sz="2000" dirty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dirty="0"/>
              <a:t>Go through the course in some detail, both the concepts and the technology tools. Note the recommendations. Do what works for you.</a:t>
            </a:r>
            <a:endParaRPr lang="en-US" altLang="en-US" sz="2000" dirty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altLang="en-US" sz="2000" dirty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altLang="en-US" sz="2000" dirty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en-US" sz="2000" dirty="0">
                <a:solidFill>
                  <a:srgbClr val="0000FF"/>
                </a:solidFill>
              </a:rPr>
              <a:t>Don’t Panic.</a:t>
            </a:r>
            <a:r>
              <a:rPr lang="en-US" altLang="en-US" sz="2000" dirty="0"/>
              <a:t> </a:t>
            </a:r>
            <a:r>
              <a:rPr lang="en-US" altLang="en-US" dirty="0"/>
              <a:t>Go through the conceptual parts. Your TAs, CDEEP staff and </a:t>
            </a:r>
            <a:r>
              <a:rPr lang="en-US" altLang="en-US" dirty="0" smtClean="0"/>
              <a:t>other colleagues </a:t>
            </a:r>
            <a:r>
              <a:rPr lang="en-US" altLang="en-US" dirty="0"/>
              <a:t>are there to help you with the technology parts.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873328" y="2844469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>
            <a:off x="2859260" y="3966822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2" name="Group 11"/>
          <p:cNvGrpSpPr/>
          <p:nvPr/>
        </p:nvGrpSpPr>
        <p:grpSpPr>
          <a:xfrm>
            <a:off x="2797127" y="1293245"/>
            <a:ext cx="914401" cy="700580"/>
            <a:chOff x="3428999" y="1289666"/>
            <a:chExt cx="914401" cy="700580"/>
          </a:xfrm>
        </p:grpSpPr>
        <p:sp>
          <p:nvSpPr>
            <p:cNvPr id="4" name="Right Arrow 3"/>
            <p:cNvSpPr/>
            <p:nvPr/>
          </p:nvSpPr>
          <p:spPr>
            <a:xfrm>
              <a:off x="3505200" y="1581150"/>
              <a:ext cx="8382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000" y="1289666"/>
              <a:ext cx="8839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dirty="0"/>
                <a:t>Moving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8999" y="1651692"/>
              <a:ext cx="8839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dirty="0"/>
                <a:t>Online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92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23200"/>
            <a:ext cx="7848600" cy="3582150"/>
          </a:xfrm>
        </p:spPr>
        <p:txBody>
          <a:bodyPr/>
          <a:lstStyle/>
          <a:p>
            <a:r>
              <a:rPr lang="en-IN" sz="2000" dirty="0"/>
              <a:t>Which aspects of online instruction do you feel daunted by, if any?</a:t>
            </a:r>
          </a:p>
          <a:p>
            <a:r>
              <a:rPr lang="en-IN" sz="2000" dirty="0"/>
              <a:t>Choose all options that apply to you. No need to disclose your choices.</a:t>
            </a:r>
          </a:p>
          <a:p>
            <a:endParaRPr lang="en-IN" sz="2000" dirty="0"/>
          </a:p>
          <a:p>
            <a:pPr marL="457200" indent="-457200">
              <a:buFont typeface="+mj-lt"/>
              <a:buAutoNum type="arabicPeriod"/>
            </a:pPr>
            <a:r>
              <a:rPr lang="en-IN" sz="2000" dirty="0"/>
              <a:t>Making videos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/>
              <a:t>Time required to prepare for each class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/>
              <a:t>Using the online platform (like Moodle features)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/>
              <a:t>Interacting with students synchronously (like Zoom meetings)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/>
              <a:t>Doing online assessments 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/>
              <a:t>Having to use technologies in general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/>
              <a:t>Uncertainty of technology support from institute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/>
              <a:t>Activity 3 – Identify your concerns</a:t>
            </a:r>
          </a:p>
        </p:txBody>
      </p:sp>
    </p:spTree>
    <p:extLst>
      <p:ext uri="{BB962C8B-B14F-4D97-AF65-F5344CB8AC3E}">
        <p14:creationId xmlns:p14="http://schemas.microsoft.com/office/powerpoint/2010/main" val="302388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Addressing each concern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6256" y="1134932"/>
            <a:ext cx="3195144" cy="366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marL="457200" indent="-457200">
              <a:buFont typeface="+mj-lt"/>
              <a:buAutoNum type="arabicPeriod"/>
            </a:pPr>
            <a:r>
              <a:rPr lang="en-IN" sz="2000" dirty="0"/>
              <a:t>Making videos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/>
              <a:t>Time required to prepare for each class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/>
              <a:t>Using the online platform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/>
              <a:t>Interacting with students synchronously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/>
              <a:t>Doing online assessments 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/>
              <a:t>Having to use technology in general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/>
              <a:t>Uncertainty of technology support from institute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24400" y="1121743"/>
            <a:ext cx="3505200" cy="366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marL="457200" indent="-457200">
              <a:buFont typeface="+mj-lt"/>
              <a:buAutoNum type="arabicPeriod"/>
            </a:pPr>
            <a:r>
              <a:rPr lang="en-IN" sz="2000" dirty="0"/>
              <a:t>Plenty of Do-it-Yourself tools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/>
              <a:t>Curate content from open educational 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/>
              <a:t>Local tutorials by colleagues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/>
              <a:t>Get familiar with features of meeting software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/>
              <a:t>Simple tools exist, and colleagues with expertise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/>
              <a:t>There is no option now!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/>
              <a:t>Several committees are working on it </a:t>
            </a:r>
            <a:r>
              <a:rPr lang="en-IN" sz="2000" dirty="0">
                <a:sym typeface="Wingdings" panose="05000000000000000000" pitchFamily="2" charset="2"/>
              </a:rPr>
              <a:t></a:t>
            </a:r>
            <a:endParaRPr lang="en-IN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614225" y="2419350"/>
            <a:ext cx="914401" cy="700580"/>
            <a:chOff x="3428999" y="1289666"/>
            <a:chExt cx="914401" cy="700580"/>
          </a:xfrm>
        </p:grpSpPr>
        <p:sp>
          <p:nvSpPr>
            <p:cNvPr id="4" name="Right Arrow 3"/>
            <p:cNvSpPr/>
            <p:nvPr/>
          </p:nvSpPr>
          <p:spPr>
            <a:xfrm>
              <a:off x="3505200" y="1581150"/>
              <a:ext cx="8382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000" y="1289666"/>
              <a:ext cx="8839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dirty="0"/>
                <a:t>Moving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8999" y="1651692"/>
              <a:ext cx="8839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dirty="0"/>
                <a:t>Online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17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1000" y="1047751"/>
            <a:ext cx="78486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400" dirty="0" smtClean="0"/>
              <a:t>In a face to face class, </a:t>
            </a:r>
            <a:r>
              <a:rPr lang="en-IN" sz="2400" dirty="0"/>
              <a:t>I</a:t>
            </a:r>
            <a:r>
              <a:rPr lang="en-IN" sz="2400" dirty="0" smtClean="0"/>
              <a:t> would pause here and say “Is this making sense?”. Then look around the class to get feedback</a:t>
            </a:r>
            <a:endParaRPr lang="en-IN" sz="2400" dirty="0"/>
          </a:p>
          <a:p>
            <a:pPr>
              <a:lnSpc>
                <a:spcPct val="110000"/>
              </a:lnSpc>
            </a:pPr>
            <a:endParaRPr lang="en-IN" sz="3200" dirty="0" smtClean="0"/>
          </a:p>
          <a:p>
            <a:pPr>
              <a:lnSpc>
                <a:spcPct val="110000"/>
              </a:lnSpc>
            </a:pPr>
            <a:r>
              <a:rPr lang="en-IN" sz="2800" dirty="0" smtClean="0"/>
              <a:t>In this Webinar: Let me ask the same question now,</a:t>
            </a:r>
          </a:p>
          <a:p>
            <a:pPr algn="ctr">
              <a:lnSpc>
                <a:spcPct val="110000"/>
              </a:lnSpc>
            </a:pPr>
            <a:r>
              <a:rPr lang="en-IN" sz="2800" dirty="0" smtClean="0">
                <a:solidFill>
                  <a:srgbClr val="0000FF"/>
                </a:solidFill>
              </a:rPr>
              <a:t>“Is this talk making sense, so far?”</a:t>
            </a:r>
          </a:p>
          <a:p>
            <a:pPr algn="ctr">
              <a:lnSpc>
                <a:spcPct val="110000"/>
              </a:lnSpc>
            </a:pPr>
            <a:r>
              <a:rPr lang="en-IN" sz="2800" dirty="0" smtClean="0"/>
              <a:t> </a:t>
            </a:r>
            <a:endParaRPr lang="en-IN" sz="2800" dirty="0"/>
          </a:p>
          <a:p>
            <a:pPr algn="ctr">
              <a:lnSpc>
                <a:spcPct val="110000"/>
              </a:lnSpc>
            </a:pPr>
            <a:r>
              <a:rPr lang="en-IN" sz="3200" dirty="0" smtClean="0"/>
              <a:t>Please type Yes or No in the chat window</a:t>
            </a:r>
            <a:endParaRPr lang="en-IN" sz="3200" dirty="0"/>
          </a:p>
          <a:p>
            <a:pPr algn="ctr">
              <a:lnSpc>
                <a:spcPct val="110000"/>
              </a:lnSpc>
            </a:pPr>
            <a:r>
              <a:rPr lang="en-IN" sz="2400" dirty="0"/>
              <a:t>Use the chat window to ask </a:t>
            </a:r>
            <a:r>
              <a:rPr lang="en-IN" sz="2400" dirty="0" smtClean="0"/>
              <a:t>questions </a:t>
            </a:r>
            <a:r>
              <a:rPr lang="en-IN" sz="2400" dirty="0"/>
              <a:t>during the talk</a:t>
            </a:r>
            <a:endParaRPr lang="en-IN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 smtClean="0"/>
              <a:t>Pause here – for feedback to speaker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52750"/>
            <a:ext cx="9239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Concepts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t>26</a:t>
            </a:fld>
            <a:endParaRPr lang="en-IN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63579540"/>
              </p:ext>
            </p:extLst>
          </p:nvPr>
        </p:nvGraphicFramePr>
        <p:xfrm>
          <a:off x="4635255" y="1403228"/>
          <a:ext cx="2405575" cy="233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6934200" y="3000021"/>
            <a:ext cx="1170924" cy="62952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6399235" y="176345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Six principles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8532" y="287655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One slide on each</a:t>
            </a:r>
          </a:p>
        </p:txBody>
      </p:sp>
    </p:spTree>
    <p:extLst>
      <p:ext uri="{BB962C8B-B14F-4D97-AF65-F5344CB8AC3E}">
        <p14:creationId xmlns:p14="http://schemas.microsoft.com/office/powerpoint/2010/main" val="32273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800" dirty="0"/>
              <a:t>Principle #1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26698" y="1131589"/>
            <a:ext cx="4774301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algn="ctr"/>
            <a:endParaRPr lang="en-IN" sz="2800" dirty="0"/>
          </a:p>
          <a:p>
            <a:pPr algn="ctr"/>
            <a:endParaRPr lang="en-IN" sz="2400" dirty="0"/>
          </a:p>
          <a:p>
            <a:pPr algn="ctr"/>
            <a:endParaRPr lang="en-IN" sz="2800" dirty="0"/>
          </a:p>
          <a:p>
            <a:pPr algn="ctr"/>
            <a:r>
              <a:rPr lang="en-IN" sz="3200" dirty="0"/>
              <a:t>Curate before you create</a:t>
            </a:r>
            <a:endParaRPr lang="en-IN" sz="2800" dirty="0"/>
          </a:p>
          <a:p>
            <a:pPr algn="ctr">
              <a:lnSpc>
                <a:spcPct val="110000"/>
              </a:lnSpc>
            </a:pPr>
            <a:endParaRPr lang="en-IN"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1EB5B6-705F-4631-BCF0-BFA5DD3A2B92}"/>
              </a:ext>
            </a:extLst>
          </p:cNvPr>
          <p:cNvGrpSpPr/>
          <p:nvPr/>
        </p:nvGrpSpPr>
        <p:grpSpPr>
          <a:xfrm>
            <a:off x="152400" y="755969"/>
            <a:ext cx="2756971" cy="4028072"/>
            <a:chOff x="152400" y="755969"/>
            <a:chExt cx="2756971" cy="4028072"/>
          </a:xfrm>
        </p:grpSpPr>
        <p:pic>
          <p:nvPicPr>
            <p:cNvPr id="7" name="Picture 6">
              <a:hlinkClick r:id="rId3"/>
              <a:extLst>
                <a:ext uri="{FF2B5EF4-FFF2-40B4-BE49-F238E27FC236}">
                  <a16:creationId xmlns:a16="http://schemas.microsoft.com/office/drawing/2014/main" id="{2D9EF155-03D6-4201-84B1-E7AA19C56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23" y="755969"/>
              <a:ext cx="1688822" cy="1688822"/>
            </a:xfrm>
            <a:prstGeom prst="rect">
              <a:avLst/>
            </a:prstGeom>
          </p:spPr>
        </p:pic>
        <p:pic>
          <p:nvPicPr>
            <p:cNvPr id="8" name="Picture 7">
              <a:hlinkClick r:id="rId5"/>
              <a:extLst>
                <a:ext uri="{FF2B5EF4-FFF2-40B4-BE49-F238E27FC236}">
                  <a16:creationId xmlns:a16="http://schemas.microsoft.com/office/drawing/2014/main" id="{0BD2B5E0-7CDC-49CE-85C9-1410A522B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2257083"/>
              <a:ext cx="914400" cy="431885"/>
            </a:xfrm>
            <a:prstGeom prst="rect">
              <a:avLst/>
            </a:prstGeom>
          </p:spPr>
        </p:pic>
        <p:pic>
          <p:nvPicPr>
            <p:cNvPr id="9" name="Picture 8">
              <a:hlinkClick r:id="rId7"/>
              <a:extLst>
                <a:ext uri="{FF2B5EF4-FFF2-40B4-BE49-F238E27FC236}">
                  <a16:creationId xmlns:a16="http://schemas.microsoft.com/office/drawing/2014/main" id="{53709D52-CDA0-4177-BB57-C2771F187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23" y="2222776"/>
              <a:ext cx="1352550" cy="407395"/>
            </a:xfrm>
            <a:prstGeom prst="rect">
              <a:avLst/>
            </a:prstGeom>
          </p:spPr>
        </p:pic>
        <p:pic>
          <p:nvPicPr>
            <p:cNvPr id="10" name="Picture 9">
              <a:hlinkClick r:id="rId9"/>
              <a:extLst>
                <a:ext uri="{FF2B5EF4-FFF2-40B4-BE49-F238E27FC236}">
                  <a16:creationId xmlns:a16="http://schemas.microsoft.com/office/drawing/2014/main" id="{200B6010-0361-4395-AA4B-C75509084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815551"/>
              <a:ext cx="2362200" cy="458380"/>
            </a:xfrm>
            <a:prstGeom prst="rect">
              <a:avLst/>
            </a:prstGeom>
          </p:spPr>
        </p:pic>
        <p:pic>
          <p:nvPicPr>
            <p:cNvPr id="11" name="Picture 10">
              <a:hlinkClick r:id="rId11"/>
              <a:extLst>
                <a:ext uri="{FF2B5EF4-FFF2-40B4-BE49-F238E27FC236}">
                  <a16:creationId xmlns:a16="http://schemas.microsoft.com/office/drawing/2014/main" id="{4EB3C034-E9C3-4696-8A46-DC3863CBC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71" y="3381123"/>
              <a:ext cx="1773149" cy="489544"/>
            </a:xfrm>
            <a:prstGeom prst="rect">
              <a:avLst/>
            </a:prstGeom>
          </p:spPr>
        </p:pic>
        <p:pic>
          <p:nvPicPr>
            <p:cNvPr id="12" name="Picture 11">
              <a:hlinkClick r:id="rId13"/>
              <a:extLst>
                <a:ext uri="{FF2B5EF4-FFF2-40B4-BE49-F238E27FC236}">
                  <a16:creationId xmlns:a16="http://schemas.microsoft.com/office/drawing/2014/main" id="{C3702F2C-73A8-409E-9B9A-04807FCF1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67" y="4006410"/>
              <a:ext cx="1292026" cy="493437"/>
            </a:xfrm>
            <a:prstGeom prst="rect">
              <a:avLst/>
            </a:prstGeom>
          </p:spPr>
        </p:pic>
        <p:pic>
          <p:nvPicPr>
            <p:cNvPr id="13" name="Picture 12">
              <a:hlinkClick r:id="rId15"/>
              <a:extLst>
                <a:ext uri="{FF2B5EF4-FFF2-40B4-BE49-F238E27FC236}">
                  <a16:creationId xmlns:a16="http://schemas.microsoft.com/office/drawing/2014/main" id="{985A5FBE-CCA2-4BC5-A777-3F79E02CD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993" y="4128831"/>
              <a:ext cx="1402378" cy="655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42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400" dirty="0"/>
              <a:t>For applying principle #1 – Use OER repositories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24200" y="1047750"/>
            <a:ext cx="5257800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What:</a:t>
            </a:r>
            <a:r>
              <a:rPr lang="en-IN" sz="2000" dirty="0"/>
              <a:t> Find Open Edu Resources for your topic </a:t>
            </a:r>
          </a:p>
          <a:p>
            <a:pPr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Why:</a:t>
            </a:r>
            <a:r>
              <a:rPr lang="en-IN" sz="2000" dirty="0"/>
              <a:t> Content creation is time-consuming and effort intensive; There is a lot of good content already available</a:t>
            </a:r>
          </a:p>
          <a:p>
            <a:pPr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How:</a:t>
            </a:r>
            <a:r>
              <a:rPr lang="en-IN" sz="2000" dirty="0"/>
              <a:t>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IN" sz="2000" dirty="0"/>
              <a:t>Use your own previous recordings (if any)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IN" sz="2000" dirty="0"/>
              <a:t>Use a colleague’s, in your department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IN" sz="2000" dirty="0"/>
              <a:t>Use a colleague’s, in another institute (NPTEL)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IN" sz="2000" dirty="0"/>
              <a:t>Find other OER repositories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IN" sz="2000" dirty="0"/>
              <a:t>Create activities for students to assimilate and apply the content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2400" y="755969"/>
            <a:ext cx="2756971" cy="4028072"/>
            <a:chOff x="152400" y="755969"/>
            <a:chExt cx="2756971" cy="4028072"/>
          </a:xfrm>
        </p:grpSpPr>
        <p:pic>
          <p:nvPicPr>
            <p:cNvPr id="4" name="Picture 3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23" y="755969"/>
              <a:ext cx="1688822" cy="1688822"/>
            </a:xfrm>
            <a:prstGeom prst="rect">
              <a:avLst/>
            </a:prstGeom>
          </p:spPr>
        </p:pic>
        <p:pic>
          <p:nvPicPr>
            <p:cNvPr id="8" name="Picture 7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2257083"/>
              <a:ext cx="914400" cy="431885"/>
            </a:xfrm>
            <a:prstGeom prst="rect">
              <a:avLst/>
            </a:prstGeom>
          </p:spPr>
        </p:pic>
        <p:pic>
          <p:nvPicPr>
            <p:cNvPr id="9" name="Picture 8">
              <a:hlinkClick r:id="rId7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23" y="2222776"/>
              <a:ext cx="1352550" cy="407395"/>
            </a:xfrm>
            <a:prstGeom prst="rect">
              <a:avLst/>
            </a:prstGeom>
          </p:spPr>
        </p:pic>
        <p:pic>
          <p:nvPicPr>
            <p:cNvPr id="10" name="Picture 9">
              <a:hlinkClick r:id="rId9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815551"/>
              <a:ext cx="2362200" cy="458380"/>
            </a:xfrm>
            <a:prstGeom prst="rect">
              <a:avLst/>
            </a:prstGeom>
          </p:spPr>
        </p:pic>
        <p:pic>
          <p:nvPicPr>
            <p:cNvPr id="12" name="Picture 11">
              <a:hlinkClick r:id="rId11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71" y="3381123"/>
              <a:ext cx="1773149" cy="489544"/>
            </a:xfrm>
            <a:prstGeom prst="rect">
              <a:avLst/>
            </a:prstGeom>
          </p:spPr>
        </p:pic>
        <p:pic>
          <p:nvPicPr>
            <p:cNvPr id="13" name="Picture 12">
              <a:hlinkClick r:id="rId13"/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67" y="4006410"/>
              <a:ext cx="1292026" cy="493437"/>
            </a:xfrm>
            <a:prstGeom prst="rect">
              <a:avLst/>
            </a:prstGeom>
          </p:spPr>
        </p:pic>
        <p:pic>
          <p:nvPicPr>
            <p:cNvPr id="15" name="Picture 14">
              <a:hlinkClick r:id="rId15"/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993" y="4128831"/>
              <a:ext cx="1402378" cy="655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4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800" dirty="0"/>
              <a:t>Principle #2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24200" y="1006265"/>
            <a:ext cx="4800600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algn="ctr"/>
            <a:endParaRPr lang="en-IN" sz="2400" dirty="0"/>
          </a:p>
          <a:p>
            <a:pPr algn="ctr"/>
            <a:endParaRPr lang="en-IN" sz="2400" dirty="0"/>
          </a:p>
          <a:p>
            <a:pPr algn="ctr"/>
            <a:endParaRPr lang="en-IN" sz="2400" dirty="0"/>
          </a:p>
          <a:p>
            <a:pPr algn="ctr"/>
            <a:r>
              <a:rPr lang="en-IN" sz="3200" dirty="0"/>
              <a:t>Keep videos short,</a:t>
            </a:r>
          </a:p>
          <a:p>
            <a:pPr algn="ctr"/>
            <a:r>
              <a:rPr lang="en-IN" sz="3200" dirty="0"/>
              <a:t>and insert reflection spots</a:t>
            </a:r>
            <a:endParaRPr lang="en-IN" sz="2800" dirty="0"/>
          </a:p>
          <a:p>
            <a:pPr algn="ctr">
              <a:lnSpc>
                <a:spcPct val="110000"/>
              </a:lnSpc>
            </a:pPr>
            <a:endParaRPr lang="en-IN" sz="2400" dirty="0"/>
          </a:p>
        </p:txBody>
      </p:sp>
      <p:pic>
        <p:nvPicPr>
          <p:cNvPr id="5" name="Picture 2" descr="https://lh3.googleusercontent.com/EhoYwAZq71iclIMWQ-B_NUtxaX22N1qYs5IfKUPczhSX8xxcIsjxObVSU_QM-CPJznHPJQqk4lsBcv8Y1ckWY89CvkfJjBG_vhS9_Y0IK1u2qCnWxlM=w1280">
            <a:extLst>
              <a:ext uri="{FF2B5EF4-FFF2-40B4-BE49-F238E27FC236}">
                <a16:creationId xmlns:a16="http://schemas.microsoft.com/office/drawing/2014/main" id="{41E3A43B-93A0-4441-B8A4-144B638A9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98" y="1030674"/>
            <a:ext cx="216560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7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78486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800" dirty="0"/>
              <a:t>This set of slides is the Master copy</a:t>
            </a:r>
          </a:p>
          <a:p>
            <a:pPr>
              <a:lnSpc>
                <a:spcPct val="110000"/>
              </a:lnSpc>
            </a:pPr>
            <a:endParaRPr lang="en-IN" sz="2800" dirty="0"/>
          </a:p>
          <a:p>
            <a:pPr>
              <a:lnSpc>
                <a:spcPct val="110000"/>
              </a:lnSpc>
            </a:pPr>
            <a:r>
              <a:rPr lang="en-IN" sz="2800" dirty="0"/>
              <a:t>Use it for a half-day workshop</a:t>
            </a:r>
          </a:p>
          <a:p>
            <a:pPr>
              <a:lnSpc>
                <a:spcPct val="110000"/>
              </a:lnSpc>
            </a:pPr>
            <a:endParaRPr lang="en-IN" sz="2800" dirty="0"/>
          </a:p>
          <a:p>
            <a:pPr>
              <a:lnSpc>
                <a:spcPct val="110000"/>
              </a:lnSpc>
            </a:pPr>
            <a:r>
              <a:rPr lang="en-IN" sz="2800" dirty="0"/>
              <a:t>It has too much details for a one-hour talk</a:t>
            </a:r>
          </a:p>
          <a:p>
            <a:pPr>
              <a:lnSpc>
                <a:spcPct val="110000"/>
              </a:lnSpc>
            </a:pPr>
            <a:endParaRPr lang="en-IN" sz="2800" dirty="0"/>
          </a:p>
          <a:p>
            <a:pPr>
              <a:lnSpc>
                <a:spcPct val="110000"/>
              </a:lnSpc>
            </a:pPr>
            <a:r>
              <a:rPr lang="en-IN" sz="2800" dirty="0"/>
              <a:t>Modify the talk depending on the audience</a:t>
            </a:r>
          </a:p>
        </p:txBody>
      </p:sp>
    </p:spTree>
    <p:extLst>
      <p:ext uri="{BB962C8B-B14F-4D97-AF65-F5344CB8AC3E}">
        <p14:creationId xmlns:p14="http://schemas.microsoft.com/office/powerpoint/2010/main" val="356370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620000" cy="466594"/>
          </a:xfrm>
        </p:spPr>
        <p:txBody>
          <a:bodyPr/>
          <a:lstStyle/>
          <a:p>
            <a:r>
              <a:rPr lang="en-US" sz="2400" dirty="0"/>
              <a:t>For applying principle #2 – Create Learning Dialog (</a:t>
            </a:r>
            <a:r>
              <a:rPr lang="en-US" sz="2400" dirty="0" err="1"/>
              <a:t>LeD</a:t>
            </a:r>
            <a:r>
              <a:rPr lang="en-US" sz="2400" dirty="0"/>
              <a:t>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90800" y="1047750"/>
            <a:ext cx="5791200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400" dirty="0">
                <a:solidFill>
                  <a:srgbClr val="0000FF"/>
                </a:solidFill>
              </a:rPr>
              <a:t>What:</a:t>
            </a:r>
            <a:r>
              <a:rPr lang="en-IN" sz="2400" dirty="0"/>
              <a:t> Create short videos with pause points</a:t>
            </a:r>
          </a:p>
          <a:p>
            <a:pPr>
              <a:lnSpc>
                <a:spcPct val="110000"/>
              </a:lnSpc>
            </a:pPr>
            <a:endParaRPr lang="en-IN" sz="2400" dirty="0"/>
          </a:p>
          <a:p>
            <a:pPr>
              <a:lnSpc>
                <a:spcPct val="110000"/>
              </a:lnSpc>
            </a:pPr>
            <a:r>
              <a:rPr lang="en-IN" sz="2400" dirty="0">
                <a:solidFill>
                  <a:srgbClr val="0000FF"/>
                </a:solidFill>
              </a:rPr>
              <a:t>Why:</a:t>
            </a:r>
            <a:r>
              <a:rPr lang="en-IN" sz="2400" dirty="0"/>
              <a:t> Even short videos are not watched fully</a:t>
            </a:r>
          </a:p>
          <a:p>
            <a:pPr>
              <a:lnSpc>
                <a:spcPct val="110000"/>
              </a:lnSpc>
            </a:pPr>
            <a:endParaRPr lang="en-IN" sz="2400" dirty="0"/>
          </a:p>
          <a:p>
            <a:pPr>
              <a:lnSpc>
                <a:spcPct val="110000"/>
              </a:lnSpc>
            </a:pPr>
            <a:r>
              <a:rPr lang="en-IN" sz="2400" dirty="0">
                <a:solidFill>
                  <a:srgbClr val="0000FF"/>
                </a:solidFill>
              </a:rPr>
              <a:t>How:</a:t>
            </a:r>
            <a:r>
              <a:rPr lang="en-IN" sz="2400" dirty="0"/>
              <a:t>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IN" sz="2400" dirty="0"/>
              <a:t>Split your face-to-face lecture into a few chunks (sections within the lecture)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IN" sz="2400" dirty="0"/>
              <a:t>Insert a Reflection Spot into each chunk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IN" sz="2400" dirty="0"/>
              <a:t>Create you </a:t>
            </a:r>
            <a:r>
              <a:rPr lang="en-IN" sz="2400" dirty="0" err="1"/>
              <a:t>LeD</a:t>
            </a:r>
            <a:endParaRPr lang="en-IN" sz="2400" dirty="0"/>
          </a:p>
        </p:txBody>
      </p:sp>
      <p:pic>
        <p:nvPicPr>
          <p:cNvPr id="1026" name="Picture 2" descr="https://lh3.googleusercontent.com/EhoYwAZq71iclIMWQ-B_NUtxaX22N1qYs5IfKUPczhSX8xxcIsjxObVSU_QM-CPJznHPJQqk4lsBcv8Y1ckWY89CvkfJjBG_vhS9_Y0IK1u2qCnWxlM=w1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98" y="1030674"/>
            <a:ext cx="216560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8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620000" cy="466594"/>
          </a:xfrm>
        </p:spPr>
        <p:txBody>
          <a:bodyPr/>
          <a:lstStyle/>
          <a:p>
            <a:r>
              <a:rPr lang="en-US" sz="2400" dirty="0" err="1"/>
              <a:t>LeD</a:t>
            </a:r>
            <a:r>
              <a:rPr lang="en-US" sz="2400" dirty="0"/>
              <a:t> Constructor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400" dirty="0">
                <a:solidFill>
                  <a:srgbClr val="0000FF"/>
                </a:solidFill>
              </a:rPr>
              <a:t>What is it:</a:t>
            </a:r>
            <a:r>
              <a:rPr lang="en-IN" sz="2400" dirty="0"/>
              <a:t> Template and scaffolds to create your </a:t>
            </a:r>
            <a:r>
              <a:rPr lang="en-IN" sz="2400" dirty="0" err="1"/>
              <a:t>LeD</a:t>
            </a:r>
            <a:r>
              <a:rPr lang="en-IN" sz="2400" dirty="0"/>
              <a:t> </a:t>
            </a:r>
          </a:p>
          <a:p>
            <a:pPr>
              <a:lnSpc>
                <a:spcPct val="110000"/>
              </a:lnSpc>
            </a:pPr>
            <a:r>
              <a:rPr lang="en-IN" sz="2400" dirty="0">
                <a:solidFill>
                  <a:srgbClr val="0000FF"/>
                </a:solidFill>
                <a:hlinkClick r:id="rId2"/>
              </a:rPr>
              <a:t>Download from this link</a:t>
            </a:r>
            <a:endParaRPr lang="en-IN" sz="2400" dirty="0"/>
          </a:p>
        </p:txBody>
      </p:sp>
      <p:sp>
        <p:nvSpPr>
          <p:cNvPr id="7" name="Google Shape;218;p31">
            <a:extLst>
              <a:ext uri="{FF2B5EF4-FFF2-40B4-BE49-F238E27FC236}">
                <a16:creationId xmlns:a16="http://schemas.microsoft.com/office/drawing/2014/main" id="{848D1E8A-0A8F-4987-B834-F8A08E353033}"/>
              </a:ext>
            </a:extLst>
          </p:cNvPr>
          <p:cNvSpPr txBox="1">
            <a:spLocks/>
          </p:cNvSpPr>
          <p:nvPr/>
        </p:nvSpPr>
        <p:spPr>
          <a:xfrm>
            <a:off x="311700" y="2190751"/>
            <a:ext cx="1742400" cy="2378124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IN" sz="1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Identify </a:t>
            </a:r>
            <a:r>
              <a:rPr lang="en-IN" sz="1400" b="1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LeD</a:t>
            </a:r>
            <a:r>
              <a:rPr lang="en-IN" sz="1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title</a:t>
            </a:r>
          </a:p>
          <a:p>
            <a:pPr marL="139700" indent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Choose your topic</a:t>
            </a:r>
          </a:p>
          <a:p>
            <a:pPr marL="13970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Identify the breakpoints</a:t>
            </a:r>
          </a:p>
          <a:p>
            <a:pPr marL="13970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Give title for </a:t>
            </a:r>
            <a:r>
              <a:rPr lang="en-IN" sz="1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LeD</a:t>
            </a:r>
            <a:endParaRPr lang="en-IN" sz="12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Google Shape;219;p31">
            <a:extLst>
              <a:ext uri="{FF2B5EF4-FFF2-40B4-BE49-F238E27FC236}">
                <a16:creationId xmlns:a16="http://schemas.microsoft.com/office/drawing/2014/main" id="{3FC2AFE1-5F7C-4F4E-9215-4B496C0AE6C4}"/>
              </a:ext>
            </a:extLst>
          </p:cNvPr>
          <p:cNvSpPr txBox="1">
            <a:spLocks/>
          </p:cNvSpPr>
          <p:nvPr/>
        </p:nvSpPr>
        <p:spPr>
          <a:xfrm>
            <a:off x="2421000" y="2190751"/>
            <a:ext cx="1742400" cy="2378124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IN" sz="1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Create </a:t>
            </a:r>
            <a:r>
              <a:rPr lang="en-IN" sz="1400" b="1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LeD</a:t>
            </a:r>
            <a:r>
              <a:rPr lang="en-IN" sz="1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outline</a:t>
            </a:r>
          </a:p>
          <a:p>
            <a:pPr marL="139700" indent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Create flow of </a:t>
            </a:r>
            <a:r>
              <a:rPr lang="en-IN" sz="1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LeD</a:t>
            </a: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content</a:t>
            </a:r>
          </a:p>
          <a:p>
            <a:pPr marL="13970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Identify reflection spot position and broad idea for activity</a:t>
            </a:r>
          </a:p>
        </p:txBody>
      </p:sp>
      <p:sp>
        <p:nvSpPr>
          <p:cNvPr id="9" name="Google Shape;220;p31">
            <a:extLst>
              <a:ext uri="{FF2B5EF4-FFF2-40B4-BE49-F238E27FC236}">
                <a16:creationId xmlns:a16="http://schemas.microsoft.com/office/drawing/2014/main" id="{23B73ABB-F5F4-4636-9835-A7BD4D2FB75B}"/>
              </a:ext>
            </a:extLst>
          </p:cNvPr>
          <p:cNvSpPr txBox="1">
            <a:spLocks/>
          </p:cNvSpPr>
          <p:nvPr/>
        </p:nvSpPr>
        <p:spPr>
          <a:xfrm>
            <a:off x="4530300" y="2190751"/>
            <a:ext cx="1742400" cy="2378124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IN" sz="1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Write </a:t>
            </a:r>
            <a:r>
              <a:rPr lang="en-IN" sz="1400" b="1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LeD</a:t>
            </a:r>
            <a:r>
              <a:rPr lang="en-IN" sz="1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script</a:t>
            </a:r>
          </a:p>
          <a:p>
            <a:pPr marL="139700" indent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Create script for content to be recorded before reflection spot</a:t>
            </a:r>
          </a:p>
          <a:p>
            <a:pPr marL="13970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Create activity for Reflection spot; Typically, one or two RS per </a:t>
            </a:r>
            <a:r>
              <a:rPr lang="en-IN" sz="1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LeD</a:t>
            </a: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</a:p>
          <a:p>
            <a:pPr marL="13970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Create script for content after reflection spot</a:t>
            </a:r>
          </a:p>
        </p:txBody>
      </p:sp>
      <p:sp>
        <p:nvSpPr>
          <p:cNvPr id="10" name="Google Shape;221;p31">
            <a:extLst>
              <a:ext uri="{FF2B5EF4-FFF2-40B4-BE49-F238E27FC236}">
                <a16:creationId xmlns:a16="http://schemas.microsoft.com/office/drawing/2014/main" id="{02EA9BAF-6C66-4223-B794-1542E296A50A}"/>
              </a:ext>
            </a:extLst>
          </p:cNvPr>
          <p:cNvSpPr txBox="1">
            <a:spLocks/>
          </p:cNvSpPr>
          <p:nvPr/>
        </p:nvSpPr>
        <p:spPr>
          <a:xfrm>
            <a:off x="6639600" y="2190751"/>
            <a:ext cx="1742400" cy="2378124"/>
          </a:xfrm>
          <a:prstGeom prst="rect">
            <a:avLst/>
          </a:prstGeom>
          <a:solidFill>
            <a:srgbClr val="EAD1DC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IN" sz="1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Refine and rehearse</a:t>
            </a:r>
          </a:p>
          <a:p>
            <a:pPr marL="139700" indent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Refine </a:t>
            </a:r>
            <a:r>
              <a:rPr lang="en-IN" sz="1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LeD</a:t>
            </a: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script/slides</a:t>
            </a:r>
          </a:p>
          <a:p>
            <a:pPr marL="13970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Rehearse</a:t>
            </a:r>
          </a:p>
        </p:txBody>
      </p:sp>
    </p:spTree>
    <p:extLst>
      <p:ext uri="{BB962C8B-B14F-4D97-AF65-F5344CB8AC3E}">
        <p14:creationId xmlns:p14="http://schemas.microsoft.com/office/powerpoint/2010/main" val="12484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800" dirty="0"/>
              <a:t>Principle #3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971800" y="1053179"/>
            <a:ext cx="5029200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algn="ctr"/>
            <a:endParaRPr lang="en-IN" sz="2400" dirty="0"/>
          </a:p>
          <a:p>
            <a:pPr algn="ctr"/>
            <a:endParaRPr lang="en-IN" sz="2400" dirty="0"/>
          </a:p>
          <a:p>
            <a:pPr algn="ctr"/>
            <a:endParaRPr lang="en-IN" sz="2400" dirty="0"/>
          </a:p>
          <a:p>
            <a:pPr algn="ctr"/>
            <a:r>
              <a:rPr lang="en-IN" sz="3200" dirty="0"/>
              <a:t>Give practice opportunity,</a:t>
            </a:r>
          </a:p>
          <a:p>
            <a:pPr algn="ctr"/>
            <a:r>
              <a:rPr lang="en-IN" sz="3200" dirty="0"/>
              <a:t>immediately and frequently,</a:t>
            </a:r>
          </a:p>
          <a:p>
            <a:pPr algn="ctr"/>
            <a:r>
              <a:rPr lang="en-IN" sz="3200" dirty="0"/>
              <a:t>and give feedback</a:t>
            </a:r>
          </a:p>
          <a:p>
            <a:pPr algn="ctr">
              <a:lnSpc>
                <a:spcPct val="110000"/>
              </a:lnSpc>
            </a:pPr>
            <a:endParaRPr lang="en-IN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DC1AD2-2584-4B9D-B46C-BA1C9F861559}"/>
              </a:ext>
            </a:extLst>
          </p:cNvPr>
          <p:cNvGrpSpPr/>
          <p:nvPr/>
        </p:nvGrpSpPr>
        <p:grpSpPr>
          <a:xfrm>
            <a:off x="362624" y="1053179"/>
            <a:ext cx="2151976" cy="3612020"/>
            <a:chOff x="362624" y="1053179"/>
            <a:chExt cx="2151976" cy="36120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D4E3C29-42A8-4596-9D0F-D2D3119DE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24" y="1053179"/>
              <a:ext cx="2151976" cy="361202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EC269C-B00D-4D1D-AB9F-3D8C2104299E}"/>
                </a:ext>
              </a:extLst>
            </p:cNvPr>
            <p:cNvSpPr txBox="1"/>
            <p:nvPr/>
          </p:nvSpPr>
          <p:spPr>
            <a:xfrm>
              <a:off x="362624" y="1504950"/>
              <a:ext cx="2133600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IN" dirty="0"/>
                <a:t>MCQs, short answer</a:t>
              </a:r>
            </a:p>
            <a:p>
              <a:r>
                <a:rPr lang="en-IN" dirty="0"/>
                <a:t>Objective/Subjective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99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400" dirty="0"/>
              <a:t>For applying principle #3 – Design Learning by Doing (</a:t>
            </a:r>
            <a:r>
              <a:rPr lang="en-US" sz="2400" dirty="0" err="1"/>
              <a:t>LbD</a:t>
            </a:r>
            <a:r>
              <a:rPr lang="en-US" sz="2400" dirty="0"/>
              <a:t>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90800" y="1047750"/>
            <a:ext cx="5943600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400" dirty="0">
                <a:solidFill>
                  <a:srgbClr val="0000FF"/>
                </a:solidFill>
              </a:rPr>
              <a:t>What:</a:t>
            </a:r>
            <a:r>
              <a:rPr lang="en-IN" sz="2400" dirty="0"/>
              <a:t> Give questions immediately after </a:t>
            </a:r>
            <a:r>
              <a:rPr lang="en-IN" sz="2400" dirty="0" err="1"/>
              <a:t>LeD</a:t>
            </a:r>
            <a:endParaRPr lang="en-IN" sz="2400" dirty="0"/>
          </a:p>
          <a:p>
            <a:pPr>
              <a:lnSpc>
                <a:spcPct val="110000"/>
              </a:lnSpc>
            </a:pPr>
            <a:endParaRPr lang="en-IN" sz="2400" dirty="0"/>
          </a:p>
          <a:p>
            <a:pPr>
              <a:lnSpc>
                <a:spcPct val="110000"/>
              </a:lnSpc>
            </a:pPr>
            <a:r>
              <a:rPr lang="en-IN" sz="2400" dirty="0">
                <a:solidFill>
                  <a:srgbClr val="0000FF"/>
                </a:solidFill>
              </a:rPr>
              <a:t>Why:</a:t>
            </a:r>
            <a:r>
              <a:rPr lang="en-IN" sz="2400" dirty="0"/>
              <a:t> Immediate practice and feedback</a:t>
            </a:r>
          </a:p>
          <a:p>
            <a:pPr>
              <a:lnSpc>
                <a:spcPct val="110000"/>
              </a:lnSpc>
            </a:pPr>
            <a:endParaRPr lang="en-IN" sz="2400" dirty="0"/>
          </a:p>
          <a:p>
            <a:pPr>
              <a:lnSpc>
                <a:spcPct val="110000"/>
              </a:lnSpc>
            </a:pPr>
            <a:r>
              <a:rPr lang="en-IN" sz="2400" dirty="0">
                <a:solidFill>
                  <a:srgbClr val="0000FF"/>
                </a:solidFill>
              </a:rPr>
              <a:t>How:</a:t>
            </a:r>
            <a:r>
              <a:rPr lang="en-IN" sz="2400" dirty="0"/>
              <a:t>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IN" sz="2400" dirty="0"/>
              <a:t>Split your homework or assignments into a few chunks, corresponding to your </a:t>
            </a:r>
            <a:r>
              <a:rPr lang="en-IN" sz="2400" dirty="0" err="1"/>
              <a:t>LeDs</a:t>
            </a:r>
            <a:endParaRPr lang="en-IN" sz="24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IN" sz="2400" dirty="0"/>
              <a:t>Plan feedback to be given for the questions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IN" sz="2400" dirty="0"/>
              <a:t>Create you </a:t>
            </a:r>
            <a:r>
              <a:rPr lang="en-IN" sz="2400" dirty="0" err="1"/>
              <a:t>LbD</a:t>
            </a:r>
            <a:endParaRPr lang="en-IN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FB37BB-0790-47E9-9307-8ACF59CB7C55}"/>
              </a:ext>
            </a:extLst>
          </p:cNvPr>
          <p:cNvGrpSpPr/>
          <p:nvPr/>
        </p:nvGrpSpPr>
        <p:grpSpPr>
          <a:xfrm>
            <a:off x="362624" y="1053179"/>
            <a:ext cx="2151976" cy="3612020"/>
            <a:chOff x="362624" y="1053179"/>
            <a:chExt cx="2151976" cy="36120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24" y="1053179"/>
              <a:ext cx="2151976" cy="361202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62624" y="1504950"/>
              <a:ext cx="2133600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IN" dirty="0"/>
                <a:t>MCQs, short answer</a:t>
              </a:r>
            </a:p>
            <a:p>
              <a:r>
                <a:rPr lang="en-IN" dirty="0"/>
                <a:t>Objective/Subjective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931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620000" cy="466594"/>
          </a:xfrm>
        </p:spPr>
        <p:txBody>
          <a:bodyPr/>
          <a:lstStyle/>
          <a:p>
            <a:r>
              <a:rPr lang="en-US" sz="2400" dirty="0" err="1"/>
              <a:t>LbD</a:t>
            </a:r>
            <a:r>
              <a:rPr lang="en-US" sz="2400" dirty="0"/>
              <a:t> Constructor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400" dirty="0">
                <a:solidFill>
                  <a:srgbClr val="0000FF"/>
                </a:solidFill>
              </a:rPr>
              <a:t>What is it:</a:t>
            </a:r>
            <a:r>
              <a:rPr lang="en-IN" sz="2400" dirty="0"/>
              <a:t> Template and scaffolds to create your </a:t>
            </a:r>
            <a:r>
              <a:rPr lang="en-IN" sz="2400" dirty="0" err="1"/>
              <a:t>LbD</a:t>
            </a:r>
            <a:r>
              <a:rPr lang="en-IN" sz="2400" dirty="0"/>
              <a:t> </a:t>
            </a:r>
          </a:p>
          <a:p>
            <a:pPr>
              <a:lnSpc>
                <a:spcPct val="110000"/>
              </a:lnSpc>
            </a:pPr>
            <a:r>
              <a:rPr lang="en-IN" sz="2400" dirty="0">
                <a:solidFill>
                  <a:srgbClr val="0000FF"/>
                </a:solidFill>
                <a:hlinkClick r:id="rId2"/>
              </a:rPr>
              <a:t>Download from this link</a:t>
            </a:r>
            <a:endParaRPr lang="en-IN" sz="2400" dirty="0"/>
          </a:p>
        </p:txBody>
      </p:sp>
      <p:sp>
        <p:nvSpPr>
          <p:cNvPr id="11" name="Google Shape;232;p20">
            <a:extLst>
              <a:ext uri="{FF2B5EF4-FFF2-40B4-BE49-F238E27FC236}">
                <a16:creationId xmlns:a16="http://schemas.microsoft.com/office/drawing/2014/main" id="{8B95B07B-D3EA-4B34-8975-D5A085821758}"/>
              </a:ext>
            </a:extLst>
          </p:cNvPr>
          <p:cNvSpPr txBox="1">
            <a:spLocks/>
          </p:cNvSpPr>
          <p:nvPr/>
        </p:nvSpPr>
        <p:spPr>
          <a:xfrm>
            <a:off x="6632700" y="1899325"/>
            <a:ext cx="1888500" cy="2939457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36000" tIns="91425" rIns="36000" bIns="91425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charset="0"/>
              <a:buNone/>
            </a:pPr>
            <a:r>
              <a:rPr lang="en-IN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</a:t>
            </a:r>
            <a:r>
              <a:rPr lang="en-IN" sz="1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LbDs</a:t>
            </a:r>
            <a:r>
              <a:rPr lang="en-IN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higher cognitive levels for knowledge integration</a:t>
            </a:r>
            <a:endParaRPr lang="en-IN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I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Choose concepts from multiple </a:t>
            </a:r>
            <a:r>
              <a:rPr lang="en-IN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LeDs</a:t>
            </a:r>
            <a:r>
              <a:rPr lang="en-I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need to be integrated </a:t>
            </a:r>
            <a:endParaRPr lang="en-IN" sz="1200" dirty="0"/>
          </a:p>
          <a:p>
            <a:pPr marL="0" indent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I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an activity that requires complex analysis or synthesis</a:t>
            </a:r>
            <a:endParaRPr lang="en-IN" sz="1200" dirty="0"/>
          </a:p>
          <a:p>
            <a:pPr marL="0" indent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I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feedback</a:t>
            </a:r>
            <a:endParaRPr lang="en-IN" sz="1200" dirty="0"/>
          </a:p>
          <a:p>
            <a:pPr marL="0" indent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I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Decide the format for implementing activity &amp; feedback</a:t>
            </a:r>
            <a:endParaRPr lang="en-IN" sz="1200" dirty="0"/>
          </a:p>
          <a:p>
            <a:pPr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charset="0"/>
              <a:buNone/>
            </a:pPr>
            <a:endParaRPr lang="en-IN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33;p20">
            <a:extLst>
              <a:ext uri="{FF2B5EF4-FFF2-40B4-BE49-F238E27FC236}">
                <a16:creationId xmlns:a16="http://schemas.microsoft.com/office/drawing/2014/main" id="{EA881545-C747-4034-BCD3-956D748701DA}"/>
              </a:ext>
            </a:extLst>
          </p:cNvPr>
          <p:cNvSpPr txBox="1"/>
          <p:nvPr/>
        </p:nvSpPr>
        <p:spPr>
          <a:xfrm>
            <a:off x="4523400" y="1899325"/>
            <a:ext cx="1888500" cy="2939457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I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</a:t>
            </a:r>
            <a:r>
              <a:rPr lang="en-IN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LbDs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Apply level for practice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en-IN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 2-3 Apply level questions for practice.</a:t>
            </a:r>
            <a:endParaRPr sz="1200" dirty="0"/>
          </a:p>
          <a:p>
            <a:pPr marR="0" lvl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en-IN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Decide pedagogical &amp; technological format for each question</a:t>
            </a:r>
            <a:endParaRPr sz="1200" dirty="0"/>
          </a:p>
          <a:p>
            <a:pPr marR="0" lvl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en-IN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constructive, customized feedback for each question</a:t>
            </a:r>
            <a:endParaRPr sz="1200" dirty="0"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34;p20">
            <a:extLst>
              <a:ext uri="{FF2B5EF4-FFF2-40B4-BE49-F238E27FC236}">
                <a16:creationId xmlns:a16="http://schemas.microsoft.com/office/drawing/2014/main" id="{41FA22A7-D649-46F6-B643-8C81EF35436D}"/>
              </a:ext>
            </a:extLst>
          </p:cNvPr>
          <p:cNvSpPr txBox="1"/>
          <p:nvPr/>
        </p:nvSpPr>
        <p:spPr>
          <a:xfrm>
            <a:off x="2414100" y="1899325"/>
            <a:ext cx="1888500" cy="2939458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36000" tIns="91425" rIns="36000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I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</a:t>
            </a:r>
            <a:r>
              <a:rPr lang="en-IN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LbDs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Recall-Understand level for concept attainment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en-IN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 2-3 recall-understand level questions for concept attainment</a:t>
            </a:r>
            <a:endParaRPr sz="1200" dirty="0"/>
          </a:p>
          <a:p>
            <a:pPr marR="0" lvl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en-IN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Decide pedagogical &amp; technological format for each question</a:t>
            </a:r>
            <a:endParaRPr sz="1200" dirty="0"/>
          </a:p>
          <a:p>
            <a:pPr marR="0" lvl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en-IN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constructive, customized feedback for each question</a:t>
            </a:r>
            <a:endParaRPr sz="1200" dirty="0"/>
          </a:p>
          <a:p>
            <a:pPr marL="342900" marR="0" lvl="0" indent="-254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35;p20">
            <a:extLst>
              <a:ext uri="{FF2B5EF4-FFF2-40B4-BE49-F238E27FC236}">
                <a16:creationId xmlns:a16="http://schemas.microsoft.com/office/drawing/2014/main" id="{939608B8-BE51-413C-8495-FAF3D703E9A2}"/>
              </a:ext>
            </a:extLst>
          </p:cNvPr>
          <p:cNvSpPr txBox="1"/>
          <p:nvPr/>
        </p:nvSpPr>
        <p:spPr>
          <a:xfrm>
            <a:off x="304800" y="1899325"/>
            <a:ext cx="1888500" cy="2939457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36000" tIns="91425" rIns="36000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I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concepts for </a:t>
            </a:r>
            <a:r>
              <a:rPr lang="en-IN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LbDs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various cognitive levels</a:t>
            </a:r>
            <a:endParaRPr dirty="0"/>
          </a:p>
          <a:p>
            <a:pPr marL="2857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en-IN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Choose the </a:t>
            </a:r>
            <a:r>
              <a:rPr lang="en-IN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LeD</a:t>
            </a:r>
            <a:r>
              <a:rPr lang="en-IN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which you want to create </a:t>
            </a:r>
            <a:r>
              <a:rPr lang="en-IN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LbDs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en-IN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the concept(s) in the </a:t>
            </a:r>
            <a:r>
              <a:rPr lang="en-IN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LeD</a:t>
            </a:r>
            <a:r>
              <a:rPr lang="en-IN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which you want the students to </a:t>
            </a:r>
            <a:endParaRPr sz="1200" dirty="0"/>
          </a:p>
          <a:p>
            <a:pPr>
              <a:lnSpc>
                <a:spcPct val="108000"/>
              </a:lnSpc>
              <a:spcBef>
                <a:spcPts val="600"/>
              </a:spcBef>
              <a:buClr>
                <a:schemeClr val="dk2"/>
              </a:buClr>
              <a:buSzPts val="1200"/>
            </a:pPr>
            <a:r>
              <a:rPr lang="en-IN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attain at recall-understand level</a:t>
            </a:r>
            <a:endParaRPr sz="1200" dirty="0"/>
          </a:p>
          <a:p>
            <a:pPr>
              <a:lnSpc>
                <a:spcPct val="108000"/>
              </a:lnSpc>
              <a:spcBef>
                <a:spcPts val="600"/>
              </a:spcBef>
              <a:buClr>
                <a:schemeClr val="dk2"/>
              </a:buClr>
              <a:buSzPts val="1200"/>
            </a:pPr>
            <a:r>
              <a:rPr lang="en-IN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practice at apply level</a:t>
            </a:r>
            <a:endParaRPr sz="1200" dirty="0"/>
          </a:p>
          <a:p>
            <a:pPr marR="0" lvl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516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800" dirty="0"/>
              <a:t>Principle #4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95800" y="1102910"/>
            <a:ext cx="3505200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algn="ctr"/>
            <a:endParaRPr lang="en-IN" sz="2000" dirty="0"/>
          </a:p>
          <a:p>
            <a:pPr algn="ctr"/>
            <a:endParaRPr lang="en-IN" sz="2000" dirty="0"/>
          </a:p>
          <a:p>
            <a:pPr algn="ctr"/>
            <a:r>
              <a:rPr lang="en-IN" sz="2800" dirty="0"/>
              <a:t>Provide diverse resources to cater to different students,</a:t>
            </a:r>
          </a:p>
          <a:p>
            <a:pPr algn="ctr"/>
            <a:endParaRPr lang="en-IN" sz="2800" dirty="0"/>
          </a:p>
          <a:p>
            <a:pPr algn="ctr"/>
            <a:r>
              <a:rPr lang="en-IN" sz="2800" dirty="0"/>
              <a:t>and incentivize the access to resources</a:t>
            </a:r>
          </a:p>
          <a:p>
            <a:pPr algn="ctr">
              <a:lnSpc>
                <a:spcPct val="110000"/>
              </a:lnSpc>
            </a:pPr>
            <a:endParaRPr lang="en-IN" sz="2000" dirty="0"/>
          </a:p>
        </p:txBody>
      </p:sp>
      <p:pic>
        <p:nvPicPr>
          <p:cNvPr id="5" name="Picture 2" descr="https://lh4.googleusercontent.com/KtPdtQWKGSEdCeEpgpjGXpQNYoCIQi6DfaJAMFpEMpyDTxyuiLL2eBJfQdwP5r5eJkZymmYOIUrKwcAP6WIMblh3W66ldnnw_MHbgtuQuNMefqh2qJY=w1280">
            <a:extLst>
              <a:ext uri="{FF2B5EF4-FFF2-40B4-BE49-F238E27FC236}">
                <a16:creationId xmlns:a16="http://schemas.microsoft.com/office/drawing/2014/main" id="{FC91F1AE-6BE1-4A55-8297-2B32C793F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23949"/>
            <a:ext cx="4038600" cy="365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400" dirty="0"/>
              <a:t>For applying principle #4 – Provide </a:t>
            </a:r>
            <a:r>
              <a:rPr lang="en-US" sz="2400" dirty="0" err="1"/>
              <a:t>LxT</a:t>
            </a:r>
            <a:endParaRPr 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95800" y="1047750"/>
            <a:ext cx="37338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What:</a:t>
            </a:r>
            <a:r>
              <a:rPr lang="en-IN" sz="2000" dirty="0"/>
              <a:t> Provide additional resources to cater to diversity in students</a:t>
            </a:r>
          </a:p>
          <a:p>
            <a:pPr>
              <a:lnSpc>
                <a:spcPct val="110000"/>
              </a:lnSpc>
            </a:pPr>
            <a:endParaRPr lang="en-IN" sz="2000" dirty="0"/>
          </a:p>
          <a:p>
            <a:pPr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Why:</a:t>
            </a:r>
            <a:r>
              <a:rPr lang="en-IN" sz="2000" dirty="0"/>
              <a:t> Address prerequisites, advanced material, language</a:t>
            </a:r>
          </a:p>
          <a:p>
            <a:pPr>
              <a:lnSpc>
                <a:spcPct val="110000"/>
              </a:lnSpc>
            </a:pPr>
            <a:endParaRPr lang="en-IN" sz="2000" dirty="0"/>
          </a:p>
          <a:p>
            <a:pPr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How:</a:t>
            </a:r>
            <a:r>
              <a:rPr lang="en-IN" sz="2000" dirty="0"/>
              <a:t>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IN" sz="2000" dirty="0"/>
              <a:t>Find OER resources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IN" sz="2000" dirty="0"/>
              <a:t>Incentivize learners with a Quiz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IN" sz="2000" dirty="0"/>
              <a:t>Create you </a:t>
            </a:r>
            <a:r>
              <a:rPr lang="en-IN" sz="2000" dirty="0" err="1"/>
              <a:t>LxT</a:t>
            </a:r>
            <a:endParaRPr lang="en-IN" sz="2000" dirty="0"/>
          </a:p>
        </p:txBody>
      </p:sp>
      <p:pic>
        <p:nvPicPr>
          <p:cNvPr id="2050" name="Picture 2" descr="https://lh4.googleusercontent.com/KtPdtQWKGSEdCeEpgpjGXpQNYoCIQi6DfaJAMFpEMpyDTxyuiLL2eBJfQdwP5r5eJkZymmYOIUrKwcAP6WIMblh3W66ldnnw_MHbgtuQuNMefqh2qJY=w12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23949"/>
            <a:ext cx="4038600" cy="365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22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620000" cy="466594"/>
          </a:xfrm>
        </p:spPr>
        <p:txBody>
          <a:bodyPr/>
          <a:lstStyle/>
          <a:p>
            <a:r>
              <a:rPr lang="en-US" sz="2400" dirty="0" err="1"/>
              <a:t>LxT</a:t>
            </a:r>
            <a:r>
              <a:rPr lang="en-US" sz="2400" dirty="0"/>
              <a:t> Constructor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400" dirty="0">
                <a:solidFill>
                  <a:srgbClr val="0000FF"/>
                </a:solidFill>
              </a:rPr>
              <a:t>What is it:</a:t>
            </a:r>
            <a:r>
              <a:rPr lang="en-IN" sz="2400" dirty="0"/>
              <a:t> Template and scaffolds to create your </a:t>
            </a:r>
            <a:r>
              <a:rPr lang="en-IN" sz="2400" dirty="0" err="1"/>
              <a:t>LxT</a:t>
            </a:r>
            <a:r>
              <a:rPr lang="en-IN" sz="2400" dirty="0"/>
              <a:t> </a:t>
            </a:r>
          </a:p>
          <a:p>
            <a:pPr>
              <a:lnSpc>
                <a:spcPct val="110000"/>
              </a:lnSpc>
            </a:pPr>
            <a:r>
              <a:rPr lang="en-IN" sz="2400" dirty="0">
                <a:solidFill>
                  <a:srgbClr val="0000FF"/>
                </a:solidFill>
                <a:hlinkClick r:id="rId2"/>
              </a:rPr>
              <a:t>Download from this link</a:t>
            </a:r>
            <a:endParaRPr lang="en-IN" sz="2400" dirty="0"/>
          </a:p>
        </p:txBody>
      </p:sp>
      <p:sp>
        <p:nvSpPr>
          <p:cNvPr id="11" name="Google Shape;210;p18">
            <a:extLst>
              <a:ext uri="{FF2B5EF4-FFF2-40B4-BE49-F238E27FC236}">
                <a16:creationId xmlns:a16="http://schemas.microsoft.com/office/drawing/2014/main" id="{64A8A308-6602-45F8-8592-CF0F7A7DBB09}"/>
              </a:ext>
            </a:extLst>
          </p:cNvPr>
          <p:cNvSpPr txBox="1">
            <a:spLocks/>
          </p:cNvSpPr>
          <p:nvPr/>
        </p:nvSpPr>
        <p:spPr>
          <a:xfrm>
            <a:off x="381000" y="1988257"/>
            <a:ext cx="1659900" cy="267416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charset="0"/>
              <a:buNone/>
            </a:pPr>
            <a:r>
              <a:rPr lang="en-IN" sz="14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Identify Trajectories</a:t>
            </a:r>
            <a:endParaRPr lang="en-IN" sz="1400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39700" inden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IN" sz="12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List all possible categories</a:t>
            </a:r>
          </a:p>
          <a:p>
            <a:pPr marL="13970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IN" sz="12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Identify modules/</a:t>
            </a:r>
            <a:r>
              <a:rPr lang="en-IN" sz="12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LeDs</a:t>
            </a:r>
            <a:r>
              <a:rPr lang="en-IN" sz="12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for </a:t>
            </a:r>
            <a:r>
              <a:rPr lang="en-IN" sz="12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LxTs</a:t>
            </a:r>
            <a:endParaRPr lang="en-IN" sz="12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3970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IN" sz="12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Prioritize the categories</a:t>
            </a:r>
            <a:endParaRPr lang="en-IN" sz="12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Google Shape;211;p18">
            <a:extLst>
              <a:ext uri="{FF2B5EF4-FFF2-40B4-BE49-F238E27FC236}">
                <a16:creationId xmlns:a16="http://schemas.microsoft.com/office/drawing/2014/main" id="{1290BDFC-9125-441A-BD05-A98B3F65FFAD}"/>
              </a:ext>
            </a:extLst>
          </p:cNvPr>
          <p:cNvSpPr txBox="1">
            <a:spLocks/>
          </p:cNvSpPr>
          <p:nvPr/>
        </p:nvSpPr>
        <p:spPr>
          <a:xfrm>
            <a:off x="2490300" y="1988257"/>
            <a:ext cx="1659900" cy="2674165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charset="0"/>
              <a:buNone/>
            </a:pPr>
            <a:r>
              <a:rPr lang="en-IN" sz="1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Identify Resources</a:t>
            </a:r>
          </a:p>
          <a:p>
            <a:pPr marL="139700" inden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IN" sz="12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Search for resources</a:t>
            </a:r>
          </a:p>
          <a:p>
            <a:pPr marL="13970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IN" sz="12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Check copyright</a:t>
            </a:r>
          </a:p>
          <a:p>
            <a:pPr marL="13970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IN" sz="12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Finalize resources</a:t>
            </a:r>
            <a:endParaRPr lang="en-IN" sz="12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" name="Google Shape;212;p18">
            <a:extLst>
              <a:ext uri="{FF2B5EF4-FFF2-40B4-BE49-F238E27FC236}">
                <a16:creationId xmlns:a16="http://schemas.microsoft.com/office/drawing/2014/main" id="{94E191D7-EF30-4858-96B3-EEB33441340D}"/>
              </a:ext>
            </a:extLst>
          </p:cNvPr>
          <p:cNvSpPr txBox="1">
            <a:spLocks/>
          </p:cNvSpPr>
          <p:nvPr/>
        </p:nvSpPr>
        <p:spPr>
          <a:xfrm>
            <a:off x="4599600" y="1988257"/>
            <a:ext cx="1659900" cy="2674165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charset="0"/>
              <a:buNone/>
            </a:pPr>
            <a:r>
              <a:rPr lang="en-IN" sz="1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Create Tasks</a:t>
            </a:r>
          </a:p>
          <a:p>
            <a:pPr marL="139700" inden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For each Trajectory create a task that they should do with the resource</a:t>
            </a:r>
          </a:p>
        </p:txBody>
      </p:sp>
      <p:sp>
        <p:nvSpPr>
          <p:cNvPr id="14" name="Google Shape;213;p18">
            <a:extLst>
              <a:ext uri="{FF2B5EF4-FFF2-40B4-BE49-F238E27FC236}">
                <a16:creationId xmlns:a16="http://schemas.microsoft.com/office/drawing/2014/main" id="{1473B6D9-806D-485A-B091-0A90BEAEF837}"/>
              </a:ext>
            </a:extLst>
          </p:cNvPr>
          <p:cNvSpPr txBox="1">
            <a:spLocks/>
          </p:cNvSpPr>
          <p:nvPr/>
        </p:nvSpPr>
        <p:spPr>
          <a:xfrm>
            <a:off x="6708900" y="1988257"/>
            <a:ext cx="1659900" cy="2674165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charset="0"/>
              <a:buNone/>
            </a:pPr>
            <a:r>
              <a:rPr lang="en-IN" sz="1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Create Assimilation Quiz</a:t>
            </a:r>
          </a:p>
          <a:p>
            <a:pPr marL="139700" inden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Identify an information that learner should see in the resource</a:t>
            </a:r>
          </a:p>
          <a:p>
            <a:pPr marL="13970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Create a question that checks whether the student saw the information</a:t>
            </a:r>
          </a:p>
        </p:txBody>
      </p:sp>
    </p:spTree>
    <p:extLst>
      <p:ext uri="{BB962C8B-B14F-4D97-AF65-F5344CB8AC3E}">
        <p14:creationId xmlns:p14="http://schemas.microsoft.com/office/powerpoint/2010/main" val="71680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800" dirty="0"/>
              <a:t>Principle #5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81400" y="1022168"/>
            <a:ext cx="4419600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algn="ctr"/>
            <a:endParaRPr lang="en-IN" sz="2000" dirty="0"/>
          </a:p>
          <a:p>
            <a:pPr algn="ctr"/>
            <a:endParaRPr lang="en-IN" sz="2000" dirty="0"/>
          </a:p>
          <a:p>
            <a:pPr algn="ctr"/>
            <a:r>
              <a:rPr lang="en-IN" sz="2800" dirty="0"/>
              <a:t>Leverage peer-learning,</a:t>
            </a:r>
          </a:p>
          <a:p>
            <a:pPr algn="ctr"/>
            <a:r>
              <a:rPr lang="en-IN" sz="2400" dirty="0"/>
              <a:t> </a:t>
            </a:r>
          </a:p>
          <a:p>
            <a:pPr algn="ctr"/>
            <a:r>
              <a:rPr lang="en-IN" sz="2400" dirty="0"/>
              <a:t>to bring in diverse perspectives and solutions,</a:t>
            </a:r>
          </a:p>
          <a:p>
            <a:pPr algn="ctr"/>
            <a:r>
              <a:rPr lang="en-IN" sz="2400" dirty="0"/>
              <a:t>discover additional resources,</a:t>
            </a:r>
          </a:p>
          <a:p>
            <a:pPr algn="ctr"/>
            <a:endParaRPr lang="en-IN" sz="2400" dirty="0"/>
          </a:p>
          <a:p>
            <a:pPr algn="ctr"/>
            <a:r>
              <a:rPr lang="en-IN" sz="2400" dirty="0"/>
              <a:t> and avoid isolation issues</a:t>
            </a:r>
            <a:endParaRPr lang="en-IN" sz="2000" dirty="0"/>
          </a:p>
        </p:txBody>
      </p:sp>
      <p:pic>
        <p:nvPicPr>
          <p:cNvPr id="5" name="Picture 2" descr="https://lh3.googleusercontent.com/oQE6xsjC3vGDHzEFX1EVxDcFvy3IKSWMNMcopl3jdlc7azOCwiwvOH7_C__7ZIkwsUOWETw3zmtU1SLoatGy-WSnT9arbp5X4sA7AxnWDnQk5IBlqSE=w1280">
            <a:extLst>
              <a:ext uri="{FF2B5EF4-FFF2-40B4-BE49-F238E27FC236}">
                <a16:creationId xmlns:a16="http://schemas.microsoft.com/office/drawing/2014/main" id="{8E6F221E-9514-4D0A-AF84-2F7C33152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10252"/>
            <a:ext cx="2819400" cy="36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0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400" dirty="0"/>
              <a:t>For applying principle #5 – Create </a:t>
            </a:r>
            <a:r>
              <a:rPr lang="en-US" sz="2400" dirty="0" err="1"/>
              <a:t>LxI</a:t>
            </a:r>
            <a:endParaRPr 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05200" y="1047750"/>
            <a:ext cx="48768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What:</a:t>
            </a:r>
            <a:r>
              <a:rPr lang="en-IN" sz="2000" dirty="0"/>
              <a:t> Sharing knowledge and perspectives; Utilize discussion forums effectively</a:t>
            </a:r>
          </a:p>
          <a:p>
            <a:pPr>
              <a:lnSpc>
                <a:spcPct val="110000"/>
              </a:lnSpc>
            </a:pPr>
            <a:endParaRPr lang="en-IN" sz="2000" dirty="0"/>
          </a:p>
          <a:p>
            <a:pPr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Why:</a:t>
            </a:r>
            <a:r>
              <a:rPr lang="en-IN" sz="2000" dirty="0"/>
              <a:t> Several benefits of peer-learning</a:t>
            </a:r>
          </a:p>
          <a:p>
            <a:pPr>
              <a:lnSpc>
                <a:spcPct val="110000"/>
              </a:lnSpc>
            </a:pPr>
            <a:endParaRPr lang="en-IN" sz="2000" dirty="0"/>
          </a:p>
          <a:p>
            <a:pPr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How:</a:t>
            </a:r>
            <a:r>
              <a:rPr lang="en-IN" sz="2000" dirty="0"/>
              <a:t> 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Foster meaningful discussions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IN" sz="2000" dirty="0"/>
              <a:t>Write focus question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IN" sz="2000" dirty="0"/>
              <a:t>Incentivize learners to participate 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Give a Quiz based on the discussion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IN" sz="2000" dirty="0"/>
              <a:t>Create you </a:t>
            </a:r>
            <a:r>
              <a:rPr lang="en-IN" sz="2000" dirty="0" err="1"/>
              <a:t>LxI</a:t>
            </a:r>
            <a:endParaRPr lang="en-IN" sz="2000" dirty="0"/>
          </a:p>
        </p:txBody>
      </p:sp>
      <p:pic>
        <p:nvPicPr>
          <p:cNvPr id="4098" name="Picture 2" descr="https://lh3.googleusercontent.com/oQE6xsjC3vGDHzEFX1EVxDcFvy3IKSWMNMcopl3jdlc7azOCwiwvOH7_C__7ZIkwsUOWETw3zmtU1SLoatGy-WSnT9arbp5X4sA7AxnWDnQk5IBlqSE=w1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10252"/>
            <a:ext cx="2819400" cy="36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79248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000" dirty="0"/>
              <a:t>Co-instructor of the course </a:t>
            </a:r>
            <a:r>
              <a:rPr lang="en-IN" sz="2000" dirty="0" err="1">
                <a:hlinkClick r:id="rId3"/>
              </a:rPr>
              <a:t>iitb-teachonline</a:t>
            </a:r>
            <a:r>
              <a:rPr lang="en-IN" sz="2000" dirty="0"/>
              <a:t> - </a:t>
            </a:r>
            <a:r>
              <a:rPr lang="en-IN" sz="2000" dirty="0" err="1"/>
              <a:t>Prof.</a:t>
            </a:r>
            <a:r>
              <a:rPr lang="en-IN" sz="2000" dirty="0"/>
              <a:t> </a:t>
            </a:r>
            <a:r>
              <a:rPr lang="en-IN" sz="2000" dirty="0" err="1"/>
              <a:t>Sahana</a:t>
            </a:r>
            <a:r>
              <a:rPr lang="en-IN" sz="2000" dirty="0"/>
              <a:t> </a:t>
            </a:r>
            <a:r>
              <a:rPr lang="en-IN" sz="2000" dirty="0" smtClean="0"/>
              <a:t>Murthy</a:t>
            </a:r>
            <a:endParaRPr lang="en-IN" sz="2000" dirty="0"/>
          </a:p>
          <a:p>
            <a:pPr>
              <a:lnSpc>
                <a:spcPct val="110000"/>
              </a:lnSpc>
            </a:pPr>
            <a:r>
              <a:rPr lang="en-IN" sz="2000" dirty="0"/>
              <a:t>TAs of </a:t>
            </a:r>
            <a:r>
              <a:rPr lang="en-IN" sz="2000" dirty="0" err="1"/>
              <a:t>iitb-teachonline</a:t>
            </a:r>
            <a:r>
              <a:rPr lang="en-IN" sz="2000" dirty="0"/>
              <a:t> – </a:t>
            </a:r>
            <a:r>
              <a:rPr lang="en-IN" sz="2000" dirty="0" err="1"/>
              <a:t>Ashutosh</a:t>
            </a:r>
            <a:r>
              <a:rPr lang="en-IN" sz="2000" dirty="0"/>
              <a:t> Raina and Lucian </a:t>
            </a:r>
            <a:r>
              <a:rPr lang="en-IN" sz="2000" dirty="0" err="1"/>
              <a:t>Ngeze</a:t>
            </a:r>
            <a:endParaRPr lang="en-IN" sz="2000" dirty="0"/>
          </a:p>
          <a:p>
            <a:pPr>
              <a:lnSpc>
                <a:spcPct val="110000"/>
              </a:lnSpc>
            </a:pPr>
            <a:endParaRPr lang="en-IN" sz="2000" dirty="0"/>
          </a:p>
          <a:p>
            <a:pPr>
              <a:lnSpc>
                <a:spcPct val="110000"/>
              </a:lnSpc>
            </a:pPr>
            <a:r>
              <a:rPr lang="en-IN" dirty="0"/>
              <a:t>Co-creators of LCM model – </a:t>
            </a:r>
            <a:r>
              <a:rPr lang="en-IN" dirty="0" err="1"/>
              <a:t>Sahana</a:t>
            </a:r>
            <a:r>
              <a:rPr lang="en-IN" dirty="0"/>
              <a:t> Murthy, Sameer </a:t>
            </a:r>
            <a:r>
              <a:rPr lang="en-IN" dirty="0" err="1"/>
              <a:t>Sahasrabudhe</a:t>
            </a:r>
            <a:r>
              <a:rPr lang="en-IN" dirty="0"/>
              <a:t>, </a:t>
            </a:r>
            <a:r>
              <a:rPr lang="en-IN" dirty="0" err="1"/>
              <a:t>Jayakrishnan</a:t>
            </a:r>
            <a:r>
              <a:rPr lang="en-IN" dirty="0"/>
              <a:t> M</a:t>
            </a:r>
            <a:r>
              <a:rPr lang="en-IN" dirty="0" smtClean="0"/>
              <a:t>.</a:t>
            </a:r>
            <a:endParaRPr lang="en-IN" dirty="0"/>
          </a:p>
          <a:p>
            <a:pPr>
              <a:lnSpc>
                <a:spcPct val="110000"/>
              </a:lnSpc>
            </a:pPr>
            <a:r>
              <a:rPr lang="en-IN" dirty="0"/>
              <a:t>Post-docs on LCM – </a:t>
            </a:r>
            <a:r>
              <a:rPr lang="en-IN" dirty="0" err="1"/>
              <a:t>Gargi</a:t>
            </a:r>
            <a:r>
              <a:rPr lang="en-IN" dirty="0"/>
              <a:t> Banerjee, </a:t>
            </a:r>
            <a:r>
              <a:rPr lang="en-IN" dirty="0" err="1"/>
              <a:t>Veenita</a:t>
            </a:r>
            <a:r>
              <a:rPr lang="en-IN" dirty="0"/>
              <a:t> Shah, </a:t>
            </a:r>
            <a:r>
              <a:rPr lang="en-IN" dirty="0" err="1"/>
              <a:t>Mrinal</a:t>
            </a:r>
            <a:r>
              <a:rPr lang="en-IN" dirty="0"/>
              <a:t> </a:t>
            </a:r>
            <a:r>
              <a:rPr lang="en-IN" dirty="0" err="1"/>
              <a:t>Patwardhan</a:t>
            </a:r>
            <a:endParaRPr lang="en-IN" dirty="0"/>
          </a:p>
          <a:p>
            <a:pPr>
              <a:lnSpc>
                <a:spcPct val="110000"/>
              </a:lnSpc>
            </a:pPr>
            <a:endParaRPr lang="en-IN" dirty="0" smtClean="0"/>
          </a:p>
          <a:p>
            <a:pPr>
              <a:lnSpc>
                <a:spcPct val="110000"/>
              </a:lnSpc>
            </a:pPr>
            <a:r>
              <a:rPr lang="en-IN" dirty="0" smtClean="0"/>
              <a:t>Tutorials </a:t>
            </a:r>
            <a:r>
              <a:rPr lang="en-IN" dirty="0"/>
              <a:t>on Tools – </a:t>
            </a:r>
            <a:r>
              <a:rPr lang="en-IN" dirty="0" err="1"/>
              <a:t>Yogendra</a:t>
            </a:r>
            <a:r>
              <a:rPr lang="en-IN" dirty="0"/>
              <a:t> Pal, </a:t>
            </a:r>
            <a:r>
              <a:rPr lang="en-IN" dirty="0" err="1"/>
              <a:t>Kameswari</a:t>
            </a:r>
            <a:r>
              <a:rPr lang="en-IN" dirty="0"/>
              <a:t> </a:t>
            </a:r>
            <a:r>
              <a:rPr lang="en-IN" dirty="0" err="1"/>
              <a:t>Chebrolu</a:t>
            </a:r>
            <a:r>
              <a:rPr lang="en-IN" dirty="0"/>
              <a:t>, P </a:t>
            </a:r>
            <a:r>
              <a:rPr lang="en-IN" dirty="0" err="1" smtClean="0"/>
              <a:t>Sunthar</a:t>
            </a:r>
            <a:r>
              <a:rPr lang="en-IN" dirty="0" smtClean="0"/>
              <a:t>, </a:t>
            </a:r>
            <a:r>
              <a:rPr lang="en-IN" dirty="0" err="1" smtClean="0"/>
              <a:t>Bhaskaran</a:t>
            </a:r>
            <a:r>
              <a:rPr lang="en-IN" dirty="0" smtClean="0"/>
              <a:t> Raman, Kannan </a:t>
            </a:r>
            <a:r>
              <a:rPr lang="en-IN" dirty="0" err="1" smtClean="0"/>
              <a:t>Moudgalya</a:t>
            </a:r>
            <a:r>
              <a:rPr lang="en-IN" dirty="0" smtClean="0"/>
              <a:t>, Santosh Noronha</a:t>
            </a:r>
            <a:endParaRPr lang="en-IN" dirty="0"/>
          </a:p>
          <a:p>
            <a:pPr>
              <a:lnSpc>
                <a:spcPct val="110000"/>
              </a:lnSpc>
            </a:pPr>
            <a:endParaRPr lang="en-IN" dirty="0"/>
          </a:p>
          <a:p>
            <a:pPr>
              <a:lnSpc>
                <a:spcPct val="110000"/>
              </a:lnSpc>
            </a:pPr>
            <a:r>
              <a:rPr lang="en-IN" sz="2000" dirty="0"/>
              <a:t>TA support for upcoming Moodle course – ET PhD </a:t>
            </a:r>
            <a:r>
              <a:rPr lang="en-IN" sz="2000" dirty="0" smtClean="0"/>
              <a:t>students!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963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620000" cy="466594"/>
          </a:xfrm>
        </p:spPr>
        <p:txBody>
          <a:bodyPr/>
          <a:lstStyle/>
          <a:p>
            <a:r>
              <a:rPr lang="en-US" sz="2400" dirty="0" err="1"/>
              <a:t>LxI</a:t>
            </a:r>
            <a:r>
              <a:rPr lang="en-US" sz="2400" dirty="0"/>
              <a:t> Constructor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400" dirty="0">
                <a:solidFill>
                  <a:srgbClr val="0000FF"/>
                </a:solidFill>
              </a:rPr>
              <a:t>What is it:</a:t>
            </a:r>
            <a:r>
              <a:rPr lang="en-IN" sz="2400" dirty="0"/>
              <a:t> Template and scaffolds to create your </a:t>
            </a:r>
            <a:r>
              <a:rPr lang="en-IN" sz="2400" dirty="0" err="1"/>
              <a:t>LxI</a:t>
            </a:r>
            <a:r>
              <a:rPr lang="en-IN" sz="2400" dirty="0"/>
              <a:t> </a:t>
            </a:r>
          </a:p>
          <a:p>
            <a:pPr>
              <a:lnSpc>
                <a:spcPct val="110000"/>
              </a:lnSpc>
            </a:pPr>
            <a:r>
              <a:rPr lang="en-IN" sz="2400" dirty="0">
                <a:solidFill>
                  <a:srgbClr val="0000FF"/>
                </a:solidFill>
                <a:hlinkClick r:id="rId2"/>
              </a:rPr>
              <a:t>Download from this link</a:t>
            </a:r>
            <a:endParaRPr lang="en-IN" sz="2400" dirty="0"/>
          </a:p>
        </p:txBody>
      </p:sp>
      <p:sp>
        <p:nvSpPr>
          <p:cNvPr id="11" name="Google Shape;187;p30">
            <a:extLst>
              <a:ext uri="{FF2B5EF4-FFF2-40B4-BE49-F238E27FC236}">
                <a16:creationId xmlns:a16="http://schemas.microsoft.com/office/drawing/2014/main" id="{1FD829E9-8F02-41C8-862F-481F4F02FFE1}"/>
              </a:ext>
            </a:extLst>
          </p:cNvPr>
          <p:cNvSpPr txBox="1">
            <a:spLocks/>
          </p:cNvSpPr>
          <p:nvPr/>
        </p:nvSpPr>
        <p:spPr>
          <a:xfrm>
            <a:off x="381000" y="2084924"/>
            <a:ext cx="2405264" cy="2695083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 sz="1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Choose a topic for the </a:t>
            </a:r>
            <a:r>
              <a:rPr lang="en-IN" sz="1400" b="1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LxI</a:t>
            </a:r>
            <a:endParaRPr lang="en-IN" sz="1400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Go through the topic/s of the </a:t>
            </a:r>
            <a:r>
              <a:rPr lang="en-IN" sz="12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LeD</a:t>
            </a: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/s for the module </a:t>
            </a:r>
            <a:endParaRPr lang="en-IN" sz="2800" dirty="0"/>
          </a:p>
          <a:p>
            <a:pPr marL="0" inden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Decide on a topic which</a:t>
            </a:r>
          </a:p>
          <a:p>
            <a:pPr marL="57150" indent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allows multiple viewpoints which are  valuable for discussion</a:t>
            </a:r>
            <a:endParaRPr lang="en-IN" sz="1200" dirty="0"/>
          </a:p>
          <a:p>
            <a:pPr marL="57150" indent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Allows learner to draw upon his/her experiences</a:t>
            </a:r>
          </a:p>
          <a:p>
            <a:pPr marL="114300" indent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 lang="en-IN" sz="1200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Google Shape;188;p30">
            <a:extLst>
              <a:ext uri="{FF2B5EF4-FFF2-40B4-BE49-F238E27FC236}">
                <a16:creationId xmlns:a16="http://schemas.microsoft.com/office/drawing/2014/main" id="{C5C034D0-B869-4098-9624-21A9952890FF}"/>
              </a:ext>
            </a:extLst>
          </p:cNvPr>
          <p:cNvSpPr txBox="1">
            <a:spLocks/>
          </p:cNvSpPr>
          <p:nvPr/>
        </p:nvSpPr>
        <p:spPr>
          <a:xfrm>
            <a:off x="3048000" y="2115041"/>
            <a:ext cx="2286000" cy="2695083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charset="0"/>
              <a:buNone/>
            </a:pPr>
            <a:r>
              <a:rPr lang="en-IN" sz="1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Write the focus question</a:t>
            </a:r>
            <a:endParaRPr lang="en-IN" dirty="0"/>
          </a:p>
          <a:p>
            <a:pPr marL="0" inden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Create a question/activity for your students focusing on the chosen topic</a:t>
            </a:r>
            <a:endParaRPr lang="en-IN" sz="1200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Question/activity  should elicits multiple, diverse viewpoints</a:t>
            </a:r>
            <a:endParaRPr lang="en-IN" sz="1200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Provide detailed instructions for </a:t>
            </a:r>
            <a:endParaRPr lang="en-IN" sz="1200" dirty="0"/>
          </a:p>
          <a:p>
            <a:pPr marL="5715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Writing the answer</a:t>
            </a:r>
            <a:endParaRPr lang="en-IN" sz="1200" dirty="0"/>
          </a:p>
          <a:p>
            <a:pPr marL="5715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Reading and commenting on others’ posts</a:t>
            </a:r>
            <a:endParaRPr lang="en-IN" sz="1200" dirty="0"/>
          </a:p>
        </p:txBody>
      </p:sp>
      <p:sp>
        <p:nvSpPr>
          <p:cNvPr id="13" name="Google Shape;189;p30">
            <a:extLst>
              <a:ext uri="{FF2B5EF4-FFF2-40B4-BE49-F238E27FC236}">
                <a16:creationId xmlns:a16="http://schemas.microsoft.com/office/drawing/2014/main" id="{B104FFCA-DC34-48E6-B893-D095EF7698A3}"/>
              </a:ext>
            </a:extLst>
          </p:cNvPr>
          <p:cNvSpPr txBox="1">
            <a:spLocks/>
          </p:cNvSpPr>
          <p:nvPr/>
        </p:nvSpPr>
        <p:spPr>
          <a:xfrm>
            <a:off x="5715001" y="2112864"/>
            <a:ext cx="2405264" cy="2667143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charset="0"/>
              <a:buNone/>
            </a:pPr>
            <a:r>
              <a:rPr lang="en-IN" sz="1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Create the reflection quiz</a:t>
            </a:r>
            <a:endParaRPr lang="en-IN" dirty="0"/>
          </a:p>
          <a:p>
            <a:pPr marL="0" inden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Write 1-2 questions such that the answers require</a:t>
            </a:r>
          </a:p>
          <a:p>
            <a:pPr marL="57150" inden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reading the responses in the discussion</a:t>
            </a:r>
            <a:endParaRPr lang="en-IN" sz="1200" dirty="0"/>
          </a:p>
          <a:p>
            <a:pPr marL="5715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reflecting on the responses</a:t>
            </a:r>
            <a:endParaRPr lang="en-IN" sz="1200" dirty="0"/>
          </a:p>
          <a:p>
            <a:pPr marL="5715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Expressing about what they learned from others’ posts</a:t>
            </a:r>
            <a:endParaRPr lang="en-IN" sz="1200" dirty="0"/>
          </a:p>
          <a:p>
            <a:pPr marL="5715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i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Incentivise</a:t>
            </a:r>
          </a:p>
        </p:txBody>
      </p:sp>
    </p:spTree>
    <p:extLst>
      <p:ext uri="{BB962C8B-B14F-4D97-AF65-F5344CB8AC3E}">
        <p14:creationId xmlns:p14="http://schemas.microsoft.com/office/powerpoint/2010/main" val="234437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800" dirty="0"/>
              <a:t>Principle #6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00400" y="1047750"/>
            <a:ext cx="4800600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algn="ctr"/>
            <a:endParaRPr lang="en-IN" sz="2000" dirty="0"/>
          </a:p>
          <a:p>
            <a:pPr algn="ctr"/>
            <a:endParaRPr lang="en-IN" sz="2000" dirty="0"/>
          </a:p>
          <a:p>
            <a:pPr algn="ctr"/>
            <a:endParaRPr lang="en-IN" sz="2000" dirty="0"/>
          </a:p>
          <a:p>
            <a:pPr algn="ctr"/>
            <a:endParaRPr lang="en-IN" sz="2000" dirty="0"/>
          </a:p>
          <a:p>
            <a:pPr algn="ctr"/>
            <a:r>
              <a:rPr lang="en-IN" sz="2800" dirty="0"/>
              <a:t>Respond to student actions, in a timely and appropriate manner</a:t>
            </a:r>
          </a:p>
          <a:p>
            <a:pPr algn="ctr">
              <a:lnSpc>
                <a:spcPct val="110000"/>
              </a:lnSpc>
            </a:pPr>
            <a:endParaRPr lang="en-IN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E3240-C576-479C-A610-F550D0868A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47750"/>
            <a:ext cx="2743200" cy="375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400" dirty="0"/>
              <a:t>For applying principle #6 – Do Orchestration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05200" y="1047750"/>
            <a:ext cx="48768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What:</a:t>
            </a:r>
            <a:r>
              <a:rPr lang="en-IN" sz="2000" dirty="0"/>
              <a:t> Respond to learner actions as the course progresses</a:t>
            </a:r>
          </a:p>
          <a:p>
            <a:pPr>
              <a:lnSpc>
                <a:spcPct val="110000"/>
              </a:lnSpc>
            </a:pPr>
            <a:endParaRPr lang="en-IN" sz="2000" dirty="0"/>
          </a:p>
          <a:p>
            <a:pPr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Why:</a:t>
            </a:r>
            <a:r>
              <a:rPr lang="en-IN" sz="2000" dirty="0"/>
              <a:t> Maintain connect; Keep course on track</a:t>
            </a:r>
          </a:p>
          <a:p>
            <a:pPr>
              <a:lnSpc>
                <a:spcPct val="110000"/>
              </a:lnSpc>
            </a:pPr>
            <a:endParaRPr lang="en-IN" sz="2000" dirty="0"/>
          </a:p>
          <a:p>
            <a:pPr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How:</a:t>
            </a:r>
            <a:r>
              <a:rPr lang="en-IN" sz="2000" dirty="0"/>
              <a:t> 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Do live interactions once in a while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Communicate frequently using email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Respond to discussion forum posts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Use analytics provided by the platform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47750"/>
            <a:ext cx="2743200" cy="375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4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800" dirty="0"/>
              <a:t>The LCM model – operationalizes the principles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10713" y="1496829"/>
            <a:ext cx="5636560" cy="3292921"/>
            <a:chOff x="1524000" y="1123950"/>
            <a:chExt cx="6114151" cy="3519488"/>
          </a:xfrm>
        </p:grpSpPr>
        <p:grpSp>
          <p:nvGrpSpPr>
            <p:cNvPr id="7" name="Google Shape;318;p43"/>
            <p:cNvGrpSpPr/>
            <p:nvPr/>
          </p:nvGrpSpPr>
          <p:grpSpPr>
            <a:xfrm flipH="1">
              <a:off x="4620524" y="2946380"/>
              <a:ext cx="2999476" cy="1690688"/>
              <a:chOff x="375339" y="1133475"/>
              <a:chExt cx="4148137" cy="1690688"/>
            </a:xfrm>
          </p:grpSpPr>
          <p:sp>
            <p:nvSpPr>
              <p:cNvPr id="33" name="Google Shape;319;p43"/>
              <p:cNvSpPr/>
              <p:nvPr/>
            </p:nvSpPr>
            <p:spPr>
              <a:xfrm rot="10800000" flipH="1">
                <a:off x="375339" y="1133475"/>
                <a:ext cx="4148137" cy="1690688"/>
              </a:xfrm>
              <a:prstGeom prst="roundRect">
                <a:avLst>
                  <a:gd name="adj" fmla="val 3600"/>
                </a:avLst>
              </a:prstGeom>
              <a:gradFill>
                <a:gsLst>
                  <a:gs pos="0">
                    <a:srgbClr val="D5EDF3"/>
                  </a:gs>
                  <a:gs pos="52000">
                    <a:srgbClr val="D5EDF3"/>
                  </a:gs>
                  <a:gs pos="68000">
                    <a:schemeClr val="lt1"/>
                  </a:gs>
                  <a:gs pos="100000">
                    <a:schemeClr val="lt1"/>
                  </a:gs>
                </a:gsLst>
                <a:lin ang="21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20;p43"/>
              <p:cNvSpPr/>
              <p:nvPr/>
            </p:nvSpPr>
            <p:spPr>
              <a:xfrm>
                <a:off x="453787" y="1661095"/>
                <a:ext cx="173058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Activities + Customized Feedback</a:t>
                </a:r>
                <a:endParaRPr sz="1200" b="0" i="0" u="none" strike="noStrike" cap="none">
                  <a:solidFill>
                    <a:srgbClr val="000000"/>
                  </a:solidFill>
                  <a:latin typeface="Century"/>
                  <a:ea typeface="Century"/>
                  <a:cs typeface="Century"/>
                  <a:sym typeface="Century"/>
                </a:endParaRPr>
              </a:p>
            </p:txBody>
          </p:sp>
        </p:grpSp>
        <p:grpSp>
          <p:nvGrpSpPr>
            <p:cNvPr id="8" name="Google Shape;321;p43"/>
            <p:cNvGrpSpPr/>
            <p:nvPr/>
          </p:nvGrpSpPr>
          <p:grpSpPr>
            <a:xfrm flipH="1">
              <a:off x="4638675" y="1123950"/>
              <a:ext cx="2999476" cy="1690688"/>
              <a:chOff x="375339" y="1133475"/>
              <a:chExt cx="4148137" cy="1690688"/>
            </a:xfrm>
          </p:grpSpPr>
          <p:sp>
            <p:nvSpPr>
              <p:cNvPr id="31" name="Google Shape;322;p43"/>
              <p:cNvSpPr/>
              <p:nvPr/>
            </p:nvSpPr>
            <p:spPr>
              <a:xfrm>
                <a:off x="375339" y="1133475"/>
                <a:ext cx="4148137" cy="1690688"/>
              </a:xfrm>
              <a:prstGeom prst="roundRect">
                <a:avLst>
                  <a:gd name="adj" fmla="val 3600"/>
                </a:avLst>
              </a:prstGeom>
              <a:gradFill>
                <a:gsLst>
                  <a:gs pos="0">
                    <a:srgbClr val="DDE8C6"/>
                  </a:gs>
                  <a:gs pos="52000">
                    <a:srgbClr val="DDE8C6"/>
                  </a:gs>
                  <a:gs pos="68000">
                    <a:schemeClr val="lt1"/>
                  </a:gs>
                  <a:gs pos="100000">
                    <a:schemeClr val="lt1"/>
                  </a:gs>
                </a:gsLst>
                <a:lin ang="21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3;p43"/>
              <p:cNvSpPr/>
              <p:nvPr/>
            </p:nvSpPr>
            <p:spPr>
              <a:xfrm>
                <a:off x="630934" y="1514325"/>
                <a:ext cx="158007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Content + Reflection Spot</a:t>
                </a:r>
                <a:endParaRPr/>
              </a:p>
            </p:txBody>
          </p:sp>
        </p:grpSp>
        <p:grpSp>
          <p:nvGrpSpPr>
            <p:cNvPr id="9" name="Google Shape;324;p43"/>
            <p:cNvGrpSpPr/>
            <p:nvPr/>
          </p:nvGrpSpPr>
          <p:grpSpPr>
            <a:xfrm>
              <a:off x="1524000" y="2952750"/>
              <a:ext cx="2999476" cy="1690688"/>
              <a:chOff x="375339" y="1133475"/>
              <a:chExt cx="4148137" cy="1690688"/>
            </a:xfrm>
          </p:grpSpPr>
          <p:sp>
            <p:nvSpPr>
              <p:cNvPr id="29" name="Google Shape;325;p43"/>
              <p:cNvSpPr/>
              <p:nvPr/>
            </p:nvSpPr>
            <p:spPr>
              <a:xfrm rot="10800000" flipH="1">
                <a:off x="375339" y="1133475"/>
                <a:ext cx="4148137" cy="1690688"/>
              </a:xfrm>
              <a:prstGeom prst="roundRect">
                <a:avLst>
                  <a:gd name="adj" fmla="val 3600"/>
                </a:avLst>
              </a:prstGeom>
              <a:gradFill>
                <a:gsLst>
                  <a:gs pos="0">
                    <a:srgbClr val="F8F0B2"/>
                  </a:gs>
                  <a:gs pos="52000">
                    <a:srgbClr val="F8F0B2"/>
                  </a:gs>
                  <a:gs pos="68000">
                    <a:schemeClr val="lt1"/>
                  </a:gs>
                  <a:gs pos="100000">
                    <a:schemeClr val="lt1"/>
                  </a:gs>
                </a:gsLst>
                <a:lin ang="21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26;p43"/>
              <p:cNvSpPr/>
              <p:nvPr/>
            </p:nvSpPr>
            <p:spPr>
              <a:xfrm>
                <a:off x="453777" y="1814810"/>
                <a:ext cx="227946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Resources + Assimilation Quiz</a:t>
                </a:r>
                <a:endParaRPr/>
              </a:p>
            </p:txBody>
          </p:sp>
        </p:grpSp>
        <p:grpSp>
          <p:nvGrpSpPr>
            <p:cNvPr id="10" name="Google Shape;327;p43"/>
            <p:cNvGrpSpPr/>
            <p:nvPr/>
          </p:nvGrpSpPr>
          <p:grpSpPr>
            <a:xfrm>
              <a:off x="1524000" y="1133475"/>
              <a:ext cx="2999476" cy="1690688"/>
              <a:chOff x="375339" y="1133475"/>
              <a:chExt cx="4148137" cy="1690688"/>
            </a:xfrm>
          </p:grpSpPr>
          <p:sp>
            <p:nvSpPr>
              <p:cNvPr id="27" name="Google Shape;328;p43"/>
              <p:cNvSpPr/>
              <p:nvPr/>
            </p:nvSpPr>
            <p:spPr>
              <a:xfrm>
                <a:off x="375339" y="1133475"/>
                <a:ext cx="4148137" cy="1690688"/>
              </a:xfrm>
              <a:prstGeom prst="roundRect">
                <a:avLst>
                  <a:gd name="adj" fmla="val 3600"/>
                </a:avLst>
              </a:prstGeom>
              <a:gradFill>
                <a:gsLst>
                  <a:gs pos="0">
                    <a:srgbClr val="E5DFEC"/>
                  </a:gs>
                  <a:gs pos="52000">
                    <a:srgbClr val="E5DFEC"/>
                  </a:gs>
                  <a:gs pos="68000">
                    <a:schemeClr val="lt1"/>
                  </a:gs>
                  <a:gs pos="100000">
                    <a:schemeClr val="lt1"/>
                  </a:gs>
                </a:gsLst>
                <a:lin ang="21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329;p43"/>
              <p:cNvSpPr/>
              <p:nvPr/>
            </p:nvSpPr>
            <p:spPr>
              <a:xfrm>
                <a:off x="453776" y="1504800"/>
                <a:ext cx="2279463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0" i="0" u="none" strike="noStrike" cap="none" dirty="0">
                    <a:solidFill>
                      <a:srgbClr val="000000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Focus question for discussion + </a:t>
                </a:r>
                <a:br>
                  <a:rPr lang="en-US" sz="1200" b="0" i="0" u="none" strike="noStrike" cap="none" dirty="0">
                    <a:solidFill>
                      <a:srgbClr val="000000"/>
                    </a:solidFill>
                    <a:latin typeface="Century"/>
                    <a:ea typeface="Century"/>
                    <a:cs typeface="Century"/>
                    <a:sym typeface="Century"/>
                  </a:rPr>
                </a:br>
                <a:r>
                  <a:rPr lang="en-US" sz="1200" b="0" i="0" u="none" strike="noStrike" cap="none" dirty="0">
                    <a:solidFill>
                      <a:srgbClr val="000000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Peer interaction + Reflection Quiz</a:t>
                </a:r>
                <a:endParaRPr sz="1200" b="0" i="0" u="none" strike="noStrike" cap="none" dirty="0">
                  <a:solidFill>
                    <a:srgbClr val="000000"/>
                  </a:solidFill>
                  <a:latin typeface="Century"/>
                  <a:ea typeface="Century"/>
                  <a:cs typeface="Century"/>
                  <a:sym typeface="Century"/>
                </a:endParaRPr>
              </a:p>
            </p:txBody>
          </p:sp>
        </p:grpSp>
        <p:grpSp>
          <p:nvGrpSpPr>
            <p:cNvPr id="11" name="Google Shape;331;p43"/>
            <p:cNvGrpSpPr/>
            <p:nvPr/>
          </p:nvGrpSpPr>
          <p:grpSpPr>
            <a:xfrm>
              <a:off x="2843087" y="1131810"/>
              <a:ext cx="3468821" cy="3493214"/>
              <a:chOff x="2843087" y="1131810"/>
              <a:chExt cx="3468821" cy="3493214"/>
            </a:xfrm>
          </p:grpSpPr>
          <p:sp>
            <p:nvSpPr>
              <p:cNvPr id="16" name="Google Shape;332;p43"/>
              <p:cNvSpPr/>
              <p:nvPr/>
            </p:nvSpPr>
            <p:spPr>
              <a:xfrm rot="5400000">
                <a:off x="4619907" y="1131810"/>
                <a:ext cx="1692000" cy="1692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cubicBezTo>
                      <a:pt x="0" y="53726"/>
                      <a:pt x="53726" y="0"/>
                      <a:pt x="120000" y="0"/>
                    </a:cubicBez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C4D79D"/>
                  </a:gs>
                  <a:gs pos="27000">
                    <a:srgbClr val="C4D79D"/>
                  </a:gs>
                  <a:gs pos="52000">
                    <a:srgbClr val="A5C65F"/>
                  </a:gs>
                  <a:gs pos="100000">
                    <a:srgbClr val="A5C65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33;p43"/>
              <p:cNvSpPr/>
              <p:nvPr/>
            </p:nvSpPr>
            <p:spPr>
              <a:xfrm rot="10800000">
                <a:off x="4619908" y="2929128"/>
                <a:ext cx="1692000" cy="1692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cubicBezTo>
                      <a:pt x="0" y="53726"/>
                      <a:pt x="53726" y="0"/>
                      <a:pt x="120000" y="0"/>
                    </a:cubicBez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E4F3F6"/>
                  </a:gs>
                  <a:gs pos="13000">
                    <a:srgbClr val="E4F3F6"/>
                  </a:gs>
                  <a:gs pos="44000">
                    <a:srgbClr val="A8DBE6"/>
                  </a:gs>
                  <a:gs pos="100000">
                    <a:srgbClr val="A8DBE6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34;p43"/>
              <p:cNvSpPr/>
              <p:nvPr/>
            </p:nvSpPr>
            <p:spPr>
              <a:xfrm rot="-5400000">
                <a:off x="2843088" y="2933024"/>
                <a:ext cx="1692000" cy="1692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cubicBezTo>
                      <a:pt x="0" y="53726"/>
                      <a:pt x="53726" y="0"/>
                      <a:pt x="120000" y="0"/>
                    </a:cubicBez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FEE697"/>
                  </a:gs>
                  <a:gs pos="37000">
                    <a:srgbClr val="FEE697"/>
                  </a:gs>
                  <a:gs pos="68000">
                    <a:srgbClr val="FFD319"/>
                  </a:gs>
                  <a:gs pos="100000">
                    <a:srgbClr val="FFD31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35;p43"/>
              <p:cNvSpPr/>
              <p:nvPr/>
            </p:nvSpPr>
            <p:spPr>
              <a:xfrm>
                <a:off x="2843087" y="1133475"/>
                <a:ext cx="1690688" cy="16906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cubicBezTo>
                      <a:pt x="0" y="53726"/>
                      <a:pt x="53726" y="0"/>
                      <a:pt x="120000" y="0"/>
                    </a:cubicBez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D7CDE1"/>
                  </a:gs>
                  <a:gs pos="38000">
                    <a:srgbClr val="D7CDE1"/>
                  </a:gs>
                  <a:gs pos="49000">
                    <a:srgbClr val="CCC0D9"/>
                  </a:gs>
                  <a:gs pos="100000">
                    <a:srgbClr val="CCC0D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" name="Google Shape;336;p43"/>
              <p:cNvGrpSpPr/>
              <p:nvPr/>
            </p:nvGrpSpPr>
            <p:grpSpPr>
              <a:xfrm>
                <a:off x="3730616" y="2219692"/>
                <a:ext cx="1624436" cy="1314286"/>
                <a:chOff x="3730616" y="2295892"/>
                <a:chExt cx="1624436" cy="1314286"/>
              </a:xfrm>
            </p:grpSpPr>
            <p:sp>
              <p:nvSpPr>
                <p:cNvPr id="25" name="Google Shape;337;p43"/>
                <p:cNvSpPr/>
                <p:nvPr/>
              </p:nvSpPr>
              <p:spPr>
                <a:xfrm>
                  <a:off x="3896092" y="2295892"/>
                  <a:ext cx="1314286" cy="1314286"/>
                </a:xfrm>
                <a:prstGeom prst="ellipse">
                  <a:avLst/>
                </a:prstGeom>
                <a:solidFill>
                  <a:srgbClr val="EEECE2"/>
                </a:solidFill>
                <a:ln w="28575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1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338;p43"/>
                <p:cNvSpPr/>
                <p:nvPr/>
              </p:nvSpPr>
              <p:spPr>
                <a:xfrm>
                  <a:off x="3730616" y="2781985"/>
                  <a:ext cx="1624436" cy="3231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500" b="1" i="0" u="none" strike="noStrike" cap="none">
                      <a:solidFill>
                        <a:srgbClr val="000000"/>
                      </a:solidFill>
                      <a:latin typeface="Century"/>
                      <a:ea typeface="Century"/>
                      <a:cs typeface="Century"/>
                      <a:sym typeface="Century"/>
                    </a:rPr>
                    <a:t>Orchestration</a:t>
                  </a:r>
                  <a:endParaRPr sz="1500" b="1" i="0" u="none" strike="noStrike" cap="none">
                    <a:solidFill>
                      <a:srgbClr val="000000"/>
                    </a:solidFill>
                    <a:latin typeface="Century"/>
                    <a:ea typeface="Century"/>
                    <a:cs typeface="Century"/>
                    <a:sym typeface="Century"/>
                  </a:endParaRPr>
                </a:p>
              </p:txBody>
            </p:sp>
          </p:grpSp>
          <p:sp>
            <p:nvSpPr>
              <p:cNvPr id="21" name="Google Shape;339;p43"/>
              <p:cNvSpPr/>
              <p:nvPr/>
            </p:nvSpPr>
            <p:spPr>
              <a:xfrm>
                <a:off x="3228975" y="1504950"/>
                <a:ext cx="1333500" cy="76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2000" tIns="113775" rIns="144000" bIns="1137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 i="0" u="none" strike="noStrike" cap="none">
                    <a:solidFill>
                      <a:schemeClr val="dk1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Learner Experience Interaction</a:t>
                </a:r>
                <a:endParaRPr sz="1500" b="1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endParaRPr>
              </a:p>
            </p:txBody>
          </p:sp>
          <p:sp>
            <p:nvSpPr>
              <p:cNvPr id="22" name="Google Shape;340;p43"/>
              <p:cNvSpPr/>
              <p:nvPr/>
            </p:nvSpPr>
            <p:spPr>
              <a:xfrm>
                <a:off x="4629150" y="1542900"/>
                <a:ext cx="1162456" cy="4687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2000" tIns="113775" rIns="144000" bIns="1137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 i="0" u="none" strike="noStrike" cap="none">
                    <a:solidFill>
                      <a:schemeClr val="dk1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Learning Dialogs</a:t>
                </a:r>
                <a:endParaRPr sz="1500" b="1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endParaRPr>
              </a:p>
            </p:txBody>
          </p:sp>
          <p:sp>
            <p:nvSpPr>
              <p:cNvPr id="23" name="Google Shape;341;p43"/>
              <p:cNvSpPr/>
              <p:nvPr/>
            </p:nvSpPr>
            <p:spPr>
              <a:xfrm>
                <a:off x="3108886" y="3486150"/>
                <a:ext cx="1445525" cy="6461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2000" tIns="113775" rIns="144000" bIns="1137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 i="0" u="none" strike="noStrike" cap="none" dirty="0">
                    <a:solidFill>
                      <a:schemeClr val="dk1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Learning Extension</a:t>
                </a:r>
                <a:endParaRPr dirty="0"/>
              </a:p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 i="0" u="none" strike="noStrike" cap="none" dirty="0">
                    <a:solidFill>
                      <a:schemeClr val="dk1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Trajectories</a:t>
                </a:r>
                <a:endParaRPr dirty="0"/>
              </a:p>
            </p:txBody>
          </p:sp>
          <p:sp>
            <p:nvSpPr>
              <p:cNvPr id="24" name="Google Shape;342;p43"/>
              <p:cNvSpPr/>
              <p:nvPr/>
            </p:nvSpPr>
            <p:spPr>
              <a:xfrm>
                <a:off x="4629599" y="3683269"/>
                <a:ext cx="1490663" cy="4886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2000" tIns="113775" rIns="144000" bIns="1137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 i="0" u="none" strike="noStrike" cap="none">
                    <a:solidFill>
                      <a:schemeClr val="dk1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Learning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 i="0" u="none" strike="noStrike" cap="none">
                    <a:solidFill>
                      <a:schemeClr val="dk1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by Doing</a:t>
                </a:r>
                <a:endParaRPr/>
              </a:p>
            </p:txBody>
          </p:sp>
        </p:grpSp>
        <p:sp>
          <p:nvSpPr>
            <p:cNvPr id="12" name="Google Shape;343;p43"/>
            <p:cNvSpPr/>
            <p:nvPr/>
          </p:nvSpPr>
          <p:spPr>
            <a:xfrm>
              <a:off x="5286578" y="2390775"/>
              <a:ext cx="1100422" cy="468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F2F2F2"/>
                  </a:solidFill>
                  <a:latin typeface="Century"/>
                  <a:ea typeface="Century"/>
                  <a:cs typeface="Century"/>
                  <a:sym typeface="Century"/>
                </a:rPr>
                <a:t>LeD</a:t>
              </a:r>
              <a:endParaRPr sz="2400" b="1" i="0" u="none" strike="noStrike" cap="none">
                <a:solidFill>
                  <a:srgbClr val="F2F2F2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13" name="Google Shape;344;p43"/>
            <p:cNvSpPr/>
            <p:nvPr/>
          </p:nvSpPr>
          <p:spPr>
            <a:xfrm>
              <a:off x="5289745" y="2867025"/>
              <a:ext cx="1101530" cy="468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F2F2F2"/>
                  </a:solidFill>
                  <a:latin typeface="Century"/>
                  <a:ea typeface="Century"/>
                  <a:cs typeface="Century"/>
                  <a:sym typeface="Century"/>
                </a:rPr>
                <a:t>LbD</a:t>
              </a:r>
              <a:endParaRPr sz="2400" b="1" i="0" u="none" strike="noStrike" cap="none">
                <a:solidFill>
                  <a:srgbClr val="F2F2F2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14" name="Google Shape;345;p43"/>
            <p:cNvSpPr/>
            <p:nvPr/>
          </p:nvSpPr>
          <p:spPr>
            <a:xfrm>
              <a:off x="2843087" y="2419781"/>
              <a:ext cx="1101530" cy="468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F2F2F2"/>
                  </a:solidFill>
                  <a:latin typeface="Century"/>
                  <a:ea typeface="Century"/>
                  <a:cs typeface="Century"/>
                  <a:sym typeface="Century"/>
                </a:rPr>
                <a:t>Lx</a:t>
              </a:r>
              <a:r>
                <a:rPr lang="en-US" sz="2400" b="1">
                  <a:solidFill>
                    <a:srgbClr val="F2F2F2"/>
                  </a:solidFill>
                  <a:latin typeface="Century"/>
                  <a:ea typeface="Century"/>
                  <a:cs typeface="Century"/>
                  <a:sym typeface="Century"/>
                </a:rPr>
                <a:t>I</a:t>
              </a:r>
              <a:endParaRPr sz="2400" b="1" i="0" u="none" strike="noStrike" cap="none">
                <a:solidFill>
                  <a:srgbClr val="F2F2F2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15" name="Google Shape;346;p43"/>
            <p:cNvSpPr/>
            <p:nvPr/>
          </p:nvSpPr>
          <p:spPr>
            <a:xfrm>
              <a:off x="2841617" y="2857500"/>
              <a:ext cx="1101530" cy="468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F2F2F2"/>
                  </a:solidFill>
                  <a:latin typeface="Century"/>
                  <a:ea typeface="Century"/>
                  <a:cs typeface="Century"/>
                  <a:sym typeface="Century"/>
                </a:rPr>
                <a:t>Lx</a:t>
              </a:r>
              <a:r>
                <a:rPr lang="en-US" sz="2400" b="1">
                  <a:solidFill>
                    <a:srgbClr val="F2F2F2"/>
                  </a:solidFill>
                  <a:latin typeface="Century"/>
                  <a:ea typeface="Century"/>
                  <a:cs typeface="Century"/>
                  <a:sym typeface="Century"/>
                </a:rPr>
                <a:t>T</a:t>
              </a:r>
              <a:endParaRPr sz="2400" b="1" i="0" u="none" strike="noStrike" cap="none">
                <a:solidFill>
                  <a:srgbClr val="F2F2F2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30540" y="1510489"/>
            <a:ext cx="1109003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Lectures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42410" y="3171543"/>
            <a:ext cx="1391989" cy="122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/>
              <a:t>Homeworks</a:t>
            </a:r>
            <a:endParaRPr lang="en-IN" b="1" dirty="0"/>
          </a:p>
          <a:p>
            <a:r>
              <a:rPr lang="en-IN" b="1" dirty="0"/>
              <a:t>Assignments</a:t>
            </a:r>
          </a:p>
          <a:p>
            <a:r>
              <a:rPr lang="en-IN" b="1" dirty="0"/>
              <a:t>Practice problems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1202" y="3193363"/>
            <a:ext cx="1257597" cy="122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Additional readings</a:t>
            </a:r>
          </a:p>
          <a:p>
            <a:r>
              <a:rPr lang="en-IN" b="1" dirty="0"/>
              <a:t>Self-study material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1504183"/>
            <a:ext cx="1329601" cy="66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Clarification</a:t>
            </a:r>
          </a:p>
          <a:p>
            <a:r>
              <a:rPr lang="en-IN" b="1" dirty="0"/>
              <a:t>Discussions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458097-8C4A-467E-B798-3CD5C33B90F5}"/>
              </a:ext>
            </a:extLst>
          </p:cNvPr>
          <p:cNvSpPr txBox="1"/>
          <p:nvPr/>
        </p:nvSpPr>
        <p:spPr>
          <a:xfrm>
            <a:off x="2621230" y="973609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www.lcm-model.org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74772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6" grpId="0"/>
      <p:bldP spid="3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t>44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23200"/>
            <a:ext cx="7848600" cy="3582150"/>
          </a:xfrm>
        </p:spPr>
        <p:txBody>
          <a:bodyPr/>
          <a:lstStyle/>
          <a:p>
            <a:r>
              <a:rPr lang="en-IN" dirty="0"/>
              <a:t>1) Choose the type of your course: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My course has more of: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IN" sz="2400" dirty="0"/>
              <a:t>Lectures and Tutorials (Practice)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IN" sz="2400" dirty="0"/>
              <a:t>Readings and Class discussions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IN" sz="2400" dirty="0"/>
              <a:t>Combination of both of the above</a:t>
            </a:r>
          </a:p>
          <a:p>
            <a:endParaRPr lang="en-IN" dirty="0"/>
          </a:p>
          <a:p>
            <a:r>
              <a:rPr lang="en-IN" dirty="0"/>
              <a:t>2) Map your course to LCM elements:</a:t>
            </a:r>
          </a:p>
          <a:p>
            <a:r>
              <a:rPr lang="en-IN" dirty="0"/>
              <a:t>	– </a:t>
            </a:r>
            <a:r>
              <a:rPr lang="en-IN" dirty="0" err="1"/>
              <a:t>LeD</a:t>
            </a:r>
            <a:r>
              <a:rPr lang="en-IN" dirty="0"/>
              <a:t>, </a:t>
            </a:r>
            <a:r>
              <a:rPr lang="en-IN" dirty="0" err="1"/>
              <a:t>LbD</a:t>
            </a:r>
            <a:r>
              <a:rPr lang="en-IN" dirty="0"/>
              <a:t>, </a:t>
            </a:r>
            <a:r>
              <a:rPr lang="en-IN" dirty="0" err="1"/>
              <a:t>LxT</a:t>
            </a:r>
            <a:r>
              <a:rPr lang="en-IN" dirty="0"/>
              <a:t>, </a:t>
            </a:r>
            <a:r>
              <a:rPr lang="en-IN" dirty="0" err="1"/>
              <a:t>LxI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/>
              <a:t>Activity 5 – Map your course to LCM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75" y="3562350"/>
            <a:ext cx="9239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9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Mapping for your course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1158259"/>
            <a:ext cx="7543800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r>
              <a:rPr lang="en-IN" sz="2400" dirty="0"/>
              <a:t>My course has more of:</a:t>
            </a:r>
          </a:p>
          <a:p>
            <a:endParaRPr lang="en-IN" sz="2400" dirty="0"/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Lectures and Tutorials (Practice) – </a:t>
            </a:r>
            <a:r>
              <a:rPr lang="en-IN" sz="2400" dirty="0">
                <a:solidFill>
                  <a:srgbClr val="0000FF"/>
                </a:solidFill>
              </a:rPr>
              <a:t>Do more </a:t>
            </a:r>
            <a:r>
              <a:rPr lang="en-IN" sz="2400" dirty="0" err="1">
                <a:solidFill>
                  <a:srgbClr val="0000FF"/>
                </a:solidFill>
              </a:rPr>
              <a:t>LeD</a:t>
            </a:r>
            <a:r>
              <a:rPr lang="en-IN" sz="2400" dirty="0">
                <a:solidFill>
                  <a:srgbClr val="0000FF"/>
                </a:solidFill>
              </a:rPr>
              <a:t> and </a:t>
            </a:r>
            <a:r>
              <a:rPr lang="en-IN" sz="2400" dirty="0" err="1">
                <a:solidFill>
                  <a:srgbClr val="0000FF"/>
                </a:solidFill>
              </a:rPr>
              <a:t>LbD</a:t>
            </a:r>
            <a:endParaRPr lang="en-IN" sz="2400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IN" sz="2400" dirty="0"/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Readings and Class discussions – </a:t>
            </a:r>
            <a:r>
              <a:rPr lang="en-IN" sz="2400" dirty="0">
                <a:solidFill>
                  <a:srgbClr val="0000FF"/>
                </a:solidFill>
              </a:rPr>
              <a:t>Do more </a:t>
            </a:r>
            <a:r>
              <a:rPr lang="en-IN" sz="2400" dirty="0" err="1">
                <a:solidFill>
                  <a:srgbClr val="0000FF"/>
                </a:solidFill>
              </a:rPr>
              <a:t>LxT</a:t>
            </a:r>
            <a:r>
              <a:rPr lang="en-IN" sz="2400" dirty="0">
                <a:solidFill>
                  <a:srgbClr val="0000FF"/>
                </a:solidFill>
              </a:rPr>
              <a:t> and </a:t>
            </a:r>
            <a:r>
              <a:rPr lang="en-IN" sz="2400" dirty="0" err="1">
                <a:solidFill>
                  <a:srgbClr val="0000FF"/>
                </a:solidFill>
              </a:rPr>
              <a:t>LxI</a:t>
            </a:r>
            <a:endParaRPr lang="en-IN" sz="2400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IN" sz="2400" dirty="0"/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Combination of both of the above – </a:t>
            </a:r>
            <a:r>
              <a:rPr lang="en-IN" sz="2400" dirty="0">
                <a:solidFill>
                  <a:srgbClr val="0000FF"/>
                </a:solidFill>
              </a:rPr>
              <a:t>Do a combination</a:t>
            </a:r>
          </a:p>
        </p:txBody>
      </p:sp>
    </p:spTree>
    <p:extLst>
      <p:ext uri="{BB962C8B-B14F-4D97-AF65-F5344CB8AC3E}">
        <p14:creationId xmlns:p14="http://schemas.microsoft.com/office/powerpoint/2010/main" val="32438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3077" y="1060352"/>
            <a:ext cx="2983523" cy="3394472"/>
          </a:xfrm>
        </p:spPr>
        <p:txBody>
          <a:bodyPr/>
          <a:lstStyle/>
          <a:p>
            <a:pPr marL="0" indent="0">
              <a:buNone/>
            </a:pPr>
            <a:r>
              <a:rPr lang="en-IN" dirty="0">
                <a:solidFill>
                  <a:srgbClr val="0000FF"/>
                </a:solidFill>
              </a:rPr>
              <a:t>Your face-to-face course:</a:t>
            </a:r>
          </a:p>
          <a:p>
            <a:r>
              <a:rPr lang="en-IN" dirty="0"/>
              <a:t>Lectures and Notes</a:t>
            </a:r>
          </a:p>
          <a:p>
            <a:endParaRPr lang="en-IN" dirty="0"/>
          </a:p>
          <a:p>
            <a:r>
              <a:rPr lang="en-IN" dirty="0" err="1"/>
              <a:t>Homeworks</a:t>
            </a:r>
            <a:r>
              <a:rPr lang="en-IN" dirty="0"/>
              <a:t>, Assignments</a:t>
            </a:r>
          </a:p>
          <a:p>
            <a:endParaRPr lang="en-IN" dirty="0"/>
          </a:p>
          <a:p>
            <a:r>
              <a:rPr lang="en-IN" dirty="0"/>
              <a:t>Additional Readings</a:t>
            </a:r>
          </a:p>
          <a:p>
            <a:endParaRPr lang="en-IN" dirty="0"/>
          </a:p>
          <a:p>
            <a:r>
              <a:rPr lang="en-IN" dirty="0"/>
              <a:t>Interesting Debates, Discussions</a:t>
            </a:r>
          </a:p>
          <a:p>
            <a:r>
              <a:rPr lang="en-IN" dirty="0">
                <a:solidFill>
                  <a:schemeClr val="bg1">
                    <a:lumMod val="50000"/>
                  </a:schemeClr>
                </a:solidFill>
              </a:rPr>
              <a:t>Proctored Exams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>
          <a:xfrm>
            <a:off x="3657600" y="1047750"/>
            <a:ext cx="4876800" cy="3394472"/>
          </a:xfrm>
        </p:spPr>
        <p:txBody>
          <a:bodyPr/>
          <a:lstStyle/>
          <a:p>
            <a:r>
              <a:rPr lang="en-IN" dirty="0">
                <a:solidFill>
                  <a:srgbClr val="0000FF"/>
                </a:solidFill>
              </a:rPr>
              <a:t>Your corresponding online course: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1" dirty="0" err="1"/>
              <a:t>LeD</a:t>
            </a:r>
            <a:r>
              <a:rPr lang="en-IN" dirty="0"/>
              <a:t> – chunk each lecture into sections and include reflection spot in each chunk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1" dirty="0" err="1"/>
              <a:t>LbD</a:t>
            </a:r>
            <a:r>
              <a:rPr lang="en-IN" dirty="0"/>
              <a:t> - chunk each homework into sections corresponding to each </a:t>
            </a:r>
            <a:r>
              <a:rPr lang="en-IN" dirty="0" err="1"/>
              <a:t>LeD</a:t>
            </a:r>
            <a:r>
              <a:rPr lang="en-IN" dirty="0"/>
              <a:t> and include immediately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1" dirty="0" err="1"/>
              <a:t>LxT</a:t>
            </a:r>
            <a:r>
              <a:rPr lang="en-IN" dirty="0"/>
              <a:t> – close the loop for additional readings with an Assimilation Quiz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1" dirty="0" err="1"/>
              <a:t>LxI</a:t>
            </a:r>
            <a:r>
              <a:rPr lang="en-IN" dirty="0"/>
              <a:t> - Give focus questions for discussions and close the loop with Reflection Quiz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1">
                    <a:lumMod val="50000"/>
                  </a:schemeClr>
                </a:solidFill>
              </a:rPr>
              <a:t>Depends on technology and policy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Transitioning to online - Conceptual summary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477" y="1047750"/>
            <a:ext cx="7936523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endParaRPr lang="en-IN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71800" y="1581150"/>
            <a:ext cx="68580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71800" y="2266950"/>
            <a:ext cx="68580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71800" y="3257550"/>
            <a:ext cx="68580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71800" y="3943350"/>
            <a:ext cx="68580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02280" y="4552950"/>
            <a:ext cx="68580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34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1000" y="1047751"/>
            <a:ext cx="78486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800" dirty="0" smtClean="0"/>
              <a:t>Let me ask a question now,</a:t>
            </a:r>
          </a:p>
          <a:p>
            <a:pPr>
              <a:lnSpc>
                <a:spcPct val="110000"/>
              </a:lnSpc>
            </a:pPr>
            <a:endParaRPr lang="en-IN" sz="2800" dirty="0" smtClean="0"/>
          </a:p>
          <a:p>
            <a:pPr algn="ctr">
              <a:lnSpc>
                <a:spcPct val="110000"/>
              </a:lnSpc>
            </a:pPr>
            <a:r>
              <a:rPr lang="en-IN" sz="2800" dirty="0" smtClean="0">
                <a:solidFill>
                  <a:srgbClr val="0000FF"/>
                </a:solidFill>
              </a:rPr>
              <a:t>“Is this talk making sense, so far?”</a:t>
            </a:r>
          </a:p>
          <a:p>
            <a:pPr algn="ctr">
              <a:lnSpc>
                <a:spcPct val="110000"/>
              </a:lnSpc>
            </a:pPr>
            <a:r>
              <a:rPr lang="en-IN" sz="2800" dirty="0" smtClean="0"/>
              <a:t> </a:t>
            </a:r>
            <a:endParaRPr lang="en-IN" sz="2800" dirty="0"/>
          </a:p>
          <a:p>
            <a:pPr algn="ctr">
              <a:lnSpc>
                <a:spcPct val="110000"/>
              </a:lnSpc>
            </a:pPr>
            <a:r>
              <a:rPr lang="en-IN" sz="3200" dirty="0" smtClean="0"/>
              <a:t>Please type Yes or No in the chat window</a:t>
            </a:r>
            <a:endParaRPr lang="en-IN" sz="3200" dirty="0"/>
          </a:p>
          <a:p>
            <a:pPr algn="ctr">
              <a:lnSpc>
                <a:spcPct val="110000"/>
              </a:lnSpc>
            </a:pPr>
            <a:r>
              <a:rPr lang="en-IN" sz="2400" dirty="0"/>
              <a:t>Use the chat window to ask </a:t>
            </a:r>
            <a:r>
              <a:rPr lang="en-IN" sz="2400" dirty="0" smtClean="0"/>
              <a:t>questions </a:t>
            </a:r>
            <a:r>
              <a:rPr lang="en-IN" sz="2400" dirty="0"/>
              <a:t>during the talk</a:t>
            </a:r>
            <a:endParaRPr lang="en-IN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 smtClean="0"/>
              <a:t>Pause here – for feedback to speaker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09750"/>
            <a:ext cx="9239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Technologies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t>48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318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Hardware resources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37338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Capturing lectures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Camera/ webcam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Headphone/ Earbuds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Tablet / Paper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Recorder/ Mobile phones</a:t>
            </a:r>
            <a:endParaRPr lang="en-IN" sz="2000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Editing lecture videos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Laptop/ Desktop</a:t>
            </a:r>
          </a:p>
          <a:p>
            <a:pPr>
              <a:lnSpc>
                <a:spcPct val="110000"/>
              </a:lnSpc>
            </a:pPr>
            <a:endParaRPr lang="en-IN" sz="2000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Uploading videos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Server space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Internet (bandwidth)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14800" y="1047458"/>
            <a:ext cx="44196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000" b="1" dirty="0"/>
              <a:t>Institutional Resources</a:t>
            </a:r>
          </a:p>
          <a:p>
            <a:pPr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Studios (Recording)</a:t>
            </a:r>
            <a:endParaRPr lang="en-IN" sz="20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CDEEP (ones used for f2f class)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Smaller studios (offline recording)</a:t>
            </a:r>
          </a:p>
          <a:p>
            <a:pPr>
              <a:lnSpc>
                <a:spcPct val="110000"/>
              </a:lnSpc>
            </a:pPr>
            <a:endParaRPr lang="en-IN" sz="2000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Platform (LMS)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Peak load calculations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Server size, Internet bandwidth</a:t>
            </a:r>
          </a:p>
          <a:p>
            <a:pPr>
              <a:lnSpc>
                <a:spcPct val="110000"/>
              </a:lnSpc>
            </a:pPr>
            <a:endParaRPr lang="en-IN" sz="2000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Meetings (Live interaction online)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Internet bandwidth, Software licenses</a:t>
            </a:r>
          </a:p>
        </p:txBody>
      </p:sp>
    </p:spTree>
    <p:extLst>
      <p:ext uri="{BB962C8B-B14F-4D97-AF65-F5344CB8AC3E}">
        <p14:creationId xmlns:p14="http://schemas.microsoft.com/office/powerpoint/2010/main" val="219627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Educational Technology, IIT Bombay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6255" y="1134932"/>
            <a:ext cx="8300545" cy="366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sz="2800" dirty="0"/>
              <a:t>Inter-Disciplinary Program, started 2010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altLang="en-US" sz="2800" dirty="0"/>
              <a:t> 5 </a:t>
            </a:r>
            <a:r>
              <a:rPr lang="en-US" altLang="en-US" sz="2400" dirty="0"/>
              <a:t>Core faculty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altLang="en-US" sz="2400" dirty="0"/>
              <a:t> Associate faculty from other departments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altLang="en-US" sz="2400" dirty="0"/>
              <a:t> 2 Post-docs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altLang="en-US" sz="2400" dirty="0"/>
              <a:t> 25 PhD research Scholars;  12 PhDs graduated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altLang="en-US" sz="2400" dirty="0"/>
              <a:t> Started an </a:t>
            </a:r>
            <a:r>
              <a:rPr lang="en-US" altLang="en-US" sz="2400" dirty="0" err="1"/>
              <a:t>M.Tech</a:t>
            </a:r>
            <a:r>
              <a:rPr lang="en-US" altLang="en-US" sz="2400" dirty="0"/>
              <a:t> program in 2019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2400" dirty="0"/>
          </a:p>
          <a:p>
            <a:pPr>
              <a:lnSpc>
                <a:spcPct val="110000"/>
              </a:lnSpc>
              <a:defRPr/>
            </a:pPr>
            <a:r>
              <a:rPr lang="en-US" altLang="en-US" sz="2000" dirty="0"/>
              <a:t>(ET is distinct from CDEEP, which provides lecture recording services)</a:t>
            </a:r>
            <a:endParaRPr lang="en-US" altLang="en-US" sz="2400" dirty="0"/>
          </a:p>
        </p:txBody>
      </p:sp>
      <p:pic>
        <p:nvPicPr>
          <p:cNvPr id="1028" name="Picture 4" descr="http://www.et.iitb.ac.in/images/decade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14" y="2038350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0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Software resources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76962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US" sz="2000" b="1" dirty="0"/>
              <a:t>Purposes and corresponding technologies</a:t>
            </a:r>
            <a:endParaRPr lang="en-IN" sz="2000" b="1" dirty="0">
              <a:solidFill>
                <a:srgbClr val="0000FF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Creating Content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Video creation – Examples: OBS, Screen recorder, Zoom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Activity creation - Examples: Moodle, </a:t>
            </a:r>
            <a:r>
              <a:rPr lang="en-IN" sz="2000" dirty="0" err="1"/>
              <a:t>Mentimeter</a:t>
            </a:r>
            <a:r>
              <a:rPr lang="en-IN" sz="2000" dirty="0"/>
              <a:t>, </a:t>
            </a:r>
            <a:r>
              <a:rPr lang="en-IN" sz="2000" dirty="0" err="1"/>
              <a:t>Padlet</a:t>
            </a:r>
            <a:endParaRPr lang="en-IN" sz="2000" dirty="0"/>
          </a:p>
          <a:p>
            <a:pPr lvl="1">
              <a:lnSpc>
                <a:spcPct val="110000"/>
              </a:lnSpc>
            </a:pPr>
            <a:endParaRPr lang="en-IN" sz="2000" dirty="0"/>
          </a:p>
          <a:p>
            <a:pPr lvl="1"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Delivering Content</a:t>
            </a:r>
          </a:p>
          <a:p>
            <a:pPr marL="1257300" lvl="2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Platform – Examples: </a:t>
            </a:r>
            <a:r>
              <a:rPr lang="en-IN" sz="2000" dirty="0" err="1"/>
              <a:t>BodhiTree</a:t>
            </a:r>
            <a:r>
              <a:rPr lang="en-IN" sz="2000" dirty="0"/>
              <a:t>, </a:t>
            </a:r>
            <a:r>
              <a:rPr lang="en-IN" sz="2000" dirty="0" err="1"/>
              <a:t>IITBombayX</a:t>
            </a:r>
            <a:r>
              <a:rPr lang="en-IN" sz="2000" dirty="0"/>
              <a:t>, Moodle</a:t>
            </a:r>
          </a:p>
          <a:p>
            <a:pPr marL="1257300" lvl="2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Video hosting – Examples: YouTube, Drive, </a:t>
            </a:r>
            <a:r>
              <a:rPr lang="en-IN" sz="2000" dirty="0" err="1"/>
              <a:t>KPoint</a:t>
            </a:r>
            <a:endParaRPr lang="en-IN" sz="2000" dirty="0"/>
          </a:p>
          <a:p>
            <a:pPr lvl="1">
              <a:lnSpc>
                <a:spcPct val="110000"/>
              </a:lnSpc>
            </a:pPr>
            <a:endParaRPr lang="en-IN" sz="2000" dirty="0"/>
          </a:p>
          <a:p>
            <a:pPr lvl="1"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Live interaction</a:t>
            </a:r>
            <a:r>
              <a:rPr lang="en-IN" sz="2000" dirty="0"/>
              <a:t> – Examples – Zoom, Meet, </a:t>
            </a:r>
            <a:r>
              <a:rPr lang="en-IN" sz="2000" dirty="0" err="1"/>
              <a:t>BigBlueButton</a:t>
            </a:r>
            <a:r>
              <a:rPr lang="en-IN" sz="2000" dirty="0"/>
              <a:t>, WebEx</a:t>
            </a:r>
          </a:p>
          <a:p>
            <a:pPr>
              <a:lnSpc>
                <a:spcPct val="110000"/>
              </a:lnSpc>
            </a:pPr>
            <a:r>
              <a:rPr lang="en-IN" sz="2000" dirty="0"/>
              <a:t>For details of technologies visit the course page - </a:t>
            </a:r>
            <a:r>
              <a:rPr lang="en-IN" sz="2000" dirty="0" err="1">
                <a:hlinkClick r:id="rId3"/>
              </a:rPr>
              <a:t>iitb-teachonline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17230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What to compare in technology tools?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76962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00FF"/>
                </a:solidFill>
              </a:rPr>
              <a:t>Video creation</a:t>
            </a:r>
            <a:r>
              <a:rPr lang="en-IN" sz="2000" dirty="0"/>
              <a:t> – Ease of use, Time taken to render, Size of file, …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00FF"/>
                </a:solidFill>
              </a:rPr>
              <a:t>Activity creation</a:t>
            </a:r>
            <a:r>
              <a:rPr lang="en-IN" sz="2000" dirty="0"/>
              <a:t> – Ease of creation, giving feedback, Ease of doing, …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00FF"/>
                </a:solidFill>
              </a:rPr>
              <a:t>Platform</a:t>
            </a:r>
            <a:r>
              <a:rPr lang="en-IN" sz="2000" dirty="0"/>
              <a:t> – Ease of use for faculty and students, Support for LCM-based content creation and delivery, Grading and assessments, Analytics, …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00FF"/>
                </a:solidFill>
              </a:rPr>
              <a:t>Video hosting</a:t>
            </a:r>
            <a:r>
              <a:rPr lang="en-IN" sz="2000" dirty="0"/>
              <a:t> –Availability (anytime-anywhere), Security, Privacy, …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00FF"/>
                </a:solidFill>
              </a:rPr>
              <a:t>Live interaction</a:t>
            </a:r>
            <a:r>
              <a:rPr lang="en-IN" sz="2000" dirty="0"/>
              <a:t> – Scaling, Sharing, Breakout rooms, …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…</a:t>
            </a:r>
          </a:p>
          <a:p>
            <a:pPr>
              <a:lnSpc>
                <a:spcPct val="110000"/>
              </a:lnSpc>
            </a:pPr>
            <a:r>
              <a:rPr lang="en-IN" sz="2000" dirty="0"/>
              <a:t>Availability of </a:t>
            </a:r>
            <a:r>
              <a:rPr lang="en-IN" sz="2000" b="1" dirty="0"/>
              <a:t>tech-support</a:t>
            </a:r>
            <a:r>
              <a:rPr lang="en-IN" sz="2000" dirty="0"/>
              <a:t> (within your institute and elsewhere) is an important criteria for comparison, in addition to features.</a:t>
            </a:r>
          </a:p>
          <a:p>
            <a:pPr>
              <a:lnSpc>
                <a:spcPct val="110000"/>
              </a:lnSpc>
            </a:pPr>
            <a:r>
              <a:rPr lang="en-IN" sz="2000" dirty="0"/>
              <a:t> </a:t>
            </a:r>
          </a:p>
          <a:p>
            <a:pPr>
              <a:lnSpc>
                <a:spcPct val="110000"/>
              </a:lnSpc>
            </a:pPr>
            <a:r>
              <a:rPr lang="en-IN" sz="2000" dirty="0"/>
              <a:t>For comparison of technologies visit the course page - </a:t>
            </a:r>
            <a:r>
              <a:rPr lang="en-IN" sz="2000" dirty="0" err="1">
                <a:hlinkClick r:id="rId3"/>
              </a:rPr>
              <a:t>iitb-teachonline</a:t>
            </a:r>
            <a:endParaRPr lang="en-IN" sz="2000" dirty="0"/>
          </a:p>
          <a:p>
            <a:pPr>
              <a:lnSpc>
                <a:spcPct val="110000"/>
              </a:lnSpc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2668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1000" y="1047751"/>
            <a:ext cx="78486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800" dirty="0" smtClean="0"/>
              <a:t>Let me ask a question now,</a:t>
            </a:r>
          </a:p>
          <a:p>
            <a:pPr>
              <a:lnSpc>
                <a:spcPct val="110000"/>
              </a:lnSpc>
            </a:pPr>
            <a:endParaRPr lang="en-IN" sz="2800" dirty="0" smtClean="0"/>
          </a:p>
          <a:p>
            <a:pPr algn="ctr">
              <a:lnSpc>
                <a:spcPct val="110000"/>
              </a:lnSpc>
            </a:pPr>
            <a:r>
              <a:rPr lang="en-IN" sz="2800" dirty="0" smtClean="0">
                <a:solidFill>
                  <a:srgbClr val="0000FF"/>
                </a:solidFill>
              </a:rPr>
              <a:t>“Is this talk making sense, so far?”</a:t>
            </a:r>
          </a:p>
          <a:p>
            <a:pPr algn="ctr">
              <a:lnSpc>
                <a:spcPct val="110000"/>
              </a:lnSpc>
            </a:pPr>
            <a:r>
              <a:rPr lang="en-IN" sz="2800" dirty="0" smtClean="0"/>
              <a:t> </a:t>
            </a:r>
            <a:endParaRPr lang="en-IN" sz="2800" dirty="0"/>
          </a:p>
          <a:p>
            <a:pPr algn="ctr">
              <a:lnSpc>
                <a:spcPct val="110000"/>
              </a:lnSpc>
            </a:pPr>
            <a:r>
              <a:rPr lang="en-IN" sz="3200" dirty="0" smtClean="0"/>
              <a:t>Please type Yes or No in the chat window</a:t>
            </a:r>
            <a:endParaRPr lang="en-IN" sz="3200" dirty="0"/>
          </a:p>
          <a:p>
            <a:pPr algn="ctr">
              <a:lnSpc>
                <a:spcPct val="110000"/>
              </a:lnSpc>
            </a:pPr>
            <a:r>
              <a:rPr lang="en-IN" sz="2400" dirty="0"/>
              <a:t>Use the chat window to ask </a:t>
            </a:r>
            <a:r>
              <a:rPr lang="en-IN" sz="2400" dirty="0" smtClean="0"/>
              <a:t>questions </a:t>
            </a:r>
            <a:r>
              <a:rPr lang="en-IN" sz="2400" dirty="0"/>
              <a:t>during the talk</a:t>
            </a:r>
            <a:endParaRPr lang="en-IN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 smtClean="0"/>
              <a:t>Pause here – for feedback to speaker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09750"/>
            <a:ext cx="9239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Website walk-through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t>53</a:t>
            </a:fld>
            <a:endParaRPr lang="en-IN" dirty="0"/>
          </a:p>
        </p:txBody>
      </p:sp>
      <p:sp>
        <p:nvSpPr>
          <p:cNvPr id="5" name="Oval 4"/>
          <p:cNvSpPr/>
          <p:nvPr/>
        </p:nvSpPr>
        <p:spPr>
          <a:xfrm>
            <a:off x="5105400" y="1428750"/>
            <a:ext cx="2514600" cy="2514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5448300" y="180975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Preparing content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8300" y="236058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Delivering content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3500" y="283590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Interacting with students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7350" y="329071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Making decisions</a:t>
            </a:r>
          </a:p>
        </p:txBody>
      </p:sp>
    </p:spTree>
    <p:extLst>
      <p:ext uri="{BB962C8B-B14F-4D97-AF65-F5344CB8AC3E}">
        <p14:creationId xmlns:p14="http://schemas.microsoft.com/office/powerpoint/2010/main" val="29288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t>54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23200"/>
            <a:ext cx="7848600" cy="3582150"/>
          </a:xfrm>
        </p:spPr>
        <p:txBody>
          <a:bodyPr/>
          <a:lstStyle/>
          <a:p>
            <a:endParaRPr lang="en-IN" dirty="0"/>
          </a:p>
          <a:p>
            <a:r>
              <a:rPr lang="en-IN" dirty="0"/>
              <a:t>Switch from WebEx window to your browser</a:t>
            </a:r>
          </a:p>
          <a:p>
            <a:endParaRPr lang="en-IN" dirty="0"/>
          </a:p>
          <a:p>
            <a:r>
              <a:rPr lang="en-IN" dirty="0"/>
              <a:t>Go to </a:t>
            </a:r>
            <a:r>
              <a:rPr lang="en-IN" dirty="0">
                <a:hlinkClick r:id="rId3"/>
              </a:rPr>
              <a:t>https://sites.google.com/view/iitb-teachonline/</a:t>
            </a:r>
            <a:endParaRPr lang="en-IN" dirty="0"/>
          </a:p>
          <a:p>
            <a:endParaRPr lang="en-IN" dirty="0"/>
          </a:p>
          <a:p>
            <a:r>
              <a:rPr lang="en-IN" dirty="0"/>
              <a:t>Follow along with my commentary to browse the course</a:t>
            </a:r>
          </a:p>
          <a:p>
            <a:endParaRPr lang="en-IN" dirty="0"/>
          </a:p>
          <a:p>
            <a:r>
              <a:rPr lang="en-IN" dirty="0"/>
              <a:t>Switch back to WebEx window after the 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/>
              <a:t>Activity 4 – Demo</a:t>
            </a:r>
          </a:p>
        </p:txBody>
      </p:sp>
    </p:spTree>
    <p:extLst>
      <p:ext uri="{BB962C8B-B14F-4D97-AF65-F5344CB8AC3E}">
        <p14:creationId xmlns:p14="http://schemas.microsoft.com/office/powerpoint/2010/main" val="32926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1000" y="1047751"/>
            <a:ext cx="78486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800" dirty="0" smtClean="0"/>
              <a:t>Let me ask a question now,</a:t>
            </a:r>
          </a:p>
          <a:p>
            <a:pPr>
              <a:lnSpc>
                <a:spcPct val="110000"/>
              </a:lnSpc>
            </a:pPr>
            <a:endParaRPr lang="en-IN" sz="2800" dirty="0" smtClean="0"/>
          </a:p>
          <a:p>
            <a:pPr algn="ctr">
              <a:lnSpc>
                <a:spcPct val="110000"/>
              </a:lnSpc>
            </a:pPr>
            <a:r>
              <a:rPr lang="en-IN" sz="2800" dirty="0" smtClean="0">
                <a:solidFill>
                  <a:srgbClr val="0000FF"/>
                </a:solidFill>
              </a:rPr>
              <a:t>“Is this talk making sense, so far?”</a:t>
            </a:r>
          </a:p>
          <a:p>
            <a:pPr algn="ctr">
              <a:lnSpc>
                <a:spcPct val="110000"/>
              </a:lnSpc>
            </a:pPr>
            <a:r>
              <a:rPr lang="en-IN" sz="2800" dirty="0" smtClean="0"/>
              <a:t> </a:t>
            </a:r>
            <a:endParaRPr lang="en-IN" sz="2800" dirty="0"/>
          </a:p>
          <a:p>
            <a:pPr algn="ctr">
              <a:lnSpc>
                <a:spcPct val="110000"/>
              </a:lnSpc>
            </a:pPr>
            <a:r>
              <a:rPr lang="en-IN" sz="3200" dirty="0" smtClean="0"/>
              <a:t>Please type Yes or No in the chat window</a:t>
            </a:r>
            <a:endParaRPr lang="en-IN" sz="3200" dirty="0"/>
          </a:p>
          <a:p>
            <a:pPr algn="ctr">
              <a:lnSpc>
                <a:spcPct val="110000"/>
              </a:lnSpc>
            </a:pPr>
            <a:r>
              <a:rPr lang="en-IN" sz="2400" dirty="0"/>
              <a:t>Use the chat window to ask </a:t>
            </a:r>
            <a:r>
              <a:rPr lang="en-IN" sz="2400" dirty="0" smtClean="0"/>
              <a:t>questions </a:t>
            </a:r>
            <a:r>
              <a:rPr lang="en-IN" sz="2400" dirty="0"/>
              <a:t>during the talk</a:t>
            </a:r>
            <a:endParaRPr lang="en-IN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 smtClean="0"/>
              <a:t>Pause here – for feedback to speaker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09750"/>
            <a:ext cx="9239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5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Options for your course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t>56</a:t>
            </a:fld>
            <a:endParaRPr lang="en-IN" dirty="0"/>
          </a:p>
        </p:txBody>
      </p:sp>
      <p:sp>
        <p:nvSpPr>
          <p:cNvPr id="5" name="Oval 4"/>
          <p:cNvSpPr/>
          <p:nvPr/>
        </p:nvSpPr>
        <p:spPr>
          <a:xfrm>
            <a:off x="5105400" y="1428750"/>
            <a:ext cx="2514600" cy="2514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5372100" y="182417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Technology choices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250721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Pedagogical strategies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4950" y="3165217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Pros-cons of choices</a:t>
            </a:r>
          </a:p>
        </p:txBody>
      </p:sp>
    </p:spTree>
    <p:extLst>
      <p:ext uri="{BB962C8B-B14F-4D97-AF65-F5344CB8AC3E}">
        <p14:creationId xmlns:p14="http://schemas.microsoft.com/office/powerpoint/2010/main" val="17657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good</a:t>
            </a:r>
            <a:r>
              <a:rPr lang="en-US" dirty="0"/>
              <a:t> option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7739264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000" dirty="0"/>
              <a:t>Use </a:t>
            </a:r>
            <a:r>
              <a:rPr lang="en-IN" sz="2000" b="1" dirty="0" err="1">
                <a:hlinkClick r:id="rId3"/>
              </a:rPr>
              <a:t>BodhiTree</a:t>
            </a:r>
            <a:r>
              <a:rPr lang="en-IN" sz="2000" dirty="0"/>
              <a:t>. It has in-built support to create content as per LCM model</a:t>
            </a:r>
          </a:p>
          <a:p>
            <a:pPr>
              <a:lnSpc>
                <a:spcPct val="110000"/>
              </a:lnSpc>
            </a:pPr>
            <a:r>
              <a:rPr lang="en-IN" sz="1600" dirty="0"/>
              <a:t>+</a:t>
            </a:r>
          </a:p>
          <a:p>
            <a:pPr>
              <a:lnSpc>
                <a:spcPct val="110000"/>
              </a:lnSpc>
            </a:pPr>
            <a:r>
              <a:rPr lang="en-IN" sz="2000" dirty="0"/>
              <a:t>Have one live interaction per week (using </a:t>
            </a:r>
            <a:r>
              <a:rPr lang="en-IN" sz="2000" dirty="0" smtClean="0"/>
              <a:t>Zoom or </a:t>
            </a:r>
            <a:r>
              <a:rPr lang="en-IN" sz="2000" dirty="0" smtClean="0"/>
              <a:t>any </a:t>
            </a:r>
            <a:r>
              <a:rPr lang="en-IN" sz="2000" dirty="0"/>
              <a:t>tool you prefer)</a:t>
            </a:r>
          </a:p>
          <a:p>
            <a:pPr>
              <a:lnSpc>
                <a:spcPct val="110000"/>
              </a:lnSpc>
            </a:pPr>
            <a:endParaRPr lang="en-IN" sz="1600" dirty="0"/>
          </a:p>
          <a:p>
            <a:pPr>
              <a:lnSpc>
                <a:spcPct val="110000"/>
              </a:lnSpc>
            </a:pPr>
            <a:r>
              <a:rPr lang="en-IN" sz="1600" dirty="0"/>
              <a:t>Advantages: Exploits the power of online instruction. Has analytics and exam </a:t>
            </a:r>
            <a:r>
              <a:rPr lang="en-IN" sz="1600" dirty="0" smtClean="0"/>
              <a:t>features</a:t>
            </a:r>
            <a:endParaRPr lang="en-IN" sz="1600" dirty="0"/>
          </a:p>
          <a:p>
            <a:pPr>
              <a:lnSpc>
                <a:spcPct val="110000"/>
              </a:lnSpc>
            </a:pPr>
            <a:r>
              <a:rPr lang="en-IN" sz="1600" dirty="0" err="1"/>
              <a:t>Disadv</a:t>
            </a:r>
            <a:r>
              <a:rPr lang="en-IN" sz="1600" dirty="0"/>
              <a:t>: </a:t>
            </a:r>
            <a:r>
              <a:rPr lang="en-IN" sz="1600" dirty="0"/>
              <a:t>Not yet integrated with LDAP login; some learning involved if you are </a:t>
            </a:r>
            <a:r>
              <a:rPr lang="en-IN" sz="1600" dirty="0" smtClean="0"/>
              <a:t>used </a:t>
            </a:r>
            <a:r>
              <a:rPr lang="en-IN" sz="1600" dirty="0"/>
              <a:t>to </a:t>
            </a:r>
            <a:r>
              <a:rPr lang="en-IN" sz="1600" dirty="0" smtClean="0"/>
              <a:t>Moodle</a:t>
            </a:r>
            <a:endParaRPr lang="en-IN" sz="1600" dirty="0"/>
          </a:p>
          <a:p>
            <a:pPr>
              <a:lnSpc>
                <a:spcPct val="110000"/>
              </a:lnSpc>
            </a:pPr>
            <a:endParaRPr lang="en-IN" sz="1600" dirty="0"/>
          </a:p>
          <a:p>
            <a:pPr>
              <a:lnSpc>
                <a:spcPct val="110000"/>
              </a:lnSpc>
            </a:pPr>
            <a:endParaRPr lang="en-IN" sz="1600" dirty="0"/>
          </a:p>
          <a:p>
            <a:pPr>
              <a:lnSpc>
                <a:spcPct val="110000"/>
              </a:lnSpc>
            </a:pPr>
            <a:r>
              <a:rPr lang="en-IN" sz="2000" dirty="0"/>
              <a:t>Alternative platform: Use </a:t>
            </a:r>
            <a:r>
              <a:rPr lang="en-IN" sz="2000" b="1" dirty="0" err="1">
                <a:solidFill>
                  <a:srgbClr val="0000FF"/>
                </a:solidFill>
                <a:hlinkClick r:id="rId4"/>
              </a:rPr>
              <a:t>IITBombayX</a:t>
            </a:r>
            <a:r>
              <a:rPr lang="en-IN" sz="2000" b="1" dirty="0">
                <a:solidFill>
                  <a:srgbClr val="0000FF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endParaRPr lang="en-IN" sz="2000" b="1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r>
              <a:rPr lang="en-IN" sz="1600" dirty="0"/>
              <a:t>Advantages: Several large scale courses have been </a:t>
            </a:r>
            <a:r>
              <a:rPr lang="en-IN" sz="1600" dirty="0" smtClean="0"/>
              <a:t>held; </a:t>
            </a:r>
            <a:r>
              <a:rPr lang="en-IN" sz="1600" dirty="0"/>
              <a:t>Support staff </a:t>
            </a:r>
            <a:r>
              <a:rPr lang="en-IN" sz="1600" dirty="0" smtClean="0"/>
              <a:t>available</a:t>
            </a:r>
            <a:endParaRPr lang="en-IN" sz="1600" dirty="0"/>
          </a:p>
          <a:p>
            <a:pPr>
              <a:lnSpc>
                <a:spcPct val="110000"/>
              </a:lnSpc>
            </a:pPr>
            <a:r>
              <a:rPr lang="en-IN" sz="1600" dirty="0" err="1"/>
              <a:t>Disadv</a:t>
            </a:r>
            <a:r>
              <a:rPr lang="en-IN" sz="1600" dirty="0"/>
              <a:t>: </a:t>
            </a:r>
            <a:r>
              <a:rPr lang="en-IN" sz="1600" dirty="0" smtClean="0"/>
              <a:t>Learning </a:t>
            </a:r>
            <a:r>
              <a:rPr lang="en-IN" sz="1600" dirty="0"/>
              <a:t>curve to figure out how to implement LCM </a:t>
            </a:r>
            <a:r>
              <a:rPr lang="en-IN" sz="1600" dirty="0" smtClean="0"/>
              <a:t>model in </a:t>
            </a:r>
            <a:r>
              <a:rPr lang="en-IN" sz="1600" dirty="0"/>
              <a:t>the </a:t>
            </a:r>
            <a:r>
              <a:rPr lang="en-IN" sz="1600" dirty="0" smtClean="0"/>
              <a:t>platform</a:t>
            </a:r>
            <a:endParaRPr lang="en-IN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good</a:t>
            </a:r>
            <a:r>
              <a:rPr lang="en-US" dirty="0"/>
              <a:t> option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7739264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000" dirty="0"/>
              <a:t>Use </a:t>
            </a:r>
            <a:r>
              <a:rPr lang="en-IN" sz="2000" b="1" dirty="0" err="1">
                <a:hlinkClick r:id="rId3"/>
              </a:rPr>
              <a:t>BodhiTree</a:t>
            </a:r>
            <a:r>
              <a:rPr lang="en-IN" sz="2000" dirty="0"/>
              <a:t>. It has in-built support to create content as per LCM model</a:t>
            </a:r>
          </a:p>
          <a:p>
            <a:pPr>
              <a:lnSpc>
                <a:spcPct val="110000"/>
              </a:lnSpc>
            </a:pPr>
            <a:endParaRPr lang="en-IN" sz="1600" dirty="0"/>
          </a:p>
          <a:p>
            <a:pPr>
              <a:lnSpc>
                <a:spcPct val="110000"/>
              </a:lnSpc>
            </a:pPr>
            <a:r>
              <a:rPr lang="en-IN" sz="1600" dirty="0"/>
              <a:t>Pedagogical strategy: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600" dirty="0"/>
              <a:t>Create multiple </a:t>
            </a:r>
            <a:r>
              <a:rPr lang="en-IN" sz="1600" dirty="0" err="1"/>
              <a:t>LeDs</a:t>
            </a:r>
            <a:r>
              <a:rPr lang="en-IN" sz="1600" dirty="0"/>
              <a:t> for flipped classroom content correspond to a </a:t>
            </a:r>
            <a:r>
              <a:rPr lang="en-IN" sz="1600" dirty="0" smtClean="0"/>
              <a:t>lecture</a:t>
            </a:r>
            <a:endParaRPr lang="en-IN" sz="16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600" dirty="0"/>
              <a:t>Create corresponding </a:t>
            </a:r>
            <a:r>
              <a:rPr lang="en-IN" sz="1600" dirty="0" err="1"/>
              <a:t>LbDs</a:t>
            </a:r>
            <a:r>
              <a:rPr lang="en-IN" sz="1600" dirty="0"/>
              <a:t> for immediate </a:t>
            </a:r>
            <a:r>
              <a:rPr lang="en-IN" sz="1600" dirty="0" smtClean="0"/>
              <a:t>practice</a:t>
            </a:r>
            <a:endParaRPr lang="en-IN" sz="16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600" dirty="0"/>
              <a:t>Create </a:t>
            </a:r>
            <a:r>
              <a:rPr lang="en-IN" sz="1600" dirty="0" err="1"/>
              <a:t>LxIs</a:t>
            </a:r>
            <a:r>
              <a:rPr lang="en-IN" sz="1600" dirty="0"/>
              <a:t> for </a:t>
            </a:r>
            <a:r>
              <a:rPr lang="en-IN" sz="1600" dirty="0" smtClean="0"/>
              <a:t>peer-learning</a:t>
            </a:r>
            <a:endParaRPr lang="en-IN" sz="16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600" dirty="0"/>
              <a:t>Create </a:t>
            </a:r>
            <a:r>
              <a:rPr lang="en-IN" sz="1600" dirty="0" err="1"/>
              <a:t>LxTs</a:t>
            </a:r>
            <a:r>
              <a:rPr lang="en-IN" sz="1600" dirty="0"/>
              <a:t> for addressing </a:t>
            </a:r>
            <a:r>
              <a:rPr lang="en-IN" sz="1600" dirty="0" smtClean="0"/>
              <a:t>diversity</a:t>
            </a:r>
            <a:endParaRPr lang="en-IN" sz="16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600" dirty="0"/>
              <a:t>Orchestrate through </a:t>
            </a:r>
            <a:r>
              <a:rPr lang="en-IN" sz="1600" dirty="0" err="1" smtClean="0"/>
              <a:t>BodhiTree</a:t>
            </a:r>
            <a:endParaRPr lang="en-IN" sz="16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600" dirty="0"/>
              <a:t>Have one live interaction per week, for discussing the flipped classroom </a:t>
            </a:r>
            <a:r>
              <a:rPr lang="en-IN" sz="1600" dirty="0" smtClean="0"/>
              <a:t>content</a:t>
            </a:r>
            <a:endParaRPr lang="en-IN" sz="1600" dirty="0"/>
          </a:p>
          <a:p>
            <a:pPr>
              <a:lnSpc>
                <a:spcPct val="110000"/>
              </a:lnSpc>
            </a:pPr>
            <a:endParaRPr lang="en-IN" sz="1600" dirty="0"/>
          </a:p>
          <a:p>
            <a:pPr>
              <a:lnSpc>
                <a:spcPct val="110000"/>
              </a:lnSpc>
            </a:pPr>
            <a:r>
              <a:rPr lang="en-IN" sz="1600" dirty="0"/>
              <a:t>Advantages: Exploits the power of online instruction. Has analytics and exam </a:t>
            </a:r>
            <a:r>
              <a:rPr lang="en-IN" sz="1600" dirty="0" smtClean="0"/>
              <a:t>features</a:t>
            </a:r>
            <a:endParaRPr lang="en-IN" sz="1600" dirty="0"/>
          </a:p>
          <a:p>
            <a:pPr>
              <a:lnSpc>
                <a:spcPct val="110000"/>
              </a:lnSpc>
            </a:pPr>
            <a:r>
              <a:rPr lang="en-IN" sz="1600" dirty="0" err="1"/>
              <a:t>Disadv</a:t>
            </a:r>
            <a:r>
              <a:rPr lang="en-IN" sz="1600" dirty="0"/>
              <a:t>: </a:t>
            </a:r>
            <a:r>
              <a:rPr lang="en-IN" sz="1600" dirty="0" smtClean="0"/>
              <a:t>Not integrated </a:t>
            </a:r>
            <a:r>
              <a:rPr lang="en-IN" sz="1600" dirty="0"/>
              <a:t>with </a:t>
            </a:r>
            <a:r>
              <a:rPr lang="en-IN" sz="1600" dirty="0" smtClean="0"/>
              <a:t>LDAP; </a:t>
            </a:r>
            <a:r>
              <a:rPr lang="en-IN" sz="1600" dirty="0"/>
              <a:t>some learning involved if you are already used to </a:t>
            </a:r>
            <a:r>
              <a:rPr lang="en-IN" sz="1600" dirty="0" err="1"/>
              <a:t>moodle</a:t>
            </a:r>
            <a:endParaRPr lang="en-IN" sz="1600" dirty="0"/>
          </a:p>
          <a:p>
            <a:pPr>
              <a:lnSpc>
                <a:spcPct val="110000"/>
              </a:lnSpc>
            </a:pPr>
            <a:r>
              <a:rPr lang="en-IN" sz="1600" dirty="0"/>
              <a:t>Alternatives: </a:t>
            </a:r>
            <a:r>
              <a:rPr lang="en-IN" sz="1600" dirty="0" err="1"/>
              <a:t>IITBombayX</a:t>
            </a:r>
            <a:r>
              <a:rPr lang="en-IN" sz="1600" dirty="0"/>
              <a:t>, Moodle, provided the features for implementing LCM are </a:t>
            </a:r>
            <a:r>
              <a:rPr lang="en-IN" sz="1600" dirty="0" smtClean="0"/>
              <a:t>used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421396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i="1" dirty="0"/>
              <a:t>acceptable</a:t>
            </a:r>
            <a:r>
              <a:rPr lang="en-US" dirty="0"/>
              <a:t> option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76200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000" dirty="0"/>
              <a:t>Use Moodle + YouTube + Zoom</a:t>
            </a:r>
          </a:p>
          <a:p>
            <a:pPr>
              <a:lnSpc>
                <a:spcPct val="110000"/>
              </a:lnSpc>
            </a:pPr>
            <a:endParaRPr lang="en-IN" sz="1600" dirty="0"/>
          </a:p>
          <a:p>
            <a:pPr>
              <a:lnSpc>
                <a:spcPct val="110000"/>
              </a:lnSpc>
            </a:pPr>
            <a:r>
              <a:rPr lang="en-IN" dirty="0"/>
              <a:t>Pedagogical strategy: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dirty="0"/>
              <a:t>Record your lectures (using OBS or Zoom or CDEEP)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dirty="0"/>
              <a:t>Upload lectures on YouTube or Google Drive and Post the link in </a:t>
            </a:r>
            <a:r>
              <a:rPr lang="en-IN" dirty="0" smtClean="0"/>
              <a:t>Moodle</a:t>
            </a:r>
            <a:endParaRPr lang="en-IN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dirty="0"/>
              <a:t>Create activities, assignments and quizzes in </a:t>
            </a:r>
            <a:r>
              <a:rPr lang="en-IN" dirty="0" smtClean="0"/>
              <a:t>Moodle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dirty="0"/>
              <a:t>Have one live interaction per week (using Zoom or any tool you prefer</a:t>
            </a:r>
            <a:r>
              <a:rPr lang="en-IN" dirty="0" smtClean="0"/>
              <a:t>)</a:t>
            </a:r>
            <a:endParaRPr lang="en-IN" dirty="0"/>
          </a:p>
          <a:p>
            <a:pPr>
              <a:lnSpc>
                <a:spcPct val="110000"/>
              </a:lnSpc>
            </a:pPr>
            <a:endParaRPr lang="en-IN" sz="1600" dirty="0"/>
          </a:p>
          <a:p>
            <a:pPr>
              <a:lnSpc>
                <a:spcPct val="110000"/>
              </a:lnSpc>
            </a:pPr>
            <a:r>
              <a:rPr lang="en-IN" sz="1600" dirty="0"/>
              <a:t>Advantages: Sufficient tech-support </a:t>
            </a:r>
            <a:r>
              <a:rPr lang="en-IN" sz="1600" dirty="0" smtClean="0"/>
              <a:t>available; </a:t>
            </a:r>
            <a:r>
              <a:rPr lang="en-IN" sz="1600" dirty="0"/>
              <a:t>Low additional investment for </a:t>
            </a:r>
            <a:r>
              <a:rPr lang="en-IN" sz="1600" dirty="0" smtClean="0"/>
              <a:t>Institute</a:t>
            </a:r>
            <a:endParaRPr lang="en-IN" sz="1600" dirty="0"/>
          </a:p>
          <a:p>
            <a:pPr>
              <a:lnSpc>
                <a:spcPct val="110000"/>
              </a:lnSpc>
            </a:pPr>
            <a:r>
              <a:rPr lang="en-IN" sz="1600" dirty="0" err="1"/>
              <a:t>Disadv</a:t>
            </a:r>
            <a:r>
              <a:rPr lang="en-IN" sz="1600" dirty="0"/>
              <a:t>: </a:t>
            </a:r>
            <a:r>
              <a:rPr lang="en-IN" sz="1600" i="1" dirty="0"/>
              <a:t>Partially</a:t>
            </a:r>
            <a:r>
              <a:rPr lang="en-IN" sz="1600" dirty="0"/>
              <a:t> utilizes the power of online </a:t>
            </a:r>
            <a:r>
              <a:rPr lang="en-IN" sz="1600" dirty="0" smtClean="0"/>
              <a:t>instruction; Moodle expertise play a major role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423044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800" dirty="0"/>
              <a:t>Google</a:t>
            </a:r>
            <a:r>
              <a:rPr lang="en-US" dirty="0"/>
              <a:t> - Educational Technology, IIT Bombay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25"/>
          <a:stretch/>
        </p:blipFill>
        <p:spPr>
          <a:xfrm>
            <a:off x="323528" y="1131590"/>
            <a:ext cx="8640960" cy="35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i="1" dirty="0"/>
              <a:t>acceptable</a:t>
            </a:r>
            <a:r>
              <a:rPr lang="en-US" dirty="0"/>
              <a:t> option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76200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000" dirty="0"/>
              <a:t>Use Moodle + YouTube + Zoom</a:t>
            </a:r>
          </a:p>
          <a:p>
            <a:pPr>
              <a:lnSpc>
                <a:spcPct val="110000"/>
              </a:lnSpc>
            </a:pPr>
            <a:endParaRPr lang="en-IN" sz="1600" dirty="0"/>
          </a:p>
          <a:p>
            <a:pPr>
              <a:lnSpc>
                <a:spcPct val="110000"/>
              </a:lnSpc>
            </a:pPr>
            <a:r>
              <a:rPr lang="en-IN" sz="1600" dirty="0"/>
              <a:t>Pedagogical strategy: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600" dirty="0"/>
              <a:t>Record your lectures (using OBS or Zoom or CDEEP)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600" dirty="0"/>
              <a:t>Do chunking at the level of Lecture #N, sub-topic T. 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600" dirty="0"/>
              <a:t>Include reflection spots in a few </a:t>
            </a:r>
            <a:r>
              <a:rPr lang="en-IN" sz="1600" dirty="0" smtClean="0"/>
              <a:t>chunks</a:t>
            </a:r>
            <a:endParaRPr lang="en-IN" sz="16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600" dirty="0"/>
              <a:t>Upload lectures on YouTube/Drive and Post the link in </a:t>
            </a:r>
            <a:r>
              <a:rPr lang="en-IN" sz="1600" dirty="0" smtClean="0"/>
              <a:t>Moodle</a:t>
            </a:r>
            <a:endParaRPr lang="en-IN" sz="16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600" dirty="0"/>
              <a:t>Create </a:t>
            </a:r>
            <a:r>
              <a:rPr lang="en-IN" sz="1600" dirty="0" err="1"/>
              <a:t>LbDs</a:t>
            </a:r>
            <a:r>
              <a:rPr lang="en-IN" sz="1600" dirty="0"/>
              <a:t> – Provide some practice questions (Moodle Quiz) after every </a:t>
            </a:r>
            <a:r>
              <a:rPr lang="en-IN" sz="1600" dirty="0" smtClean="0"/>
              <a:t>chunk</a:t>
            </a:r>
            <a:endParaRPr lang="en-IN" sz="16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600" dirty="0"/>
              <a:t>Create </a:t>
            </a:r>
            <a:r>
              <a:rPr lang="en-IN" sz="1600" dirty="0" err="1"/>
              <a:t>LxTs</a:t>
            </a:r>
            <a:r>
              <a:rPr lang="en-IN" sz="1600" dirty="0"/>
              <a:t> – Provide links to additional resources and a Moodle Quiz to go with </a:t>
            </a:r>
            <a:r>
              <a:rPr lang="en-IN" sz="1600" dirty="0" smtClean="0"/>
              <a:t>it</a:t>
            </a:r>
            <a:endParaRPr lang="en-IN" sz="16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600" dirty="0"/>
              <a:t>Live interaction - Do Zoom meeting once a week, for doubts and </a:t>
            </a:r>
            <a:r>
              <a:rPr lang="en-IN" sz="1600" dirty="0" smtClean="0"/>
              <a:t>discussions</a:t>
            </a:r>
            <a:endParaRPr lang="en-IN" sz="1600" dirty="0"/>
          </a:p>
          <a:p>
            <a:pPr>
              <a:lnSpc>
                <a:spcPct val="110000"/>
              </a:lnSpc>
            </a:pPr>
            <a:endParaRPr lang="en-IN" sz="1600" dirty="0"/>
          </a:p>
          <a:p>
            <a:pPr>
              <a:lnSpc>
                <a:spcPct val="110000"/>
              </a:lnSpc>
            </a:pPr>
            <a:r>
              <a:rPr lang="en-IN" sz="1600" dirty="0"/>
              <a:t>Advantages: Sufficient tech-support </a:t>
            </a:r>
            <a:r>
              <a:rPr lang="en-IN" sz="1600" dirty="0" smtClean="0"/>
              <a:t>available; </a:t>
            </a:r>
            <a:r>
              <a:rPr lang="en-IN" sz="1600" dirty="0"/>
              <a:t>Low additional investment for </a:t>
            </a:r>
            <a:r>
              <a:rPr lang="en-IN" sz="1600" dirty="0" smtClean="0"/>
              <a:t>Institute</a:t>
            </a:r>
            <a:endParaRPr lang="en-IN" sz="1600" dirty="0"/>
          </a:p>
          <a:p>
            <a:pPr>
              <a:lnSpc>
                <a:spcPct val="110000"/>
              </a:lnSpc>
            </a:pPr>
            <a:r>
              <a:rPr lang="en-IN" sz="1600" dirty="0" err="1"/>
              <a:t>Disadv</a:t>
            </a:r>
            <a:r>
              <a:rPr lang="en-IN" sz="1600" dirty="0"/>
              <a:t>: </a:t>
            </a:r>
            <a:r>
              <a:rPr lang="en-IN" sz="1600" i="1" dirty="0"/>
              <a:t>Partially</a:t>
            </a:r>
            <a:r>
              <a:rPr lang="en-IN" sz="1600" dirty="0"/>
              <a:t> utilizes the power of online </a:t>
            </a:r>
            <a:r>
              <a:rPr lang="en-IN" sz="1600" dirty="0" smtClean="0"/>
              <a:t>instruction</a:t>
            </a:r>
            <a:r>
              <a:rPr lang="en-IN" sz="1600" dirty="0"/>
              <a:t>; Moodle expertise play a major role</a:t>
            </a:r>
          </a:p>
          <a:p>
            <a:pPr>
              <a:lnSpc>
                <a:spcPct val="110000"/>
              </a:lnSpc>
            </a:pP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45955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i="1" dirty="0"/>
              <a:t>emergency</a:t>
            </a:r>
            <a:r>
              <a:rPr lang="en-US" dirty="0"/>
              <a:t> option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1239" y="973170"/>
            <a:ext cx="76962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000" dirty="0"/>
              <a:t>Use  Zoom + YouTube + Moodle </a:t>
            </a:r>
          </a:p>
          <a:p>
            <a:pPr>
              <a:lnSpc>
                <a:spcPct val="110000"/>
              </a:lnSpc>
            </a:pPr>
            <a:r>
              <a:rPr lang="en-IN" sz="2000" dirty="0"/>
              <a:t>(emergency remote teaching)</a:t>
            </a:r>
          </a:p>
          <a:p>
            <a:pPr>
              <a:lnSpc>
                <a:spcPct val="110000"/>
              </a:lnSpc>
            </a:pPr>
            <a:endParaRPr lang="en-IN" sz="2000" dirty="0"/>
          </a:p>
          <a:p>
            <a:pPr>
              <a:lnSpc>
                <a:spcPct val="110000"/>
              </a:lnSpc>
            </a:pPr>
            <a:r>
              <a:rPr lang="en-IN" sz="1600" dirty="0"/>
              <a:t>Pedagogical strategy: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600" dirty="0"/>
              <a:t>Do lectures in a virtual classroom (using </a:t>
            </a:r>
            <a:r>
              <a:rPr lang="en-IN" sz="1600" dirty="0" smtClean="0"/>
              <a:t>Zoom or any tool), </a:t>
            </a:r>
            <a:r>
              <a:rPr lang="en-IN" sz="1600" dirty="0"/>
              <a:t>and record the live </a:t>
            </a:r>
            <a:r>
              <a:rPr lang="en-IN" sz="1600" dirty="0" smtClean="0"/>
              <a:t>sessions</a:t>
            </a:r>
            <a:endParaRPr lang="en-IN" sz="16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600" dirty="0"/>
              <a:t>Upload the recording on YouTube/ Google Drive and Post the link in </a:t>
            </a:r>
            <a:r>
              <a:rPr lang="en-IN" sz="1600" dirty="0" smtClean="0"/>
              <a:t>Moodle</a:t>
            </a:r>
            <a:endParaRPr lang="en-IN" sz="16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600" dirty="0"/>
              <a:t>Use Moodle features </a:t>
            </a:r>
            <a:r>
              <a:rPr lang="en-IN" sz="1600" dirty="0" smtClean="0"/>
              <a:t>that you </a:t>
            </a:r>
            <a:r>
              <a:rPr lang="en-IN" sz="1600" dirty="0"/>
              <a:t>are </a:t>
            </a:r>
            <a:r>
              <a:rPr lang="en-IN" sz="1600" dirty="0" smtClean="0"/>
              <a:t>familiar with, </a:t>
            </a:r>
            <a:r>
              <a:rPr lang="en-IN" sz="1600" dirty="0"/>
              <a:t>to give assignments and </a:t>
            </a:r>
            <a:r>
              <a:rPr lang="en-IN" sz="1600" dirty="0" smtClean="0"/>
              <a:t>quizzes</a:t>
            </a:r>
            <a:endParaRPr lang="en-IN" sz="1600" dirty="0"/>
          </a:p>
          <a:p>
            <a:pPr>
              <a:lnSpc>
                <a:spcPct val="110000"/>
              </a:lnSpc>
            </a:pPr>
            <a:endParaRPr lang="en-IN" sz="1600" dirty="0"/>
          </a:p>
          <a:p>
            <a:pPr>
              <a:lnSpc>
                <a:spcPct val="110000"/>
              </a:lnSpc>
            </a:pPr>
            <a:r>
              <a:rPr lang="en-IN" sz="1600" dirty="0"/>
              <a:t>Advantages: Easy to </a:t>
            </a:r>
            <a:r>
              <a:rPr lang="en-IN" sz="1600" dirty="0" smtClean="0"/>
              <a:t>implement</a:t>
            </a:r>
            <a:endParaRPr lang="en-IN" sz="1600" dirty="0"/>
          </a:p>
          <a:p>
            <a:pPr>
              <a:lnSpc>
                <a:spcPct val="110000"/>
              </a:lnSpc>
            </a:pPr>
            <a:r>
              <a:rPr lang="en-IN" sz="1600" dirty="0" err="1"/>
              <a:t>Disadv</a:t>
            </a:r>
            <a:r>
              <a:rPr lang="en-IN" sz="1600" dirty="0"/>
              <a:t>: Not </a:t>
            </a:r>
            <a:r>
              <a:rPr lang="en-IN" sz="1600" dirty="0" smtClean="0"/>
              <a:t>learner-centric</a:t>
            </a:r>
          </a:p>
          <a:p>
            <a:pPr>
              <a:lnSpc>
                <a:spcPct val="110000"/>
              </a:lnSpc>
            </a:pPr>
            <a:endParaRPr lang="en-IN" sz="1600" dirty="0" smtClean="0"/>
          </a:p>
          <a:p>
            <a:pPr algn="ctr">
              <a:lnSpc>
                <a:spcPct val="110000"/>
              </a:lnSpc>
            </a:pPr>
            <a:r>
              <a:rPr lang="en-IN" b="1" dirty="0" smtClean="0">
                <a:solidFill>
                  <a:srgbClr val="0000FF"/>
                </a:solidFill>
              </a:rPr>
              <a:t>Recommendation:</a:t>
            </a:r>
            <a:r>
              <a:rPr lang="en-IN" b="1" dirty="0" smtClean="0"/>
              <a:t> </a:t>
            </a:r>
            <a:r>
              <a:rPr lang="en-IN" sz="2000" dirty="0" smtClean="0"/>
              <a:t>Include Activity slides in the live session, </a:t>
            </a:r>
          </a:p>
          <a:p>
            <a:pPr algn="ctr">
              <a:lnSpc>
                <a:spcPct val="110000"/>
              </a:lnSpc>
            </a:pPr>
            <a:r>
              <a:rPr lang="en-IN" sz="2000" dirty="0" smtClean="0"/>
              <a:t>as demonstrated in this talk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72436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Combination of options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76962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000" dirty="0"/>
              <a:t>Identify the content that you feel </a:t>
            </a:r>
            <a:r>
              <a:rPr lang="en-IN" sz="2000" dirty="0">
                <a:solidFill>
                  <a:srgbClr val="0000FF"/>
                </a:solidFill>
              </a:rPr>
              <a:t>you *must* do yourself</a:t>
            </a:r>
            <a:r>
              <a:rPr lang="en-IN" sz="2000" dirty="0"/>
              <a:t>	50%</a:t>
            </a:r>
          </a:p>
          <a:p>
            <a:pPr lvl="1">
              <a:lnSpc>
                <a:spcPct val="110000"/>
              </a:lnSpc>
            </a:pPr>
            <a:r>
              <a:rPr lang="en-IN" sz="2000" dirty="0"/>
              <a:t>Create this content as close to LCM model as you can</a:t>
            </a:r>
          </a:p>
          <a:p>
            <a:pPr>
              <a:lnSpc>
                <a:spcPct val="110000"/>
              </a:lnSpc>
            </a:pPr>
            <a:endParaRPr lang="en-IN" sz="2000" dirty="0"/>
          </a:p>
          <a:p>
            <a:pPr>
              <a:lnSpc>
                <a:spcPct val="110000"/>
              </a:lnSpc>
            </a:pPr>
            <a:r>
              <a:rPr lang="en-IN" sz="2000" dirty="0"/>
              <a:t>Identify the content that is </a:t>
            </a:r>
            <a:r>
              <a:rPr lang="en-IN" sz="2000" dirty="0">
                <a:solidFill>
                  <a:srgbClr val="0000FF"/>
                </a:solidFill>
              </a:rPr>
              <a:t>amenable to curation</a:t>
            </a:r>
            <a:r>
              <a:rPr lang="en-IN" sz="2000" dirty="0"/>
              <a:t>		30%</a:t>
            </a:r>
          </a:p>
          <a:p>
            <a:pPr lvl="1">
              <a:lnSpc>
                <a:spcPct val="110000"/>
              </a:lnSpc>
            </a:pPr>
            <a:r>
              <a:rPr lang="en-IN" sz="2000" dirty="0"/>
              <a:t>Find OER resources and give activities</a:t>
            </a:r>
          </a:p>
          <a:p>
            <a:pPr>
              <a:lnSpc>
                <a:spcPct val="110000"/>
              </a:lnSpc>
            </a:pPr>
            <a:endParaRPr lang="en-IN" sz="2000" dirty="0"/>
          </a:p>
          <a:p>
            <a:pPr>
              <a:lnSpc>
                <a:spcPct val="110000"/>
              </a:lnSpc>
            </a:pPr>
            <a:r>
              <a:rPr lang="en-IN" sz="2000" dirty="0"/>
              <a:t>Identify the content that </a:t>
            </a:r>
            <a:r>
              <a:rPr lang="en-IN" sz="2000" dirty="0">
                <a:solidFill>
                  <a:srgbClr val="0000FF"/>
                </a:solidFill>
              </a:rPr>
              <a:t>could be left to live session</a:t>
            </a:r>
            <a:r>
              <a:rPr lang="en-IN" sz="2000" dirty="0"/>
              <a:t>		20% </a:t>
            </a:r>
          </a:p>
          <a:p>
            <a:pPr lvl="1">
              <a:lnSpc>
                <a:spcPct val="110000"/>
              </a:lnSpc>
            </a:pPr>
            <a:r>
              <a:rPr lang="en-IN" sz="2000" dirty="0"/>
              <a:t>Do live interaction and upload video</a:t>
            </a:r>
          </a:p>
          <a:p>
            <a:pPr>
              <a:lnSpc>
                <a:spcPct val="110000"/>
              </a:lnSpc>
            </a:pPr>
            <a:endParaRPr lang="en-IN" dirty="0"/>
          </a:p>
          <a:p>
            <a:pPr>
              <a:lnSpc>
                <a:spcPct val="110000"/>
              </a:lnSpc>
            </a:pPr>
            <a:r>
              <a:rPr lang="en-IN" dirty="0"/>
              <a:t>*The percentages are only indicative. They vary depending on institute policy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1314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1000" y="1047751"/>
            <a:ext cx="78486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800" dirty="0" smtClean="0"/>
              <a:t>Let me ask a question now,</a:t>
            </a:r>
          </a:p>
          <a:p>
            <a:pPr>
              <a:lnSpc>
                <a:spcPct val="110000"/>
              </a:lnSpc>
            </a:pPr>
            <a:endParaRPr lang="en-IN" sz="2800" dirty="0" smtClean="0"/>
          </a:p>
          <a:p>
            <a:pPr algn="ctr">
              <a:lnSpc>
                <a:spcPct val="110000"/>
              </a:lnSpc>
            </a:pPr>
            <a:r>
              <a:rPr lang="en-IN" sz="2800" dirty="0" smtClean="0">
                <a:solidFill>
                  <a:srgbClr val="0000FF"/>
                </a:solidFill>
              </a:rPr>
              <a:t>“Is this talk making sense, so far?”</a:t>
            </a:r>
          </a:p>
          <a:p>
            <a:pPr algn="ctr">
              <a:lnSpc>
                <a:spcPct val="110000"/>
              </a:lnSpc>
            </a:pPr>
            <a:r>
              <a:rPr lang="en-IN" sz="2800" dirty="0" smtClean="0"/>
              <a:t> </a:t>
            </a:r>
            <a:endParaRPr lang="en-IN" sz="2800" dirty="0"/>
          </a:p>
          <a:p>
            <a:pPr algn="ctr">
              <a:lnSpc>
                <a:spcPct val="110000"/>
              </a:lnSpc>
            </a:pPr>
            <a:r>
              <a:rPr lang="en-IN" sz="3200" dirty="0" smtClean="0"/>
              <a:t>Please type Yes or No in the chat window</a:t>
            </a:r>
            <a:endParaRPr lang="en-IN" sz="3200" dirty="0"/>
          </a:p>
          <a:p>
            <a:pPr algn="ctr">
              <a:lnSpc>
                <a:spcPct val="110000"/>
              </a:lnSpc>
            </a:pPr>
            <a:r>
              <a:rPr lang="en-IN" sz="2400" dirty="0"/>
              <a:t>Use the chat window to ask </a:t>
            </a:r>
            <a:r>
              <a:rPr lang="en-IN" sz="2400" dirty="0" smtClean="0"/>
              <a:t>questions </a:t>
            </a:r>
            <a:r>
              <a:rPr lang="en-IN" sz="2400" dirty="0"/>
              <a:t>during the talk</a:t>
            </a:r>
            <a:endParaRPr lang="en-IN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 smtClean="0"/>
              <a:t>Pause here – for feedback to speaker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09750"/>
            <a:ext cx="9239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1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Time management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76962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400" dirty="0"/>
              <a:t>Content creation for online instruction takes at least 4X times as compared to the corresponding face-to-face class</a:t>
            </a:r>
          </a:p>
          <a:p>
            <a:pPr>
              <a:lnSpc>
                <a:spcPct val="110000"/>
              </a:lnSpc>
            </a:pPr>
            <a:endParaRPr lang="en-IN" sz="2400" dirty="0"/>
          </a:p>
          <a:p>
            <a:pPr>
              <a:lnSpc>
                <a:spcPct val="110000"/>
              </a:lnSpc>
            </a:pPr>
            <a:r>
              <a:rPr lang="en-IN" sz="2400" dirty="0"/>
              <a:t>Hence: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Curate resources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Give activities to assimilate the content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Get TAs to help with </a:t>
            </a:r>
            <a:r>
              <a:rPr lang="en-IN" sz="2400" dirty="0" smtClean="0"/>
              <a:t>technology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400" dirty="0" smtClean="0"/>
              <a:t>Consult colleagues who have used the technology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0242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Take-away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131589"/>
            <a:ext cx="7739264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There is no single correct way of conducting online courses, just as in face-to-face teaching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It is not necessary for all faculty to have the same approach</a:t>
            </a:r>
            <a:endParaRPr lang="en-IN" sz="24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Be aware of the trade-offs and take considered decisions, not to mimic face-to-face teaching as a </a:t>
            </a:r>
            <a:r>
              <a:rPr lang="en-IN" sz="2400" i="1" dirty="0"/>
              <a:t>default</a:t>
            </a:r>
            <a:endParaRPr lang="en-IN" sz="24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It is sufficient if you start wherever you are comfortable and go up the levels gradually</a:t>
            </a:r>
          </a:p>
        </p:txBody>
      </p:sp>
    </p:spTree>
    <p:extLst>
      <p:ext uri="{BB962C8B-B14F-4D97-AF65-F5344CB8AC3E}">
        <p14:creationId xmlns:p14="http://schemas.microsoft.com/office/powerpoint/2010/main" val="41049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Topics not covered in this talk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1000" y="1131589"/>
            <a:ext cx="7739264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How to incorporate Virtual Labs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What to do about physical labs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How to conduct remote exams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What to do about proctoring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/>
              <a:t>What about learning analytics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/>
              <a:t>How to use analytics meaningfully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/>
              <a:t>…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5631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What next?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76200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400" dirty="0"/>
              <a:t>We create a 2 weeks course on Moodle</a:t>
            </a:r>
            <a:br>
              <a:rPr lang="en-IN" sz="2400" dirty="0"/>
            </a:br>
            <a:r>
              <a:rPr lang="en-IN" sz="2400" dirty="0"/>
              <a:t>Take you through the modules of </a:t>
            </a:r>
            <a:r>
              <a:rPr lang="en-IN" sz="2400" dirty="0" err="1">
                <a:hlinkClick r:id="rId3"/>
              </a:rPr>
              <a:t>iitb-teachonline</a:t>
            </a:r>
            <a:r>
              <a:rPr lang="en-IN" sz="2400" dirty="0">
                <a:hlinkClick r:id="rId3"/>
              </a:rPr>
              <a:t> course</a:t>
            </a:r>
            <a:endParaRPr lang="en-IN" sz="2400" dirty="0"/>
          </a:p>
          <a:p>
            <a:pPr>
              <a:lnSpc>
                <a:spcPct val="110000"/>
              </a:lnSpc>
            </a:pPr>
            <a:r>
              <a:rPr lang="en-IN" sz="2400" dirty="0"/>
              <a:t>Provide help and feedback for you to create LCM elements</a:t>
            </a:r>
          </a:p>
          <a:p>
            <a:pPr>
              <a:lnSpc>
                <a:spcPct val="110000"/>
              </a:lnSpc>
            </a:pPr>
            <a:endParaRPr lang="en-IN" sz="2400" dirty="0"/>
          </a:p>
          <a:p>
            <a:pPr>
              <a:lnSpc>
                <a:spcPct val="110000"/>
              </a:lnSpc>
            </a:pPr>
            <a:r>
              <a:rPr lang="en-IN" sz="2400" dirty="0"/>
              <a:t>First run of the course – June 1 to June 15, 2020</a:t>
            </a:r>
          </a:p>
          <a:p>
            <a:pPr>
              <a:lnSpc>
                <a:spcPct val="110000"/>
              </a:lnSpc>
            </a:pPr>
            <a:r>
              <a:rPr lang="en-IN" sz="2400" dirty="0"/>
              <a:t>Will have one live interaction per week</a:t>
            </a:r>
          </a:p>
          <a:p>
            <a:pPr>
              <a:lnSpc>
                <a:spcPct val="110000"/>
              </a:lnSpc>
            </a:pPr>
            <a:endParaRPr lang="en-IN" sz="2400" dirty="0"/>
          </a:p>
          <a:p>
            <a:pPr>
              <a:lnSpc>
                <a:spcPct val="110000"/>
              </a:lnSpc>
            </a:pPr>
            <a:r>
              <a:rPr lang="en-IN" sz="2400" dirty="0"/>
              <a:t>Sign up for getting the synchronous feel of a course, and interesting discussions with other IITB colleagues </a:t>
            </a:r>
          </a:p>
        </p:txBody>
      </p:sp>
    </p:spTree>
    <p:extLst>
      <p:ext uri="{BB962C8B-B14F-4D97-AF65-F5344CB8AC3E}">
        <p14:creationId xmlns:p14="http://schemas.microsoft.com/office/powerpoint/2010/main" val="36672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696200" cy="466594"/>
          </a:xfrm>
        </p:spPr>
        <p:txBody>
          <a:bodyPr/>
          <a:lstStyle/>
          <a:p>
            <a:r>
              <a:rPr lang="en-US" dirty="0"/>
              <a:t>Recording of this Webinar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80010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400" dirty="0"/>
              <a:t>This webinar is being recorded at the request of colleagues who are unable to join. This will be put up on an </a:t>
            </a:r>
            <a:r>
              <a:rPr lang="en-IN" sz="2400" dirty="0" smtClean="0"/>
              <a:t>internal site.</a:t>
            </a:r>
            <a:endParaRPr lang="en-IN" sz="2400" dirty="0"/>
          </a:p>
          <a:p>
            <a:pPr>
              <a:lnSpc>
                <a:spcPct val="110000"/>
              </a:lnSpc>
            </a:pPr>
            <a:endParaRPr lang="en-IN" sz="2400" dirty="0"/>
          </a:p>
          <a:p>
            <a:pPr>
              <a:lnSpc>
                <a:spcPct val="110000"/>
              </a:lnSpc>
            </a:pPr>
            <a:r>
              <a:rPr lang="en-IN" sz="2400" dirty="0" smtClean="0"/>
              <a:t>An </a:t>
            </a:r>
            <a:r>
              <a:rPr lang="en-IN" sz="2400" dirty="0"/>
              <a:t>anonymized version of this webinar, not including any Q&amp;A discussions, will </a:t>
            </a:r>
            <a:r>
              <a:rPr lang="en-IN" sz="2400" dirty="0" smtClean="0"/>
              <a:t>also be </a:t>
            </a:r>
            <a:r>
              <a:rPr lang="en-IN" sz="2400" dirty="0"/>
              <a:t>put up on </a:t>
            </a:r>
            <a:r>
              <a:rPr lang="en-IN" sz="2400" dirty="0" smtClean="0"/>
              <a:t>the </a:t>
            </a:r>
            <a:r>
              <a:rPr lang="en-IN" sz="2400" dirty="0"/>
              <a:t>site for review.</a:t>
            </a:r>
          </a:p>
          <a:p>
            <a:pPr>
              <a:lnSpc>
                <a:spcPct val="110000"/>
              </a:lnSpc>
            </a:pPr>
            <a:endParaRPr lang="en-IN" sz="2400" dirty="0"/>
          </a:p>
          <a:p>
            <a:pPr>
              <a:lnSpc>
                <a:spcPct val="110000"/>
              </a:lnSpc>
            </a:pPr>
            <a:r>
              <a:rPr lang="en-IN" sz="2400" dirty="0" smtClean="0"/>
              <a:t>If </a:t>
            </a:r>
            <a:r>
              <a:rPr lang="en-IN" sz="2400" dirty="0"/>
              <a:t>no one has any objection or privacy concerns, </a:t>
            </a:r>
            <a:r>
              <a:rPr lang="en-IN" sz="2400" dirty="0" smtClean="0"/>
              <a:t>the anonymized version</a:t>
            </a:r>
            <a:r>
              <a:rPr lang="en-IN" sz="2400" dirty="0" smtClean="0"/>
              <a:t> </a:t>
            </a:r>
            <a:r>
              <a:rPr lang="en-IN" sz="2400" dirty="0" smtClean="0"/>
              <a:t>will </a:t>
            </a:r>
            <a:r>
              <a:rPr lang="en-IN" sz="2400" dirty="0"/>
              <a:t>be put up on the course website - </a:t>
            </a:r>
            <a:r>
              <a:rPr lang="en-IN" sz="2400" dirty="0" err="1">
                <a:hlinkClick r:id="rId3"/>
              </a:rPr>
              <a:t>iitb-teachonline</a:t>
            </a:r>
            <a:endParaRPr lang="en-IN" sz="2800" dirty="0"/>
          </a:p>
          <a:p>
            <a:pPr>
              <a:lnSpc>
                <a:spcPct val="110000"/>
              </a:lnSpc>
            </a:pPr>
            <a:endParaRPr lang="en-IN" sz="2400" dirty="0"/>
          </a:p>
          <a:p>
            <a:pPr>
              <a:lnSpc>
                <a:spcPct val="110000"/>
              </a:lnSpc>
            </a:pPr>
            <a:endParaRPr lang="en-IN" sz="2400" dirty="0"/>
          </a:p>
          <a:p>
            <a:pPr>
              <a:lnSpc>
                <a:spcPct val="110000"/>
              </a:lnSpc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9283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1000" y="1047751"/>
            <a:ext cx="78486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800" dirty="0" smtClean="0"/>
              <a:t>Please enter your questions into the chat window</a:t>
            </a:r>
          </a:p>
          <a:p>
            <a:pPr>
              <a:lnSpc>
                <a:spcPct val="110000"/>
              </a:lnSpc>
            </a:pPr>
            <a:r>
              <a:rPr lang="en-IN" sz="2800" dirty="0" smtClean="0"/>
              <a:t>Speak as directed by the moderator</a:t>
            </a:r>
          </a:p>
          <a:p>
            <a:pPr>
              <a:lnSpc>
                <a:spcPct val="110000"/>
              </a:lnSpc>
            </a:pPr>
            <a:endParaRPr lang="en-IN" sz="2800" dirty="0" smtClean="0"/>
          </a:p>
          <a:p>
            <a:pPr>
              <a:lnSpc>
                <a:spcPct val="110000"/>
              </a:lnSpc>
            </a:pPr>
            <a:r>
              <a:rPr lang="en-IN" sz="2800" dirty="0" smtClean="0"/>
              <a:t>Please </a:t>
            </a:r>
            <a:r>
              <a:rPr lang="en-IN" sz="2800" dirty="0" smtClean="0"/>
              <a:t>type your feedback / criticism for this </a:t>
            </a:r>
            <a:r>
              <a:rPr lang="en-IN" sz="2800" dirty="0" smtClean="0"/>
              <a:t>talk, also </a:t>
            </a:r>
            <a:r>
              <a:rPr lang="en-IN" sz="2800" dirty="0" smtClean="0"/>
              <a:t>in the chat </a:t>
            </a:r>
            <a:r>
              <a:rPr lang="en-IN" sz="2800" dirty="0" smtClean="0"/>
              <a:t>window (or send to me by email – </a:t>
            </a:r>
          </a:p>
          <a:p>
            <a:pPr algn="r">
              <a:lnSpc>
                <a:spcPct val="110000"/>
              </a:lnSpc>
            </a:pPr>
            <a:r>
              <a:rPr lang="en-IN" sz="2800" dirty="0" smtClean="0">
                <a:solidFill>
                  <a:srgbClr val="0000FF"/>
                </a:solidFill>
              </a:rPr>
              <a:t>sri@iitb.ac.in</a:t>
            </a:r>
            <a:r>
              <a:rPr lang="en-IN" sz="2800" dirty="0" smtClean="0"/>
              <a:t>)</a:t>
            </a:r>
            <a:endParaRPr lang="en-IN" sz="2800" dirty="0" smtClean="0"/>
          </a:p>
          <a:p>
            <a:pPr>
              <a:lnSpc>
                <a:spcPct val="110000"/>
              </a:lnSpc>
            </a:pPr>
            <a:endParaRPr lang="en-IN" sz="2800" dirty="0" smtClean="0"/>
          </a:p>
          <a:p>
            <a:pPr algn="ctr">
              <a:lnSpc>
                <a:spcPct val="110000"/>
              </a:lnSpc>
            </a:pPr>
            <a:r>
              <a:rPr lang="en-IN" sz="2800" b="1" dirty="0" smtClean="0"/>
              <a:t>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 smtClean="0"/>
              <a:t>Stop here – over to Moderator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64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we do in Educational Technology?</a:t>
            </a:r>
          </a:p>
        </p:txBody>
      </p:sp>
      <p:grpSp>
        <p:nvGrpSpPr>
          <p:cNvPr id="48" name="Google Shape;319;p49"/>
          <p:cNvGrpSpPr/>
          <p:nvPr/>
        </p:nvGrpSpPr>
        <p:grpSpPr>
          <a:xfrm>
            <a:off x="1498618" y="1123950"/>
            <a:ext cx="5529670" cy="3414731"/>
            <a:chOff x="1354666" y="0"/>
            <a:chExt cx="5418600" cy="5418600"/>
          </a:xfrm>
        </p:grpSpPr>
        <p:sp>
          <p:nvSpPr>
            <p:cNvPr id="49" name="Google Shape;320;p49"/>
            <p:cNvSpPr/>
            <p:nvPr/>
          </p:nvSpPr>
          <p:spPr>
            <a:xfrm>
              <a:off x="1354666" y="0"/>
              <a:ext cx="5418600" cy="5418600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1;p49"/>
            <p:cNvSpPr txBox="1"/>
            <p:nvPr/>
          </p:nvSpPr>
          <p:spPr>
            <a:xfrm>
              <a:off x="3117087" y="270933"/>
              <a:ext cx="18939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49350" bIns="14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322;p49"/>
            <p:cNvSpPr/>
            <p:nvPr/>
          </p:nvSpPr>
          <p:spPr>
            <a:xfrm>
              <a:off x="2031999" y="10173"/>
              <a:ext cx="4064100" cy="4064100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3;p49"/>
            <p:cNvSpPr txBox="1"/>
            <p:nvPr/>
          </p:nvSpPr>
          <p:spPr>
            <a:xfrm>
              <a:off x="3117087" y="264173"/>
              <a:ext cx="18939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000" tIns="144000" rIns="144000" bIns="14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324;p49"/>
            <p:cNvSpPr/>
            <p:nvPr/>
          </p:nvSpPr>
          <p:spPr>
            <a:xfrm>
              <a:off x="2709333" y="27093"/>
              <a:ext cx="2709300" cy="2709300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5;p49"/>
            <p:cNvSpPr txBox="1"/>
            <p:nvPr/>
          </p:nvSpPr>
          <p:spPr>
            <a:xfrm>
              <a:off x="3106105" y="704426"/>
              <a:ext cx="1915800" cy="13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56025" rIns="256025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326;p49"/>
          <p:cNvSpPr/>
          <p:nvPr/>
        </p:nvSpPr>
        <p:spPr>
          <a:xfrm>
            <a:off x="467544" y="1013839"/>
            <a:ext cx="7399018" cy="3824227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327;p49"/>
          <p:cNvSpPr/>
          <p:nvPr/>
        </p:nvSpPr>
        <p:spPr>
          <a:xfrm>
            <a:off x="3752720" y="3915932"/>
            <a:ext cx="1507479" cy="203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Analytics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328;p49"/>
          <p:cNvSpPr/>
          <p:nvPr/>
        </p:nvSpPr>
        <p:spPr>
          <a:xfrm>
            <a:off x="3214235" y="2956088"/>
            <a:ext cx="2593289" cy="203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environments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329;p49"/>
          <p:cNvSpPr/>
          <p:nvPr/>
        </p:nvSpPr>
        <p:spPr>
          <a:xfrm>
            <a:off x="2998697" y="1543819"/>
            <a:ext cx="2788816" cy="64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Pedagogy &amp; Technology for individual and collaborative learning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26502" y="1224817"/>
            <a:ext cx="1351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Virtual Reality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023927" y="2665221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MOOCs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4409" y="3869464"/>
            <a:ext cx="1202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Eye Tracking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656047" y="3841313"/>
            <a:ext cx="1166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Assessment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635133" y="1489129"/>
            <a:ext cx="1155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Augmented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5034" y="1185618"/>
            <a:ext cx="1597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Adaptive and</a:t>
            </a:r>
          </a:p>
          <a:p>
            <a:r>
              <a:rPr lang="en-US" sz="1600" dirty="0"/>
              <a:t>Personalized </a:t>
            </a:r>
          </a:p>
          <a:p>
            <a:r>
              <a:rPr lang="en-US" sz="1600" dirty="0"/>
              <a:t>Tutoring Systems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0526" y="2617534"/>
            <a:ext cx="11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Makerspace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10526" y="2855993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32229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8150"/>
            <a:ext cx="7632000" cy="792956"/>
          </a:xfrm>
        </p:spPr>
        <p:txBody>
          <a:bodyPr/>
          <a:lstStyle/>
          <a:p>
            <a:r>
              <a:rPr lang="en-IN" dirty="0" smtClean="0"/>
              <a:t>Download Link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r>
              <a:rPr lang="en-IN" sz="2400" dirty="0">
                <a:latin typeface="+mn-lt"/>
              </a:rPr>
              <a:t>This presentation is available at:</a:t>
            </a:r>
            <a:br>
              <a:rPr lang="en-IN" sz="2400" dirty="0">
                <a:latin typeface="+mn-lt"/>
              </a:rPr>
            </a:br>
            <a:r>
              <a:rPr lang="en-IN" sz="2400" dirty="0">
                <a:latin typeface="+mn-lt"/>
              </a:rPr>
              <a:t>		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t>70</a:t>
            </a:fld>
            <a:endParaRPr lang="en-IN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4269910"/>
            <a:ext cx="7894200" cy="510900"/>
            <a:chOff x="609600" y="4476750"/>
            <a:chExt cx="7894200" cy="510900"/>
          </a:xfrm>
        </p:grpSpPr>
        <p:sp>
          <p:nvSpPr>
            <p:cNvPr id="5" name="Google Shape;74;p13"/>
            <p:cNvSpPr txBox="1"/>
            <p:nvPr userDrawn="1"/>
          </p:nvSpPr>
          <p:spPr>
            <a:xfrm>
              <a:off x="609600" y="4476750"/>
              <a:ext cx="7894200" cy="5109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65735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1000" baseline="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This presentation is released under Creative Commons-Attribution 4.0 License. You are free to use, distribute and modify it , including for commercial purposes, provided you acknowledge the source.</a:t>
              </a:r>
              <a:endParaRPr sz="1000" baseline="0" dirty="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6" name="Google Shape;75;p13"/>
            <p:cNvPicPr preferRelativeResize="0"/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62000" y="4560639"/>
              <a:ext cx="933750" cy="324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38351"/>
            <a:ext cx="4787153" cy="9143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5753" y="25717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Then, Click on ‘Talks’</a:t>
            </a:r>
          </a:p>
        </p:txBody>
      </p:sp>
    </p:spTree>
    <p:extLst>
      <p:ext uri="{BB962C8B-B14F-4D97-AF65-F5344CB8AC3E}">
        <p14:creationId xmlns:p14="http://schemas.microsoft.com/office/powerpoint/2010/main" val="38178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What do we do? – At a glance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9512" y="1131589"/>
            <a:ext cx="5409881" cy="395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  <a:spcBef>
                <a:spcPts val="2400"/>
              </a:spcBef>
              <a:defRPr/>
            </a:pPr>
            <a:r>
              <a:rPr lang="en-US" altLang="en-US" sz="2000" dirty="0"/>
              <a:t>Research: </a:t>
            </a:r>
          </a:p>
          <a:p>
            <a:pPr marL="180975" indent="-180975">
              <a:lnSpc>
                <a:spcPct val="110000"/>
              </a:lnSpc>
              <a:buFontTx/>
              <a:buChar char="-"/>
              <a:defRPr/>
            </a:pPr>
            <a:r>
              <a:rPr lang="en-US" altLang="en-US" i="1" dirty="0" err="1">
                <a:solidFill>
                  <a:srgbClr val="0000FF"/>
                </a:solidFill>
              </a:rPr>
              <a:t>TELoTS</a:t>
            </a:r>
            <a:r>
              <a:rPr lang="en-US" altLang="en-US" i="1" dirty="0">
                <a:solidFill>
                  <a:srgbClr val="0000FF"/>
                </a:solidFill>
              </a:rPr>
              <a:t>: </a:t>
            </a:r>
            <a:r>
              <a:rPr lang="en-US" altLang="en-US" dirty="0"/>
              <a:t>Technology enhanced learning of thinking skills</a:t>
            </a:r>
            <a:endParaRPr lang="en-IN" altLang="en-US" dirty="0"/>
          </a:p>
          <a:p>
            <a:pPr marL="180975" indent="-180975">
              <a:lnSpc>
                <a:spcPct val="110000"/>
              </a:lnSpc>
              <a:buFontTx/>
              <a:buChar char="-"/>
              <a:defRPr/>
            </a:pPr>
            <a:r>
              <a:rPr lang="en-IN" altLang="en-US" i="1" dirty="0">
                <a:solidFill>
                  <a:srgbClr val="0000FF"/>
                </a:solidFill>
              </a:rPr>
              <a:t>TUET: </a:t>
            </a:r>
            <a:r>
              <a:rPr lang="en-IN" altLang="en-US" dirty="0"/>
              <a:t>Teacher use of educational technologies</a:t>
            </a:r>
          </a:p>
          <a:p>
            <a:pPr marL="180975" indent="-180975">
              <a:lnSpc>
                <a:spcPct val="110000"/>
              </a:lnSpc>
              <a:buFontTx/>
              <a:buChar char="-"/>
              <a:defRPr/>
            </a:pPr>
            <a:r>
              <a:rPr lang="en-IN" altLang="en-US" i="1" dirty="0">
                <a:solidFill>
                  <a:srgbClr val="0000FF"/>
                </a:solidFill>
              </a:rPr>
              <a:t>EDA: </a:t>
            </a:r>
            <a:r>
              <a:rPr lang="en-IN" altLang="en-US" dirty="0"/>
              <a:t>Educational data analytics</a:t>
            </a:r>
          </a:p>
          <a:p>
            <a:pPr marL="180975" indent="-180975">
              <a:lnSpc>
                <a:spcPct val="110000"/>
              </a:lnSpc>
              <a:buFontTx/>
              <a:buChar char="-"/>
              <a:defRPr/>
            </a:pPr>
            <a:r>
              <a:rPr lang="en-IN" altLang="en-US" i="1" dirty="0" err="1">
                <a:solidFill>
                  <a:srgbClr val="0000FF"/>
                </a:solidFill>
              </a:rPr>
              <a:t>EmergE</a:t>
            </a:r>
            <a:r>
              <a:rPr lang="en-IN" altLang="en-US" i="1" dirty="0">
                <a:solidFill>
                  <a:srgbClr val="0000FF"/>
                </a:solidFill>
              </a:rPr>
              <a:t>: </a:t>
            </a:r>
            <a:r>
              <a:rPr lang="en-IN" altLang="en-US" dirty="0"/>
              <a:t>Emerging technologies</a:t>
            </a:r>
            <a:endParaRPr lang="en-IN" sz="1600" b="1" dirty="0"/>
          </a:p>
          <a:p>
            <a:pPr>
              <a:lnSpc>
                <a:spcPct val="110000"/>
              </a:lnSpc>
              <a:spcBef>
                <a:spcPts val="2400"/>
              </a:spcBef>
              <a:defRPr/>
            </a:pPr>
            <a:r>
              <a:rPr lang="en-US" altLang="en-US" sz="2000" dirty="0"/>
              <a:t>Development: </a:t>
            </a:r>
          </a:p>
          <a:p>
            <a:pPr marL="180975" indent="-180975">
              <a:lnSpc>
                <a:spcPct val="110000"/>
              </a:lnSpc>
              <a:buFontTx/>
              <a:buChar char="-"/>
              <a:defRPr/>
            </a:pPr>
            <a:r>
              <a:rPr lang="en-US" altLang="en-US" sz="1600" i="1" dirty="0">
                <a:solidFill>
                  <a:srgbClr val="0000FF"/>
                </a:solidFill>
              </a:rPr>
              <a:t>MOOCs: </a:t>
            </a:r>
            <a:r>
              <a:rPr lang="en-US" altLang="en-US" sz="1600" dirty="0"/>
              <a:t>Massive open online courses – </a:t>
            </a:r>
            <a:r>
              <a:rPr lang="en-US" altLang="en-US" sz="1600" dirty="0" err="1"/>
              <a:t>IITBombayX</a:t>
            </a:r>
            <a:endParaRPr lang="en-US" altLang="en-US" sz="1600" dirty="0"/>
          </a:p>
          <a:p>
            <a:pPr marL="638175" lvl="1" indent="-180975">
              <a:lnSpc>
                <a:spcPct val="110000"/>
              </a:lnSpc>
              <a:buFontTx/>
              <a:buChar char="-"/>
              <a:defRPr/>
            </a:pPr>
            <a:r>
              <a:rPr lang="en-US" altLang="en-US" sz="1600" dirty="0"/>
              <a:t>Trained 5000+ college teachers, 5000+ school teachers</a:t>
            </a:r>
          </a:p>
          <a:p>
            <a:pPr marL="180975" indent="-180975">
              <a:lnSpc>
                <a:spcPct val="110000"/>
              </a:lnSpc>
              <a:buFontTx/>
              <a:buChar char="-"/>
              <a:defRPr/>
            </a:pPr>
            <a:r>
              <a:rPr lang="en-US" altLang="en-US" sz="1600" i="1" dirty="0">
                <a:solidFill>
                  <a:srgbClr val="0000FF"/>
                </a:solidFill>
              </a:rPr>
              <a:t>Handbooks: </a:t>
            </a:r>
            <a:r>
              <a:rPr lang="en-US" altLang="en-US" sz="1600" dirty="0"/>
              <a:t>Resources for ET researchers and teachers</a:t>
            </a:r>
            <a:endParaRPr lang="en-US" altLang="en-US" sz="1600" i="1" dirty="0">
              <a:solidFill>
                <a:srgbClr val="0000FF"/>
              </a:solidFill>
            </a:endParaRPr>
          </a:p>
          <a:p>
            <a:pPr marL="638175" lvl="1" indent="-180975">
              <a:lnSpc>
                <a:spcPct val="110000"/>
              </a:lnSpc>
              <a:buFontTx/>
              <a:buChar char="-"/>
              <a:defRPr/>
            </a:pPr>
            <a:r>
              <a:rPr lang="en-US" altLang="en-US" sz="1600" dirty="0"/>
              <a:t>RMET, LOBE, …</a:t>
            </a:r>
          </a:p>
          <a:p>
            <a:pPr marL="180975" indent="-180975">
              <a:lnSpc>
                <a:spcPct val="110000"/>
              </a:lnSpc>
              <a:buFontTx/>
              <a:buChar char="-"/>
              <a:defRPr/>
            </a:pPr>
            <a:r>
              <a:rPr lang="en-US" altLang="en-US" sz="1600" i="1" dirty="0">
                <a:solidFill>
                  <a:srgbClr val="0000FF"/>
                </a:solidFill>
              </a:rPr>
              <a:t>Tools: </a:t>
            </a:r>
            <a:r>
              <a:rPr lang="en-US" altLang="en-US" sz="1600" dirty="0"/>
              <a:t>To support teaching-learning process</a:t>
            </a:r>
          </a:p>
          <a:p>
            <a:pPr marL="638175" lvl="1" indent="-180975">
              <a:lnSpc>
                <a:spcPct val="110000"/>
              </a:lnSpc>
              <a:buFontTx/>
              <a:buChar char="-"/>
              <a:defRPr/>
            </a:pPr>
            <a:r>
              <a:rPr lang="en-US" altLang="en-US" sz="1600" dirty="0" err="1"/>
              <a:t>iQuE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iSAT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CuVIS</a:t>
            </a:r>
            <a:r>
              <a:rPr lang="en-US" altLang="en-US" sz="1600" dirty="0"/>
              <a:t>, …</a:t>
            </a:r>
            <a:endParaRPr lang="en-IN" altLang="en-US" sz="1600" dirty="0"/>
          </a:p>
          <a:p>
            <a:pPr>
              <a:lnSpc>
                <a:spcPct val="110000"/>
              </a:lnSpc>
              <a:defRPr/>
            </a:pPr>
            <a:endParaRPr lang="en-IN" sz="1600" b="1" dirty="0"/>
          </a:p>
          <a:p>
            <a:pPr>
              <a:lnSpc>
                <a:spcPct val="110000"/>
              </a:lnSpc>
            </a:pPr>
            <a:endParaRPr lang="en-IN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084168" y="2139702"/>
            <a:ext cx="2736304" cy="186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  <a:spcBef>
                <a:spcPts val="2400"/>
              </a:spcBef>
              <a:defRPr/>
            </a:pPr>
            <a:r>
              <a:rPr lang="en-US" altLang="en-US" sz="2000" dirty="0"/>
              <a:t>Consultancy</a:t>
            </a:r>
          </a:p>
          <a:p>
            <a:pPr>
              <a:lnSpc>
                <a:spcPct val="110000"/>
              </a:lnSpc>
              <a:spcBef>
                <a:spcPts val="2400"/>
              </a:spcBef>
              <a:defRPr/>
            </a:pPr>
            <a:r>
              <a:rPr lang="en-US" altLang="en-US" sz="2000" dirty="0"/>
              <a:t>Outreach</a:t>
            </a:r>
          </a:p>
          <a:p>
            <a:pPr>
              <a:lnSpc>
                <a:spcPct val="110000"/>
              </a:lnSpc>
              <a:spcBef>
                <a:spcPts val="2400"/>
              </a:spcBef>
              <a:defRPr/>
            </a:pPr>
            <a:r>
              <a:rPr lang="en-US" altLang="en-US" sz="2000" dirty="0"/>
              <a:t>Sponsored Projects</a:t>
            </a:r>
          </a:p>
          <a:p>
            <a:pPr>
              <a:lnSpc>
                <a:spcPct val="110000"/>
              </a:lnSpc>
              <a:spcBef>
                <a:spcPts val="2400"/>
              </a:spcBef>
              <a:defRPr/>
            </a:pPr>
            <a:r>
              <a:rPr lang="en-US" altLang="en-US" sz="2000" dirty="0"/>
              <a:t>Sponsored Research Labs</a:t>
            </a:r>
          </a:p>
        </p:txBody>
      </p:sp>
    </p:spTree>
    <p:extLst>
      <p:ext uri="{BB962C8B-B14F-4D97-AF65-F5344CB8AC3E}">
        <p14:creationId xmlns:p14="http://schemas.microsoft.com/office/powerpoint/2010/main" val="64661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Online instruction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41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layout 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TW_ColorPencils</Template>
  <TotalTime>14604</TotalTime>
  <Words>4402</Words>
  <Application>Microsoft Office PowerPoint</Application>
  <PresentationFormat>On-screen Show (16:9)</PresentationFormat>
  <Paragraphs>857</Paragraphs>
  <Slides>70</Slides>
  <Notes>55</Notes>
  <HiddenSlides>23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Arial</vt:lpstr>
      <vt:lpstr>Calibri</vt:lpstr>
      <vt:lpstr>Calibri Light</vt:lpstr>
      <vt:lpstr>Century</vt:lpstr>
      <vt:lpstr>Lato</vt:lpstr>
      <vt:lpstr>Raleway</vt:lpstr>
      <vt:lpstr>Wingdings</vt:lpstr>
      <vt:lpstr>Master layout -1</vt:lpstr>
      <vt:lpstr>TitleMaster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instruction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Concepts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Technologies overview</vt:lpstr>
      <vt:lpstr>PowerPoint Presentation</vt:lpstr>
      <vt:lpstr>PowerPoint Presentation</vt:lpstr>
      <vt:lpstr>PowerPoint Presentation</vt:lpstr>
      <vt:lpstr>PowerPoint Presentation</vt:lpstr>
      <vt:lpstr>Website walk-through</vt:lpstr>
      <vt:lpstr>PowerPoint Presentation</vt:lpstr>
      <vt:lpstr>PowerPoint Presentation</vt:lpstr>
      <vt:lpstr>Options for your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Download Link  This presentation is available at: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Aakash</dc:creator>
  <cp:lastModifiedBy>Sridhar Iyer</cp:lastModifiedBy>
  <cp:revision>942</cp:revision>
  <dcterms:created xsi:type="dcterms:W3CDTF">2017-09-18T06:50:29Z</dcterms:created>
  <dcterms:modified xsi:type="dcterms:W3CDTF">2020-05-28T04:22:20Z</dcterms:modified>
</cp:coreProperties>
</file>