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3" r:id="rId2"/>
    <p:sldId id="287" r:id="rId3"/>
    <p:sldId id="260" r:id="rId4"/>
    <p:sldId id="268" r:id="rId5"/>
    <p:sldId id="273" r:id="rId6"/>
    <p:sldId id="274" r:id="rId7"/>
    <p:sldId id="267" r:id="rId8"/>
    <p:sldId id="275" r:id="rId9"/>
    <p:sldId id="276" r:id="rId10"/>
    <p:sldId id="281" r:id="rId11"/>
    <p:sldId id="262" r:id="rId12"/>
    <p:sldId id="277" r:id="rId13"/>
    <p:sldId id="278" r:id="rId14"/>
    <p:sldId id="271" r:id="rId15"/>
    <p:sldId id="279" r:id="rId16"/>
    <p:sldId id="280" r:id="rId17"/>
    <p:sldId id="285" r:id="rId18"/>
    <p:sldId id="286" r:id="rId19"/>
    <p:sldId id="282" r:id="rId20"/>
    <p:sldId id="283" r:id="rId21"/>
    <p:sldId id="257" r:id="rId22"/>
    <p:sldId id="270" r:id="rId23"/>
  </p:sldIdLst>
  <p:sldSz cx="9144000" cy="6858000" type="screen4x3"/>
  <p:notesSz cx="6858000" cy="9144000"/>
  <p:defaultTextStyle>
    <a:defPPr>
      <a:defRPr lang="en-I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 noProof="0" smtClean="0"/>
              <a:t>Click to edit Master text styles</a:t>
            </a:r>
          </a:p>
          <a:p>
            <a:pPr lvl="1"/>
            <a:r>
              <a:rPr lang="en-IN" altLang="en-US" noProof="0" smtClean="0"/>
              <a:t>Second level</a:t>
            </a:r>
          </a:p>
          <a:p>
            <a:pPr lvl="2"/>
            <a:r>
              <a:rPr lang="en-IN" altLang="en-US" noProof="0" smtClean="0"/>
              <a:t>Third level</a:t>
            </a:r>
          </a:p>
          <a:p>
            <a:pPr lvl="3"/>
            <a:r>
              <a:rPr lang="en-IN" altLang="en-US" noProof="0" smtClean="0"/>
              <a:t>Fourth level</a:t>
            </a:r>
          </a:p>
          <a:p>
            <a:pPr lvl="4"/>
            <a:r>
              <a:rPr lang="en-IN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328A2D-E1FC-40C4-A76E-19D0039D56DF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8792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79B8F6-212E-43F1-AD96-B69978066280}" type="slidenum">
              <a:rPr lang="en-IN" altLang="en-US" smtClean="0"/>
              <a:pPr/>
              <a:t>1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73532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0737C9-4C4B-4895-ADEA-7A9DCE6A04DF}" type="slidenum">
              <a:rPr lang="en-IN" altLang="en-US" smtClean="0"/>
              <a:pPr/>
              <a:t>2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346320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0737C9-4C4B-4895-ADEA-7A9DCE6A04DF}" type="slidenum">
              <a:rPr lang="en-IN" altLang="en-US" smtClean="0"/>
              <a:pPr/>
              <a:t>3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223463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88" y="63881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81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883A-F285-46C1-B8F0-E11C25BEE89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21683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7F30-24BF-4A2A-B16C-525DB996A7D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033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D21C-B878-4FAA-BB39-CEC520F2FE08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36055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D619-BAC1-4477-861C-93D60D65D880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3179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8AB61-7354-4E07-A795-AF2704CD32B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36055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9C02-3FCB-4CBF-A209-D028848395A4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430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7AB0-B137-4EF1-A88F-BD2D7BDAD670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4476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7005-910F-412C-9F67-D80658D995EF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6641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B15B-8D8E-4ED4-AF40-8E100A7414BF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2998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5EB4-F7FE-4F18-A768-315B29C6111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0892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4D15-6416-4B97-A533-40C929F3DD6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71537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en-US" smtClean="0"/>
              <a:t>Click to edit Master text styles</a:t>
            </a:r>
          </a:p>
          <a:p>
            <a:pPr lvl="1"/>
            <a:r>
              <a:rPr lang="en-IN" altLang="en-US" smtClean="0"/>
              <a:t>Second level</a:t>
            </a:r>
          </a:p>
          <a:p>
            <a:pPr lvl="2"/>
            <a:r>
              <a:rPr lang="en-IN" altLang="en-US" smtClean="0"/>
              <a:t>Third level</a:t>
            </a:r>
          </a:p>
          <a:p>
            <a:pPr lvl="3"/>
            <a:r>
              <a:rPr lang="en-IN" altLang="en-US" smtClean="0"/>
              <a:t>Fourth level</a:t>
            </a:r>
          </a:p>
          <a:p>
            <a:pPr lvl="4"/>
            <a:r>
              <a:rPr lang="en-I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en-US" altLang="en-US"/>
              <a:t>IIT Bombay</a:t>
            </a:r>
            <a:endParaRPr lang="en-I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IN" altLang="en-US"/>
              <a:t>epiSTEME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4F5A6C-EDFF-421F-962D-254C0D3B6A5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vlab.co.i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oscar.iitb.ac.in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://www.cse.iitb.ac.in/~sri/ssrv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iitb.ac.in/icce2016" TargetMode="External"/><Relationship Id="rId2" Type="http://schemas.openxmlformats.org/officeDocument/2006/relationships/hyperlink" Target="http://www.et.iitb.ac.in/latice2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.iitb.ac.in/t4e201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ri@iitb.ac.i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shat.ac.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.iitb.ac.in/nmeict/workshop.do" TargetMode="External"/><Relationship Id="rId2" Type="http://schemas.openxmlformats.org/officeDocument/2006/relationships/hyperlink" Target="http://www.it.iitb.ac.in/nmeic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tbombayx.i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poken-tutoria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ssee.in/" TargetMode="External"/><Relationship Id="rId5" Type="http://schemas.openxmlformats.org/officeDocument/2006/relationships/image" Target="../media/image5.png"/><Relationship Id="rId4" Type="http://schemas.openxmlformats.org/officeDocument/2006/relationships/hyperlink" Target="project_guidelines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4904"/>
            <a:ext cx="8964612" cy="4076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US" altLang="en-US" sz="2800" b="1" dirty="0" smtClean="0">
                <a:solidFill>
                  <a:srgbClr val="002060"/>
                </a:solidFill>
              </a:rPr>
              <a:t>Some NMEICT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Initiatives at IIT Bombay</a:t>
            </a:r>
          </a:p>
          <a:p>
            <a:pPr eaLnBrk="1" hangingPunct="1">
              <a:lnSpc>
                <a:spcPct val="80000"/>
              </a:lnSpc>
              <a:spcAft>
                <a:spcPct val="60000"/>
              </a:spcAft>
            </a:pPr>
            <a:endParaRPr lang="en-US" alt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US" altLang="en-US" sz="2800" b="1" dirty="0" smtClean="0">
                <a:solidFill>
                  <a:schemeClr val="accent2"/>
                </a:solidFill>
              </a:rPr>
              <a:t>Sridhar Iyer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IIT Bombay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>
                <a:solidFill>
                  <a:schemeClr val="accent2"/>
                </a:solidFill>
              </a:rPr>
              <a:t>Dept</a:t>
            </a:r>
            <a:r>
              <a:rPr lang="en-US" altLang="en-US" sz="2800" dirty="0" smtClean="0">
                <a:solidFill>
                  <a:schemeClr val="accent2"/>
                </a:solidFill>
              </a:rPr>
              <a:t> of Computer Science &amp;</a:t>
            </a:r>
          </a:p>
          <a:p>
            <a:pPr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US" altLang="en-US" sz="2800" dirty="0" smtClean="0">
                <a:solidFill>
                  <a:schemeClr val="accent2"/>
                </a:solidFill>
              </a:rPr>
              <a:t>IDP on Educational Technology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-9525" y="188913"/>
            <a:ext cx="91440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/>
              <a:t>epiSTEME 2015</a:t>
            </a:r>
            <a:r>
              <a:rPr lang="en-US" altLang="en-US" sz="280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800"/>
              <a:t>Panel on Large Scale Field Implementations of Educational Technology Projects</a:t>
            </a:r>
          </a:p>
          <a:p>
            <a:pPr algn="ctr" eaLnBrk="1" hangingPunct="1">
              <a:buFontTx/>
              <a:buNone/>
            </a:pPr>
            <a:r>
              <a:rPr lang="en-US" altLang="en-US" sz="2400"/>
              <a:t>17 December 2015</a:t>
            </a:r>
          </a:p>
        </p:txBody>
      </p:sp>
      <p:pic>
        <p:nvPicPr>
          <p:cNvPr id="4100" name="Picture 6" descr="iit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824413"/>
            <a:ext cx="1473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45" y="6162447"/>
            <a:ext cx="92988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presentation is released under Creative Commons-Attribution 4.0 License.</a:t>
            </a:r>
          </a:p>
          <a:p>
            <a:r>
              <a:rPr lang="en-US" sz="1400" dirty="0" smtClean="0"/>
              <a:t>You are free to use, distribute and </a:t>
            </a:r>
            <a:r>
              <a:rPr lang="en-US" sz="1400" smtClean="0"/>
              <a:t>modify </a:t>
            </a:r>
            <a:r>
              <a:rPr lang="en-US" sz="1400" smtClean="0"/>
              <a:t>it, </a:t>
            </a:r>
            <a:r>
              <a:rPr lang="en-US" sz="1400" dirty="0" smtClean="0"/>
              <a:t>including for commercial purposes, provided you acknowledge source.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4788"/>
            <a:ext cx="2819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4038600" y="2057400"/>
            <a:ext cx="1125538" cy="276225"/>
            <a:chOff x="0" y="0"/>
            <a:chExt cx="1101494" cy="370840"/>
          </a:xfrm>
        </p:grpSpPr>
        <p:sp>
          <p:nvSpPr>
            <p:cNvPr id="5178" name="AutoShape 2"/>
            <p:cNvSpPr>
              <a:spLocks/>
            </p:cNvSpPr>
            <p:nvPr/>
          </p:nvSpPr>
          <p:spPr bwMode="auto">
            <a:xfrm>
              <a:off x="0" y="740"/>
              <a:ext cx="1101494" cy="36935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CDB"/>
            </a:solidFill>
            <a:ln w="25400">
              <a:solidFill>
                <a:srgbClr val="632523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79" name="AutoShape 3"/>
            <p:cNvSpPr>
              <a:spLocks/>
            </p:cNvSpPr>
            <p:nvPr/>
          </p:nvSpPr>
          <p:spPr bwMode="auto">
            <a:xfrm>
              <a:off x="74570" y="0"/>
              <a:ext cx="1026923" cy="37084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1"/>
                <a:t>Students</a:t>
              </a:r>
              <a:endParaRPr lang="en-US" altLang="en-US"/>
            </a:p>
          </p:txBody>
        </p:sp>
      </p:grp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5791200" y="3340100"/>
            <a:ext cx="1198563" cy="306388"/>
            <a:chOff x="-42878" y="0"/>
            <a:chExt cx="1198933" cy="408448"/>
          </a:xfrm>
        </p:grpSpPr>
        <p:sp>
          <p:nvSpPr>
            <p:cNvPr id="5176" name="AutoShape 5"/>
            <p:cNvSpPr>
              <a:spLocks/>
            </p:cNvSpPr>
            <p:nvPr/>
          </p:nvSpPr>
          <p:spPr bwMode="auto">
            <a:xfrm>
              <a:off x="-42878" y="0"/>
              <a:ext cx="1156057" cy="40844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CDB"/>
            </a:solidFill>
            <a:ln w="25400">
              <a:solidFill>
                <a:srgbClr val="632523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77" name="AutoShape 6"/>
            <p:cNvSpPr>
              <a:spLocks/>
            </p:cNvSpPr>
            <p:nvPr/>
          </p:nvSpPr>
          <p:spPr bwMode="auto">
            <a:xfrm>
              <a:off x="-2" y="18804"/>
              <a:ext cx="1156057" cy="37084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500" b="1"/>
                <a:t>Colleges</a:t>
              </a:r>
              <a:endParaRPr lang="en-US" altLang="en-US" sz="1500"/>
            </a:p>
          </p:txBody>
        </p:sp>
      </p:grp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2209800" y="3332163"/>
            <a:ext cx="1231900" cy="363537"/>
            <a:chOff x="-1" y="0"/>
            <a:chExt cx="1166903" cy="408448"/>
          </a:xfrm>
        </p:grpSpPr>
        <p:sp>
          <p:nvSpPr>
            <p:cNvPr id="5174" name="AutoShape 8"/>
            <p:cNvSpPr>
              <a:spLocks/>
            </p:cNvSpPr>
            <p:nvPr/>
          </p:nvSpPr>
          <p:spPr bwMode="auto">
            <a:xfrm>
              <a:off x="-1" y="0"/>
              <a:ext cx="1166903" cy="40844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CDB"/>
            </a:solidFill>
            <a:ln w="25400">
              <a:solidFill>
                <a:srgbClr val="632523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75" name="AutoShape 9"/>
            <p:cNvSpPr>
              <a:spLocks/>
            </p:cNvSpPr>
            <p:nvPr/>
          </p:nvSpPr>
          <p:spPr bwMode="auto">
            <a:xfrm>
              <a:off x="72179" y="22766"/>
              <a:ext cx="1094723" cy="37084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500" b="1"/>
                <a:t>Teachers</a:t>
              </a:r>
              <a:endParaRPr lang="en-US" altLang="en-US" sz="1500"/>
            </a:p>
          </p:txBody>
        </p:sp>
      </p:grpSp>
      <p:sp>
        <p:nvSpPr>
          <p:cNvPr id="5126" name="AutoShape 11"/>
          <p:cNvSpPr>
            <a:spLocks/>
          </p:cNvSpPr>
          <p:nvPr/>
        </p:nvSpPr>
        <p:spPr bwMode="auto">
          <a:xfrm rot="5400000">
            <a:off x="4052887" y="2557463"/>
            <a:ext cx="1190625" cy="3505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cubicBezTo>
                  <a:pt x="10800" y="0"/>
                  <a:pt x="21599" y="5400"/>
                  <a:pt x="21599" y="10800"/>
                </a:cubicBezTo>
                <a:cubicBezTo>
                  <a:pt x="21599" y="16199"/>
                  <a:pt x="10886" y="21599"/>
                  <a:pt x="172" y="21599"/>
                </a:cubicBezTo>
              </a:path>
            </a:pathLst>
          </a:custGeom>
          <a:noFill/>
          <a:ln w="101600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5127" name="Group 16"/>
          <p:cNvGrpSpPr>
            <a:grpSpLocks/>
          </p:cNvGrpSpPr>
          <p:nvPr/>
        </p:nvGrpSpPr>
        <p:grpSpPr bwMode="auto">
          <a:xfrm>
            <a:off x="6411913" y="3659188"/>
            <a:ext cx="2644775" cy="896937"/>
            <a:chOff x="0" y="0"/>
            <a:chExt cx="2645618" cy="1196578"/>
          </a:xfrm>
        </p:grpSpPr>
        <p:sp>
          <p:nvSpPr>
            <p:cNvPr id="5172" name="AutoShape 17"/>
            <p:cNvSpPr>
              <a:spLocks/>
            </p:cNvSpPr>
            <p:nvPr/>
          </p:nvSpPr>
          <p:spPr bwMode="auto">
            <a:xfrm>
              <a:off x="0" y="0"/>
              <a:ext cx="2645618" cy="118089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27" y="4704"/>
                  </a:moveTo>
                  <a:lnTo>
                    <a:pt x="5373" y="4704"/>
                  </a:lnTo>
                  <a:lnTo>
                    <a:pt x="0" y="0"/>
                  </a:lnTo>
                  <a:lnTo>
                    <a:pt x="10241" y="4704"/>
                  </a:lnTo>
                  <a:lnTo>
                    <a:pt x="21600" y="4704"/>
                  </a:lnTo>
                  <a:lnTo>
                    <a:pt x="21600" y="21600"/>
                  </a:lnTo>
                  <a:lnTo>
                    <a:pt x="2127" y="21600"/>
                  </a:lnTo>
                  <a:lnTo>
                    <a:pt x="2127" y="7520"/>
                  </a:lnTo>
                  <a:lnTo>
                    <a:pt x="2127" y="4704"/>
                  </a:lnTo>
                  <a:close/>
                </a:path>
              </a:pathLst>
            </a:custGeom>
            <a:solidFill>
              <a:srgbClr val="FDEADA"/>
            </a:solidFill>
            <a:ln w="25400">
              <a:solidFill>
                <a:srgbClr val="984807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1717" name="AutoShape 18"/>
            <p:cNvSpPr>
              <a:spLocks/>
            </p:cNvSpPr>
            <p:nvPr/>
          </p:nvSpPr>
          <p:spPr bwMode="auto">
            <a:xfrm>
              <a:off x="370005" y="241434"/>
              <a:ext cx="2275613" cy="95514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33350" indent="-133350">
                <a:defRPr/>
              </a:pPr>
              <a:r>
                <a:rPr lang="en-US" sz="1050" b="1">
                  <a:solidFill>
                    <a:srgbClr val="FF0000"/>
                  </a:solidFill>
                </a:rPr>
                <a:t>Goal</a:t>
              </a:r>
              <a:r>
                <a:rPr lang="en-US" sz="1050">
                  <a:solidFill>
                    <a:srgbClr val="FF0000"/>
                  </a:solidFill>
                </a:rPr>
                <a:t> </a:t>
              </a:r>
              <a:r>
                <a:rPr lang="en-US" sz="900">
                  <a:solidFill>
                    <a:srgbClr val="FF0000"/>
                  </a:solidFill>
                </a:rPr>
                <a:t>: </a:t>
              </a:r>
              <a:endParaRPr lang="en-US" sz="3000">
                <a:solidFill>
                  <a:srgbClr val="FFFFFF"/>
                </a:solidFill>
              </a:endParaRPr>
            </a:p>
            <a:p>
              <a:pPr marL="133350" indent="-133350">
                <a:defRPr/>
              </a:pPr>
              <a:r>
                <a:rPr lang="en-US" sz="1050"/>
                <a:t>Create infrastructure</a:t>
              </a:r>
              <a:endParaRPr lang="en-US" sz="1050">
                <a:solidFill>
                  <a:srgbClr val="FFFFFF"/>
                </a:solidFill>
              </a:endParaRPr>
            </a:p>
            <a:p>
              <a:pPr marL="133350" indent="-133350">
                <a:buClr>
                  <a:srgbClr val="000000"/>
                </a:buClr>
                <a:buSzPct val="100000"/>
                <a:defRPr/>
              </a:pPr>
              <a:r>
                <a:rPr lang="en-US" sz="1050"/>
                <a:t> Align course +project outcomes  with </a:t>
              </a:r>
              <a:r>
                <a:rPr lang="en-US" sz="1050" b="1"/>
                <a:t>practicals</a:t>
              </a:r>
              <a:endParaRPr lang="en-US" sz="3000"/>
            </a:p>
          </p:txBody>
        </p:sp>
      </p:grpSp>
      <p:grpSp>
        <p:nvGrpSpPr>
          <p:cNvPr id="5128" name="Group 19"/>
          <p:cNvGrpSpPr>
            <a:grpSpLocks/>
          </p:cNvGrpSpPr>
          <p:nvPr/>
        </p:nvGrpSpPr>
        <p:grpSpPr bwMode="auto">
          <a:xfrm>
            <a:off x="82550" y="3709988"/>
            <a:ext cx="2863850" cy="919162"/>
            <a:chOff x="0" y="0"/>
            <a:chExt cx="2863423" cy="1225694"/>
          </a:xfrm>
        </p:grpSpPr>
        <p:sp>
          <p:nvSpPr>
            <p:cNvPr id="5170" name="AutoShape 20"/>
            <p:cNvSpPr>
              <a:spLocks/>
            </p:cNvSpPr>
            <p:nvPr/>
          </p:nvSpPr>
          <p:spPr bwMode="auto">
            <a:xfrm>
              <a:off x="0" y="0"/>
              <a:ext cx="2863423" cy="122569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4582"/>
                  </a:moveTo>
                  <a:lnTo>
                    <a:pt x="12600" y="4582"/>
                  </a:lnTo>
                  <a:lnTo>
                    <a:pt x="21181" y="0"/>
                  </a:lnTo>
                  <a:lnTo>
                    <a:pt x="17999" y="4582"/>
                  </a:lnTo>
                  <a:lnTo>
                    <a:pt x="21599" y="4582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7419"/>
                  </a:lnTo>
                  <a:lnTo>
                    <a:pt x="0" y="4582"/>
                  </a:lnTo>
                  <a:close/>
                </a:path>
              </a:pathLst>
            </a:custGeom>
            <a:solidFill>
              <a:srgbClr val="FDEADA"/>
            </a:solidFill>
            <a:ln w="25400">
              <a:solidFill>
                <a:srgbClr val="984807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1715" name="AutoShape 21"/>
            <p:cNvSpPr>
              <a:spLocks/>
            </p:cNvSpPr>
            <p:nvPr/>
          </p:nvSpPr>
          <p:spPr bwMode="auto">
            <a:xfrm>
              <a:off x="146028" y="264614"/>
              <a:ext cx="2717395" cy="95473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70247" indent="-70247">
                <a:defRPr/>
              </a:pPr>
              <a:r>
                <a:rPr lang="en-US" sz="1050" b="1">
                  <a:solidFill>
                    <a:srgbClr val="FF0000"/>
                  </a:solidFill>
                </a:rPr>
                <a:t>Goal</a:t>
              </a:r>
              <a:r>
                <a:rPr lang="en-US" sz="1050">
                  <a:solidFill>
                    <a:srgbClr val="FF0000"/>
                  </a:solidFill>
                </a:rPr>
                <a:t> : </a:t>
              </a:r>
              <a:endParaRPr lang="en-US">
                <a:solidFill>
                  <a:srgbClr val="FFFFFF"/>
                </a:solidFill>
              </a:endParaRPr>
            </a:p>
            <a:p>
              <a:pPr marL="70247" indent="-70247">
                <a:buClr>
                  <a:srgbClr val="000000"/>
                </a:buClr>
                <a:buSzPct val="100000"/>
                <a:buFont typeface="Wingdings" pitchFamily="2" charset="2"/>
                <a:buChar char="▪"/>
                <a:defRPr/>
              </a:pPr>
              <a:r>
                <a:rPr lang="en-US" sz="1050"/>
                <a:t>Train in theory + hands-on project</a:t>
              </a:r>
              <a:endParaRPr lang="en-US">
                <a:solidFill>
                  <a:srgbClr val="FFFFFF"/>
                </a:solidFill>
              </a:endParaRPr>
            </a:p>
            <a:p>
              <a:pPr marL="70247" indent="-70247">
                <a:buClr>
                  <a:srgbClr val="000000"/>
                </a:buClr>
                <a:buSzPct val="100000"/>
                <a:buFont typeface="Wingdings" pitchFamily="2" charset="2"/>
                <a:buChar char="▪"/>
                <a:defRPr/>
              </a:pPr>
              <a:r>
                <a:rPr lang="en-US" sz="1050"/>
                <a:t>Provide methodology for </a:t>
              </a:r>
              <a:r>
                <a:rPr lang="en-US" sz="1050" b="1"/>
                <a:t>Project Based Learning</a:t>
              </a:r>
              <a:r>
                <a:rPr lang="en-US" sz="1050"/>
                <a:t> (PBL)</a:t>
              </a:r>
              <a:endParaRPr lang="en-US"/>
            </a:p>
          </p:txBody>
        </p:sp>
      </p:grpSp>
      <p:sp>
        <p:nvSpPr>
          <p:cNvPr id="11286" name="AutoShape 22"/>
          <p:cNvSpPr>
            <a:spLocks/>
          </p:cNvSpPr>
          <p:nvPr/>
        </p:nvSpPr>
        <p:spPr bwMode="auto">
          <a:xfrm>
            <a:off x="3657599" y="3238500"/>
            <a:ext cx="2066529" cy="800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>
              <a:alpha val="31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4289" tIns="34289" rIns="34289" bIns="34289">
            <a:scene3d>
              <a:camera prst="perspectiveFront" fov="2700000">
                <a:rot lat="0" lon="0" rev="0"/>
              </a:camera>
              <a:lightRig rig="threePt" dir="t"/>
            </a:scene3d>
          </a:bodyPr>
          <a:lstStyle/>
          <a:p>
            <a:pPr>
              <a:lnSpc>
                <a:spcPts val="3000"/>
              </a:lnSpc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50800" dist="76200" dir="2700000">
                    <a:srgbClr val="000000">
                      <a:alpha val="66000"/>
                    </a:srgbClr>
                  </a:outerShdw>
                </a:effectLst>
                <a:sym typeface="Gill Sans" pitchFamily="-105" charset="0"/>
              </a:rPr>
              <a:t> 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50800" dist="76200" dir="2700000">
                    <a:srgbClr val="000000">
                      <a:alpha val="66000"/>
                    </a:srgbClr>
                  </a:outerShdw>
                </a:effectLst>
                <a:sym typeface="Gill Sans" pitchFamily="-105" charset="0"/>
              </a:rPr>
              <a:t>e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50800" dist="76200" dir="2700000">
                    <a:srgbClr val="000000">
                      <a:alpha val="66000"/>
                    </a:srgbClr>
                  </a:outerShdw>
                </a:effectLst>
                <a:sym typeface="Gill Sans" pitchFamily="-105" charset="0"/>
              </a:rPr>
              <a:t>-Yantra</a:t>
            </a:r>
          </a:p>
          <a:p>
            <a:pPr>
              <a:lnSpc>
                <a:spcPts val="2700"/>
              </a:lnSpc>
              <a:defRPr/>
            </a:pPr>
            <a:r>
              <a:rPr lang="en-US" sz="2100" b="1" dirty="0">
                <a:solidFill>
                  <a:srgbClr val="FF0000"/>
                </a:solidFill>
                <a:effectLst>
                  <a:outerShdw blurRad="50800" dist="76200" dir="2700000">
                    <a:srgbClr val="000000">
                      <a:alpha val="66000"/>
                    </a:srgbClr>
                  </a:outerShdw>
                </a:effectLst>
                <a:sym typeface="Gill Sans" pitchFamily="-105" charset="0"/>
              </a:rPr>
              <a:t>  eco-system</a:t>
            </a:r>
            <a:endParaRPr lang="en-US" dirty="0">
              <a:solidFill>
                <a:srgbClr val="FF0000"/>
              </a:solidFill>
              <a:effectLst>
                <a:outerShdw blurRad="50800" dist="76200" dir="2700000">
                  <a:srgbClr val="000000">
                    <a:alpha val="66000"/>
                  </a:srgbClr>
                </a:outerShdw>
              </a:effectLst>
              <a:sym typeface="Gill Sans" pitchFamily="-105" charset="0"/>
            </a:endParaRPr>
          </a:p>
        </p:txBody>
      </p:sp>
      <p:grpSp>
        <p:nvGrpSpPr>
          <p:cNvPr id="5130" name="Group 23"/>
          <p:cNvGrpSpPr>
            <a:grpSpLocks/>
          </p:cNvGrpSpPr>
          <p:nvPr/>
        </p:nvGrpSpPr>
        <p:grpSpPr bwMode="auto">
          <a:xfrm>
            <a:off x="984250" y="1814513"/>
            <a:ext cx="2225675" cy="846137"/>
            <a:chOff x="0" y="0"/>
            <a:chExt cx="2225085" cy="1129154"/>
          </a:xfrm>
        </p:grpSpPr>
        <p:sp>
          <p:nvSpPr>
            <p:cNvPr id="5167" name="AutoShape 24"/>
            <p:cNvSpPr>
              <a:spLocks/>
            </p:cNvSpPr>
            <p:nvPr/>
          </p:nvSpPr>
          <p:spPr bwMode="auto">
            <a:xfrm>
              <a:off x="0" y="0"/>
              <a:ext cx="1645055" cy="57966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68" name="AutoShape 25"/>
            <p:cNvSpPr>
              <a:spLocks/>
            </p:cNvSpPr>
            <p:nvPr/>
          </p:nvSpPr>
          <p:spPr bwMode="auto">
            <a:xfrm>
              <a:off x="1697893" y="0"/>
              <a:ext cx="527192" cy="112915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11088"/>
                  </a:lnTo>
                  <a:moveTo>
                    <a:pt x="0" y="1595"/>
                  </a:moveTo>
                  <a:lnTo>
                    <a:pt x="4255" y="1595"/>
                  </a:lnTo>
                  <a:lnTo>
                    <a:pt x="21599" y="216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69" name="AutoShape 26"/>
            <p:cNvSpPr>
              <a:spLocks/>
            </p:cNvSpPr>
            <p:nvPr/>
          </p:nvSpPr>
          <p:spPr bwMode="auto">
            <a:xfrm>
              <a:off x="158706" y="123459"/>
              <a:ext cx="1486348" cy="33274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/>
                <a:t>Mentor students</a:t>
              </a:r>
              <a:endParaRPr lang="en-US" altLang="en-US"/>
            </a:p>
          </p:txBody>
        </p:sp>
      </p:grpSp>
      <p:grpSp>
        <p:nvGrpSpPr>
          <p:cNvPr id="5131" name="Group 27"/>
          <p:cNvGrpSpPr>
            <a:grpSpLocks/>
          </p:cNvGrpSpPr>
          <p:nvPr/>
        </p:nvGrpSpPr>
        <p:grpSpPr bwMode="auto">
          <a:xfrm>
            <a:off x="3352800" y="933450"/>
            <a:ext cx="2743200" cy="1066800"/>
            <a:chOff x="-47909" y="0"/>
            <a:chExt cx="2508670" cy="974920"/>
          </a:xfrm>
        </p:grpSpPr>
        <p:sp>
          <p:nvSpPr>
            <p:cNvPr id="5165" name="AutoShape 28"/>
            <p:cNvSpPr>
              <a:spLocks/>
            </p:cNvSpPr>
            <p:nvPr/>
          </p:nvSpPr>
          <p:spPr bwMode="auto">
            <a:xfrm>
              <a:off x="0" y="0"/>
              <a:ext cx="2460761" cy="97492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786"/>
                  </a:moveTo>
                  <a:cubicBezTo>
                    <a:pt x="0" y="1247"/>
                    <a:pt x="494" y="0"/>
                    <a:pt x="1103" y="0"/>
                  </a:cubicBezTo>
                  <a:lnTo>
                    <a:pt x="12599" y="0"/>
                  </a:lnTo>
                  <a:lnTo>
                    <a:pt x="20496" y="0"/>
                  </a:lnTo>
                  <a:cubicBezTo>
                    <a:pt x="21105" y="0"/>
                    <a:pt x="21599" y="1247"/>
                    <a:pt x="21599" y="2786"/>
                  </a:cubicBezTo>
                  <a:lnTo>
                    <a:pt x="21599" y="13931"/>
                  </a:lnTo>
                  <a:cubicBezTo>
                    <a:pt x="21599" y="15470"/>
                    <a:pt x="21105" y="16718"/>
                    <a:pt x="20496" y="16718"/>
                  </a:cubicBezTo>
                  <a:lnTo>
                    <a:pt x="17999" y="16718"/>
                  </a:lnTo>
                  <a:lnTo>
                    <a:pt x="11204" y="21600"/>
                  </a:lnTo>
                  <a:lnTo>
                    <a:pt x="12599" y="16718"/>
                  </a:lnTo>
                  <a:lnTo>
                    <a:pt x="1103" y="16718"/>
                  </a:lnTo>
                  <a:cubicBezTo>
                    <a:pt x="494" y="16718"/>
                    <a:pt x="0" y="15470"/>
                    <a:pt x="0" y="13931"/>
                  </a:cubicBezTo>
                  <a:lnTo>
                    <a:pt x="0" y="13932"/>
                  </a:lnTo>
                  <a:lnTo>
                    <a:pt x="0" y="9752"/>
                  </a:lnTo>
                  <a:lnTo>
                    <a:pt x="0" y="2786"/>
                  </a:lnTo>
                  <a:close/>
                </a:path>
              </a:pathLst>
            </a:custGeom>
            <a:solidFill>
              <a:srgbClr val="DCE6F2"/>
            </a:solidFill>
            <a:ln w="25400">
              <a:solidFill>
                <a:srgbClr val="3A5E8A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66" name="AutoShape 29"/>
            <p:cNvSpPr>
              <a:spLocks/>
            </p:cNvSpPr>
            <p:nvPr/>
          </p:nvSpPr>
          <p:spPr bwMode="auto">
            <a:xfrm>
              <a:off x="-47909" y="0"/>
              <a:ext cx="2508670" cy="887874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350"/>
                </a:lnSpc>
              </a:pPr>
              <a:r>
                <a:rPr lang="en-US" altLang="en-US" b="1"/>
                <a:t>e-Yantra Robotics Competition</a:t>
              </a:r>
              <a:r>
                <a:rPr lang="en-US" altLang="en-US"/>
                <a:t> (</a:t>
              </a:r>
              <a:r>
                <a:rPr lang="en-US" altLang="en-US" b="1"/>
                <a:t>eYRC)</a:t>
              </a:r>
            </a:p>
            <a:p>
              <a:pPr>
                <a:lnSpc>
                  <a:spcPts val="1050"/>
                </a:lnSpc>
              </a:pPr>
              <a:r>
                <a:rPr lang="en-US" altLang="en-US" sz="1200">
                  <a:solidFill>
                    <a:srgbClr val="FF0000"/>
                  </a:solidFill>
                </a:rPr>
                <a:t>   Goal : </a:t>
              </a:r>
              <a:endParaRPr lang="en-US" altLang="en-US" sz="1500">
                <a:solidFill>
                  <a:srgbClr val="FF0000"/>
                </a:solidFill>
              </a:endParaRPr>
            </a:p>
            <a:p>
              <a:pPr>
                <a:lnSpc>
                  <a:spcPts val="1050"/>
                </a:lnSpc>
              </a:pPr>
              <a:r>
                <a:rPr lang="en-US" altLang="en-US" sz="1200"/>
                <a:t>   Practical orientation</a:t>
              </a:r>
              <a:br>
                <a:rPr lang="en-US" altLang="en-US" sz="1200"/>
              </a:br>
              <a:r>
                <a:rPr lang="en-US" altLang="en-US" sz="1200"/>
                <a:t>   Innovative BE Project</a:t>
              </a:r>
              <a:r>
                <a:rPr lang="en-US" altLang="en-US" sz="1500"/>
                <a:t>s</a:t>
              </a:r>
            </a:p>
            <a:p>
              <a:pPr>
                <a:lnSpc>
                  <a:spcPts val="1050"/>
                </a:lnSpc>
              </a:pPr>
              <a:endParaRPr lang="en-US" altLang="en-US" sz="1500"/>
            </a:p>
          </p:txBody>
        </p:sp>
      </p:grpSp>
      <p:grpSp>
        <p:nvGrpSpPr>
          <p:cNvPr id="5132" name="Group 30"/>
          <p:cNvGrpSpPr>
            <a:grpSpLocks/>
          </p:cNvGrpSpPr>
          <p:nvPr/>
        </p:nvGrpSpPr>
        <p:grpSpPr bwMode="auto">
          <a:xfrm>
            <a:off x="6477000" y="2647950"/>
            <a:ext cx="2667000" cy="671513"/>
            <a:chOff x="0" y="0"/>
            <a:chExt cx="2057538" cy="896289"/>
          </a:xfrm>
        </p:grpSpPr>
        <p:sp>
          <p:nvSpPr>
            <p:cNvPr id="5163" name="AutoShape 31"/>
            <p:cNvSpPr>
              <a:spLocks/>
            </p:cNvSpPr>
            <p:nvPr/>
          </p:nvSpPr>
          <p:spPr bwMode="auto">
            <a:xfrm>
              <a:off x="0" y="0"/>
              <a:ext cx="1988954" cy="89628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626"/>
                  </a:moveTo>
                  <a:cubicBezTo>
                    <a:pt x="0" y="1175"/>
                    <a:pt x="529" y="0"/>
                    <a:pt x="1183" y="0"/>
                  </a:cubicBezTo>
                  <a:lnTo>
                    <a:pt x="3599" y="0"/>
                  </a:lnTo>
                  <a:lnTo>
                    <a:pt x="20416" y="0"/>
                  </a:lnTo>
                  <a:cubicBezTo>
                    <a:pt x="21070" y="0"/>
                    <a:pt x="21600" y="1175"/>
                    <a:pt x="21600" y="2626"/>
                  </a:cubicBezTo>
                  <a:lnTo>
                    <a:pt x="21600" y="13130"/>
                  </a:lnTo>
                  <a:cubicBezTo>
                    <a:pt x="21600" y="14581"/>
                    <a:pt x="21070" y="15757"/>
                    <a:pt x="20416" y="15757"/>
                  </a:cubicBezTo>
                  <a:lnTo>
                    <a:pt x="8999" y="15757"/>
                  </a:lnTo>
                  <a:lnTo>
                    <a:pt x="3703" y="21599"/>
                  </a:lnTo>
                  <a:lnTo>
                    <a:pt x="3599" y="15757"/>
                  </a:lnTo>
                  <a:lnTo>
                    <a:pt x="1183" y="15757"/>
                  </a:lnTo>
                  <a:cubicBezTo>
                    <a:pt x="529" y="15757"/>
                    <a:pt x="0" y="14581"/>
                    <a:pt x="0" y="13130"/>
                  </a:cubicBezTo>
                  <a:lnTo>
                    <a:pt x="0" y="9191"/>
                  </a:lnTo>
                  <a:lnTo>
                    <a:pt x="0" y="2626"/>
                  </a:lnTo>
                  <a:close/>
                </a:path>
              </a:pathLst>
            </a:custGeom>
            <a:solidFill>
              <a:srgbClr val="DCE6F2"/>
            </a:solidFill>
            <a:ln w="25400">
              <a:solidFill>
                <a:srgbClr val="3A5E8A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64" name="AutoShape 32"/>
            <p:cNvSpPr>
              <a:spLocks/>
            </p:cNvSpPr>
            <p:nvPr/>
          </p:nvSpPr>
          <p:spPr bwMode="auto">
            <a:xfrm>
              <a:off x="152384" y="1799"/>
              <a:ext cx="1905154" cy="65024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1"/>
                <a:t>e-Yantra Lab Setup Initiative</a:t>
              </a:r>
              <a:r>
                <a:rPr lang="en-US" altLang="en-US"/>
                <a:t> </a:t>
              </a:r>
              <a:r>
                <a:rPr lang="en-US" altLang="en-US" b="1"/>
                <a:t>(eLSI)</a:t>
              </a:r>
              <a:endParaRPr lang="en-US" altLang="en-US"/>
            </a:p>
          </p:txBody>
        </p:sp>
      </p:grpSp>
      <p:grpSp>
        <p:nvGrpSpPr>
          <p:cNvPr id="5133" name="Group 33"/>
          <p:cNvGrpSpPr>
            <a:grpSpLocks/>
          </p:cNvGrpSpPr>
          <p:nvPr/>
        </p:nvGrpSpPr>
        <p:grpSpPr bwMode="auto">
          <a:xfrm>
            <a:off x="47625" y="2628900"/>
            <a:ext cx="2695575" cy="696913"/>
            <a:chOff x="0" y="0"/>
            <a:chExt cx="2924356" cy="929640"/>
          </a:xfrm>
        </p:grpSpPr>
        <p:sp>
          <p:nvSpPr>
            <p:cNvPr id="5161" name="AutoShape 34"/>
            <p:cNvSpPr>
              <a:spLocks/>
            </p:cNvSpPr>
            <p:nvPr/>
          </p:nvSpPr>
          <p:spPr bwMode="auto">
            <a:xfrm>
              <a:off x="0" y="49531"/>
              <a:ext cx="2916418" cy="83057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459" y="0"/>
                    <a:pt x="1025" y="0"/>
                  </a:cubicBezTo>
                  <a:lnTo>
                    <a:pt x="11158" y="0"/>
                  </a:lnTo>
                  <a:lnTo>
                    <a:pt x="18103" y="0"/>
                  </a:lnTo>
                  <a:cubicBezTo>
                    <a:pt x="18670" y="0"/>
                    <a:pt x="19129" y="1611"/>
                    <a:pt x="19129" y="3600"/>
                  </a:cubicBezTo>
                  <a:lnTo>
                    <a:pt x="19129" y="12600"/>
                  </a:lnTo>
                  <a:lnTo>
                    <a:pt x="21600" y="21598"/>
                  </a:lnTo>
                  <a:lnTo>
                    <a:pt x="19129" y="18000"/>
                  </a:lnTo>
                  <a:lnTo>
                    <a:pt x="19129" y="17999"/>
                  </a:lnTo>
                  <a:cubicBezTo>
                    <a:pt x="19129" y="19988"/>
                    <a:pt x="18670" y="21599"/>
                    <a:pt x="18103" y="21599"/>
                  </a:cubicBezTo>
                  <a:lnTo>
                    <a:pt x="1025" y="21599"/>
                  </a:lnTo>
                  <a:cubicBezTo>
                    <a:pt x="459" y="21599"/>
                    <a:pt x="0" y="19988"/>
                    <a:pt x="0" y="17999"/>
                  </a:cubicBezTo>
                  <a:lnTo>
                    <a:pt x="0" y="18000"/>
                  </a:lnTo>
                  <a:lnTo>
                    <a:pt x="0" y="12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DCE6F2"/>
            </a:solidFill>
            <a:ln w="25400">
              <a:solidFill>
                <a:srgbClr val="3A5E8A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62" name="AutoShape 35"/>
            <p:cNvSpPr>
              <a:spLocks/>
            </p:cNvSpPr>
            <p:nvPr/>
          </p:nvSpPr>
          <p:spPr bwMode="auto">
            <a:xfrm>
              <a:off x="113668" y="0"/>
              <a:ext cx="2810688" cy="92964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/>
                <a:t>e-Yantra Robotic Teacher Competition</a:t>
              </a:r>
            </a:p>
            <a:p>
              <a:r>
                <a:rPr lang="en-US" altLang="en-US" sz="1200" b="1"/>
                <a:t>(eYRTC)</a:t>
              </a:r>
              <a:endParaRPr lang="en-US" altLang="en-US" sz="1200"/>
            </a:p>
          </p:txBody>
        </p:sp>
      </p:grpSp>
      <p:grpSp>
        <p:nvGrpSpPr>
          <p:cNvPr id="5134" name="Group 36"/>
          <p:cNvGrpSpPr>
            <a:grpSpLocks/>
          </p:cNvGrpSpPr>
          <p:nvPr/>
        </p:nvGrpSpPr>
        <p:grpSpPr bwMode="auto">
          <a:xfrm>
            <a:off x="5670550" y="1643063"/>
            <a:ext cx="2863850" cy="666750"/>
            <a:chOff x="0" y="0"/>
            <a:chExt cx="2684017" cy="889195"/>
          </a:xfrm>
        </p:grpSpPr>
        <p:sp>
          <p:nvSpPr>
            <p:cNvPr id="5158" name="AutoShape 37"/>
            <p:cNvSpPr>
              <a:spLocks/>
            </p:cNvSpPr>
            <p:nvPr/>
          </p:nvSpPr>
          <p:spPr bwMode="auto">
            <a:xfrm>
              <a:off x="509227" y="0"/>
              <a:ext cx="2174790" cy="88298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59" name="AutoShape 38"/>
            <p:cNvSpPr>
              <a:spLocks/>
            </p:cNvSpPr>
            <p:nvPr/>
          </p:nvSpPr>
          <p:spPr bwMode="auto">
            <a:xfrm>
              <a:off x="0" y="0"/>
              <a:ext cx="452683" cy="88919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599" y="0"/>
                  </a:moveTo>
                  <a:lnTo>
                    <a:pt x="21599" y="21449"/>
                  </a:lnTo>
                  <a:moveTo>
                    <a:pt x="21599" y="4668"/>
                  </a:moveTo>
                  <a:lnTo>
                    <a:pt x="13282" y="4668"/>
                  </a:lnTo>
                  <a:lnTo>
                    <a:pt x="0" y="216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1704" name="AutoShape 39"/>
            <p:cNvSpPr>
              <a:spLocks/>
            </p:cNvSpPr>
            <p:nvPr/>
          </p:nvSpPr>
          <p:spPr bwMode="auto">
            <a:xfrm>
              <a:off x="577272" y="14819"/>
              <a:ext cx="2106745" cy="85320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b="1"/>
                <a:t>Seeding labs:</a:t>
              </a:r>
              <a:r>
                <a:rPr lang="en-US" b="1"/>
                <a:t/>
              </a:r>
              <a:br>
                <a:rPr lang="en-US" b="1"/>
              </a:br>
              <a:r>
                <a:rPr lang="en-US" sz="1050"/>
                <a:t>Robotic kits given to colleges</a:t>
              </a:r>
              <a:endParaRPr lang="en-US"/>
            </a:p>
          </p:txBody>
        </p:sp>
      </p:grpSp>
      <p:grpSp>
        <p:nvGrpSpPr>
          <p:cNvPr id="5135" name="Group 40"/>
          <p:cNvGrpSpPr>
            <a:grpSpLocks/>
          </p:cNvGrpSpPr>
          <p:nvPr/>
        </p:nvGrpSpPr>
        <p:grpSpPr bwMode="auto">
          <a:xfrm>
            <a:off x="3033713" y="4841875"/>
            <a:ext cx="2798762" cy="811213"/>
            <a:chOff x="0" y="-1"/>
            <a:chExt cx="2798891" cy="1079931"/>
          </a:xfrm>
        </p:grpSpPr>
        <p:grpSp>
          <p:nvGrpSpPr>
            <p:cNvPr id="5153" name="Group 41"/>
            <p:cNvGrpSpPr>
              <a:grpSpLocks/>
            </p:cNvGrpSpPr>
            <p:nvPr/>
          </p:nvGrpSpPr>
          <p:grpSpPr bwMode="auto">
            <a:xfrm>
              <a:off x="0" y="409873"/>
              <a:ext cx="2798891" cy="670057"/>
              <a:chOff x="0" y="0"/>
              <a:chExt cx="2798891" cy="670056"/>
            </a:xfrm>
          </p:grpSpPr>
          <p:sp>
            <p:nvSpPr>
              <p:cNvPr id="5156" name="AutoShape 42"/>
              <p:cNvSpPr>
                <a:spLocks/>
              </p:cNvSpPr>
              <p:nvPr/>
            </p:nvSpPr>
            <p:spPr bwMode="auto">
              <a:xfrm>
                <a:off x="0" y="0"/>
                <a:ext cx="2798891" cy="670056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CE1"/>
              </a:solidFill>
              <a:ln w="12700">
                <a:solidFill>
                  <a:srgbClr val="0D0D0D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57" name="AutoShape 43"/>
              <p:cNvSpPr>
                <a:spLocks/>
              </p:cNvSpPr>
              <p:nvPr/>
            </p:nvSpPr>
            <p:spPr bwMode="auto">
              <a:xfrm>
                <a:off x="166694" y="48007"/>
                <a:ext cx="2632196" cy="574041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marL="190500" indent="-1905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1200"/>
                  <a:t>Empower teachers</a:t>
                </a:r>
                <a:endParaRPr lang="en-US" altLang="en-US">
                  <a:solidFill>
                    <a:srgbClr val="FFFFFF"/>
                  </a:solidFill>
                </a:endParaRPr>
              </a:p>
              <a:p>
                <a:pPr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1200"/>
                  <a:t>Provide innovation platform</a:t>
                </a:r>
                <a:endParaRPr lang="en-US" altLang="en-US"/>
              </a:p>
            </p:txBody>
          </p:sp>
        </p:grpSp>
        <p:sp>
          <p:nvSpPr>
            <p:cNvPr id="5154" name="Line 44"/>
            <p:cNvSpPr>
              <a:spLocks noChangeShapeType="1"/>
            </p:cNvSpPr>
            <p:nvPr/>
          </p:nvSpPr>
          <p:spPr bwMode="auto">
            <a:xfrm>
              <a:off x="1093335" y="292499"/>
              <a:ext cx="1080191" cy="1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55" name="Line 45"/>
            <p:cNvSpPr>
              <a:spLocks noChangeShapeType="1"/>
            </p:cNvSpPr>
            <p:nvPr/>
          </p:nvSpPr>
          <p:spPr bwMode="auto">
            <a:xfrm>
              <a:off x="1611145" y="-1"/>
              <a:ext cx="1" cy="292500"/>
            </a:xfrm>
            <a:prstGeom prst="line">
              <a:avLst/>
            </a:prstGeom>
            <a:noFill/>
            <a:ln w="12700">
              <a:solidFill>
                <a:srgbClr val="0D0D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36" name="AutoShape 11"/>
          <p:cNvSpPr>
            <a:spLocks/>
          </p:cNvSpPr>
          <p:nvPr/>
        </p:nvSpPr>
        <p:spPr bwMode="auto">
          <a:xfrm rot="-2312588">
            <a:off x="5741988" y="2006600"/>
            <a:ext cx="284162" cy="14239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cubicBezTo>
                  <a:pt x="10800" y="0"/>
                  <a:pt x="21599" y="5400"/>
                  <a:pt x="21599" y="10800"/>
                </a:cubicBezTo>
                <a:cubicBezTo>
                  <a:pt x="21599" y="16199"/>
                  <a:pt x="10886" y="21599"/>
                  <a:pt x="172" y="21599"/>
                </a:cubicBezTo>
              </a:path>
            </a:pathLst>
          </a:custGeom>
          <a:noFill/>
          <a:ln w="101600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37" name="AutoShape 11"/>
          <p:cNvSpPr>
            <a:spLocks/>
          </p:cNvSpPr>
          <p:nvPr/>
        </p:nvSpPr>
        <p:spPr bwMode="auto">
          <a:xfrm rot="2322909" flipH="1" flipV="1">
            <a:off x="3132138" y="2008188"/>
            <a:ext cx="334962" cy="1385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cubicBezTo>
                  <a:pt x="10800" y="0"/>
                  <a:pt x="21599" y="5400"/>
                  <a:pt x="21599" y="10800"/>
                </a:cubicBezTo>
                <a:cubicBezTo>
                  <a:pt x="21599" y="16199"/>
                  <a:pt x="10886" y="21599"/>
                  <a:pt x="172" y="21599"/>
                </a:cubicBezTo>
              </a:path>
            </a:pathLst>
          </a:custGeom>
          <a:noFill/>
          <a:ln w="101600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38" name="Title 1"/>
          <p:cNvSpPr>
            <a:spLocks noGrp="1"/>
          </p:cNvSpPr>
          <p:nvPr>
            <p:ph type="title"/>
          </p:nvPr>
        </p:nvSpPr>
        <p:spPr>
          <a:xfrm>
            <a:off x="34925" y="115888"/>
            <a:ext cx="9144000" cy="609600"/>
          </a:xfrm>
        </p:spPr>
        <p:txBody>
          <a:bodyPr/>
          <a:lstStyle/>
          <a:p>
            <a:r>
              <a:rPr lang="en-US" altLang="en-US" sz="4000" b="1" dirty="0" smtClean="0"/>
              <a:t>e-</a:t>
            </a:r>
            <a:r>
              <a:rPr lang="en-US" altLang="en-US" sz="4000" b="1" dirty="0" err="1" smtClean="0">
                <a:ea typeface="ＭＳ Ｐゴシック" pitchFamily="34" charset="-128"/>
              </a:rPr>
              <a:t>Yantra</a:t>
            </a:r>
            <a:endParaRPr lang="en-US" altLang="en-US" sz="4000" b="1" dirty="0" smtClean="0">
              <a:ea typeface="ＭＳ Ｐゴシック" pitchFamily="34" charset="-128"/>
            </a:endParaRPr>
          </a:p>
        </p:txBody>
      </p:sp>
      <p:graphicFrame>
        <p:nvGraphicFramePr>
          <p:cNvPr id="46" name="Content Placeholder 3"/>
          <p:cNvGraphicFramePr>
            <a:graphicFrameLocks noGrp="1"/>
          </p:cNvGraphicFramePr>
          <p:nvPr>
            <p:ph idx="1"/>
          </p:nvPr>
        </p:nvGraphicFramePr>
        <p:xfrm>
          <a:off x="4667250" y="5659438"/>
          <a:ext cx="4443413" cy="1123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2600"/>
                <a:gridCol w="960813"/>
              </a:tblGrid>
              <a:tr h="3430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eYRC-2012(Pilot)</a:t>
                      </a:r>
                      <a:endParaRPr lang="en-US" sz="1800" b="1" dirty="0"/>
                    </a:p>
                  </a:txBody>
                  <a:tcPr marL="68590" marR="68590" marT="34300" marB="343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4,384</a:t>
                      </a:r>
                      <a:endParaRPr lang="en-US" sz="1800" dirty="0"/>
                    </a:p>
                  </a:txBody>
                  <a:tcPr marL="68590" marR="68590" marT="34300" marB="34300">
                    <a:solidFill>
                      <a:schemeClr val="bg2"/>
                    </a:solidFill>
                  </a:tcPr>
                </a:tc>
              </a:tr>
              <a:tr h="3430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eYRC-2013</a:t>
                      </a:r>
                    </a:p>
                  </a:txBody>
                  <a:tcPr marL="68590" marR="68590" marT="34300" marB="343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6,300</a:t>
                      </a:r>
                      <a:endParaRPr lang="en-US" sz="1800" dirty="0"/>
                    </a:p>
                  </a:txBody>
                  <a:tcPr marL="68590" marR="68590" marT="34300" marB="34300"/>
                </a:tc>
              </a:tr>
              <a:tr h="4379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eYRC-2014 </a:t>
                      </a:r>
                      <a:r>
                        <a:rPr lang="en-US" sz="1800" b="1" dirty="0" smtClean="0"/>
                        <a:t>(ongoing)</a:t>
                      </a:r>
                      <a:endParaRPr lang="en-US" sz="1800" b="1" dirty="0"/>
                    </a:p>
                  </a:txBody>
                  <a:tcPr marL="68590" marR="68590" marT="34300" marB="343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12,428</a:t>
                      </a:r>
                    </a:p>
                  </a:txBody>
                  <a:tcPr marL="68590" marR="68590" marT="34300" marB="34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18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NMEICT Projects</a:t>
            </a:r>
            <a:endParaRPr lang="en-IN" altLang="en-US" sz="40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5025"/>
            <a:ext cx="8424862" cy="5778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Content generation for higher education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-9525" y="1773238"/>
            <a:ext cx="5229225" cy="4248150"/>
            <a:chOff x="377" y="2069"/>
            <a:chExt cx="2251" cy="1547"/>
          </a:xfrm>
        </p:grpSpPr>
        <p:grpSp>
          <p:nvGrpSpPr>
            <p:cNvPr id="14345" name="Group 5"/>
            <p:cNvGrpSpPr>
              <a:grpSpLocks/>
            </p:cNvGrpSpPr>
            <p:nvPr/>
          </p:nvGrpSpPr>
          <p:grpSpPr bwMode="auto">
            <a:xfrm>
              <a:off x="431" y="2069"/>
              <a:ext cx="1824" cy="1296"/>
              <a:chOff x="3456" y="1104"/>
              <a:chExt cx="2148" cy="1440"/>
            </a:xfrm>
          </p:grpSpPr>
          <p:pic>
            <p:nvPicPr>
              <p:cNvPr id="14347" name="Picture 6" descr="oscarHom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104"/>
                <a:ext cx="2100" cy="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8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1728"/>
                <a:ext cx="1056" cy="7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349" name="Picture 8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1728"/>
                <a:ext cx="924" cy="8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377" y="3328"/>
              <a:ext cx="2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hlinkClick r:id="rId4"/>
                </a:rPr>
                <a:t>http://oscar.iitb.ac.in</a:t>
              </a:r>
              <a:endParaRPr lang="en-IN" altLang="en-US" sz="2400"/>
            </a:p>
          </p:txBody>
        </p:sp>
      </p:grp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0" y="5949950"/>
            <a:ext cx="4572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500 animations, simulations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Instructional Design workshops</a:t>
            </a:r>
          </a:p>
        </p:txBody>
      </p:sp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492375"/>
            <a:ext cx="3324225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6084888" y="5661025"/>
            <a:ext cx="30241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hlinkClick r:id="rId7"/>
              </a:rPr>
              <a:t>http://www.vlab.co.in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Virtual Labs</a:t>
            </a:r>
          </a:p>
        </p:txBody>
      </p:sp>
      <p:sp>
        <p:nvSpPr>
          <p:cNvPr id="14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3E7455-7697-4C7C-B7FC-AB9B1E2E384F}" type="slidenum">
              <a:rPr lang="en-IN" altLang="en-US" smtClean="0"/>
              <a:pPr/>
              <a:t>11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73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OSCAR: Some details</a:t>
            </a:r>
            <a:endParaRPr lang="en-IN" alt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85173"/>
            <a:ext cx="8568630" cy="578391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Interactive animations and simulations for topics: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150 at School level for science and </a:t>
            </a:r>
            <a:r>
              <a:rPr lang="en-US" altLang="en-US" sz="2400" dirty="0" err="1" smtClean="0"/>
              <a:t>maths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lvl="1" eaLnBrk="1" hangingPunct="1">
              <a:defRPr/>
            </a:pPr>
            <a:r>
              <a:rPr lang="en-US" altLang="en-US" sz="2400" dirty="0" smtClean="0"/>
              <a:t>300 at College level for engineering and science.</a:t>
            </a:r>
          </a:p>
          <a:p>
            <a:pPr eaLnBrk="1" hangingPunct="1">
              <a:defRPr/>
            </a:pPr>
            <a:r>
              <a:rPr lang="en-US" altLang="en-US" sz="2800" dirty="0" smtClean="0"/>
              <a:t>Workshops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12 workshops, 600 people trained.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4 workshops on Instructional Design, 8 on Blender skills.</a:t>
            </a:r>
          </a:p>
          <a:p>
            <a:pPr eaLnBrk="1" hangingPunct="1">
              <a:defRPr/>
            </a:pPr>
            <a:r>
              <a:rPr lang="en-US" altLang="en-US" sz="2800" dirty="0" smtClean="0"/>
              <a:t>Process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Several models tried for scaling. 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Domain-owner model successful.</a:t>
            </a:r>
          </a:p>
          <a:p>
            <a:pPr marL="0" indent="0" eaLnBrk="1" hangingPunct="1">
              <a:buNone/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Downloads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52,000 downloads from 100 countries over 8 years.</a:t>
            </a:r>
          </a:p>
          <a:p>
            <a:pPr eaLnBrk="1" hangingPunct="1">
              <a:defRPr/>
            </a:pPr>
            <a:endParaRPr lang="en-US" altLang="en-US" sz="2800" dirty="0" smtClean="0"/>
          </a:p>
          <a:p>
            <a:pPr lvl="1" eaLnBrk="1" hangingPunct="1">
              <a:defRPr/>
            </a:pPr>
            <a:endParaRPr lang="en-US" altLang="en-US" sz="24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04A1D1-CACA-4EAD-83E2-01111129058F}" type="slidenum">
              <a:rPr lang="en-IN" altLang="en-US" smtClean="0"/>
              <a:pPr/>
              <a:t>12</a:t>
            </a:fld>
            <a:endParaRPr lang="en-I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669" y="116632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OSCAR: Some learnings</a:t>
            </a:r>
            <a:endParaRPr lang="en-IN" altLang="en-US" sz="40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9036496" cy="561635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Findings: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Difficult but important to create well-designed visualizations.</a:t>
            </a:r>
          </a:p>
          <a:p>
            <a:pPr lvl="2" eaLnBrk="1" hangingPunct="1"/>
            <a:r>
              <a:rPr lang="en-US" altLang="en-US" sz="2000" dirty="0" smtClean="0"/>
              <a:t>Example - Attention to aspects of ID, VC, UI, are crucial for usability.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For adoption, sustained teacher training is required.</a:t>
            </a:r>
          </a:p>
          <a:p>
            <a:pPr lvl="2" eaLnBrk="1" hangingPunct="1"/>
            <a:r>
              <a:rPr lang="en-US" altLang="en-US" sz="2000" dirty="0" smtClean="0"/>
              <a:t>Example - Workshop at T4E 2015.</a:t>
            </a:r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r>
              <a:rPr lang="en-US" altLang="en-US" sz="2800" dirty="0" smtClean="0"/>
              <a:t>Research work:</a:t>
            </a:r>
          </a:p>
          <a:p>
            <a:pPr lvl="1" eaLnBrk="1" hangingPunct="1"/>
            <a:r>
              <a:rPr lang="en-US" altLang="en-US" sz="2200" dirty="0" smtClean="0"/>
              <a:t>PhD thesis on incorporating design principles in creating educational visualizations.</a:t>
            </a:r>
          </a:p>
          <a:p>
            <a:pPr lvl="1" eaLnBrk="1" hangingPunct="1"/>
            <a:r>
              <a:rPr lang="en-US" altLang="en-US" sz="2200" dirty="0" smtClean="0"/>
              <a:t>PhD thesis on determining the right level of interactivity for a given topic and learning objective.</a:t>
            </a:r>
          </a:p>
          <a:p>
            <a:pPr lvl="1" eaLnBrk="1" hangingPunct="1"/>
            <a:r>
              <a:rPr lang="en-US" altLang="en-US" sz="2200" dirty="0" smtClean="0"/>
              <a:t>PhD thesis on training instructors to select and use visualizations in their classrooms.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31BEF0-966F-4EDD-BA42-D3054B0F5D14}" type="slidenum">
              <a:rPr lang="en-IN" altLang="en-US" smtClean="0"/>
              <a:pPr/>
              <a:t>13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Other IITB Projects</a:t>
            </a:r>
            <a:endParaRPr lang="en-IN" altLang="en-US" sz="40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31825"/>
            <a:ext cx="8424862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smtClean="0"/>
              <a:t>Content and outreach for CS in schools - Computer </a:t>
            </a:r>
            <a:r>
              <a:rPr lang="en-US" altLang="en-US" b="1" dirty="0" err="1" smtClean="0"/>
              <a:t>Masti</a:t>
            </a:r>
            <a:endParaRPr lang="en-US" altLang="en-US" b="1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39700" y="4772025"/>
            <a:ext cx="871378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/>
              <a:t>~400 schools in Academic year 2015-2016</a:t>
            </a:r>
          </a:p>
          <a:p>
            <a:pPr eaLnBrk="1" hangingPunct="1">
              <a:defRPr/>
            </a:pPr>
            <a:r>
              <a:rPr lang="en-US" altLang="en-US" sz="2400" dirty="0" smtClean="0"/>
              <a:t>500,000 students; 4000 teachers trained since 2009</a:t>
            </a:r>
          </a:p>
          <a:p>
            <a:pPr eaLnBrk="1" hangingPunct="1">
              <a:defRPr/>
            </a:pPr>
            <a:r>
              <a:rPr lang="en-US" altLang="en-US" sz="2400" dirty="0" smtClean="0"/>
              <a:t>70,000 views (downloads?) from across 140 countries</a:t>
            </a:r>
          </a:p>
          <a:p>
            <a:pPr eaLnBrk="1" hangingPunct="1">
              <a:defRPr/>
            </a:pPr>
            <a:r>
              <a:rPr lang="en-US" altLang="en-US" sz="2400" dirty="0" smtClean="0">
                <a:hlinkClick r:id="rId2"/>
              </a:rPr>
              <a:t>http://www.cse.iitb.ac.in/~sri/ssrvm</a:t>
            </a:r>
            <a:endParaRPr lang="en-US" altLang="en-US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 smtClean="0"/>
              <a:t>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4999" r="32500" b="8000"/>
          <a:stretch>
            <a:fillRect/>
          </a:stretch>
        </p:blipFill>
        <p:spPr bwMode="auto">
          <a:xfrm rot="-1209171">
            <a:off x="442913" y="2020888"/>
            <a:ext cx="159702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4999" r="32500" b="8000"/>
          <a:stretch>
            <a:fillRect/>
          </a:stretch>
        </p:blipFill>
        <p:spPr bwMode="auto">
          <a:xfrm>
            <a:off x="1620838" y="1466850"/>
            <a:ext cx="16335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4999" r="32500" b="8000"/>
          <a:stretch>
            <a:fillRect/>
          </a:stretch>
        </p:blipFill>
        <p:spPr bwMode="auto">
          <a:xfrm rot="1329711">
            <a:off x="6188075" y="2154238"/>
            <a:ext cx="16811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4999" r="32500" b="8000"/>
          <a:stretch>
            <a:fillRect/>
          </a:stretch>
        </p:blipFill>
        <p:spPr bwMode="auto">
          <a:xfrm rot="150932">
            <a:off x="3530600" y="1828800"/>
            <a:ext cx="1504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4999" r="32500" b="8000"/>
          <a:stretch>
            <a:fillRect/>
          </a:stretch>
        </p:blipFill>
        <p:spPr bwMode="auto">
          <a:xfrm rot="559220">
            <a:off x="2328863" y="2270125"/>
            <a:ext cx="16271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4999" r="32500" b="7001"/>
          <a:stretch>
            <a:fillRect/>
          </a:stretch>
        </p:blipFill>
        <p:spPr bwMode="auto">
          <a:xfrm rot="198996">
            <a:off x="4814888" y="2251075"/>
            <a:ext cx="16176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F1E653-A24C-4301-9E45-059C40800E67}" type="slidenum">
              <a:rPr lang="en-IN" altLang="en-US" smtClean="0"/>
              <a:pPr/>
              <a:t>14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Computer Masti: Some details</a:t>
            </a:r>
            <a:endParaRPr lang="en-IN" alt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Focus on Thinking process skills:</a:t>
            </a:r>
          </a:p>
          <a:p>
            <a:pPr lvl="1" eaLnBrk="1" hangingPunct="1"/>
            <a:r>
              <a:rPr lang="en-US" altLang="en-US" sz="2400" dirty="0" smtClean="0"/>
              <a:t>Step-wise thinking, Logical reasoning, Gathering information, Brainstorming, Mind-mapping, …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Thematic integration:</a:t>
            </a:r>
          </a:p>
          <a:p>
            <a:pPr lvl="1" eaLnBrk="1" hangingPunct="1"/>
            <a:r>
              <a:rPr lang="en-US" altLang="en-US" sz="2400" dirty="0" smtClean="0"/>
              <a:t>Connection to real-world scenarios, Application of knowledge from other subjects, Application of CM learning to other subjects.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Spiral curriculum:</a:t>
            </a:r>
          </a:p>
          <a:p>
            <a:pPr lvl="1" eaLnBrk="1" hangingPunct="1"/>
            <a:r>
              <a:rPr lang="en-US" altLang="en-US" sz="2400" dirty="0" smtClean="0"/>
              <a:t>Topics are revisited in successive years at greater depth.</a:t>
            </a:r>
            <a:endParaRPr lang="en-US" altLang="en-US" dirty="0" smtClean="0"/>
          </a:p>
          <a:p>
            <a:pPr eaLnBrk="1" hangingPunct="1"/>
            <a:r>
              <a:rPr lang="en-US" altLang="en-US" sz="2800" dirty="0" smtClean="0"/>
              <a:t>Guided-discovery based teaching-learning.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2F2780-C279-419A-809C-649C51F26DFF}" type="slidenum">
              <a:rPr lang="en-IN" altLang="en-US" smtClean="0"/>
              <a:pPr/>
              <a:t>15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634" y="12063"/>
            <a:ext cx="8435975" cy="8509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Computer </a:t>
            </a:r>
            <a:r>
              <a:rPr lang="en-US" altLang="en-US" sz="4000" b="1" dirty="0" err="1" smtClean="0"/>
              <a:t>Masti</a:t>
            </a:r>
            <a:r>
              <a:rPr lang="en-US" altLang="en-US" sz="4000" b="1" dirty="0" smtClean="0"/>
              <a:t>: Some learnings</a:t>
            </a:r>
            <a:endParaRPr lang="en-IN" altLang="en-US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45" y="933515"/>
            <a:ext cx="8568952" cy="532765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It is not enough to write a “good” curriculum, we need to write textbooks.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It is not enough to write “good” textbooks, we need to do teacher training.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It is not enough to do teacher training once a year, we need to do periodic visits to schools.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It is not enough to support the implementation, we need to do measurements.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>
                <a:solidFill>
                  <a:srgbClr val="C00000"/>
                </a:solidFill>
              </a:rPr>
              <a:t>Schools don’t always buy / use / pay for quality!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1BF64C-0877-41AC-8179-1A7250B00BDE}" type="slidenum">
              <a:rPr lang="en-IN" altLang="en-US" smtClean="0"/>
              <a:pPr/>
              <a:t>16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308"/>
            <a:ext cx="8579296" cy="730431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Reflections: Sustainability at scale</a:t>
            </a:r>
            <a:endParaRPr lang="en-IN" altLang="en-US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93941"/>
            <a:ext cx="9036496" cy="568836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Content creation, such as OSCAR, </a:t>
            </a:r>
            <a:r>
              <a:rPr lang="en-US" altLang="en-US" sz="2800" dirty="0" err="1" smtClean="0"/>
              <a:t>Vlabs</a:t>
            </a:r>
            <a:r>
              <a:rPr lang="en-US" altLang="en-US" sz="2800" dirty="0"/>
              <a:t>: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200" dirty="0" smtClean="0"/>
              <a:t>Difficult to scale and sustain without continuous influx of funds.</a:t>
            </a:r>
          </a:p>
          <a:p>
            <a:pPr lvl="1" eaLnBrk="1" hangingPunct="1"/>
            <a:r>
              <a:rPr lang="en-US" altLang="en-US" sz="2200" dirty="0" smtClean="0"/>
              <a:t>Going beyond download counts requires systematic outreach.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Outreach, such as T10KT, Spoken-Tutorials:</a:t>
            </a:r>
          </a:p>
          <a:p>
            <a:pPr lvl="1" eaLnBrk="1" hangingPunct="1"/>
            <a:r>
              <a:rPr lang="en-US" altLang="en-US" sz="2200" dirty="0" smtClean="0"/>
              <a:t>Scale to large numbers; order of magnitude more funding.</a:t>
            </a:r>
          </a:p>
          <a:p>
            <a:pPr lvl="1" eaLnBrk="1" hangingPunct="1"/>
            <a:r>
              <a:rPr lang="en-US" altLang="en-US" sz="2200" dirty="0" smtClean="0"/>
              <a:t>Sustainability depends on continued funding, trainers, teams, …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Self-sustaining, such as Computer </a:t>
            </a:r>
            <a:r>
              <a:rPr lang="en-US" altLang="en-US" sz="2800" dirty="0" err="1" smtClean="0"/>
              <a:t>Masti</a:t>
            </a:r>
            <a:r>
              <a:rPr lang="en-US" altLang="en-US" sz="2800" dirty="0" smtClean="0"/>
              <a:t>:</a:t>
            </a:r>
          </a:p>
          <a:p>
            <a:pPr lvl="1" eaLnBrk="1" hangingPunct="1"/>
            <a:r>
              <a:rPr lang="en-US" altLang="en-US" sz="2400" dirty="0" smtClean="0"/>
              <a:t>Needs investors willing to take the risk to create a company.</a:t>
            </a:r>
          </a:p>
          <a:p>
            <a:pPr lvl="1" eaLnBrk="1" hangingPunct="1"/>
            <a:r>
              <a:rPr lang="en-US" altLang="en-US" sz="2400" dirty="0" smtClean="0"/>
              <a:t>Survival depends on business model – customers, market.</a:t>
            </a:r>
            <a:endParaRPr lang="en-US" altLang="en-US" sz="2800" dirty="0" smtClean="0"/>
          </a:p>
          <a:p>
            <a:endParaRPr lang="en-US" altLang="en-US" sz="2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000" i="1" dirty="0" smtClean="0">
                <a:solidFill>
                  <a:srgbClr val="C00000"/>
                </a:solidFill>
              </a:rPr>
              <a:t>The main competition to high-quality products in education sector is, </a:t>
            </a:r>
            <a:r>
              <a:rPr lang="en-US" altLang="en-US" sz="2000" b="1" i="1" dirty="0" smtClean="0">
                <a:solidFill>
                  <a:srgbClr val="C00000"/>
                </a:solidFill>
              </a:rPr>
              <a:t>non-use </a:t>
            </a:r>
            <a:r>
              <a:rPr lang="en-US" altLang="en-US" sz="2000" i="1" dirty="0" smtClean="0">
                <a:solidFill>
                  <a:srgbClr val="C00000"/>
                </a:solidFill>
              </a:rPr>
              <a:t>– Sridhar </a:t>
            </a:r>
            <a:r>
              <a:rPr lang="en-US" altLang="en-US" sz="2000" i="1" dirty="0" err="1" smtClean="0">
                <a:solidFill>
                  <a:srgbClr val="C00000"/>
                </a:solidFill>
              </a:rPr>
              <a:t>Rajagopalan</a:t>
            </a:r>
            <a:r>
              <a:rPr lang="en-US" altLang="en-US" sz="2000" i="1" dirty="0" smtClean="0">
                <a:solidFill>
                  <a:srgbClr val="C00000"/>
                </a:solidFill>
              </a:rPr>
              <a:t>, MD, Educational Initiatives</a:t>
            </a:r>
            <a:r>
              <a:rPr lang="en-US" altLang="en-US" sz="2400" i="1" dirty="0" smtClean="0">
                <a:solidFill>
                  <a:srgbClr val="C00000"/>
                </a:solidFill>
              </a:rPr>
              <a:t> </a:t>
            </a:r>
            <a:endParaRPr lang="en-US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82301"/>
            <a:ext cx="21336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1BF64C-0877-41AC-8179-1A7250B00BDE}" type="slidenum">
              <a:rPr lang="en-IN" altLang="en-US" smtClean="0"/>
              <a:pPr/>
              <a:t>17</a:t>
            </a:fld>
            <a:endParaRPr lang="en-I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5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58" y="0"/>
            <a:ext cx="8229600" cy="1052736"/>
          </a:xfrm>
        </p:spPr>
        <p:txBody>
          <a:bodyPr/>
          <a:lstStyle/>
          <a:p>
            <a:r>
              <a:rPr lang="en-US" sz="4000" b="1" dirty="0" smtClean="0"/>
              <a:t>Recommendations</a:t>
            </a:r>
            <a:br>
              <a:rPr lang="en-US" sz="4000" b="1" dirty="0" smtClean="0"/>
            </a:br>
            <a:r>
              <a:rPr lang="en-US" sz="3200" dirty="0" smtClean="0"/>
              <a:t>Proposed IITB Model for outreach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F7005-910F-412C-9F67-D80658D995EF}" type="slidenum">
              <a:rPr lang="en-IN" altLang="en-US" smtClean="0"/>
              <a:pPr>
                <a:defRPr/>
              </a:pPr>
              <a:t>18</a:t>
            </a:fld>
            <a:endParaRPr lang="en-IN" alt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8" y="25011"/>
            <a:ext cx="8928100" cy="863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Upcoming Conferences at IITB</a:t>
            </a:r>
            <a:endParaRPr lang="en-IN" altLang="en-US" sz="2800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059638"/>
            <a:ext cx="8856663" cy="40024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IN" altLang="en-US" sz="2400" dirty="0" err="1" smtClean="0">
                <a:hlinkClick r:id="rId2"/>
              </a:rPr>
              <a:t>LaTiCE</a:t>
            </a:r>
            <a:r>
              <a:rPr lang="en-IN" altLang="en-US" sz="2400" dirty="0" smtClean="0">
                <a:hlinkClick r:id="rId2"/>
              </a:rPr>
              <a:t> 2016</a:t>
            </a:r>
            <a:r>
              <a:rPr lang="en-IN" altLang="en-US" sz="2400" dirty="0" smtClean="0"/>
              <a:t> – March 28</a:t>
            </a:r>
            <a:r>
              <a:rPr lang="en-IN" altLang="en-US" sz="2400" baseline="30000" dirty="0" smtClean="0"/>
              <a:t>th</a:t>
            </a:r>
            <a:r>
              <a:rPr lang="en-IN" altLang="en-US" sz="2400" dirty="0" smtClean="0"/>
              <a:t> - April 2</a:t>
            </a:r>
            <a:r>
              <a:rPr lang="en-IN" altLang="en-US" sz="2400" baseline="30000" dirty="0" smtClean="0"/>
              <a:t>nd</a:t>
            </a:r>
            <a:r>
              <a:rPr lang="en-IN" altLang="en-US" sz="2400" dirty="0" smtClean="0"/>
              <a:t>, 2016.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IN" altLang="en-US" sz="2000" dirty="0" smtClean="0"/>
              <a:t>Learning and Technology in Computing and Education.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IN" altLang="en-US" sz="2400" dirty="0" smtClean="0">
                <a:hlinkClick r:id="rId3"/>
              </a:rPr>
              <a:t>ICCE 2016</a:t>
            </a:r>
            <a:r>
              <a:rPr lang="en-IN" altLang="en-US" sz="2400" dirty="0" smtClean="0"/>
              <a:t> – November 28</a:t>
            </a:r>
            <a:r>
              <a:rPr lang="en-IN" altLang="en-US" sz="2400" baseline="30000" dirty="0" smtClean="0"/>
              <a:t>th</a:t>
            </a:r>
            <a:r>
              <a:rPr lang="en-IN" altLang="en-US" sz="2400" dirty="0" smtClean="0"/>
              <a:t> – December 2</a:t>
            </a:r>
            <a:r>
              <a:rPr lang="en-IN" altLang="en-US" sz="2400" baseline="30000" dirty="0" smtClean="0"/>
              <a:t>nd</a:t>
            </a:r>
            <a:r>
              <a:rPr lang="en-IN" altLang="en-US" sz="2400" dirty="0" smtClean="0"/>
              <a:t>, 2016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IN" altLang="en-US" sz="2000" dirty="0" smtClean="0"/>
              <a:t>International Conference on Computers and Education.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IN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N" altLang="en-US" sz="2400" dirty="0" smtClean="0">
                <a:hlinkClick r:id="rId4"/>
              </a:rPr>
              <a:t>T4E 2016</a:t>
            </a:r>
            <a:r>
              <a:rPr lang="en-IN" altLang="en-US" sz="2400" dirty="0" smtClean="0"/>
              <a:t> – December 2</a:t>
            </a:r>
            <a:r>
              <a:rPr lang="en-IN" altLang="en-US" sz="2400" baseline="30000" dirty="0" smtClean="0"/>
              <a:t>nd</a:t>
            </a:r>
            <a:r>
              <a:rPr lang="en-IN" altLang="en-US" sz="2400" dirty="0" smtClean="0"/>
              <a:t> – December 5</a:t>
            </a:r>
            <a:r>
              <a:rPr lang="en-IN" altLang="en-US" sz="2400" baseline="30000" dirty="0" smtClean="0"/>
              <a:t>th</a:t>
            </a:r>
            <a:r>
              <a:rPr lang="en-IN" altLang="en-US" sz="2400" dirty="0" smtClean="0"/>
              <a:t>, 2016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IN" altLang="en-US" sz="2000" dirty="0" smtClean="0"/>
              <a:t>IEEE International Conference on Technology for Education</a:t>
            </a:r>
            <a:endParaRPr lang="en-IN" alt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IN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IN" altLang="en-US" sz="2400" dirty="0" smtClean="0"/>
              <a:t>ICALT 2018 – </a:t>
            </a:r>
            <a:r>
              <a:rPr lang="en-IN" altLang="en-US" sz="2000" dirty="0" smtClean="0"/>
              <a:t>IEEE</a:t>
            </a:r>
            <a:r>
              <a:rPr lang="en-IN" altLang="en-US" sz="2400" dirty="0" smtClean="0"/>
              <a:t> </a:t>
            </a:r>
            <a:r>
              <a:rPr lang="en-IN" altLang="en-US" sz="2000" dirty="0" smtClean="0"/>
              <a:t>Conference </a:t>
            </a:r>
            <a:r>
              <a:rPr lang="en-IN" altLang="en-US" sz="2000" dirty="0" smtClean="0"/>
              <a:t>on Advanced Learning Technologies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15122" y="5062112"/>
            <a:ext cx="89209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N" altLang="en-US" sz="2400" dirty="0" smtClean="0"/>
              <a:t>We have put in a lot of effort to get these conferences to India, so that large number of teachers and researchers can attend.</a:t>
            </a:r>
          </a:p>
          <a:p>
            <a:pPr eaLnBrk="1" hangingPunct="1">
              <a:lnSpc>
                <a:spcPct val="90000"/>
              </a:lnSpc>
            </a:pPr>
            <a:endParaRPr lang="en-IN" altLang="en-US" sz="2600" dirty="0" smtClean="0"/>
          </a:p>
          <a:p>
            <a:pPr algn="r" eaLnBrk="1" hangingPunct="1">
              <a:lnSpc>
                <a:spcPct val="90000"/>
              </a:lnSpc>
            </a:pPr>
            <a:r>
              <a:rPr lang="en-IN" altLang="en-US" sz="2600" dirty="0" smtClean="0">
                <a:solidFill>
                  <a:srgbClr val="C00000"/>
                </a:solidFill>
              </a:rPr>
              <a:t>Don’t Miss Them.</a:t>
            </a:r>
            <a:endParaRPr lang="en-IN" alt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3914" y="34273"/>
            <a:ext cx="8476558" cy="922114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Preamble: Goals &amp; Metrics of TEL</a:t>
            </a:r>
            <a:endParaRPr lang="en-IN" altLang="en-US" sz="40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956387"/>
            <a:ext cx="8893175" cy="566051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As ET researchers, we typically focus on interventions, create prototypes, and do pilot implementations on small scale.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What do we usually measure? – Learning, Engagement, …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For larger scale projects, we need more / other metrics.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TEL (Technology Enhanced Learning) metrics: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C00000"/>
                </a:solidFill>
              </a:rPr>
              <a:t>Effectiveness</a:t>
            </a:r>
            <a:r>
              <a:rPr lang="en-US" altLang="en-US" sz="2000" dirty="0" smtClean="0"/>
              <a:t>: learning, perceived usefulness.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C00000"/>
                </a:solidFill>
              </a:rPr>
              <a:t>Attractiveness</a:t>
            </a:r>
            <a:r>
              <a:rPr lang="en-US" altLang="en-US" sz="2000" dirty="0" smtClean="0"/>
              <a:t>: engagement, fun.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C00000"/>
                </a:solidFill>
              </a:rPr>
              <a:t>Efficiency</a:t>
            </a:r>
            <a:r>
              <a:rPr lang="en-US" altLang="en-US" sz="2000" dirty="0" smtClean="0"/>
              <a:t>: ease of access for teachers/students, scaling to numbers.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C00000"/>
                </a:solidFill>
              </a:rPr>
              <a:t>Accessibility</a:t>
            </a:r>
            <a:r>
              <a:rPr lang="en-US" altLang="en-US" sz="2000" dirty="0" smtClean="0"/>
              <a:t>: inclusiveness, handling diversity.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The main role of the technology is one or more of the above.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Keep these in mind as we discuss the following projects.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EA79C5-B1EB-478C-9163-AABA6C91E35A}" type="slidenum">
              <a:rPr lang="en-IN" altLang="en-US" smtClean="0"/>
              <a:pPr/>
              <a:t>2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42669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et_iit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38993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Visit Us</a:t>
            </a:r>
            <a:endParaRPr lang="en-IN" altLang="en-US" sz="40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7550"/>
            <a:ext cx="8686800" cy="4437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Openings: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Faculty - Short &amp; long-term visits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Students – PhD / Post-doc in 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Contact information: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Sridhar Iyer		</a:t>
            </a:r>
            <a:r>
              <a:rPr lang="en-US" altLang="en-US" dirty="0" smtClean="0">
                <a:hlinkClick r:id="rId3"/>
              </a:rPr>
              <a:t>sri@iitb.ac.in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9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Educational Technology Research @ IIT B</a:t>
            </a:r>
            <a:endParaRPr lang="en-IN" alt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C00000"/>
                </a:solidFill>
              </a:rPr>
              <a:t>Technology Enabled Learning of Thinking Skills</a:t>
            </a:r>
          </a:p>
          <a:p>
            <a:pPr lvl="1" eaLnBrk="1" hangingPunct="1"/>
            <a:r>
              <a:rPr lang="en-US" altLang="en-US" sz="2400" smtClean="0"/>
              <a:t>Process skills of pan-domain applicability</a:t>
            </a:r>
            <a:endParaRPr lang="en-US" altLang="en-US" smtClean="0"/>
          </a:p>
          <a:p>
            <a:pPr eaLnBrk="1" hangingPunct="1"/>
            <a:r>
              <a:rPr lang="en-US" altLang="en-US" sz="2800" smtClean="0"/>
              <a:t>Engineering Design, Modeling, Estimation</a:t>
            </a:r>
          </a:p>
          <a:p>
            <a:pPr eaLnBrk="1" hangingPunct="1"/>
            <a:r>
              <a:rPr lang="en-US" altLang="en-US" sz="2800" smtClean="0"/>
              <a:t>Data visualization, Representational competence </a:t>
            </a:r>
          </a:p>
          <a:p>
            <a:pPr eaLnBrk="1" hangingPunct="1"/>
            <a:r>
              <a:rPr lang="en-US" altLang="en-US" sz="2800" smtClean="0"/>
              <a:t>Computational thinking, Problem posing</a:t>
            </a:r>
          </a:p>
          <a:p>
            <a:pPr eaLnBrk="1" hangingPunct="1"/>
            <a:r>
              <a:rPr lang="en-US" altLang="en-US" sz="2800" smtClean="0"/>
              <a:t>Systems thinking, …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C00000"/>
                </a:solidFill>
              </a:rPr>
              <a:t>Teacher Professional Development</a:t>
            </a:r>
          </a:p>
          <a:p>
            <a:pPr eaLnBrk="1" hangingPunct="1"/>
            <a:r>
              <a:rPr lang="en-US" altLang="en-US" sz="2800" smtClean="0"/>
              <a:t>Workshop models, Instruction design, …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C67AFB-976E-4781-9911-058EA3A832E8}" type="slidenum">
              <a:rPr lang="en-IN" altLang="en-US" smtClean="0"/>
              <a:pPr/>
              <a:t>21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686800" cy="5762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Research – sample Ph.D. theses</a:t>
            </a:r>
            <a:endParaRPr lang="en-IN" altLang="en-US" sz="36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025" y="692150"/>
            <a:ext cx="7202488" cy="5876925"/>
          </a:xfrm>
        </p:spPr>
        <p:txBody>
          <a:bodyPr/>
          <a:lstStyle/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Development and assessment of engineering design competencies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Spatial skills such as mental rotation of 3D objects 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Graph interpretation and data visualization skills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Scientific abilities such as macro-micro thinking (Physics)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Systems thinking (Biology), problem-posing (Computer Science), debugging and trouble-shooting (Computer Science).</a:t>
            </a:r>
          </a:p>
          <a:p>
            <a:pPr marL="0" indent="0" eaLnBrk="1" hangingPunct="1">
              <a:lnSpc>
                <a:spcPct val="125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en-US" sz="1800" dirty="0" smtClean="0"/>
              <a:t> </a:t>
            </a:r>
            <a:endParaRPr lang="en-IN" altLang="en-US" sz="1800" dirty="0" smtClean="0"/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Framework for scaffolding programming to Hindi-medium learners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Interactivity enhancing factors for Visualizations in engineering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Development of guidelines to design and evaluate Virtual Labs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Collaborative approach for programming using Spoken Tutorials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buFontTx/>
              <a:buNone/>
              <a:defRPr/>
            </a:pPr>
            <a:endParaRPr lang="en-IN" altLang="en-US" sz="1800" dirty="0" smtClean="0"/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Teacher integration of technology in classroom 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Framework for customized visualization selection and integration 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endParaRPr lang="en-US" altLang="en-US" sz="1800" dirty="0" smtClean="0"/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 smtClean="0"/>
              <a:t>Automated generation and evaluation of assessment instrument</a:t>
            </a:r>
          </a:p>
          <a:p>
            <a:pPr marL="179388" indent="-179388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lang="en-IN" altLang="en-US" sz="1800" dirty="0"/>
              <a:t>C</a:t>
            </a:r>
            <a:r>
              <a:rPr lang="en-IN" altLang="en-US" sz="1800" dirty="0" smtClean="0"/>
              <a:t>onstructing customized textbooks from lecture  transcripts</a:t>
            </a:r>
            <a:endParaRPr lang="en-US" altLang="en-US" sz="1800" dirty="0" smtClean="0"/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07950" y="836613"/>
            <a:ext cx="1979613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</a:rPr>
              <a:t>TEL 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</a:rPr>
              <a:t>Thinking Skills</a:t>
            </a:r>
            <a:endParaRPr lang="en-IN" altLang="en-US" sz="2000" b="1" i="1">
              <a:solidFill>
                <a:schemeClr val="accent2"/>
              </a:solidFill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17463" y="3186113"/>
            <a:ext cx="17653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</a:rPr>
              <a:t>Frameworks for content and skill development</a:t>
            </a:r>
            <a:endParaRPr lang="en-IN" altLang="en-US" sz="2000" b="1" i="1">
              <a:solidFill>
                <a:schemeClr val="accent2"/>
              </a:solidFill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34925" y="6103938"/>
            <a:ext cx="21240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</a:rPr>
              <a:t>Automation of ET systems</a:t>
            </a:r>
            <a:endParaRPr lang="en-IN" altLang="en-US" sz="2000" b="1" i="1">
              <a:solidFill>
                <a:schemeClr val="accent2"/>
              </a:solidFill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142875" y="4959350"/>
            <a:ext cx="151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</a:rPr>
              <a:t>Teacher use of ET</a:t>
            </a:r>
            <a:endParaRPr lang="en-IN" altLang="en-US" sz="2000" b="1" i="1">
              <a:solidFill>
                <a:schemeClr val="accent2"/>
              </a:solidFill>
            </a:endParaRPr>
          </a:p>
        </p:txBody>
      </p:sp>
      <p:sp>
        <p:nvSpPr>
          <p:cNvPr id="215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5A6933-88BA-4F50-B064-2D65F6BEE1EE}" type="slidenum">
              <a:rPr lang="en-IN" altLang="en-US" smtClean="0"/>
              <a:pPr/>
              <a:t>22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National Mission on Education Through ICT (NMEICT)</a:t>
            </a:r>
            <a:endParaRPr lang="en-IN" altLang="en-US" sz="40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773238"/>
            <a:ext cx="8893175" cy="482441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Policy: Government of India is committed to supporting education through effective use of ICT.</a:t>
            </a:r>
          </a:p>
          <a:p>
            <a:pPr eaLnBrk="1" hangingPunct="1"/>
            <a:r>
              <a:rPr lang="en-IN" altLang="en-US" sz="2400" smtClean="0">
                <a:hlinkClick r:id="rId3"/>
              </a:rPr>
              <a:t>www.sakshat.ac.in</a:t>
            </a:r>
            <a:r>
              <a:rPr lang="en-IN" altLang="en-US" sz="2400" smtClean="0"/>
              <a:t> </a:t>
            </a:r>
            <a:endParaRPr lang="en-US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Launched in 2009. </a:t>
            </a:r>
          </a:p>
          <a:p>
            <a:pPr eaLnBrk="1" hangingPunct="1"/>
            <a:r>
              <a:rPr lang="en-US" altLang="en-US" sz="2400" smtClean="0"/>
              <a:t>100+ projects, 20+ institutions, Rs 6000crore (~1 billion USD)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All content under Open Education Resources </a:t>
            </a:r>
          </a:p>
          <a:p>
            <a:pPr eaLnBrk="1" hangingPunct="1"/>
            <a:r>
              <a:rPr lang="en-US" altLang="en-US" sz="2400" smtClean="0"/>
              <a:t>Technology developed under FOSS</a:t>
            </a:r>
          </a:p>
          <a:p>
            <a:pPr eaLnBrk="1" hangingPunct="1"/>
            <a:r>
              <a:rPr lang="en-US" altLang="en-US" sz="2400" smtClean="0"/>
              <a:t>Research in Technology for Education</a:t>
            </a:r>
          </a:p>
          <a:p>
            <a:pPr eaLnBrk="1" hangingPunct="1"/>
            <a:r>
              <a:rPr lang="en-US" altLang="en-US" sz="2400" smtClean="0"/>
              <a:t>Support for conferences – T4E 2012-16</a:t>
            </a:r>
            <a:r>
              <a:rPr lang="en-IN" altLang="en-US" sz="2400" smtClean="0"/>
              <a:t>, ICCE 2016.</a:t>
            </a:r>
            <a:endParaRPr lang="en-US" altLang="en-US" sz="24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EA79C5-B1EB-478C-9163-AABA6C91E35A}" type="slidenum">
              <a:rPr lang="en-IN" altLang="en-US" smtClean="0"/>
              <a:pPr/>
              <a:t>3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NMEICT Project – T10KT</a:t>
            </a:r>
            <a:endParaRPr lang="en-IN" altLang="en-US" sz="40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0925"/>
            <a:ext cx="8424862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Teach 10000 Teachers (T10KT) features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6363" y="4400550"/>
            <a:ext cx="8713787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/>
              <a:t>310 remote centers</a:t>
            </a:r>
          </a:p>
          <a:p>
            <a:pPr eaLnBrk="1" hangingPunct="1">
              <a:defRPr/>
            </a:pPr>
            <a:r>
              <a:rPr lang="en-US" altLang="en-US" sz="2400" dirty="0" smtClean="0"/>
              <a:t>2-4 week long teacher training workshops in </a:t>
            </a:r>
            <a:r>
              <a:rPr lang="en-US" altLang="en-US" sz="2400" dirty="0" err="1" smtClean="0"/>
              <a:t>Engg</a:t>
            </a: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22 workshops – total of 125,000 teachers trained</a:t>
            </a:r>
          </a:p>
          <a:p>
            <a:pPr eaLnBrk="1" hangingPunct="1">
              <a:defRPr/>
            </a:pPr>
            <a:r>
              <a:rPr lang="en-US" altLang="en-US" sz="2400" dirty="0" smtClean="0"/>
              <a:t>Blended mode – Live lectures and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DejaVu Sans" charset="0"/>
                <a:cs typeface="DejaVu Sans" charset="0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DejaVu Sans" charset="0"/>
                <a:cs typeface="DejaVu Sans" charset="0"/>
              </a:rPr>
              <a:t>nteractions, with remote / online labs and assignments</a:t>
            </a: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400" dirty="0" smtClean="0">
                <a:hlinkClick r:id="rId2"/>
              </a:rPr>
              <a:t>http://www.it.iitb.ac.in/nmeict/</a:t>
            </a:r>
            <a:r>
              <a:rPr lang="en-US" altLang="en-US" sz="2400" dirty="0" smtClean="0"/>
              <a:t>  </a:t>
            </a:r>
          </a:p>
        </p:txBody>
      </p:sp>
      <p:pic>
        <p:nvPicPr>
          <p:cNvPr id="8197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31152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1745" r="36533" b="17145"/>
          <a:stretch>
            <a:fillRect/>
          </a:stretch>
        </p:blipFill>
        <p:spPr bwMode="auto">
          <a:xfrm>
            <a:off x="4462463" y="1770063"/>
            <a:ext cx="39608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5BDFE0-7CB1-4262-B303-D22A8B5FD78B}" type="slidenum">
              <a:rPr lang="en-IN" altLang="en-US" smtClean="0"/>
              <a:pPr/>
              <a:t>4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08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T10KT: Some details</a:t>
            </a:r>
            <a:endParaRPr lang="en-IN" altLang="en-US" sz="40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15969"/>
            <a:ext cx="8902351" cy="53276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Workshops on content</a:t>
            </a:r>
          </a:p>
          <a:p>
            <a:pPr lvl="1" eaLnBrk="1" hangingPunct="1"/>
            <a:r>
              <a:rPr lang="en-US" altLang="en-US" sz="2400" dirty="0" smtClean="0"/>
              <a:t>Programming, Computer networks, Thermodynamics, …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Workshops on teaching and research</a:t>
            </a:r>
          </a:p>
          <a:p>
            <a:pPr lvl="1" eaLnBrk="1" hangingPunct="1"/>
            <a:r>
              <a:rPr lang="en-US" altLang="en-US" sz="2400" dirty="0" smtClean="0"/>
              <a:t>Educational Technology for Engineering Teachers (ET4ET)</a:t>
            </a:r>
          </a:p>
          <a:p>
            <a:pPr lvl="1" eaLnBrk="1" hangingPunct="1"/>
            <a:r>
              <a:rPr lang="en-US" altLang="en-US" sz="2400" dirty="0" smtClean="0"/>
              <a:t>Research Methods in Educational Technology (RMET)</a:t>
            </a:r>
          </a:p>
          <a:p>
            <a:pPr lvl="1" eaLnBrk="1" hangingPunct="1"/>
            <a:r>
              <a:rPr lang="en-US" altLang="en-US" sz="2400" dirty="0" smtClean="0"/>
              <a:t>Technical Communication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MOOC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Courses through </a:t>
            </a:r>
            <a:r>
              <a:rPr lang="en-US" altLang="en-US" sz="2400" dirty="0" err="1" smtClean="0"/>
              <a:t>IITBx</a:t>
            </a:r>
            <a:r>
              <a:rPr lang="en-US" altLang="en-US" sz="2400" dirty="0" smtClean="0"/>
              <a:t> - </a:t>
            </a:r>
            <a:r>
              <a:rPr lang="en-US" altLang="en-US" sz="2400" dirty="0" smtClean="0">
                <a:hlinkClick r:id="rId2"/>
              </a:rPr>
              <a:t>www.iitbombayx.in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3 courses, 50 colleges, 35,000 students, so far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C00000"/>
                </a:solidFill>
              </a:rPr>
              <a:t>Course on Educational Technology starts Jan 7</a:t>
            </a:r>
            <a:r>
              <a:rPr lang="en-US" altLang="en-US" sz="2400" baseline="30000" dirty="0" smtClean="0">
                <a:solidFill>
                  <a:srgbClr val="C00000"/>
                </a:solidFill>
              </a:rPr>
              <a:t>th</a:t>
            </a:r>
            <a:r>
              <a:rPr lang="en-US" altLang="en-US" sz="2400" dirty="0" smtClean="0">
                <a:solidFill>
                  <a:srgbClr val="C00000"/>
                </a:solidFill>
              </a:rPr>
              <a:t>, 2016.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381750"/>
            <a:ext cx="21336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86DE14-F38C-4BB6-B234-79FD4A8B1290}" type="slidenum">
              <a:rPr lang="en-IN" altLang="en-US" smtClean="0"/>
              <a:pPr/>
              <a:t>5</a:t>
            </a:fld>
            <a:endParaRPr lang="en-I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74"/>
            <a:ext cx="8229600" cy="764624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T10KT: Some learnings</a:t>
            </a:r>
            <a:endParaRPr lang="en-IN" alt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98898"/>
            <a:ext cx="8640960" cy="578391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Findings: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Possible to do large scale professional development, with sound pedagogy, using technology for scaling.</a:t>
            </a:r>
          </a:p>
          <a:p>
            <a:pPr lvl="2" eaLnBrk="1" hangingPunct="1"/>
            <a:r>
              <a:rPr lang="en-US" altLang="en-US" sz="2000" dirty="0" smtClean="0"/>
              <a:t>Intention to use from ET4ET, Action research from RMET.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Focus on pedagogy is more important than technology.</a:t>
            </a:r>
          </a:p>
          <a:p>
            <a:pPr lvl="2" eaLnBrk="1" hangingPunct="1"/>
            <a:r>
              <a:rPr lang="en-US" altLang="en-US" sz="2000" dirty="0" smtClean="0"/>
              <a:t>We know this intuitively but we also showed it from data.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err="1" smtClean="0">
                <a:solidFill>
                  <a:srgbClr val="0070C0"/>
                </a:solidFill>
              </a:rPr>
              <a:t>Immersivity</a:t>
            </a:r>
            <a:r>
              <a:rPr lang="en-US" altLang="en-US" sz="2400" dirty="0" smtClean="0">
                <a:solidFill>
                  <a:srgbClr val="0070C0"/>
                </a:solidFill>
              </a:rPr>
              <a:t> and 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pertinency</a:t>
            </a:r>
            <a:r>
              <a:rPr lang="en-US" altLang="en-US" sz="2400" dirty="0" smtClean="0">
                <a:solidFill>
                  <a:srgbClr val="0070C0"/>
                </a:solidFill>
              </a:rPr>
              <a:t> are key drivers.</a:t>
            </a:r>
          </a:p>
          <a:p>
            <a:pPr lvl="2" eaLnBrk="1" hangingPunct="1"/>
            <a:r>
              <a:rPr lang="en-US" altLang="en-US" sz="2000" dirty="0" smtClean="0"/>
              <a:t>Authentic activities and immersion close to real context is crucial.</a:t>
            </a:r>
          </a:p>
          <a:p>
            <a:pPr lvl="1" eaLnBrk="1" hangingPunct="1"/>
            <a:r>
              <a:rPr lang="en-US" altLang="en-US" sz="2400" dirty="0" smtClean="0"/>
              <a:t>Early shift of ownership is crucial for sustainability.</a:t>
            </a: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Research work</a:t>
            </a:r>
          </a:p>
          <a:p>
            <a:pPr lvl="1" eaLnBrk="1" hangingPunct="1"/>
            <a:r>
              <a:rPr lang="en-US" altLang="en-US" sz="2400" dirty="0" smtClean="0"/>
              <a:t>PhD thesis on model for sustainability and scale.</a:t>
            </a:r>
          </a:p>
          <a:p>
            <a:pPr lvl="1" eaLnBrk="1" hangingPunct="1"/>
            <a:r>
              <a:rPr lang="en-US" altLang="en-US" sz="2400" dirty="0" smtClean="0"/>
              <a:t>PhD thesis on analysis of T10KT participants.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E42049-11A8-44ED-B6A2-74C9B88F0CCA}" type="slidenum">
              <a:rPr lang="en-IN" altLang="en-US" smtClean="0"/>
              <a:pPr/>
              <a:t>6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706437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NMEICT – Computer tools literacy</a:t>
            </a:r>
            <a:endParaRPr lang="en-IN" altLang="en-US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3950"/>
            <a:ext cx="8424862" cy="5689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smtClean="0"/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</a:p>
        </p:txBody>
      </p:sp>
      <p:pic>
        <p:nvPicPr>
          <p:cNvPr id="1126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981075"/>
            <a:ext cx="864870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95288" y="2466975"/>
            <a:ext cx="48244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hlinkClick r:id="rId4" action="ppaction://hlinkfile"/>
              </a:rPr>
              <a:t>www. </a:t>
            </a:r>
            <a:r>
              <a:rPr lang="en-IN" altLang="en-US" sz="2400">
                <a:hlinkClick r:id="rId4" action="ppaction://hlinkfile"/>
              </a:rPr>
              <a:t>spoken-tutorial.</a:t>
            </a:r>
            <a:r>
              <a:rPr lang="en-IN" altLang="en-US" sz="2400">
                <a:hlinkClick r:id="rId2"/>
              </a:rPr>
              <a:t>org </a:t>
            </a:r>
            <a:endParaRPr lang="en-IN" altLang="en-US" sz="2400"/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10 min self-learning video tutorials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300+ tutorials developed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22 Indian Languages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~900K students trained in 4 years</a:t>
            </a:r>
            <a:endParaRPr lang="en-IN" altLang="en-US" sz="2400"/>
          </a:p>
        </p:txBody>
      </p:sp>
      <p:pic>
        <p:nvPicPr>
          <p:cNvPr id="11270" name="Picture 9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25"/>
            <a:ext cx="30241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708400" y="5521325"/>
            <a:ext cx="5075238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hlinkClick r:id="rId6"/>
              </a:rPr>
              <a:t>www.fossee.in</a:t>
            </a:r>
            <a:r>
              <a:rPr lang="en-US" altLang="en-US" sz="2400"/>
              <a:t> </a:t>
            </a:r>
            <a:endParaRPr lang="en-IN" altLang="en-US" sz="24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Specific workshops in open-source tools such as Scilab, Python</a:t>
            </a:r>
            <a:endParaRPr lang="en-IN" altLang="en-US" sz="2400"/>
          </a:p>
        </p:txBody>
      </p:sp>
      <p:sp>
        <p:nvSpPr>
          <p:cNvPr id="112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447FE0-6452-4AEB-B371-AB6ECCE6FAD4}" type="slidenum">
              <a:rPr lang="en-IN" altLang="en-US" smtClean="0"/>
              <a:pPr/>
              <a:t>7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Spoken-Tutorials: some details</a:t>
            </a:r>
            <a:endParaRPr lang="en-IN" altLang="en-US" sz="40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532765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SELF Workshops (Spoken Tutorial based Education and Learning through Free FOSS study) on:</a:t>
            </a:r>
          </a:p>
          <a:p>
            <a:pPr lvl="1" eaLnBrk="1" hangingPunct="1"/>
            <a:r>
              <a:rPr lang="en-US" altLang="en-US" sz="2400" smtClean="0"/>
              <a:t>Basic IT skills – Use of Libre Office suite, Browsers, …</a:t>
            </a:r>
          </a:p>
          <a:p>
            <a:pPr lvl="1" eaLnBrk="1" hangingPunct="1"/>
            <a:r>
              <a:rPr lang="en-US" altLang="en-US" sz="2400" smtClean="0"/>
              <a:t>Programming – C++, Java, Python, …</a:t>
            </a:r>
          </a:p>
          <a:p>
            <a:pPr lvl="1" eaLnBrk="1" hangingPunct="1"/>
            <a:r>
              <a:rPr lang="en-US" altLang="en-US" sz="2400" smtClean="0"/>
              <a:t>Employability – Blender, InkSpace, …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800" smtClean="0"/>
              <a:t>From July 2011 till date:</a:t>
            </a:r>
            <a:endParaRPr lang="en-US" altLang="en-US" smtClean="0"/>
          </a:p>
          <a:p>
            <a:pPr lvl="1" eaLnBrk="1" hangingPunct="1"/>
            <a:r>
              <a:rPr lang="en-US" altLang="en-US" sz="2400" smtClean="0"/>
              <a:t>~2000 institutions participating</a:t>
            </a:r>
          </a:p>
          <a:p>
            <a:pPr lvl="1" eaLnBrk="1" hangingPunct="1"/>
            <a:r>
              <a:rPr lang="en-US" altLang="en-US" sz="2400" smtClean="0"/>
              <a:t>~22000 trainings conducted</a:t>
            </a:r>
          </a:p>
          <a:p>
            <a:pPr lvl="1" eaLnBrk="1" hangingPunct="1"/>
            <a:r>
              <a:rPr lang="en-US" altLang="en-US" sz="2400" smtClean="0"/>
              <a:t>~995000 students trained</a:t>
            </a:r>
          </a:p>
          <a:p>
            <a:pPr lvl="1" eaLnBrk="1" hangingPunct="1"/>
            <a:r>
              <a:rPr lang="en-US" altLang="en-US" sz="2400" smtClean="0"/>
              <a:t>Community participation for organizing trainings and creating contents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F78658-78F6-4909-A085-CB743B5DA380}" type="slidenum">
              <a:rPr lang="en-IN" altLang="en-US" smtClean="0"/>
              <a:pPr/>
              <a:t>8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507412" cy="8509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Spoken-Tutorials: Some learnings</a:t>
            </a:r>
            <a:endParaRPr lang="en-IN" altLang="en-US" sz="40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66788"/>
            <a:ext cx="8569325" cy="57023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Findings:</a:t>
            </a:r>
          </a:p>
          <a:p>
            <a:pPr lvl="1" eaLnBrk="1" hangingPunct="1"/>
            <a:r>
              <a:rPr lang="en-US" altLang="en-US" sz="2400" dirty="0"/>
              <a:t>F</a:t>
            </a:r>
            <a:r>
              <a:rPr lang="en-US" altLang="en-US" sz="2400" dirty="0" smtClean="0"/>
              <a:t>eedback of 25,000 participants:</a:t>
            </a:r>
          </a:p>
          <a:p>
            <a:pPr lvl="2" eaLnBrk="1" hangingPunct="1"/>
            <a:r>
              <a:rPr lang="en-US" altLang="en-US" sz="2000" dirty="0" smtClean="0"/>
              <a:t>using 5 point Likert Scale (from very bad to very good).</a:t>
            </a:r>
          </a:p>
          <a:p>
            <a:pPr lvl="2" eaLnBrk="1" hangingPunct="1"/>
            <a:r>
              <a:rPr lang="en-US" altLang="en-US" sz="2000" dirty="0" smtClean="0"/>
              <a:t>80% of the participants rate the quality of instructional content as “good” or “very good”.</a:t>
            </a:r>
          </a:p>
          <a:p>
            <a:pPr lvl="2" eaLnBrk="1" hangingPunct="1"/>
            <a:r>
              <a:rPr lang="en-US" altLang="en-US" sz="2000" dirty="0" smtClean="0"/>
              <a:t>75% rate the overall quality of SELF workshops to be “good” or “very good”.</a:t>
            </a:r>
          </a:p>
          <a:p>
            <a:pPr lvl="2" eaLnBrk="1" hangingPunct="1"/>
            <a:r>
              <a:rPr lang="en-US" altLang="en-US" sz="2000" dirty="0" smtClean="0"/>
              <a:t>60% rate the topics of study as “useful” or “very useful”.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Research work:</a:t>
            </a:r>
          </a:p>
          <a:p>
            <a:pPr lvl="1" eaLnBrk="1" hangingPunct="1"/>
            <a:r>
              <a:rPr lang="en-US" altLang="en-US" sz="2400" dirty="0" smtClean="0"/>
              <a:t>PhD thesis on effectiveness of teaching-learning of programming through Spoken Tutorials.</a:t>
            </a:r>
          </a:p>
          <a:p>
            <a:pPr lvl="1" eaLnBrk="1" hangingPunct="1"/>
            <a:r>
              <a:rPr lang="en-US" altLang="en-US" sz="2400" dirty="0" smtClean="0"/>
              <a:t>Post-doc opportunities also available.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9E5C83-9865-4BDC-944E-9B8069D5C763}" type="slidenum">
              <a:rPr lang="en-IN" altLang="en-US" smtClean="0"/>
              <a:pPr/>
              <a:t>9</a:t>
            </a:fld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00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1505</Words>
  <Application>Microsoft Office PowerPoint</Application>
  <PresentationFormat>On-screen Show (4:3)</PresentationFormat>
  <Paragraphs>275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DejaVu Sans</vt:lpstr>
      <vt:lpstr>Gill Sans</vt:lpstr>
      <vt:lpstr>ＭＳ Ｐゴシック</vt:lpstr>
      <vt:lpstr>Wingdings</vt:lpstr>
      <vt:lpstr>Default Design</vt:lpstr>
      <vt:lpstr>PowerPoint Presentation</vt:lpstr>
      <vt:lpstr>Preamble: Goals &amp; Metrics of TEL</vt:lpstr>
      <vt:lpstr>National Mission on Education Through ICT (NMEICT)</vt:lpstr>
      <vt:lpstr>NMEICT Project – T10KT</vt:lpstr>
      <vt:lpstr>T10KT: Some details</vt:lpstr>
      <vt:lpstr>T10KT: Some learnings</vt:lpstr>
      <vt:lpstr>NMEICT – Computer tools literacy</vt:lpstr>
      <vt:lpstr>Spoken-Tutorials: some details</vt:lpstr>
      <vt:lpstr>Spoken-Tutorials: Some learnings</vt:lpstr>
      <vt:lpstr>e-Yantra</vt:lpstr>
      <vt:lpstr>NMEICT Projects</vt:lpstr>
      <vt:lpstr>OSCAR: Some details</vt:lpstr>
      <vt:lpstr>OSCAR: Some learnings</vt:lpstr>
      <vt:lpstr>Other IITB Projects</vt:lpstr>
      <vt:lpstr>Computer Masti: Some details</vt:lpstr>
      <vt:lpstr>Computer Masti: Some learnings</vt:lpstr>
      <vt:lpstr>Reflections: Sustainability at scale</vt:lpstr>
      <vt:lpstr>Recommendations Proposed IITB Model for outreach </vt:lpstr>
      <vt:lpstr>Upcoming Conferences at IITB</vt:lpstr>
      <vt:lpstr>Visit Us</vt:lpstr>
      <vt:lpstr>Educational Technology Research @ IIT B</vt:lpstr>
      <vt:lpstr>Research – sample Ph.D. theses</vt:lpstr>
    </vt:vector>
  </TitlesOfParts>
  <Company>IIT Bombay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Problems and Opportunities in India</dc:title>
  <dc:creator>Sridhar Iyer</dc:creator>
  <cp:lastModifiedBy>Sridhar Iyer</cp:lastModifiedBy>
  <cp:revision>110</cp:revision>
  <dcterms:created xsi:type="dcterms:W3CDTF">2012-11-29T09:50:02Z</dcterms:created>
  <dcterms:modified xsi:type="dcterms:W3CDTF">2015-12-28T08:58:04Z</dcterms:modified>
</cp:coreProperties>
</file>