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88" r:id="rId2"/>
    <p:sldId id="314" r:id="rId3"/>
    <p:sldId id="315" r:id="rId4"/>
    <p:sldId id="316" r:id="rId5"/>
    <p:sldId id="317" r:id="rId6"/>
    <p:sldId id="291" r:id="rId7"/>
    <p:sldId id="278" r:id="rId8"/>
    <p:sldId id="292" r:id="rId9"/>
    <p:sldId id="293" r:id="rId10"/>
    <p:sldId id="284" r:id="rId11"/>
    <p:sldId id="303" r:id="rId12"/>
    <p:sldId id="304" r:id="rId13"/>
    <p:sldId id="295" r:id="rId14"/>
    <p:sldId id="296" r:id="rId15"/>
    <p:sldId id="297" r:id="rId16"/>
    <p:sldId id="318" r:id="rId17"/>
    <p:sldId id="298" r:id="rId18"/>
    <p:sldId id="285" r:id="rId19"/>
    <p:sldId id="268" r:id="rId20"/>
    <p:sldId id="270" r:id="rId21"/>
    <p:sldId id="299" r:id="rId22"/>
    <p:sldId id="311" r:id="rId23"/>
    <p:sldId id="261" r:id="rId24"/>
    <p:sldId id="271" r:id="rId25"/>
    <p:sldId id="265" r:id="rId26"/>
    <p:sldId id="273" r:id="rId27"/>
    <p:sldId id="274" r:id="rId28"/>
    <p:sldId id="319" r:id="rId29"/>
    <p:sldId id="275" r:id="rId30"/>
    <p:sldId id="286" r:id="rId31"/>
    <p:sldId id="312" r:id="rId32"/>
    <p:sldId id="309" r:id="rId33"/>
    <p:sldId id="313" r:id="rId34"/>
    <p:sldId id="308" r:id="rId35"/>
    <p:sldId id="302" r:id="rId36"/>
    <p:sldId id="301" r:id="rId37"/>
    <p:sldId id="306" r:id="rId38"/>
    <p:sldId id="307"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p:scale>
          <a:sx n="82" d="100"/>
          <a:sy n="82" d="100"/>
        </p:scale>
        <p:origin x="-1152"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DE07B20-29BD-4BEF-95BF-101B0BB87E4B}" type="datetimeFigureOut">
              <a:rPr lang="en-IN" smtClean="0"/>
              <a:pPr/>
              <a:t>06-12-2013</a:t>
            </a:fld>
            <a:endParaRPr lang="en-I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70A88B-9A41-4035-8612-E5874467EB20}" type="slidenum">
              <a:rPr lang="en-IN" smtClean="0"/>
              <a:pPr/>
              <a:t>‹#›</a:t>
            </a:fld>
            <a:endParaRPr lang="en-IN"/>
          </a:p>
        </p:txBody>
      </p:sp>
    </p:spTree>
    <p:extLst>
      <p:ext uri="{BB962C8B-B14F-4D97-AF65-F5344CB8AC3E}">
        <p14:creationId xmlns:p14="http://schemas.microsoft.com/office/powerpoint/2010/main" val="86243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dirty="0" smtClean="0"/>
          </a:p>
        </p:txBody>
      </p:sp>
      <p:sp>
        <p:nvSpPr>
          <p:cNvPr id="1638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D10A21AD-C075-4F5C-B275-6DE6CB9C905C}" type="slidenum">
              <a:rPr lang="en-IN" sz="1300">
                <a:latin typeface="Calibri" pitchFamily="34" charset="0"/>
              </a:rPr>
              <a:pPr algn="r"/>
              <a:t>2</a:t>
            </a:fld>
            <a:endParaRPr lang="en-IN" sz="13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F321BD8-C89A-400E-BED0-4989A471BFF2}" type="slidenum">
              <a:rPr lang="en-IN" smtClean="0">
                <a:latin typeface="Arial" pitchFamily="34" charset="0"/>
                <a:cs typeface="Arial" pitchFamily="34" charset="0"/>
              </a:rPr>
              <a:pPr/>
              <a:t>12</a:t>
            </a:fld>
            <a:endParaRPr lang="en-IN"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13</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14</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15</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16</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37</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843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631E4190-10E1-45CA-97B1-604A7F7F8688}" type="slidenum">
              <a:rPr lang="en-IN" sz="1300">
                <a:latin typeface="Calibri" pitchFamily="34" charset="0"/>
              </a:rPr>
              <a:pPr algn="r"/>
              <a:t>3</a:t>
            </a:fld>
            <a:endParaRPr lang="en-IN"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048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3A906187-3288-4E0E-A9C4-92710707B46F}" type="slidenum">
              <a:rPr lang="en-IN" sz="1300">
                <a:latin typeface="Calibri" pitchFamily="34" charset="0"/>
              </a:rPr>
              <a:pPr algn="r"/>
              <a:t>4</a:t>
            </a:fld>
            <a:endParaRPr lang="en-IN"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dirty="0" smtClean="0"/>
          </a:p>
        </p:txBody>
      </p:sp>
      <p:sp>
        <p:nvSpPr>
          <p:cNvPr id="225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ACE7CA4-BECA-4454-875A-E038EC9A14A7}" type="slidenum">
              <a:rPr lang="en-IN" sz="1300">
                <a:latin typeface="Calibri" pitchFamily="34" charset="0"/>
              </a:rPr>
              <a:pPr algn="r"/>
              <a:t>5</a:t>
            </a:fld>
            <a:endParaRPr lang="en-IN" sz="13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7A2343-0F15-40A4-A114-00D327AF1454}" type="slidenum">
              <a:rPr lang="en-IN" smtClean="0">
                <a:latin typeface="Arial" pitchFamily="34" charset="0"/>
                <a:cs typeface="Arial" pitchFamily="34" charset="0"/>
              </a:rPr>
              <a:pPr/>
              <a:t>11</a:t>
            </a:fld>
            <a:endParaRPr lang="en-IN"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IIT Bombay</a:t>
            </a:r>
            <a:endParaRPr lang="en-IN"/>
          </a:p>
        </p:txBody>
      </p:sp>
      <p:sp>
        <p:nvSpPr>
          <p:cNvPr id="5" name="Footer Placeholder 4"/>
          <p:cNvSpPr>
            <a:spLocks noGrp="1"/>
          </p:cNvSpPr>
          <p:nvPr>
            <p:ph type="ftr" sz="quarter" idx="11"/>
          </p:nvPr>
        </p:nvSpPr>
        <p:spPr/>
        <p:txBody>
          <a:bodyPr/>
          <a:lstStyle/>
          <a:p>
            <a:r>
              <a:rPr lang="en-IN" smtClean="0"/>
              <a:t>TPS-ICER 2013</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IIT Bombay</a:t>
            </a:r>
            <a:endParaRPr lang="en-IN"/>
          </a:p>
        </p:txBody>
      </p:sp>
      <p:sp>
        <p:nvSpPr>
          <p:cNvPr id="5" name="Footer Placeholder 4"/>
          <p:cNvSpPr>
            <a:spLocks noGrp="1"/>
          </p:cNvSpPr>
          <p:nvPr>
            <p:ph type="ftr" sz="quarter" idx="11"/>
          </p:nvPr>
        </p:nvSpPr>
        <p:spPr/>
        <p:txBody>
          <a:bodyPr/>
          <a:lstStyle/>
          <a:p>
            <a:r>
              <a:rPr lang="en-IN" smtClean="0"/>
              <a:t>TPS-ICER 2013</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IIT Bombay</a:t>
            </a:r>
            <a:endParaRPr lang="en-IN"/>
          </a:p>
        </p:txBody>
      </p:sp>
      <p:sp>
        <p:nvSpPr>
          <p:cNvPr id="5" name="Footer Placeholder 4"/>
          <p:cNvSpPr>
            <a:spLocks noGrp="1"/>
          </p:cNvSpPr>
          <p:nvPr>
            <p:ph type="ftr" sz="quarter" idx="11"/>
          </p:nvPr>
        </p:nvSpPr>
        <p:spPr/>
        <p:txBody>
          <a:bodyPr/>
          <a:lstStyle/>
          <a:p>
            <a:r>
              <a:rPr lang="en-IN" smtClean="0"/>
              <a:t>TPS-ICER 2013</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IIT Bombay</a:t>
            </a:r>
            <a:endParaRPr lang="en-IN"/>
          </a:p>
        </p:txBody>
      </p:sp>
      <p:sp>
        <p:nvSpPr>
          <p:cNvPr id="5" name="Footer Placeholder 4"/>
          <p:cNvSpPr>
            <a:spLocks noGrp="1"/>
          </p:cNvSpPr>
          <p:nvPr>
            <p:ph type="ftr" sz="quarter" idx="11"/>
          </p:nvPr>
        </p:nvSpPr>
        <p:spPr/>
        <p:txBody>
          <a:bodyPr/>
          <a:lstStyle/>
          <a:p>
            <a:r>
              <a:rPr lang="en-IN" smtClean="0"/>
              <a:t>TPS-ICER 2013</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IIT Bombay</a:t>
            </a:r>
            <a:endParaRPr lang="en-IN"/>
          </a:p>
        </p:txBody>
      </p:sp>
      <p:sp>
        <p:nvSpPr>
          <p:cNvPr id="5" name="Footer Placeholder 4"/>
          <p:cNvSpPr>
            <a:spLocks noGrp="1"/>
          </p:cNvSpPr>
          <p:nvPr>
            <p:ph type="ftr" sz="quarter" idx="11"/>
          </p:nvPr>
        </p:nvSpPr>
        <p:spPr/>
        <p:txBody>
          <a:bodyPr/>
          <a:lstStyle/>
          <a:p>
            <a:r>
              <a:rPr lang="en-IN" smtClean="0"/>
              <a:t>TPS-ICER 2013</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IIT Bombay</a:t>
            </a:r>
            <a:endParaRPr lang="en-IN"/>
          </a:p>
        </p:txBody>
      </p:sp>
      <p:sp>
        <p:nvSpPr>
          <p:cNvPr id="6" name="Footer Placeholder 5"/>
          <p:cNvSpPr>
            <a:spLocks noGrp="1"/>
          </p:cNvSpPr>
          <p:nvPr>
            <p:ph type="ftr" sz="quarter" idx="11"/>
          </p:nvPr>
        </p:nvSpPr>
        <p:spPr/>
        <p:txBody>
          <a:bodyPr/>
          <a:lstStyle/>
          <a:p>
            <a:r>
              <a:rPr lang="en-IN" smtClean="0"/>
              <a:t>TPS-ICER 2013</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IIT Bombay</a:t>
            </a:r>
            <a:endParaRPr lang="en-IN"/>
          </a:p>
        </p:txBody>
      </p:sp>
      <p:sp>
        <p:nvSpPr>
          <p:cNvPr id="8" name="Footer Placeholder 7"/>
          <p:cNvSpPr>
            <a:spLocks noGrp="1"/>
          </p:cNvSpPr>
          <p:nvPr>
            <p:ph type="ftr" sz="quarter" idx="11"/>
          </p:nvPr>
        </p:nvSpPr>
        <p:spPr/>
        <p:txBody>
          <a:bodyPr/>
          <a:lstStyle/>
          <a:p>
            <a:r>
              <a:rPr lang="en-IN" smtClean="0"/>
              <a:t>TPS-ICER 2013</a:t>
            </a:r>
            <a:endParaRPr lang="en-IN"/>
          </a:p>
        </p:txBody>
      </p:sp>
      <p:sp>
        <p:nvSpPr>
          <p:cNvPr id="9" name="Slide Number Placeholder 8"/>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IIT Bombay</a:t>
            </a:r>
            <a:endParaRPr lang="en-IN"/>
          </a:p>
        </p:txBody>
      </p:sp>
      <p:sp>
        <p:nvSpPr>
          <p:cNvPr id="4" name="Footer Placeholder 3"/>
          <p:cNvSpPr>
            <a:spLocks noGrp="1"/>
          </p:cNvSpPr>
          <p:nvPr>
            <p:ph type="ftr" sz="quarter" idx="11"/>
          </p:nvPr>
        </p:nvSpPr>
        <p:spPr/>
        <p:txBody>
          <a:bodyPr/>
          <a:lstStyle/>
          <a:p>
            <a:r>
              <a:rPr lang="en-IN" smtClean="0"/>
              <a:t>TPS-ICER 2013</a:t>
            </a:r>
            <a:endParaRPr lang="en-IN"/>
          </a:p>
        </p:txBody>
      </p:sp>
      <p:sp>
        <p:nvSpPr>
          <p:cNvPr id="5" name="Slide Number Placeholder 4"/>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IN"/>
          </a:p>
        </p:txBody>
      </p:sp>
      <p:sp>
        <p:nvSpPr>
          <p:cNvPr id="3" name="Footer Placeholder 2"/>
          <p:cNvSpPr>
            <a:spLocks noGrp="1"/>
          </p:cNvSpPr>
          <p:nvPr>
            <p:ph type="ftr" sz="quarter" idx="11"/>
          </p:nvPr>
        </p:nvSpPr>
        <p:spPr/>
        <p:txBody>
          <a:bodyPr/>
          <a:lstStyle/>
          <a:p>
            <a:r>
              <a:rPr lang="en-IN" smtClean="0"/>
              <a:t>TPS-ICER 2013</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IIT Bombay</a:t>
            </a:r>
            <a:endParaRPr lang="en-IN"/>
          </a:p>
        </p:txBody>
      </p:sp>
      <p:sp>
        <p:nvSpPr>
          <p:cNvPr id="6" name="Footer Placeholder 5"/>
          <p:cNvSpPr>
            <a:spLocks noGrp="1"/>
          </p:cNvSpPr>
          <p:nvPr>
            <p:ph type="ftr" sz="quarter" idx="11"/>
          </p:nvPr>
        </p:nvSpPr>
        <p:spPr/>
        <p:txBody>
          <a:bodyPr/>
          <a:lstStyle/>
          <a:p>
            <a:r>
              <a:rPr lang="en-IN" smtClean="0"/>
              <a:t>TPS-ICER 2013</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IIT Bombay</a:t>
            </a:r>
            <a:endParaRPr lang="en-IN"/>
          </a:p>
        </p:txBody>
      </p:sp>
      <p:sp>
        <p:nvSpPr>
          <p:cNvPr id="6" name="Footer Placeholder 5"/>
          <p:cNvSpPr>
            <a:spLocks noGrp="1"/>
          </p:cNvSpPr>
          <p:nvPr>
            <p:ph type="ftr" sz="quarter" idx="11"/>
          </p:nvPr>
        </p:nvSpPr>
        <p:spPr/>
        <p:txBody>
          <a:bodyPr/>
          <a:lstStyle/>
          <a:p>
            <a:r>
              <a:rPr lang="en-IN" smtClean="0"/>
              <a:t>TPS-ICER 2013</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IIT Bombay</a:t>
            </a:r>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TPS-ICER 2013</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F5976-CE9D-4317-A140-F587A95E57E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t.iitb.ac.in/resourc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onvener.et@iitb.ac.in" TargetMode="External"/><Relationship Id="rId2" Type="http://schemas.openxmlformats.org/officeDocument/2006/relationships/hyperlink" Target="http://www.et.iitb.ac.in/resources" TargetMode="External"/><Relationship Id="rId1" Type="http://schemas.openxmlformats.org/officeDocument/2006/relationships/slideLayout" Target="../slideLayouts/slideLayout2.xml"/><Relationship Id="rId5" Type="http://schemas.openxmlformats.org/officeDocument/2006/relationships/hyperlink" Target="http://www.cse.iitb.ac.in/~sri" TargetMode="External"/><Relationship Id="rId4" Type="http://schemas.openxmlformats.org/officeDocument/2006/relationships/hyperlink" Target="mailto:sri@iitb.ac.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74638"/>
            <a:ext cx="8458200" cy="1143000"/>
          </a:xfrm>
        </p:spPr>
        <p:txBody>
          <a:bodyPr>
            <a:noAutofit/>
          </a:bodyPr>
          <a:lstStyle/>
          <a:p>
            <a:r>
              <a:rPr lang="en-IN" sz="3600" dirty="0" smtClean="0"/>
              <a:t>Think-Pair-Share: An active learning strategy</a:t>
            </a:r>
            <a:br>
              <a:rPr lang="en-IN" sz="3600" dirty="0" smtClean="0"/>
            </a:br>
            <a:r>
              <a:rPr lang="en-IN" sz="2800" dirty="0" smtClean="0"/>
              <a:t>Experiences from CS 101 + “How-To” for your course</a:t>
            </a:r>
            <a:endParaRPr lang="en-IN" sz="3600" dirty="0"/>
          </a:p>
        </p:txBody>
      </p:sp>
      <p:sp>
        <p:nvSpPr>
          <p:cNvPr id="2" name="TextBox 1"/>
          <p:cNvSpPr txBox="1"/>
          <p:nvPr/>
        </p:nvSpPr>
        <p:spPr>
          <a:xfrm>
            <a:off x="1690377" y="2438400"/>
            <a:ext cx="5777223" cy="3108543"/>
          </a:xfrm>
          <a:prstGeom prst="rect">
            <a:avLst/>
          </a:prstGeom>
          <a:noFill/>
        </p:spPr>
        <p:txBody>
          <a:bodyPr wrap="none" rtlCol="0">
            <a:spAutoFit/>
          </a:bodyPr>
          <a:lstStyle/>
          <a:p>
            <a:pPr algn="ctr"/>
            <a:r>
              <a:rPr lang="en-US" sz="2800" dirty="0" smtClean="0">
                <a:solidFill>
                  <a:srgbClr val="002060"/>
                </a:solidFill>
              </a:rPr>
              <a:t>Sridhar </a:t>
            </a:r>
            <a:r>
              <a:rPr lang="en-US" sz="2800" dirty="0" err="1" smtClean="0">
                <a:solidFill>
                  <a:srgbClr val="002060"/>
                </a:solidFill>
              </a:rPr>
              <a:t>Iyer</a:t>
            </a:r>
            <a:endParaRPr lang="en-US" sz="2800" dirty="0" smtClean="0">
              <a:solidFill>
                <a:srgbClr val="002060"/>
              </a:solidFill>
            </a:endParaRPr>
          </a:p>
          <a:p>
            <a:pPr algn="ctr"/>
            <a:endParaRPr lang="en-US" sz="2800" dirty="0" smtClean="0">
              <a:solidFill>
                <a:srgbClr val="0070C0"/>
              </a:solidFill>
            </a:endParaRPr>
          </a:p>
          <a:p>
            <a:pPr algn="ctr"/>
            <a:r>
              <a:rPr lang="en-US" sz="2400" dirty="0" smtClean="0"/>
              <a:t>Dept of CSE &amp;</a:t>
            </a:r>
          </a:p>
          <a:p>
            <a:pPr algn="ctr"/>
            <a:r>
              <a:rPr lang="en-US" sz="2400" dirty="0" smtClean="0"/>
              <a:t>IDP in Educational Technology</a:t>
            </a:r>
          </a:p>
          <a:p>
            <a:pPr algn="ctr"/>
            <a:r>
              <a:rPr lang="en-US" sz="2400" dirty="0" smtClean="0"/>
              <a:t>Indian Institute of Technology Bombay</a:t>
            </a:r>
            <a:endParaRPr lang="en-US" sz="2800" dirty="0" smtClean="0"/>
          </a:p>
          <a:p>
            <a:pPr algn="ctr"/>
            <a:endParaRPr lang="en-US" sz="2800" dirty="0" smtClean="0"/>
          </a:p>
          <a:p>
            <a:pPr algn="ctr"/>
            <a:r>
              <a:rPr lang="en-US" sz="2000" dirty="0" smtClean="0"/>
              <a:t>Based on joint work with: </a:t>
            </a:r>
          </a:p>
          <a:p>
            <a:pPr algn="ctr"/>
            <a:r>
              <a:rPr lang="en-US" sz="2000" dirty="0" err="1" smtClean="0"/>
              <a:t>Sahana</a:t>
            </a:r>
            <a:r>
              <a:rPr lang="en-US" sz="2000" dirty="0" smtClean="0"/>
              <a:t> Murthy, </a:t>
            </a:r>
            <a:r>
              <a:rPr lang="en-US" sz="2000" dirty="0" err="1" smtClean="0"/>
              <a:t>Aditi</a:t>
            </a:r>
            <a:r>
              <a:rPr lang="en-US" sz="2000" dirty="0" smtClean="0"/>
              <a:t> </a:t>
            </a:r>
            <a:r>
              <a:rPr lang="en-US" sz="2000" dirty="0" err="1" smtClean="0"/>
              <a:t>Kothiyal</a:t>
            </a:r>
            <a:r>
              <a:rPr lang="en-US" sz="2000" dirty="0" smtClean="0"/>
              <a:t>, and </a:t>
            </a:r>
            <a:r>
              <a:rPr lang="en-US" sz="2000" dirty="0" err="1" smtClean="0"/>
              <a:t>Rwitajit</a:t>
            </a:r>
            <a:r>
              <a:rPr lang="en-US" sz="2000" dirty="0" smtClean="0"/>
              <a:t> </a:t>
            </a:r>
            <a:r>
              <a:rPr lang="en-US" sz="2000" dirty="0" err="1" smtClean="0"/>
              <a:t>Majumdar</a:t>
            </a:r>
            <a:endParaRPr lang="en-US" sz="2000" dirty="0" smtClean="0"/>
          </a:p>
        </p:txBody>
      </p:sp>
      <p:sp>
        <p:nvSpPr>
          <p:cNvPr id="7" name="Slide Number Placeholder 6"/>
          <p:cNvSpPr>
            <a:spLocks noGrp="1"/>
          </p:cNvSpPr>
          <p:nvPr>
            <p:ph type="sldNum" sz="quarter" idx="12"/>
          </p:nvPr>
        </p:nvSpPr>
        <p:spPr/>
        <p:txBody>
          <a:bodyPr/>
          <a:lstStyle/>
          <a:p>
            <a:fld id="{B13F5976-CE9D-4317-A140-F587A95E57E9}" type="slidenum">
              <a:rPr lang="en-IN" smtClean="0"/>
              <a:pPr/>
              <a:t>1</a:t>
            </a:fld>
            <a:endParaRPr lang="en-IN"/>
          </a:p>
        </p:txBody>
      </p:sp>
      <p:pic>
        <p:nvPicPr>
          <p:cNvPr id="6" name="Picture 6" descr="http://upload.wikimedia.org/wikipedia/sa/d/da/IIT_Bombay_logo.png"/>
          <p:cNvPicPr>
            <a:picLocks noChangeAspect="1" noChangeArrowheads="1"/>
          </p:cNvPicPr>
          <p:nvPr/>
        </p:nvPicPr>
        <p:blipFill>
          <a:blip r:embed="rId2"/>
          <a:srcRect/>
          <a:stretch>
            <a:fillRect/>
          </a:stretch>
        </p:blipFill>
        <p:spPr bwMode="auto">
          <a:xfrm>
            <a:off x="7559675" y="5305425"/>
            <a:ext cx="1584325" cy="1552575"/>
          </a:xfrm>
          <a:prstGeom prst="rect">
            <a:avLst/>
          </a:prstGeom>
          <a:noFill/>
          <a:ln w="9525">
            <a:noFill/>
            <a:miter lim="800000"/>
            <a:headEnd/>
            <a:tailEnd/>
          </a:ln>
        </p:spPr>
      </p:pic>
      <p:sp>
        <p:nvSpPr>
          <p:cNvPr id="9" name="TextBox 8"/>
          <p:cNvSpPr txBox="1"/>
          <p:nvPr/>
        </p:nvSpPr>
        <p:spPr>
          <a:xfrm>
            <a:off x="40762" y="6019800"/>
            <a:ext cx="7155805" cy="769441"/>
          </a:xfrm>
          <a:prstGeom prst="rect">
            <a:avLst/>
          </a:prstGeom>
          <a:noFill/>
        </p:spPr>
        <p:txBody>
          <a:bodyPr wrap="none" rtlCol="0">
            <a:spAutoFit/>
          </a:bodyPr>
          <a:lstStyle/>
          <a:p>
            <a:r>
              <a:rPr lang="en-US" sz="1600" dirty="0" smtClean="0"/>
              <a:t>This presentation is released under Creative Commons-Attribution 4.0 License.</a:t>
            </a:r>
          </a:p>
          <a:p>
            <a:r>
              <a:rPr lang="en-US" sz="1400" dirty="0" smtClean="0"/>
              <a:t>	    You are free to use, distribute and modify it , including for commercial purposes, </a:t>
            </a:r>
          </a:p>
          <a:p>
            <a:r>
              <a:rPr lang="en-US" sz="1400" dirty="0" smtClean="0"/>
              <a:t>	    provided you acknowledge the source.</a:t>
            </a:r>
            <a:endParaRPr lang="en-US" sz="1400" dirty="0"/>
          </a:p>
        </p:txBody>
      </p:sp>
      <p:sp>
        <p:nvSpPr>
          <p:cNvPr id="27650" name="AutoShape 2" descr="Creative Commons Li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CC-BY.png"/>
          <p:cNvPicPr>
            <a:picLocks noChangeAspect="1"/>
          </p:cNvPicPr>
          <p:nvPr/>
        </p:nvPicPr>
        <p:blipFill>
          <a:blip r:embed="rId3"/>
          <a:stretch>
            <a:fillRect/>
          </a:stretch>
        </p:blipFill>
        <p:spPr>
          <a:xfrm>
            <a:off x="25540" y="6324600"/>
            <a:ext cx="1117460" cy="393651"/>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What is TPS? - Illustrated through activities on earlier slides.</a:t>
            </a:r>
          </a:p>
          <a:p>
            <a:pPr lvl="1"/>
            <a:r>
              <a:rPr lang="en-IN" sz="2000" dirty="0" smtClean="0"/>
              <a:t>Definition follows on the next slide.</a:t>
            </a:r>
          </a:p>
          <a:p>
            <a:endParaRPr lang="en-IN" sz="2400" dirty="0" smtClean="0"/>
          </a:p>
          <a:p>
            <a:r>
              <a:rPr lang="en-IN" sz="2400" dirty="0" smtClean="0"/>
              <a:t>Why use TPS?</a:t>
            </a:r>
          </a:p>
          <a:p>
            <a:pPr lvl="1"/>
            <a:r>
              <a:rPr lang="en-IN" sz="2000" dirty="0" smtClean="0"/>
              <a:t>Well known challenges to teaching-learning in large classes – more easy for students to tune out and get distracted into using their mobiles, talking, or other off-task activities. </a:t>
            </a:r>
          </a:p>
          <a:p>
            <a:pPr lvl="1">
              <a:buNone/>
            </a:pPr>
            <a:endParaRPr lang="en-IN" sz="2000" dirty="0" smtClean="0"/>
          </a:p>
          <a:p>
            <a:pPr lvl="1"/>
            <a:r>
              <a:rPr lang="en-IN" sz="2000" dirty="0" smtClean="0"/>
              <a:t>Active learning techniques that engage the entire class are required.</a:t>
            </a:r>
          </a:p>
          <a:p>
            <a:pPr lvl="1"/>
            <a:endParaRPr lang="en-US" sz="2000" dirty="0" smtClean="0"/>
          </a:p>
          <a:p>
            <a:pPr lvl="1"/>
            <a:r>
              <a:rPr lang="en-US" sz="2000" dirty="0" smtClean="0"/>
              <a:t>TPS is a relatively easy way to achieve the benefits of small group cooperative learning in a large class. </a:t>
            </a:r>
          </a:p>
          <a:p>
            <a:pPr lvl="1"/>
            <a:endParaRPr lang="en-US" sz="2000" dirty="0" smtClean="0"/>
          </a:p>
          <a:p>
            <a:pPr lvl="1"/>
            <a:r>
              <a:rPr lang="en-US" sz="2000" dirty="0" smtClean="0"/>
              <a:t>Formative assessment (rapid feedback that can be acted upon) is possible.</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Think-Pair-Share (TPS)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a:t>
            </a:fld>
            <a:endParaRPr lang="en-IN"/>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7475" y="685800"/>
            <a:ext cx="8931275" cy="5505450"/>
          </a:xfrm>
          <a:prstGeom prst="rect">
            <a:avLst/>
          </a:prstGeom>
          <a:noFill/>
          <a:ln w="9525">
            <a:noFill/>
            <a:miter lim="800000"/>
            <a:headEnd/>
            <a:tailEnd/>
          </a:ln>
        </p:spPr>
        <p:txBody>
          <a:bodyPr lIns="45720" rIns="0" anchor="ctr"/>
          <a:lstStyle/>
          <a:p>
            <a:r>
              <a:rPr lang="en-IN" sz="2400" dirty="0" smtClean="0">
                <a:solidFill>
                  <a:schemeClr val="tx1">
                    <a:lumMod val="95000"/>
                    <a:lumOff val="5000"/>
                  </a:schemeClr>
                </a:solidFill>
              </a:rPr>
              <a:t>Collaborative, active learning strategy, in which students work on a problem posed by instructor, </a:t>
            </a:r>
          </a:p>
          <a:p>
            <a:pPr lvl="1"/>
            <a:r>
              <a:rPr lang="en-IN" sz="2000" dirty="0" smtClean="0">
                <a:solidFill>
                  <a:schemeClr val="tx1">
                    <a:lumMod val="95000"/>
                    <a:lumOff val="5000"/>
                  </a:schemeClr>
                </a:solidFill>
              </a:rPr>
              <a:t>first individually (Think), then in pairs (Pair) or groups, and </a:t>
            </a:r>
          </a:p>
          <a:p>
            <a:pPr lvl="1"/>
            <a:r>
              <a:rPr lang="en-IN" sz="2000" dirty="0" smtClean="0">
                <a:solidFill>
                  <a:schemeClr val="tx1">
                    <a:lumMod val="95000"/>
                    <a:lumOff val="5000"/>
                  </a:schemeClr>
                </a:solidFill>
              </a:rPr>
              <a:t>finally together with the entire class (Share).</a:t>
            </a:r>
            <a:endParaRPr lang="en-US" sz="2400" b="1" dirty="0" smtClean="0">
              <a:solidFill>
                <a:schemeClr val="tx1">
                  <a:lumMod val="95000"/>
                  <a:lumOff val="5000"/>
                </a:schemeClr>
              </a:solidFill>
            </a:endParaRPr>
          </a:p>
          <a:p>
            <a:pPr>
              <a:lnSpc>
                <a:spcPct val="120000"/>
              </a:lnSpc>
              <a:spcBef>
                <a:spcPct val="30000"/>
              </a:spcBef>
              <a:buFont typeface="Arial" pitchFamily="34" charset="0"/>
              <a:buChar char="•"/>
            </a:pPr>
            <a:r>
              <a:rPr lang="en-US" sz="2000" b="1" dirty="0" smtClean="0">
                <a:solidFill>
                  <a:schemeClr val="tx1">
                    <a:lumMod val="95000"/>
                    <a:lumOff val="5000"/>
                  </a:schemeClr>
                </a:solidFill>
              </a:rPr>
              <a:t>T </a:t>
            </a:r>
            <a:r>
              <a:rPr lang="en-US" sz="2000" dirty="0">
                <a:solidFill>
                  <a:schemeClr val="tx1">
                    <a:lumMod val="95000"/>
                    <a:lumOff val="5000"/>
                  </a:schemeClr>
                </a:solidFill>
              </a:rPr>
              <a:t>(Think): Teacher asks a specific question about the topic. Students "think" about what they know or have learned, and come up with their own </a:t>
            </a:r>
            <a:r>
              <a:rPr lang="en-US" sz="2000" u="sng" dirty="0">
                <a:solidFill>
                  <a:schemeClr val="tx1">
                    <a:lumMod val="95000"/>
                    <a:lumOff val="5000"/>
                  </a:schemeClr>
                </a:solidFill>
              </a:rPr>
              <a:t>individual</a:t>
            </a:r>
            <a:r>
              <a:rPr lang="en-US" sz="2000" dirty="0">
                <a:solidFill>
                  <a:schemeClr val="tx1">
                    <a:lumMod val="95000"/>
                    <a:lumOff val="5000"/>
                  </a:schemeClr>
                </a:solidFill>
              </a:rPr>
              <a:t> answer to the question. [Takes 1-3 Minutes].</a:t>
            </a:r>
          </a:p>
          <a:p>
            <a:pPr>
              <a:lnSpc>
                <a:spcPct val="120000"/>
              </a:lnSpc>
              <a:spcBef>
                <a:spcPct val="30000"/>
              </a:spcBef>
              <a:buFont typeface="Arial" pitchFamily="34" charset="0"/>
              <a:buChar char="•"/>
            </a:pPr>
            <a:r>
              <a:rPr lang="en-US" sz="2000" b="1" dirty="0">
                <a:solidFill>
                  <a:schemeClr val="tx1">
                    <a:lumMod val="95000"/>
                    <a:lumOff val="5000"/>
                  </a:schemeClr>
                </a:solidFill>
              </a:rPr>
              <a:t>P </a:t>
            </a:r>
            <a:r>
              <a:rPr lang="en-US" sz="2000" dirty="0">
                <a:solidFill>
                  <a:schemeClr val="tx1">
                    <a:lumMod val="95000"/>
                    <a:lumOff val="5000"/>
                  </a:schemeClr>
                </a:solidFill>
              </a:rPr>
              <a:t>(Pair): Teacher asks another question, related to the previous one, that is suitable to deepen the students’ understanding of the topic. Each student is paired with another student. They share their thinking with each other and proceed with the task. [Takes 5-10 Minutes]. </a:t>
            </a:r>
          </a:p>
          <a:p>
            <a:pPr>
              <a:lnSpc>
                <a:spcPct val="120000"/>
              </a:lnSpc>
              <a:spcBef>
                <a:spcPct val="30000"/>
              </a:spcBef>
              <a:buFont typeface="Arial" pitchFamily="34" charset="0"/>
              <a:buChar char="•"/>
            </a:pPr>
            <a:r>
              <a:rPr lang="en-US" sz="2000" b="1" dirty="0">
                <a:solidFill>
                  <a:schemeClr val="tx1">
                    <a:lumMod val="95000"/>
                    <a:lumOff val="5000"/>
                  </a:schemeClr>
                </a:solidFill>
              </a:rPr>
              <a:t>S</a:t>
            </a:r>
            <a:r>
              <a:rPr lang="en-US" sz="2000" dirty="0">
                <a:solidFill>
                  <a:schemeClr val="tx1">
                    <a:lumMod val="95000"/>
                    <a:lumOff val="5000"/>
                  </a:schemeClr>
                </a:solidFill>
              </a:rPr>
              <a:t> (Share): Students share their thinking (or solution) with the entire class. Teacher moderates the discussion and highlights important points. [Takes 10-20 minutes].</a:t>
            </a:r>
          </a:p>
        </p:txBody>
      </p:sp>
      <p:sp>
        <p:nvSpPr>
          <p:cNvPr id="11267" name="Rectangle 3"/>
          <p:cNvSpPr>
            <a:spLocks noChangeArrowheads="1"/>
          </p:cNvSpPr>
          <p:nvPr/>
        </p:nvSpPr>
        <p:spPr bwMode="auto">
          <a:xfrm>
            <a:off x="0" y="73025"/>
            <a:ext cx="9144000" cy="569913"/>
          </a:xfrm>
          <a:prstGeom prst="rect">
            <a:avLst/>
          </a:prstGeom>
          <a:noFill/>
          <a:ln w="9525">
            <a:noFill/>
            <a:miter lim="800000"/>
            <a:headEnd/>
            <a:tailEnd/>
          </a:ln>
        </p:spPr>
        <p:txBody>
          <a:bodyPr anchor="ctr"/>
          <a:lstStyle/>
          <a:p>
            <a:pPr algn="ctr">
              <a:lnSpc>
                <a:spcPct val="120000"/>
              </a:lnSpc>
            </a:pPr>
            <a:r>
              <a:rPr lang="en-US" sz="4000" dirty="0" smtClean="0"/>
              <a:t>TPS: Definition</a:t>
            </a:r>
            <a:endParaRPr lang="en-US" sz="4000" dirty="0"/>
          </a:p>
        </p:txBody>
      </p:sp>
      <p:sp>
        <p:nvSpPr>
          <p:cNvPr id="11268" name="Slide Number Placeholder 7"/>
          <p:cNvSpPr>
            <a:spLocks noGrp="1"/>
          </p:cNvSpPr>
          <p:nvPr>
            <p:ph type="sldNum" sz="quarter" idx="12"/>
          </p:nvPr>
        </p:nvSpPr>
        <p:spPr>
          <a:noFill/>
        </p:spPr>
        <p:txBody>
          <a:bodyPr/>
          <a:lstStyle/>
          <a:p>
            <a:fld id="{0177967C-5ECF-4347-BB5C-28512835182A}" type="slidenum">
              <a:rPr lang="en-IN" smtClean="0">
                <a:latin typeface="Arial" pitchFamily="34" charset="0"/>
                <a:cs typeface="Arial" pitchFamily="34" charset="0"/>
              </a:rPr>
              <a:pPr/>
              <a:t>11</a:t>
            </a:fld>
            <a:endParaRPr lang="en-IN" smtClean="0">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7475" y="990600"/>
            <a:ext cx="8931275" cy="5334000"/>
          </a:xfrm>
          <a:prstGeom prst="rect">
            <a:avLst/>
          </a:prstGeom>
          <a:noFill/>
          <a:ln w="9525">
            <a:noFill/>
            <a:miter lim="800000"/>
            <a:headEnd/>
            <a:tailEnd/>
          </a:ln>
        </p:spPr>
        <p:txBody>
          <a:bodyPr lIns="45720" rIns="0" anchor="ctr"/>
          <a:lstStyle/>
          <a:p>
            <a:pPr>
              <a:lnSpc>
                <a:spcPct val="120000"/>
              </a:lnSpc>
              <a:spcBef>
                <a:spcPct val="30000"/>
              </a:spcBef>
              <a:buFont typeface="Arial" pitchFamily="34" charset="0"/>
              <a:buChar char="•"/>
            </a:pPr>
            <a:r>
              <a:rPr lang="en-US" sz="2400" dirty="0" smtClean="0"/>
              <a:t> Why </a:t>
            </a:r>
            <a:r>
              <a:rPr lang="en-US" sz="2400" dirty="0"/>
              <a:t>does </a:t>
            </a:r>
            <a:r>
              <a:rPr lang="en-US" sz="2400" dirty="0" smtClean="0"/>
              <a:t>TPS </a:t>
            </a:r>
            <a:r>
              <a:rPr lang="en-US" sz="2400" dirty="0"/>
              <a:t>work</a:t>
            </a:r>
            <a:r>
              <a:rPr lang="en-US" sz="2400" dirty="0" smtClean="0"/>
              <a:t>?</a:t>
            </a:r>
          </a:p>
          <a:p>
            <a:pPr lvl="1">
              <a:lnSpc>
                <a:spcPct val="120000"/>
              </a:lnSpc>
              <a:spcBef>
                <a:spcPct val="30000"/>
              </a:spcBef>
              <a:buFont typeface="Arial" pitchFamily="34" charset="0"/>
              <a:buChar char="•"/>
            </a:pPr>
            <a:r>
              <a:rPr lang="en-US" sz="2000" dirty="0" smtClean="0"/>
              <a:t> Students </a:t>
            </a:r>
            <a:r>
              <a:rPr lang="en-US" sz="2000" dirty="0"/>
              <a:t>are actively engaged</a:t>
            </a:r>
            <a:r>
              <a:rPr lang="en-US" sz="2000" dirty="0" smtClean="0"/>
              <a:t>.</a:t>
            </a:r>
          </a:p>
          <a:p>
            <a:pPr lvl="1">
              <a:lnSpc>
                <a:spcPct val="120000"/>
              </a:lnSpc>
              <a:spcBef>
                <a:spcPct val="30000"/>
              </a:spcBef>
              <a:buFont typeface="Arial" pitchFamily="34" charset="0"/>
              <a:buChar char="•"/>
            </a:pPr>
            <a:r>
              <a:rPr lang="en-US" sz="2000" dirty="0" smtClean="0"/>
              <a:t> Students </a:t>
            </a:r>
            <a:r>
              <a:rPr lang="en-US" sz="2000" dirty="0"/>
              <a:t>learn from each other (social process, teach=&gt;learn). </a:t>
            </a:r>
            <a:endParaRPr lang="en-US" sz="2000" dirty="0" smtClean="0"/>
          </a:p>
          <a:p>
            <a:pPr lvl="1">
              <a:lnSpc>
                <a:spcPct val="120000"/>
              </a:lnSpc>
              <a:spcBef>
                <a:spcPct val="30000"/>
              </a:spcBef>
              <a:buFont typeface="Arial" pitchFamily="34" charset="0"/>
              <a:buChar char="•"/>
            </a:pPr>
            <a:r>
              <a:rPr lang="en-US" sz="2000" dirty="0" smtClean="0"/>
              <a:t> Students </a:t>
            </a:r>
            <a:r>
              <a:rPr lang="en-US" sz="2000" dirty="0"/>
              <a:t>can tackle large and ill-structured problems, and develop the ability to consider multiple points of </a:t>
            </a:r>
            <a:r>
              <a:rPr lang="en-US" sz="2000" dirty="0" smtClean="0"/>
              <a:t>views.</a:t>
            </a:r>
            <a:endParaRPr lang="en-US" sz="2000" dirty="0"/>
          </a:p>
          <a:p>
            <a:pPr>
              <a:lnSpc>
                <a:spcPct val="120000"/>
              </a:lnSpc>
              <a:spcBef>
                <a:spcPct val="30000"/>
              </a:spcBef>
              <a:buFont typeface="Arial" pitchFamily="34" charset="0"/>
              <a:buChar char="•"/>
            </a:pPr>
            <a:endParaRPr lang="en-US" sz="2400" dirty="0" smtClean="0"/>
          </a:p>
          <a:p>
            <a:pPr>
              <a:lnSpc>
                <a:spcPct val="120000"/>
              </a:lnSpc>
              <a:spcBef>
                <a:spcPct val="30000"/>
              </a:spcBef>
              <a:buFont typeface="Arial" pitchFamily="34" charset="0"/>
              <a:buChar char="•"/>
            </a:pPr>
            <a:r>
              <a:rPr lang="en-US" sz="2400" dirty="0" smtClean="0"/>
              <a:t> Other </a:t>
            </a:r>
            <a:r>
              <a:rPr lang="en-US" sz="2400" dirty="0"/>
              <a:t>benefits</a:t>
            </a:r>
            <a:r>
              <a:rPr lang="en-US" sz="2400" dirty="0" smtClean="0"/>
              <a:t>:</a:t>
            </a:r>
          </a:p>
          <a:p>
            <a:pPr lvl="1">
              <a:lnSpc>
                <a:spcPct val="120000"/>
              </a:lnSpc>
              <a:spcBef>
                <a:spcPct val="30000"/>
              </a:spcBef>
              <a:buFont typeface="Arial" pitchFamily="34" charset="0"/>
              <a:buChar char="•"/>
            </a:pPr>
            <a:r>
              <a:rPr lang="en-US" sz="2000" dirty="0" smtClean="0"/>
              <a:t> Makes class interactive.</a:t>
            </a:r>
          </a:p>
          <a:p>
            <a:pPr lvl="1">
              <a:lnSpc>
                <a:spcPct val="120000"/>
              </a:lnSpc>
              <a:spcBef>
                <a:spcPct val="30000"/>
              </a:spcBef>
              <a:buFont typeface="Arial" pitchFamily="34" charset="0"/>
              <a:buChar char="•"/>
            </a:pPr>
            <a:r>
              <a:rPr lang="en-US" sz="2000" dirty="0" smtClean="0"/>
              <a:t> Students </a:t>
            </a:r>
            <a:r>
              <a:rPr lang="en-US" sz="2000" dirty="0"/>
              <a:t>realize that even others are </a:t>
            </a:r>
            <a:r>
              <a:rPr lang="en-US" sz="2000" dirty="0" smtClean="0"/>
              <a:t>struggling.</a:t>
            </a:r>
          </a:p>
          <a:p>
            <a:pPr lvl="1">
              <a:lnSpc>
                <a:spcPct val="120000"/>
              </a:lnSpc>
              <a:spcBef>
                <a:spcPct val="30000"/>
              </a:spcBef>
              <a:buFont typeface="Arial" pitchFamily="34" charset="0"/>
              <a:buChar char="•"/>
            </a:pPr>
            <a:r>
              <a:rPr lang="en-US" sz="2000" dirty="0" smtClean="0"/>
              <a:t> </a:t>
            </a:r>
            <a:r>
              <a:rPr lang="en-US" sz="2000" dirty="0"/>
              <a:t>Builds a friendly, yet academic </a:t>
            </a:r>
            <a:r>
              <a:rPr lang="en-US" sz="2000" dirty="0" smtClean="0"/>
              <a:t>atmosphere.</a:t>
            </a:r>
          </a:p>
          <a:p>
            <a:pPr lvl="1">
              <a:lnSpc>
                <a:spcPct val="120000"/>
              </a:lnSpc>
              <a:spcBef>
                <a:spcPct val="30000"/>
              </a:spcBef>
              <a:buFont typeface="Arial" pitchFamily="34" charset="0"/>
              <a:buChar char="•"/>
            </a:pPr>
            <a:r>
              <a:rPr lang="en-US" sz="2000" dirty="0" smtClean="0"/>
              <a:t> </a:t>
            </a:r>
            <a:r>
              <a:rPr lang="en-US" sz="2000" dirty="0"/>
              <a:t>Includes all the students in the teaching-learning </a:t>
            </a:r>
            <a:r>
              <a:rPr lang="en-US" sz="2000" dirty="0" smtClean="0"/>
              <a:t>process.</a:t>
            </a:r>
          </a:p>
          <a:p>
            <a:pPr lvl="1">
              <a:lnSpc>
                <a:spcPct val="120000"/>
              </a:lnSpc>
              <a:spcBef>
                <a:spcPct val="30000"/>
              </a:spcBef>
              <a:buFont typeface="Arial" pitchFamily="34" charset="0"/>
              <a:buChar char="•"/>
            </a:pPr>
            <a:endParaRPr lang="en-US" sz="2000" dirty="0"/>
          </a:p>
        </p:txBody>
      </p:sp>
      <p:sp>
        <p:nvSpPr>
          <p:cNvPr id="12291" name="Rectangle 3"/>
          <p:cNvSpPr>
            <a:spLocks noChangeArrowheads="1"/>
          </p:cNvSpPr>
          <p:nvPr/>
        </p:nvSpPr>
        <p:spPr bwMode="auto">
          <a:xfrm>
            <a:off x="0" y="73025"/>
            <a:ext cx="9144000" cy="855663"/>
          </a:xfrm>
          <a:prstGeom prst="rect">
            <a:avLst/>
          </a:prstGeom>
          <a:noFill/>
          <a:ln w="9525">
            <a:noFill/>
            <a:miter lim="800000"/>
            <a:headEnd/>
            <a:tailEnd/>
          </a:ln>
        </p:spPr>
        <p:txBody>
          <a:bodyPr anchor="ctr"/>
          <a:lstStyle/>
          <a:p>
            <a:pPr algn="ctr">
              <a:lnSpc>
                <a:spcPct val="120000"/>
              </a:lnSpc>
            </a:pPr>
            <a:r>
              <a:rPr lang="en-US" sz="4000" dirty="0" smtClean="0"/>
              <a:t>TPS: Benefits</a:t>
            </a:r>
            <a:endParaRPr lang="en-US" sz="4000" dirty="0"/>
          </a:p>
        </p:txBody>
      </p:sp>
      <p:sp>
        <p:nvSpPr>
          <p:cNvPr id="12292" name="Slide Number Placeholder 7"/>
          <p:cNvSpPr>
            <a:spLocks noGrp="1"/>
          </p:cNvSpPr>
          <p:nvPr>
            <p:ph type="sldNum" sz="quarter" idx="12"/>
          </p:nvPr>
        </p:nvSpPr>
        <p:spPr>
          <a:noFill/>
        </p:spPr>
        <p:txBody>
          <a:bodyPr/>
          <a:lstStyle/>
          <a:p>
            <a:fld id="{60617C8F-CD72-4C0F-8824-54B8C0A2BB3D}" type="slidenum">
              <a:rPr lang="en-IN" smtClean="0">
                <a:latin typeface="Arial" pitchFamily="34" charset="0"/>
                <a:cs typeface="Arial" pitchFamily="34" charset="0"/>
              </a:rPr>
              <a:pPr/>
              <a:t>12</a:t>
            </a:fld>
            <a:endParaRPr lang="en-IN" smtClean="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pPr marL="514350" indent="-514350"/>
            <a:r>
              <a:rPr lang="en-US" sz="2400" dirty="0" smtClean="0"/>
              <a:t>Consider an instructor who says: “My lectures are interactive. I show visualizations and demos. I ask questions to students, and encourage them to ask questions. My class proceeds based on these questions and answers.”</a:t>
            </a:r>
          </a:p>
          <a:p>
            <a:pPr marL="514350" indent="-514350">
              <a:buNone/>
            </a:pPr>
            <a:endParaRPr lang="en-US" sz="2400" dirty="0" smtClean="0"/>
          </a:p>
          <a:p>
            <a:pPr marL="514350" lvl="1" indent="-514350">
              <a:buFont typeface="Arial" pitchFamily="34" charset="0"/>
              <a:buChar char="•"/>
            </a:pPr>
            <a:r>
              <a:rPr lang="en-US" sz="2400" dirty="0" smtClean="0">
                <a:solidFill>
                  <a:srgbClr val="0000FF"/>
                </a:solidFill>
              </a:rPr>
              <a:t>Think (Individually): </a:t>
            </a:r>
            <a:r>
              <a:rPr lang="en-US" sz="2400" dirty="0" smtClean="0"/>
              <a:t>Write down 2-3 reasons for why this may not be an effective strategy. </a:t>
            </a:r>
            <a:r>
              <a:rPr lang="en-IN" sz="2000" dirty="0" smtClean="0">
                <a:solidFill>
                  <a:srgbClr val="C00000"/>
                </a:solidFill>
              </a:rPr>
              <a:t>[~1 Minute]</a:t>
            </a:r>
          </a:p>
          <a:p>
            <a:pPr marL="514350" indent="-514350"/>
            <a:endParaRPr lang="en-US" sz="2400" dirty="0" smtClean="0">
              <a:solidFill>
                <a:srgbClr val="0000FF"/>
              </a:solidFill>
            </a:endParaRPr>
          </a:p>
          <a:p>
            <a:pPr marL="514350" indent="-514350"/>
            <a:endParaRPr lang="en-US" sz="2400" dirty="0" smtClean="0">
              <a:solidFill>
                <a:srgbClr val="0000FF"/>
              </a:solidFill>
            </a:endParaRPr>
          </a:p>
          <a:p>
            <a:pPr marL="514350" indent="-514350"/>
            <a:endParaRPr lang="en-US" sz="2400" dirty="0" smtClean="0">
              <a:solidFill>
                <a:srgbClr val="0000FF"/>
              </a:solidFill>
            </a:endParaRPr>
          </a:p>
          <a:p>
            <a:pPr marL="514350" indent="-514350"/>
            <a:endParaRPr lang="en-US" sz="2400" dirty="0" smtClean="0">
              <a:solidFill>
                <a:srgbClr val="0000FF"/>
              </a:solidFill>
            </a:endParaRPr>
          </a:p>
          <a:p>
            <a:pPr marL="514350" indent="-514350"/>
            <a:r>
              <a:rPr lang="en-IN" sz="1800" dirty="0" smtClean="0">
                <a:solidFill>
                  <a:srgbClr val="00B0F0"/>
                </a:solidFill>
              </a:rPr>
              <a:t>Points mentioned by audience are noted in file tps-notings-idp-Dec2013.txt</a:t>
            </a:r>
            <a:endParaRPr lang="en-IN" sz="3600" dirty="0" smtClean="0">
              <a:solidFill>
                <a:srgbClr val="00B0F0"/>
              </a:solidFill>
            </a:endParaRP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 – 2</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13</a:t>
            </a:fld>
            <a:endParaRPr lang="en-IN"/>
          </a:p>
        </p:txBody>
      </p:sp>
      <p:sp>
        <p:nvSpPr>
          <p:cNvPr id="5" name="TextBox 4"/>
          <p:cNvSpPr txBox="1"/>
          <p:nvPr/>
        </p:nvSpPr>
        <p:spPr>
          <a:xfrm>
            <a:off x="609600" y="6260068"/>
            <a:ext cx="4188070" cy="369332"/>
          </a:xfrm>
          <a:prstGeom prst="rect">
            <a:avLst/>
          </a:prstGeom>
          <a:noFill/>
        </p:spPr>
        <p:txBody>
          <a:bodyPr wrap="none" rtlCol="0">
            <a:spAutoFit/>
          </a:bodyPr>
          <a:lstStyle/>
          <a:p>
            <a:r>
              <a:rPr lang="en-US" dirty="0" smtClean="0">
                <a:solidFill>
                  <a:srgbClr val="C00000"/>
                </a:solidFill>
              </a:rPr>
              <a:t>Pause here: Do this task before moving on </a:t>
            </a:r>
            <a:endParaRPr lang="en-US" dirty="0">
              <a:solidFill>
                <a:srgbClr val="C00000"/>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pPr marL="514350" indent="-514350"/>
            <a:r>
              <a:rPr lang="en-US" sz="1800" dirty="0" smtClean="0"/>
              <a:t>Consider an instructor who says: “My lectures are interactive. I show visualizations and demos. I ask questions to students, and encourage them to ask questions. My class proceeds based on these questions and answers.”</a:t>
            </a:r>
          </a:p>
          <a:p>
            <a:pPr marL="514350" indent="-514350"/>
            <a:r>
              <a:rPr lang="en-US" sz="1800" dirty="0" smtClean="0">
                <a:solidFill>
                  <a:srgbClr val="0000FF"/>
                </a:solidFill>
              </a:rPr>
              <a:t>Think (Individually): </a:t>
            </a:r>
            <a:r>
              <a:rPr lang="en-US" sz="1800" dirty="0" smtClean="0"/>
              <a:t>Write down 3-4 reasons for why this may not be an effective strategy. </a:t>
            </a:r>
            <a:r>
              <a:rPr lang="en-IN" sz="1800" dirty="0" smtClean="0">
                <a:solidFill>
                  <a:srgbClr val="C00000"/>
                </a:solidFill>
              </a:rPr>
              <a:t>[~1 Minute]</a:t>
            </a:r>
            <a:endParaRPr lang="en-US" sz="1800" dirty="0" smtClean="0"/>
          </a:p>
          <a:p>
            <a:pPr marL="514350" indent="-514350"/>
            <a:endParaRPr lang="en-US" sz="2400" dirty="0" smtClean="0">
              <a:solidFill>
                <a:srgbClr val="0000FF"/>
              </a:solidFill>
            </a:endParaRPr>
          </a:p>
          <a:p>
            <a:pPr marL="514350" indent="-514350"/>
            <a:r>
              <a:rPr lang="en-US" sz="2400" dirty="0" smtClean="0">
                <a:solidFill>
                  <a:srgbClr val="0000FF"/>
                </a:solidFill>
              </a:rPr>
              <a:t>Pair (with your neighbor): </a:t>
            </a:r>
            <a:r>
              <a:rPr lang="en-US" sz="2400" dirty="0" smtClean="0"/>
              <a:t>Select one reason from your list, and come up with a way in which you can rectify it. </a:t>
            </a:r>
            <a:r>
              <a:rPr lang="en-IN" sz="2400" dirty="0" smtClean="0">
                <a:solidFill>
                  <a:srgbClr val="C00000"/>
                </a:solidFill>
              </a:rPr>
              <a:t>[~2 Minutes]</a:t>
            </a:r>
            <a:endParaRPr lang="en-US" sz="2400" dirty="0" smtClean="0">
              <a:solidFill>
                <a:srgbClr val="0000FF"/>
              </a:solidFill>
            </a:endParaRP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 – 2 (Skip)</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14</a:t>
            </a:fld>
            <a:endParaRPr lang="en-IN"/>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pPr marL="514350" indent="-514350"/>
            <a:r>
              <a:rPr lang="en-US" sz="1800" dirty="0" smtClean="0"/>
              <a:t>One of your colleagues says: “I don’t just lecture. My classes are interactive. I show visualizations and demos. Students can ask questions in my class. I also ask questions to students. The class proceeds based on these questions and answers.”</a:t>
            </a:r>
          </a:p>
          <a:p>
            <a:pPr marL="514350" indent="-514350"/>
            <a:r>
              <a:rPr lang="en-US" sz="1800" dirty="0" smtClean="0">
                <a:solidFill>
                  <a:srgbClr val="0000FF"/>
                </a:solidFill>
              </a:rPr>
              <a:t>Think (Individually): </a:t>
            </a:r>
            <a:r>
              <a:rPr lang="en-US" sz="1800" dirty="0" smtClean="0"/>
              <a:t>Write down 3-4 reasons for why this may not be an effective strategy. </a:t>
            </a:r>
            <a:r>
              <a:rPr lang="en-IN" sz="1800" dirty="0" smtClean="0">
                <a:solidFill>
                  <a:srgbClr val="C00000"/>
                </a:solidFill>
              </a:rPr>
              <a:t>[~1 Minute]</a:t>
            </a:r>
            <a:endParaRPr lang="en-US" sz="1800" dirty="0" smtClean="0"/>
          </a:p>
          <a:p>
            <a:pPr marL="514350" indent="-514350"/>
            <a:r>
              <a:rPr lang="en-US" sz="1800" dirty="0" smtClean="0">
                <a:solidFill>
                  <a:srgbClr val="0000FF"/>
                </a:solidFill>
              </a:rPr>
              <a:t>Pair (with your neighbor): </a:t>
            </a:r>
            <a:r>
              <a:rPr lang="en-US" sz="1800" dirty="0" smtClean="0"/>
              <a:t>Select one reason from your list, and come up with a way in which you can rectify it. </a:t>
            </a:r>
            <a:r>
              <a:rPr lang="en-IN" sz="1800" dirty="0" smtClean="0">
                <a:solidFill>
                  <a:srgbClr val="C00000"/>
                </a:solidFill>
              </a:rPr>
              <a:t>[~2 Minutes]</a:t>
            </a:r>
            <a:endParaRPr lang="en-IN" sz="2400" dirty="0" smtClean="0">
              <a:solidFill>
                <a:srgbClr val="C00000"/>
              </a:solidFill>
            </a:endParaRPr>
          </a:p>
          <a:p>
            <a:pPr marL="514350" indent="-514350"/>
            <a:endParaRPr lang="en-IN" sz="2400" dirty="0" smtClean="0">
              <a:solidFill>
                <a:srgbClr val="C00000"/>
              </a:solidFill>
            </a:endParaRPr>
          </a:p>
          <a:p>
            <a:pPr marL="514350" indent="-514350"/>
            <a:r>
              <a:rPr lang="en-US" sz="2400" dirty="0" smtClean="0">
                <a:solidFill>
                  <a:srgbClr val="0000FF"/>
                </a:solidFill>
              </a:rPr>
              <a:t>Share:</a:t>
            </a:r>
            <a:r>
              <a:rPr lang="en-US" sz="2400" dirty="0" smtClean="0"/>
              <a:t> </a:t>
            </a:r>
            <a:r>
              <a:rPr lang="en-IN" sz="2200" dirty="0" smtClean="0">
                <a:solidFill>
                  <a:srgbClr val="C00000"/>
                </a:solidFill>
              </a:rPr>
              <a:t>[~5 Minutes]</a:t>
            </a:r>
            <a:endParaRPr lang="en-US" sz="2200" dirty="0" smtClean="0"/>
          </a:p>
          <a:p>
            <a:pPr marL="914400" lvl="1" indent="-514350"/>
            <a:r>
              <a:rPr lang="en-US" sz="2200" dirty="0" smtClean="0"/>
              <a:t>Create a combined list of reasons and corresponding strategies. </a:t>
            </a:r>
          </a:p>
          <a:p>
            <a:pPr marL="914400" lvl="1" indent="-514350"/>
            <a:r>
              <a:rPr lang="en-US" sz="2200" dirty="0" smtClean="0"/>
              <a:t>Discuss strategies that can cater to multiple reasons. </a:t>
            </a:r>
            <a:endParaRPr lang="en-IN" sz="2200" dirty="0" smtClean="0">
              <a:solidFill>
                <a:srgbClr val="C00000"/>
              </a:solidFill>
            </a:endParaRP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 – 2 (Skip)</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15</a:t>
            </a:fld>
            <a:endParaRPr lang="en-IN"/>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pPr marL="514350" indent="-514350">
              <a:buNone/>
            </a:pPr>
            <a:r>
              <a:rPr lang="en-IN" sz="2400" dirty="0" smtClean="0">
                <a:solidFill>
                  <a:schemeClr val="tx1">
                    <a:lumMod val="95000"/>
                    <a:lumOff val="5000"/>
                  </a:schemeClr>
                </a:solidFill>
              </a:rPr>
              <a:t>Some reasons:</a:t>
            </a:r>
          </a:p>
          <a:p>
            <a:pPr marL="514350" indent="-514350"/>
            <a:r>
              <a:rPr lang="en-IN" sz="2400" dirty="0" smtClean="0">
                <a:solidFill>
                  <a:schemeClr val="tx1">
                    <a:lumMod val="95000"/>
                    <a:lumOff val="5000"/>
                  </a:schemeClr>
                </a:solidFill>
              </a:rPr>
              <a:t>Students </a:t>
            </a:r>
            <a:r>
              <a:rPr lang="en-IN" sz="2400" dirty="0" err="1" smtClean="0">
                <a:solidFill>
                  <a:schemeClr val="tx1">
                    <a:lumMod val="95000"/>
                    <a:lumOff val="5000"/>
                  </a:schemeClr>
                </a:solidFill>
              </a:rPr>
              <a:t>dont</a:t>
            </a:r>
            <a:r>
              <a:rPr lang="en-IN" sz="2400" dirty="0" smtClean="0">
                <a:solidFill>
                  <a:schemeClr val="tx1">
                    <a:lumMod val="95000"/>
                    <a:lumOff val="5000"/>
                  </a:schemeClr>
                </a:solidFill>
              </a:rPr>
              <a:t> pay utmost attention.</a:t>
            </a:r>
          </a:p>
          <a:p>
            <a:pPr marL="514350" indent="-514350"/>
            <a:r>
              <a:rPr lang="en-IN" sz="2400" dirty="0" smtClean="0">
                <a:solidFill>
                  <a:schemeClr val="tx1">
                    <a:lumMod val="95000"/>
                    <a:lumOff val="5000"/>
                  </a:schemeClr>
                </a:solidFill>
              </a:rPr>
              <a:t>Students think that they know (understand) the topic because they are able to follow the lecture.</a:t>
            </a:r>
          </a:p>
          <a:p>
            <a:pPr marL="914400" lvl="1" indent="-514350"/>
            <a:r>
              <a:rPr lang="en-IN" sz="2000" dirty="0" smtClean="0">
                <a:solidFill>
                  <a:schemeClr val="tx1">
                    <a:lumMod val="95000"/>
                    <a:lumOff val="5000"/>
                  </a:schemeClr>
                </a:solidFill>
              </a:rPr>
              <a:t>They are not confronted with their misconceptions immediately.</a:t>
            </a:r>
            <a:endParaRPr lang="en-IN" sz="2400" dirty="0" smtClean="0">
              <a:solidFill>
                <a:schemeClr val="tx1">
                  <a:lumMod val="95000"/>
                  <a:lumOff val="5000"/>
                </a:schemeClr>
              </a:solidFill>
            </a:endParaRPr>
          </a:p>
          <a:p>
            <a:pPr marL="514350" indent="-514350"/>
            <a:r>
              <a:rPr lang="en-IN" sz="2400" dirty="0" smtClean="0">
                <a:solidFill>
                  <a:schemeClr val="tx1">
                    <a:lumMod val="95000"/>
                    <a:lumOff val="5000"/>
                  </a:schemeClr>
                </a:solidFill>
              </a:rPr>
              <a:t>It is difficult to ensure that all students in the class participate actively.</a:t>
            </a:r>
          </a:p>
          <a:p>
            <a:pPr marL="914400" lvl="1" indent="-514350"/>
            <a:r>
              <a:rPr lang="en-IN" sz="2000" dirty="0" smtClean="0">
                <a:solidFill>
                  <a:schemeClr val="tx1">
                    <a:lumMod val="95000"/>
                    <a:lumOff val="5000"/>
                  </a:schemeClr>
                </a:solidFill>
              </a:rPr>
              <a:t>Students with high motivation and achievement levels drive the pace.</a:t>
            </a:r>
          </a:p>
          <a:p>
            <a:pPr marL="914400" lvl="1" indent="-514350"/>
            <a:r>
              <a:rPr lang="en-IN" sz="2000" dirty="0" smtClean="0">
                <a:solidFill>
                  <a:schemeClr val="tx1">
                    <a:lumMod val="95000"/>
                    <a:lumOff val="5000"/>
                  </a:schemeClr>
                </a:solidFill>
              </a:rPr>
              <a:t>Students with low achievement levels get left behind.</a:t>
            </a:r>
            <a:endParaRPr lang="en-IN" sz="2400" dirty="0" smtClean="0">
              <a:solidFill>
                <a:schemeClr val="tx1">
                  <a:lumMod val="95000"/>
                  <a:lumOff val="5000"/>
                </a:schemeClr>
              </a:solidFill>
            </a:endParaRPr>
          </a:p>
          <a:p>
            <a:pPr marL="514350" indent="-514350"/>
            <a:r>
              <a:rPr lang="en-IN" sz="2400" dirty="0" smtClean="0">
                <a:solidFill>
                  <a:schemeClr val="tx1">
                    <a:lumMod val="95000"/>
                    <a:lumOff val="5000"/>
                  </a:schemeClr>
                </a:solidFill>
              </a:rPr>
              <a:t>Students have a barrier to responding directly to the instructor.</a:t>
            </a:r>
          </a:p>
          <a:p>
            <a:pPr marL="914400" lvl="1" indent="-514350"/>
            <a:r>
              <a:rPr lang="en-IN" sz="2000" dirty="0" smtClean="0">
                <a:solidFill>
                  <a:schemeClr val="tx1">
                    <a:lumMod val="95000"/>
                    <a:lumOff val="5000"/>
                  </a:schemeClr>
                </a:solidFill>
              </a:rPr>
              <a:t>Shy students </a:t>
            </a:r>
            <a:r>
              <a:rPr lang="en-IN" sz="2000" dirty="0" err="1" smtClean="0">
                <a:solidFill>
                  <a:schemeClr val="tx1">
                    <a:lumMod val="95000"/>
                    <a:lumOff val="5000"/>
                  </a:schemeClr>
                </a:solidFill>
              </a:rPr>
              <a:t>dont</a:t>
            </a:r>
            <a:r>
              <a:rPr lang="en-IN" sz="2000" dirty="0" smtClean="0">
                <a:solidFill>
                  <a:schemeClr val="tx1">
                    <a:lumMod val="95000"/>
                    <a:lumOff val="5000"/>
                  </a:schemeClr>
                </a:solidFill>
              </a:rPr>
              <a:t> ask questions, or give answer, even if they have one.</a:t>
            </a:r>
          </a:p>
          <a:p>
            <a:pPr marL="914400" lvl="1" indent="-514350"/>
            <a:r>
              <a:rPr lang="en-IN" sz="2000" dirty="0" smtClean="0">
                <a:solidFill>
                  <a:schemeClr val="tx1">
                    <a:lumMod val="95000"/>
                    <a:lumOff val="5000"/>
                  </a:schemeClr>
                </a:solidFill>
              </a:rPr>
              <a:t>Tactics that force all students to respond tend to be counter-productive.</a:t>
            </a:r>
          </a:p>
          <a:p>
            <a:pPr marL="514350" indent="-514350"/>
            <a:endParaRPr lang="en-IN" sz="2400" dirty="0" smtClean="0">
              <a:solidFill>
                <a:schemeClr val="tx1">
                  <a:lumMod val="95000"/>
                  <a:lumOff val="5000"/>
                </a:schemeClr>
              </a:solidFill>
            </a:endParaRPr>
          </a:p>
        </p:txBody>
      </p:sp>
      <p:sp>
        <p:nvSpPr>
          <p:cNvPr id="4" name="Title 3"/>
          <p:cNvSpPr>
            <a:spLocks noGrp="1"/>
          </p:cNvSpPr>
          <p:nvPr>
            <p:ph type="title"/>
          </p:nvPr>
        </p:nvSpPr>
        <p:spPr>
          <a:xfrm>
            <a:off x="152400" y="0"/>
            <a:ext cx="8839200" cy="838200"/>
          </a:xfrm>
        </p:spPr>
        <p:txBody>
          <a:bodyPr>
            <a:normAutofit fontScale="90000"/>
          </a:bodyPr>
          <a:lstStyle/>
          <a:p>
            <a:r>
              <a:rPr lang="en-US" dirty="0" smtClean="0"/>
              <a:t>Why ‘interactive lectures’ are not enough</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16</a:t>
            </a:fld>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lstStyle/>
          <a:p>
            <a:r>
              <a:rPr lang="en-US" dirty="0" smtClean="0"/>
              <a:t>TPS in CS 101</a:t>
            </a:r>
            <a:endParaRPr lang="en-US" dirty="0"/>
          </a:p>
        </p:txBody>
      </p:sp>
      <p:sp>
        <p:nvSpPr>
          <p:cNvPr id="4" name="Slide Number Placeholder 3"/>
          <p:cNvSpPr>
            <a:spLocks noGrp="1"/>
          </p:cNvSpPr>
          <p:nvPr>
            <p:ph type="sldNum" sz="quarter" idx="12"/>
          </p:nvPr>
        </p:nvSpPr>
        <p:spPr/>
        <p:txBody>
          <a:bodyPr/>
          <a:lstStyle/>
          <a:p>
            <a:fld id="{B13F5976-CE9D-4317-A140-F587A95E57E9}" type="slidenum">
              <a:rPr lang="en-IN" smtClean="0"/>
              <a:pPr/>
              <a:t>17</a:t>
            </a:fld>
            <a:endParaRPr lang="en-IN"/>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Instructional Goals: standard CS 101 context</a:t>
            </a:r>
          </a:p>
          <a:p>
            <a:pPr lvl="1"/>
            <a:r>
              <a:rPr lang="en-IN" sz="2000" dirty="0" smtClean="0"/>
              <a:t>Students should be able to read code, trace code, write code.</a:t>
            </a:r>
          </a:p>
          <a:p>
            <a:pPr lvl="1"/>
            <a:r>
              <a:rPr lang="en-IN" sz="2000" dirty="0" smtClean="0"/>
              <a:t>Students should be able to demonstrate conceptual understanding.</a:t>
            </a:r>
          </a:p>
          <a:p>
            <a:pPr lvl="1"/>
            <a:r>
              <a:rPr lang="en-IN" sz="2000" dirty="0" smtClean="0">
                <a:solidFill>
                  <a:srgbClr val="C00000"/>
                </a:solidFill>
              </a:rPr>
              <a:t>And (since multiple valid solutions may exist), students should be able to analyze the pros and cons of various solutions.</a:t>
            </a:r>
          </a:p>
          <a:p>
            <a:pPr lvl="1">
              <a:buNone/>
            </a:pPr>
            <a:endParaRPr lang="en-IN" sz="2000" dirty="0" smtClean="0"/>
          </a:p>
          <a:p>
            <a:r>
              <a:rPr lang="en-IN" sz="2400" dirty="0" smtClean="0"/>
              <a:t>Pedagogical Goals: </a:t>
            </a:r>
          </a:p>
          <a:p>
            <a:pPr lvl="1"/>
            <a:r>
              <a:rPr lang="en-IN" sz="2000" dirty="0" smtClean="0"/>
              <a:t>Incorporate active learning techniques a large classroom setting - keep students engaged with the content, with the instructor and with each other - through Writing, Talking, Reflecting.</a:t>
            </a:r>
          </a:p>
          <a:p>
            <a:pPr lvl="1"/>
            <a:r>
              <a:rPr lang="en-IN" sz="2000" dirty="0" smtClean="0"/>
              <a:t>Encourage a student to come up with his/her idea of the solution first.</a:t>
            </a:r>
          </a:p>
          <a:p>
            <a:pPr lvl="1"/>
            <a:r>
              <a:rPr lang="en-IN" sz="2000" dirty="0" smtClean="0"/>
              <a:t>Get students to work with each other for detailing, so that they do not feel daunted by the task. </a:t>
            </a:r>
          </a:p>
          <a:p>
            <a:pPr lvl="1">
              <a:buNone/>
            </a:pPr>
            <a:endParaRPr lang="en-IN" sz="2000" dirty="0" smtClean="0"/>
          </a:p>
          <a:p>
            <a:r>
              <a:rPr lang="en-IN" sz="2400" dirty="0" smtClean="0"/>
              <a:t>Our chosen technique – TPS.</a:t>
            </a:r>
            <a:endParaRPr lang="en-IN" sz="2000" dirty="0" smtClean="0"/>
          </a:p>
          <a:p>
            <a:r>
              <a:rPr lang="en-IN" sz="2400" dirty="0" smtClean="0">
                <a:solidFill>
                  <a:srgbClr val="C00000"/>
                </a:solidFill>
              </a:rPr>
              <a:t>Research Goal: Quantify the engagement &amp; learning due to TPS.</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Goals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18</a:t>
            </a:fld>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How we implemented TPS</a:t>
            </a:r>
            <a:endParaRPr lang="en-IN" dirty="0"/>
          </a:p>
        </p:txBody>
      </p:sp>
      <p:sp>
        <p:nvSpPr>
          <p:cNvPr id="3" name="Content Placeholder 2"/>
          <p:cNvSpPr>
            <a:spLocks noGrp="1"/>
          </p:cNvSpPr>
          <p:nvPr>
            <p:ph idx="1"/>
          </p:nvPr>
        </p:nvSpPr>
        <p:spPr>
          <a:xfrm>
            <a:off x="228600" y="762000"/>
            <a:ext cx="8458200" cy="5364163"/>
          </a:xfrm>
        </p:spPr>
        <p:txBody>
          <a:bodyPr>
            <a:normAutofit fontScale="70000" lnSpcReduction="20000"/>
          </a:bodyPr>
          <a:lstStyle/>
          <a:p>
            <a:r>
              <a:rPr lang="en-US" dirty="0" smtClean="0"/>
              <a:t>Think:</a:t>
            </a:r>
          </a:p>
          <a:p>
            <a:pPr lvl="1"/>
            <a:r>
              <a:rPr lang="en-IN" dirty="0" smtClean="0"/>
              <a:t>The instructor posed a question like predict the output  or write the pseudo-code. </a:t>
            </a:r>
          </a:p>
          <a:p>
            <a:pPr lvl="1"/>
            <a:r>
              <a:rPr lang="en-IN" dirty="0" smtClean="0"/>
              <a:t>The students worked individually on the task.</a:t>
            </a:r>
          </a:p>
          <a:p>
            <a:pPr lvl="1"/>
            <a:r>
              <a:rPr lang="en-IN" dirty="0" smtClean="0"/>
              <a:t>About two minutes.</a:t>
            </a:r>
          </a:p>
          <a:p>
            <a:r>
              <a:rPr lang="en-US" dirty="0" smtClean="0"/>
              <a:t>Pair:</a:t>
            </a:r>
            <a:endParaRPr lang="en-IN" dirty="0" smtClean="0"/>
          </a:p>
          <a:p>
            <a:pPr lvl="1"/>
            <a:r>
              <a:rPr lang="en-IN" dirty="0" smtClean="0"/>
              <a:t>The instructor gave a task related to the Think phase, such as check your </a:t>
            </a:r>
            <a:r>
              <a:rPr lang="en-IN" dirty="0" err="1" smtClean="0"/>
              <a:t>neighbor’s</a:t>
            </a:r>
            <a:r>
              <a:rPr lang="en-IN" dirty="0" smtClean="0"/>
              <a:t> solution, or work with your </a:t>
            </a:r>
            <a:r>
              <a:rPr lang="en-IN" dirty="0" err="1" smtClean="0"/>
              <a:t>neighbor</a:t>
            </a:r>
            <a:r>
              <a:rPr lang="en-IN" dirty="0" smtClean="0"/>
              <a:t> to write the detailed code for the given problem.</a:t>
            </a:r>
          </a:p>
          <a:p>
            <a:pPr lvl="1"/>
            <a:r>
              <a:rPr lang="en-IN" dirty="0" smtClean="0"/>
              <a:t>The students worked with one of their </a:t>
            </a:r>
            <a:r>
              <a:rPr lang="en-IN" dirty="0" err="1" smtClean="0"/>
              <a:t>neighbor’s</a:t>
            </a:r>
            <a:r>
              <a:rPr lang="en-IN" dirty="0" smtClean="0"/>
              <a:t> to complete the task</a:t>
            </a:r>
          </a:p>
          <a:p>
            <a:pPr lvl="1"/>
            <a:r>
              <a:rPr lang="en-IN" dirty="0" smtClean="0"/>
              <a:t>Three to five minutes. </a:t>
            </a:r>
          </a:p>
          <a:p>
            <a:r>
              <a:rPr lang="en-IN" dirty="0" smtClean="0"/>
              <a:t>Share:</a:t>
            </a:r>
            <a:r>
              <a:rPr lang="en-IN" i="1" dirty="0" smtClean="0"/>
              <a:t> </a:t>
            </a:r>
          </a:p>
          <a:p>
            <a:pPr lvl="1"/>
            <a:r>
              <a:rPr lang="en-IN" dirty="0" smtClean="0"/>
              <a:t>The instructor facilitated a class-wide discussion related to the tasks in the Think and Pair phases. </a:t>
            </a:r>
          </a:p>
          <a:p>
            <a:pPr lvl="1"/>
            <a:r>
              <a:rPr lang="en-IN" dirty="0" smtClean="0"/>
              <a:t>Students participated in the discussion to verify their solution, propose alternate solutions, and discuss ‘what-if’ scenarios. </a:t>
            </a:r>
          </a:p>
          <a:p>
            <a:pPr lvl="1"/>
            <a:r>
              <a:rPr lang="en-IN" dirty="0" smtClean="0"/>
              <a:t>Open ended, lasting from three to fifteen minutes depending on the intensity of the discussion. </a:t>
            </a:r>
            <a:endParaRPr lang="en-IN"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19</a:t>
            </a:fld>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4294967295"/>
          </p:nvPr>
        </p:nvSpPr>
        <p:spPr>
          <a:xfrm>
            <a:off x="152400" y="1052513"/>
            <a:ext cx="8763000" cy="5576887"/>
          </a:xfrm>
        </p:spPr>
        <p:txBody>
          <a:bodyPr>
            <a:normAutofit lnSpcReduction="10000"/>
          </a:bodyPr>
          <a:lstStyle/>
          <a:p>
            <a:pPr marL="177800" indent="-177800" eaLnBrk="1" hangingPunct="1">
              <a:buFont typeface="Arial" charset="0"/>
              <a:buNone/>
            </a:pPr>
            <a:r>
              <a:rPr lang="en-US" sz="2400" i="1" dirty="0" smtClean="0"/>
              <a:t> Approach to teaching and learning whose goal is to engage students with the content via specific activities that get </a:t>
            </a:r>
            <a:r>
              <a:rPr lang="en-US" sz="2400" i="1" u="sng" dirty="0" smtClean="0"/>
              <a:t>students</a:t>
            </a:r>
            <a:r>
              <a:rPr lang="en-US" sz="2400" i="1" dirty="0" smtClean="0"/>
              <a:t> to talk, write, reflect and express their thinking.</a:t>
            </a:r>
          </a:p>
          <a:p>
            <a:pPr marL="577850" lvl="1" indent="-177800"/>
            <a:r>
              <a:rPr lang="en-US" sz="1800" dirty="0" smtClean="0"/>
              <a:t>There are several instructional strategies that can come under active learning.</a:t>
            </a:r>
          </a:p>
          <a:p>
            <a:pPr marL="577850" lvl="1" indent="-177800"/>
            <a:r>
              <a:rPr lang="en-US" sz="1800" dirty="0" smtClean="0"/>
              <a:t>Many informal  strategies may have the same goal, but to be termed as active learning, they need to meet the following requirements.</a:t>
            </a:r>
            <a:endParaRPr lang="en-US" sz="2400" i="1" dirty="0" smtClean="0"/>
          </a:p>
          <a:p>
            <a:pPr marL="177800" indent="-177800" eaLnBrk="1" hangingPunct="1">
              <a:buFont typeface="Arial" charset="0"/>
              <a:buNone/>
            </a:pPr>
            <a:r>
              <a:rPr lang="en-US" sz="2400" dirty="0" smtClean="0"/>
              <a:t> </a:t>
            </a:r>
          </a:p>
          <a:p>
            <a:pPr marL="177800" indent="-177800" eaLnBrk="1" hangingPunct="1">
              <a:buFont typeface="Arial" charset="0"/>
              <a:buNone/>
            </a:pPr>
            <a:r>
              <a:rPr lang="en-US" sz="2400" u="sng" dirty="0" smtClean="0"/>
              <a:t>Requirements of active learning strategies:</a:t>
            </a:r>
          </a:p>
          <a:p>
            <a:pPr marL="177800" indent="-177800" eaLnBrk="1" hangingPunct="1">
              <a:spcBef>
                <a:spcPct val="30000"/>
              </a:spcBef>
            </a:pPr>
            <a:r>
              <a:rPr lang="en-US" sz="2400" dirty="0" smtClean="0"/>
              <a:t>Instructor creates carefully designed activities that require students to talk, write, reflect and express their thinking.</a:t>
            </a:r>
          </a:p>
          <a:p>
            <a:pPr marL="177800" indent="-177800" eaLnBrk="1" hangingPunct="1">
              <a:spcBef>
                <a:spcPct val="30000"/>
              </a:spcBef>
            </a:pPr>
            <a:r>
              <a:rPr lang="en-US" sz="2400" dirty="0" smtClean="0"/>
              <a:t>Students go </a:t>
            </a:r>
            <a:r>
              <a:rPr lang="en-IN" sz="2400" dirty="0" smtClean="0"/>
              <a:t>beyond listening, copying of notes, execution of prescribed procedures.</a:t>
            </a:r>
            <a:endParaRPr lang="en-US" sz="2400" dirty="0" smtClean="0"/>
          </a:p>
          <a:p>
            <a:pPr marL="177800" indent="-177800" eaLnBrk="1" hangingPunct="1">
              <a:spcBef>
                <a:spcPct val="30000"/>
              </a:spcBef>
            </a:pPr>
            <a:r>
              <a:rPr lang="en-US" sz="2400" dirty="0" smtClean="0"/>
              <a:t>Explicitly </a:t>
            </a:r>
            <a:r>
              <a:rPr lang="en-US" sz="2400" u="sng" dirty="0" smtClean="0"/>
              <a:t>based on theories</a:t>
            </a:r>
            <a:r>
              <a:rPr lang="en-US" sz="2400" dirty="0" smtClean="0"/>
              <a:t> of learning.</a:t>
            </a:r>
          </a:p>
          <a:p>
            <a:pPr marL="177800" indent="-177800" eaLnBrk="1" hangingPunct="1">
              <a:spcBef>
                <a:spcPct val="30000"/>
              </a:spcBef>
            </a:pPr>
            <a:r>
              <a:rPr lang="en-US" sz="2400" u="sng" dirty="0" smtClean="0"/>
              <a:t>Evaluated repeatedly</a:t>
            </a:r>
            <a:r>
              <a:rPr lang="en-US" sz="2400" dirty="0" smtClean="0"/>
              <a:t> through empirical research.</a:t>
            </a:r>
          </a:p>
          <a:p>
            <a:pPr marL="177800" indent="-177800" eaLnBrk="1" hangingPunct="1"/>
            <a:endParaRPr lang="en-US" sz="2400" dirty="0" smtClean="0"/>
          </a:p>
        </p:txBody>
      </p:sp>
      <p:sp>
        <p:nvSpPr>
          <p:cNvPr id="15362" name="Title 3"/>
          <p:cNvSpPr>
            <a:spLocks noGrp="1"/>
          </p:cNvSpPr>
          <p:nvPr>
            <p:ph type="title" idx="4294967295"/>
          </p:nvPr>
        </p:nvSpPr>
        <p:spPr>
          <a:xfrm>
            <a:off x="0" y="0"/>
            <a:ext cx="9144000" cy="838200"/>
          </a:xfrm>
        </p:spPr>
        <p:txBody>
          <a:bodyPr/>
          <a:lstStyle/>
          <a:p>
            <a:pPr eaLnBrk="1" hangingPunct="1"/>
            <a:r>
              <a:rPr lang="en-US" sz="4000" dirty="0" smtClean="0"/>
              <a:t>What is active learning?</a:t>
            </a:r>
            <a:endParaRPr lang="en-IN" sz="4000" dirty="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48ADF42-ABF0-41BB-8958-B0AC0DF30DA5}" type="slidenum">
              <a:rPr lang="en-IN" sz="1200">
                <a:solidFill>
                  <a:schemeClr val="tx1">
                    <a:tint val="75000"/>
                  </a:schemeClr>
                </a:solidFill>
                <a:latin typeface="+mn-lt"/>
                <a:cs typeface="+mn-cs"/>
              </a:rPr>
              <a:pPr algn="r" fontAlgn="auto">
                <a:spcBef>
                  <a:spcPts val="0"/>
                </a:spcBef>
                <a:spcAft>
                  <a:spcPts val="0"/>
                </a:spcAft>
                <a:defRPr/>
              </a:pPr>
              <a:t>2</a:t>
            </a:fld>
            <a:endParaRPr lang="en-IN" sz="1200">
              <a:solidFill>
                <a:schemeClr val="tx1">
                  <a:tint val="75000"/>
                </a:schemeClr>
              </a:solidFill>
              <a:latin typeface="+mn-lt"/>
              <a:cs typeface="+mn-cs"/>
            </a:endParaRPr>
          </a:p>
        </p:txBody>
      </p:sp>
      <p:sp>
        <p:nvSpPr>
          <p:cNvPr id="5" name="Slide Number Placeholder 4"/>
          <p:cNvSpPr>
            <a:spLocks noGrp="1"/>
          </p:cNvSpPr>
          <p:nvPr>
            <p:ph type="sldNum" sz="quarter" idx="12"/>
          </p:nvPr>
        </p:nvSpPr>
        <p:spPr/>
        <p:txBody>
          <a:bodyPr/>
          <a:lstStyle/>
          <a:p>
            <a:fld id="{B13F5976-CE9D-4317-A140-F587A95E57E9}" type="slidenum">
              <a:rPr lang="en-IN" smtClean="0"/>
              <a:pPr/>
              <a:t>2</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1 (conceptual)</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US" sz="2400" dirty="0" smtClean="0"/>
              <a:t>“Consider an unsorted array of N elements”. </a:t>
            </a:r>
          </a:p>
          <a:p>
            <a:r>
              <a:rPr lang="en-US" sz="2400" dirty="0" smtClean="0">
                <a:solidFill>
                  <a:srgbClr val="0070C0"/>
                </a:solidFill>
              </a:rPr>
              <a:t>Think:</a:t>
            </a:r>
            <a:r>
              <a:rPr lang="en-US" sz="2400" dirty="0" smtClean="0"/>
              <a:t> Write the pseudo code for sorting the array.</a:t>
            </a:r>
          </a:p>
          <a:p>
            <a:pPr lvl="1"/>
            <a:r>
              <a:rPr lang="en-US" sz="2000" i="1" dirty="0" smtClean="0"/>
              <a:t>Students do: Write down answer the given question.</a:t>
            </a:r>
          </a:p>
          <a:p>
            <a:pPr lvl="1"/>
            <a:r>
              <a:rPr lang="en-US" sz="2000" i="1" dirty="0" smtClean="0"/>
              <a:t>Instructor does: Encourages students to write, instead of working mentally.</a:t>
            </a:r>
          </a:p>
          <a:p>
            <a:r>
              <a:rPr lang="en-US" sz="2400" dirty="0" smtClean="0">
                <a:solidFill>
                  <a:srgbClr val="0070C0"/>
                </a:solidFill>
              </a:rPr>
              <a:t>Pair:</a:t>
            </a:r>
            <a:r>
              <a:rPr lang="en-US" sz="2400" dirty="0" smtClean="0"/>
              <a:t> Discuss your answer with your neighbor, do pros and cons analysis of your algorithms.</a:t>
            </a:r>
          </a:p>
          <a:p>
            <a:pPr lvl="1"/>
            <a:r>
              <a:rPr lang="en-US" sz="2000" i="1" dirty="0" smtClean="0"/>
              <a:t>Students do: (</a:t>
            </a:r>
            <a:r>
              <a:rPr lang="en-US" sz="2000" i="1" dirty="0" err="1" smtClean="0"/>
              <a:t>i</a:t>
            </a:r>
            <a:r>
              <a:rPr lang="en-US" sz="2000" i="1" dirty="0" smtClean="0"/>
              <a:t>) Identify parts of the answer that they have missed out. (ii) Discuss which answer is better; do pros-cons analysis if there are multiple solutions. </a:t>
            </a:r>
          </a:p>
          <a:p>
            <a:pPr lvl="1"/>
            <a:r>
              <a:rPr lang="en-US" sz="2000" i="1" dirty="0" smtClean="0"/>
              <a:t>Instructor does: (</a:t>
            </a:r>
            <a:r>
              <a:rPr lang="en-US" sz="2000" i="1" dirty="0" err="1" smtClean="0"/>
              <a:t>i</a:t>
            </a:r>
            <a:r>
              <a:rPr lang="en-US" sz="2000" i="1" dirty="0" smtClean="0"/>
              <a:t>) Walks around the class to get a feel of student solutions. (ii) Gives comments where necessary, to ensure that discussion is on-track. </a:t>
            </a:r>
          </a:p>
          <a:p>
            <a:r>
              <a:rPr lang="en-US" sz="2400" dirty="0" smtClean="0">
                <a:solidFill>
                  <a:srgbClr val="0070C0"/>
                </a:solidFill>
              </a:rPr>
              <a:t>Share:</a:t>
            </a:r>
            <a:r>
              <a:rPr lang="en-US" sz="2400" dirty="0" smtClean="0"/>
              <a:t> Participate in discussion of your solution and others.</a:t>
            </a:r>
          </a:p>
          <a:p>
            <a:pPr lvl="1"/>
            <a:r>
              <a:rPr lang="en-US" sz="2000" i="1" dirty="0" smtClean="0"/>
              <a:t>Students do: (</a:t>
            </a:r>
            <a:r>
              <a:rPr lang="en-US" sz="2000" i="1" dirty="0" err="1" smtClean="0"/>
              <a:t>i</a:t>
            </a:r>
            <a:r>
              <a:rPr lang="en-US" sz="2000" i="1" dirty="0" smtClean="0"/>
              <a:t>) Share their own solution. (ii) Critique other’s solutions.</a:t>
            </a:r>
          </a:p>
          <a:p>
            <a:pPr lvl="1"/>
            <a:r>
              <a:rPr lang="en-US" sz="2000" i="1" dirty="0" smtClean="0"/>
              <a:t>Instructor does: Discusses (</a:t>
            </a:r>
            <a:r>
              <a:rPr lang="en-US" sz="2000" i="1" dirty="0" err="1" smtClean="0"/>
              <a:t>i</a:t>
            </a:r>
            <a:r>
              <a:rPr lang="en-US" sz="2000" i="1" dirty="0" smtClean="0"/>
              <a:t>) What are all the essential parts in the answer? (ii) Pros-cons of various solutions given by students.</a:t>
            </a:r>
            <a:endParaRPr lang="en-US" sz="2400" dirty="0" smtClean="0"/>
          </a:p>
          <a:p>
            <a:r>
              <a:rPr lang="en-US" sz="2400" dirty="0" smtClean="0"/>
              <a:t>This TPS activity led to a discussion of various sorting algorithms. </a:t>
            </a:r>
          </a:p>
        </p:txBody>
      </p:sp>
      <p:sp>
        <p:nvSpPr>
          <p:cNvPr id="5" name="Slide Number Placeholder 4"/>
          <p:cNvSpPr>
            <a:spLocks noGrp="1"/>
          </p:cNvSpPr>
          <p:nvPr>
            <p:ph type="sldNum" sz="quarter" idx="12"/>
          </p:nvPr>
        </p:nvSpPr>
        <p:spPr/>
        <p:txBody>
          <a:bodyPr/>
          <a:lstStyle/>
          <a:p>
            <a:fld id="{B13F5976-CE9D-4317-A140-F587A95E57E9}" type="slidenum">
              <a:rPr lang="en-IN" smtClean="0"/>
              <a:pPr/>
              <a:t>20</a:t>
            </a:fld>
            <a:endParaRPr lang="en-IN"/>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2 (detailing)</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IN" sz="2400" dirty="0" smtClean="0"/>
              <a:t>Learning outcome</a:t>
            </a:r>
            <a:endParaRPr lang="en-IN" sz="2400" dirty="0"/>
          </a:p>
          <a:p>
            <a:pPr lvl="1"/>
            <a:r>
              <a:rPr lang="en-IN" sz="1800" dirty="0" smtClean="0"/>
              <a:t>“Students should be able to write programs for given task (using threads in Scratch)”.</a:t>
            </a:r>
          </a:p>
          <a:p>
            <a:r>
              <a:rPr lang="en-IN" sz="2400" dirty="0" smtClean="0"/>
              <a:t>Problem statement </a:t>
            </a:r>
            <a:endParaRPr lang="en-IN" sz="2400" i="1" dirty="0"/>
          </a:p>
          <a:p>
            <a:pPr lvl="1"/>
            <a:r>
              <a:rPr lang="en-IN" sz="1800" i="1" dirty="0" smtClean="0"/>
              <a:t>“</a:t>
            </a:r>
            <a:r>
              <a:rPr lang="en-IN" sz="1800" dirty="0" smtClean="0"/>
              <a:t>Recall the drag-and-drop game demo that</a:t>
            </a:r>
            <a:r>
              <a:rPr lang="en-IN" sz="1800" i="1" dirty="0" smtClean="0"/>
              <a:t> </a:t>
            </a:r>
            <a:r>
              <a:rPr lang="en-IN" sz="1800" dirty="0" smtClean="0"/>
              <a:t>we saw in the last class. You and your </a:t>
            </a:r>
            <a:r>
              <a:rPr lang="en-IN" sz="1800" dirty="0" err="1" smtClean="0"/>
              <a:t>neighbor</a:t>
            </a:r>
            <a:r>
              <a:rPr lang="en-IN" sz="1800" dirty="0" smtClean="0"/>
              <a:t> have to now create this game. One of you has to write the script (code) for the 'trashcan' object (sprite) while the other writes the script for the 'falling trash' sprite.”</a:t>
            </a:r>
          </a:p>
          <a:p>
            <a:endParaRPr lang="en-IN" sz="2400" dirty="0" smtClean="0"/>
          </a:p>
          <a:p>
            <a:r>
              <a:rPr lang="en-IN" sz="2400" dirty="0" smtClean="0">
                <a:solidFill>
                  <a:srgbClr val="0070C0"/>
                </a:solidFill>
              </a:rPr>
              <a:t>Think</a:t>
            </a:r>
            <a:r>
              <a:rPr lang="en-IN" sz="2400" dirty="0" smtClean="0"/>
              <a:t> (3 minutes)</a:t>
            </a:r>
          </a:p>
          <a:p>
            <a:pPr lvl="1"/>
            <a:r>
              <a:rPr lang="en-IN" sz="1800" dirty="0" smtClean="0"/>
              <a:t>Individually, students wrote the pseudo-code</a:t>
            </a:r>
            <a:r>
              <a:rPr lang="en-IN" sz="1800" i="1" dirty="0" smtClean="0"/>
              <a:t> </a:t>
            </a:r>
            <a:r>
              <a:rPr lang="en-IN" sz="1800" dirty="0" smtClean="0"/>
              <a:t>for their chosen sprite.</a:t>
            </a:r>
          </a:p>
          <a:p>
            <a:r>
              <a:rPr lang="en-IN" sz="2400" dirty="0" smtClean="0">
                <a:solidFill>
                  <a:srgbClr val="0070C0"/>
                </a:solidFill>
              </a:rPr>
              <a:t>Pair</a:t>
            </a:r>
            <a:r>
              <a:rPr lang="en-IN" sz="2400" dirty="0" smtClean="0"/>
              <a:t> (5 minutes)</a:t>
            </a:r>
            <a:endParaRPr lang="en-IN" sz="2400" dirty="0"/>
          </a:p>
          <a:p>
            <a:pPr lvl="1"/>
            <a:r>
              <a:rPr lang="en-IN" sz="1800" dirty="0" smtClean="0"/>
              <a:t>Along with their neighbor, each student wrote the code to interface his/her sprite with its counterpart written by the neighboring student.</a:t>
            </a:r>
          </a:p>
          <a:p>
            <a:r>
              <a:rPr lang="en-IN" sz="2400" dirty="0" smtClean="0">
                <a:solidFill>
                  <a:srgbClr val="0070C0"/>
                </a:solidFill>
              </a:rPr>
              <a:t>Share</a:t>
            </a:r>
            <a:r>
              <a:rPr lang="en-IN" sz="2400" dirty="0" smtClean="0"/>
              <a:t> (8-10 minutes)</a:t>
            </a:r>
            <a:endParaRPr lang="en-IN" sz="2400" dirty="0"/>
          </a:p>
          <a:p>
            <a:pPr lvl="1"/>
            <a:r>
              <a:rPr lang="en-IN" sz="1800" dirty="0" smtClean="0"/>
              <a:t>Instructor elicited responses from a few pairs and discussed their solution details. Pairs that had used different approaches from the ones discussed were encouraged to speak. Instructor summarized some solution approaches and their pros and cons.</a:t>
            </a:r>
            <a:endParaRPr lang="en-IN" sz="1800"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21</a:t>
            </a:fld>
            <a:endParaRPr lang="en-IN"/>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3 (design)</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US" sz="2400" dirty="0" smtClean="0"/>
              <a:t>Write a program to manage your ‘Contacts’ information. </a:t>
            </a:r>
          </a:p>
          <a:p>
            <a:pPr lvl="1"/>
            <a:r>
              <a:rPr lang="en-US" sz="2000" dirty="0" smtClean="0"/>
              <a:t>You need to store the following information about each contact – Name, Phone number, Email id. </a:t>
            </a:r>
          </a:p>
          <a:p>
            <a:pPr lvl="1"/>
            <a:r>
              <a:rPr lang="en-US" sz="2000" dirty="0" smtClean="0"/>
              <a:t>You need to provide functions to – Input, Lookup, Update and Delete – information.</a:t>
            </a:r>
          </a:p>
          <a:p>
            <a:pPr>
              <a:buNone/>
            </a:pPr>
            <a:endParaRPr lang="en-US" sz="2400" dirty="0" smtClean="0"/>
          </a:p>
          <a:p>
            <a:r>
              <a:rPr lang="en-US" sz="2400" dirty="0" smtClean="0">
                <a:solidFill>
                  <a:srgbClr val="0070C0"/>
                </a:solidFill>
              </a:rPr>
              <a:t>Think</a:t>
            </a:r>
            <a:r>
              <a:rPr lang="en-US" sz="2400" dirty="0" smtClean="0"/>
              <a:t>: How will you store the information? Write the C++ class declarations for the data structures.</a:t>
            </a:r>
          </a:p>
          <a:p>
            <a:endParaRPr lang="en-US" sz="1800" dirty="0" smtClean="0"/>
          </a:p>
          <a:p>
            <a:r>
              <a:rPr lang="en-US" sz="2400" dirty="0" smtClean="0">
                <a:solidFill>
                  <a:srgbClr val="0070C0"/>
                </a:solidFill>
              </a:rPr>
              <a:t>Pair</a:t>
            </a:r>
            <a:r>
              <a:rPr lang="en-US" sz="2400" dirty="0" smtClean="0"/>
              <a:t>: Discuss with your neighbor’s answer and agree on the class declarations.  Together, write the code for the functions. </a:t>
            </a:r>
          </a:p>
          <a:p>
            <a:endParaRPr lang="en-US" sz="2400" dirty="0" smtClean="0">
              <a:solidFill>
                <a:srgbClr val="0070C0"/>
              </a:solidFill>
            </a:endParaRPr>
          </a:p>
          <a:p>
            <a:r>
              <a:rPr lang="en-US" sz="2400" dirty="0" smtClean="0">
                <a:solidFill>
                  <a:srgbClr val="0070C0"/>
                </a:solidFill>
              </a:rPr>
              <a:t>Share</a:t>
            </a:r>
            <a:r>
              <a:rPr lang="en-US" sz="2400" dirty="0" smtClean="0"/>
              <a:t>:  Participate in discussion of your solutions and others.</a:t>
            </a:r>
          </a:p>
          <a:p>
            <a:pPr>
              <a:buNone/>
            </a:pPr>
            <a:endParaRPr lang="en-IN" sz="2400"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22</a:t>
            </a:fld>
            <a:endParaRPr lang="en-IN"/>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639762"/>
          </a:xfrm>
        </p:spPr>
        <p:txBody>
          <a:bodyPr>
            <a:normAutofit fontScale="90000"/>
          </a:bodyPr>
          <a:lstStyle/>
          <a:p>
            <a:r>
              <a:rPr lang="en-US" dirty="0" smtClean="0"/>
              <a:t>Did it work?</a:t>
            </a:r>
            <a:endParaRPr lang="en-IN" dirty="0"/>
          </a:p>
        </p:txBody>
      </p:sp>
      <p:sp>
        <p:nvSpPr>
          <p:cNvPr id="3" name="Content Placeholder 2"/>
          <p:cNvSpPr>
            <a:spLocks noGrp="1"/>
          </p:cNvSpPr>
          <p:nvPr>
            <p:ph idx="1"/>
          </p:nvPr>
        </p:nvSpPr>
        <p:spPr>
          <a:xfrm>
            <a:off x="228600" y="685800"/>
            <a:ext cx="8686800" cy="5440363"/>
          </a:xfrm>
        </p:spPr>
        <p:txBody>
          <a:bodyPr>
            <a:normAutofit lnSpcReduction="10000"/>
          </a:bodyPr>
          <a:lstStyle/>
          <a:p>
            <a:r>
              <a:rPr lang="en-US" sz="2400" dirty="0" smtClean="0"/>
              <a:t>We measured student engagement and learning:</a:t>
            </a:r>
          </a:p>
          <a:p>
            <a:pPr lvl="1"/>
            <a:r>
              <a:rPr lang="en-US" sz="2000" dirty="0" smtClean="0"/>
              <a:t>Observed a total of 13 TPS activities across the semester.</a:t>
            </a:r>
          </a:p>
          <a:p>
            <a:pPr lvl="1"/>
            <a:r>
              <a:rPr lang="en-US" sz="2000" dirty="0" smtClean="0"/>
              <a:t>Used data from 8 activities to create, validate and establish the reliability of our observation protocol </a:t>
            </a:r>
            <a:r>
              <a:rPr lang="en-US" sz="1800" dirty="0" smtClean="0"/>
              <a:t>(example given on a later slide)</a:t>
            </a:r>
            <a:r>
              <a:rPr lang="en-US" sz="2000" dirty="0" smtClean="0"/>
              <a:t>.</a:t>
            </a:r>
          </a:p>
          <a:p>
            <a:pPr lvl="1"/>
            <a:r>
              <a:rPr lang="en-US" sz="2000" dirty="0" smtClean="0"/>
              <a:t>Reporting findings and inferences from the remaining 5 TPS activities.</a:t>
            </a:r>
          </a:p>
          <a:p>
            <a:pPr lvl="1"/>
            <a:r>
              <a:rPr lang="en-US" sz="2000" dirty="0" smtClean="0"/>
              <a:t>One 2-group experiment to measure learning with and without TPS (not yet published).</a:t>
            </a:r>
          </a:p>
          <a:p>
            <a:endParaRPr lang="en-US" sz="2400" dirty="0" smtClean="0"/>
          </a:p>
          <a:p>
            <a:r>
              <a:rPr lang="en-US" sz="2400" dirty="0" smtClean="0"/>
              <a:t>Quantified student engagement levels</a:t>
            </a:r>
          </a:p>
          <a:p>
            <a:pPr lvl="1"/>
            <a:r>
              <a:rPr lang="en-US" sz="2000" dirty="0" smtClean="0"/>
              <a:t>83% of students on average mostly or fully engaged. </a:t>
            </a:r>
          </a:p>
          <a:p>
            <a:pPr lvl="1"/>
            <a:r>
              <a:rPr lang="en-IN" sz="2000" dirty="0" smtClean="0"/>
              <a:t>Predominant behaviors displayed were </a:t>
            </a:r>
          </a:p>
          <a:p>
            <a:pPr lvl="2"/>
            <a:r>
              <a:rPr lang="en-IN" sz="1800" dirty="0" smtClean="0"/>
              <a:t>writing the solution to the problem (Think), </a:t>
            </a:r>
          </a:p>
          <a:p>
            <a:pPr lvl="2"/>
            <a:r>
              <a:rPr lang="en-IN" sz="1800" dirty="0" smtClean="0"/>
              <a:t>discussing with neighbour or writing (Pair), </a:t>
            </a:r>
          </a:p>
          <a:p>
            <a:pPr lvl="2"/>
            <a:r>
              <a:rPr lang="en-IN" sz="1800" dirty="0" smtClean="0"/>
              <a:t>and following the class discussion (Share).</a:t>
            </a:r>
          </a:p>
          <a:p>
            <a:pPr lvl="1"/>
            <a:r>
              <a:rPr lang="en-US" sz="2000" dirty="0" smtClean="0"/>
              <a:t>Students self-perception of engagement matches our measurements.</a:t>
            </a:r>
          </a:p>
        </p:txBody>
      </p:sp>
      <p:sp>
        <p:nvSpPr>
          <p:cNvPr id="5" name="Slide Number Placeholder 4"/>
          <p:cNvSpPr>
            <a:spLocks noGrp="1"/>
          </p:cNvSpPr>
          <p:nvPr>
            <p:ph type="sldNum" sz="quarter" idx="12"/>
          </p:nvPr>
        </p:nvSpPr>
        <p:spPr/>
        <p:txBody>
          <a:bodyPr/>
          <a:lstStyle/>
          <a:p>
            <a:fld id="{B13F5976-CE9D-4317-A140-F587A95E57E9}" type="slidenum">
              <a:rPr lang="en-IN" smtClean="0"/>
              <a:pPr/>
              <a:t>23</a:t>
            </a:fld>
            <a:endParaRPr lang="en-IN"/>
          </a:p>
        </p:txBody>
      </p:sp>
      <p:sp>
        <p:nvSpPr>
          <p:cNvPr id="6" name="Text Box 4"/>
          <p:cNvSpPr txBox="1">
            <a:spLocks noChangeArrowheads="1"/>
          </p:cNvSpPr>
          <p:nvPr/>
        </p:nvSpPr>
        <p:spPr bwMode="auto">
          <a:xfrm>
            <a:off x="0" y="6078538"/>
            <a:ext cx="9144000" cy="584775"/>
          </a:xfrm>
          <a:prstGeom prst="rect">
            <a:avLst/>
          </a:prstGeom>
          <a:noFill/>
          <a:ln w="9525">
            <a:noFill/>
            <a:miter lim="800000"/>
            <a:headEnd/>
            <a:tailEnd/>
          </a:ln>
        </p:spPr>
        <p:txBody>
          <a:bodyPr lIns="72000" rIns="72000">
            <a:spAutoFit/>
          </a:bodyPr>
          <a:lstStyle/>
          <a:p>
            <a:r>
              <a:rPr lang="en-US" sz="1600" dirty="0" smtClean="0">
                <a:solidFill>
                  <a:srgbClr val="30AEAB"/>
                </a:solidFill>
                <a:latin typeface="Calibri" pitchFamily="34" charset="0"/>
                <a:cs typeface="Calibri" pitchFamily="34" charset="0"/>
              </a:rPr>
              <a:t>A. </a:t>
            </a:r>
            <a:r>
              <a:rPr lang="en-US" sz="1600" dirty="0" err="1" smtClean="0">
                <a:solidFill>
                  <a:srgbClr val="30AEAB"/>
                </a:solidFill>
                <a:latin typeface="Calibri" pitchFamily="34" charset="0"/>
                <a:cs typeface="Calibri" pitchFamily="34" charset="0"/>
              </a:rPr>
              <a:t>Kothiyal</a:t>
            </a:r>
            <a:r>
              <a:rPr lang="en-US" sz="1600" dirty="0" smtClean="0">
                <a:solidFill>
                  <a:srgbClr val="30AEAB"/>
                </a:solidFill>
                <a:latin typeface="Calibri" pitchFamily="34" charset="0"/>
                <a:cs typeface="Calibri" pitchFamily="34" charset="0"/>
              </a:rPr>
              <a:t>, R. </a:t>
            </a:r>
            <a:r>
              <a:rPr lang="en-US" sz="1600" dirty="0" err="1" smtClean="0">
                <a:solidFill>
                  <a:srgbClr val="30AEAB"/>
                </a:solidFill>
                <a:latin typeface="Calibri" pitchFamily="34" charset="0"/>
                <a:cs typeface="Calibri" pitchFamily="34" charset="0"/>
              </a:rPr>
              <a:t>Majumdar</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IN" sz="1600" dirty="0" smtClean="0">
                <a:solidFill>
                  <a:srgbClr val="30AEAB"/>
                </a:solidFill>
                <a:latin typeface="Calibri" pitchFamily="34" charset="0"/>
                <a:cs typeface="Calibri" pitchFamily="34" charset="0"/>
              </a:rPr>
              <a:t>Effect of Think-Pair-Share in a large CS1 class: 83% sustained engagement” ACM International Computing Education Research (</a:t>
            </a:r>
            <a:r>
              <a:rPr lang="en-US" sz="1600" dirty="0" smtClean="0">
                <a:solidFill>
                  <a:srgbClr val="30AEAB"/>
                </a:solidFill>
                <a:latin typeface="Calibri" pitchFamily="34" charset="0"/>
                <a:cs typeface="Calibri" pitchFamily="34" charset="0"/>
              </a:rPr>
              <a:t>ICER) Workshop, San Diego, 2013</a:t>
            </a:r>
            <a:endParaRPr lang="en-US" sz="1600" dirty="0">
              <a:solidFill>
                <a:srgbClr val="30AEAB"/>
              </a:solidFill>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How did we measure? - Observation Protocol</a:t>
            </a:r>
            <a:endParaRPr lang="en-IN" sz="3200" dirty="0"/>
          </a:p>
        </p:txBody>
      </p:sp>
      <p:pic>
        <p:nvPicPr>
          <p:cNvPr id="4" name="Content Placeholder 3" descr="obv_protocol.jpg"/>
          <p:cNvPicPr>
            <a:picLocks noGrp="1" noChangeAspect="1"/>
          </p:cNvPicPr>
          <p:nvPr>
            <p:ph idx="1"/>
          </p:nvPr>
        </p:nvPicPr>
        <p:blipFill>
          <a:blip r:embed="rId2" cstate="print"/>
          <a:stretch>
            <a:fillRect/>
          </a:stretch>
        </p:blipFill>
        <p:spPr>
          <a:xfrm>
            <a:off x="533400" y="1043830"/>
            <a:ext cx="7924800" cy="5585570"/>
          </a:xfrm>
        </p:spPr>
      </p:pic>
      <p:sp>
        <p:nvSpPr>
          <p:cNvPr id="6" name="Slide Number Placeholder 5"/>
          <p:cNvSpPr>
            <a:spLocks noGrp="1"/>
          </p:cNvSpPr>
          <p:nvPr>
            <p:ph type="sldNum" sz="quarter" idx="12"/>
          </p:nvPr>
        </p:nvSpPr>
        <p:spPr/>
        <p:txBody>
          <a:bodyPr/>
          <a:lstStyle/>
          <a:p>
            <a:fld id="{B13F5976-CE9D-4317-A140-F587A95E57E9}" type="slidenum">
              <a:rPr lang="en-IN" smtClean="0"/>
              <a:pPr/>
              <a:t>24</a:t>
            </a:fld>
            <a:endParaRPr lang="en-IN"/>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44" y="152400"/>
            <a:ext cx="8524056" cy="563562"/>
          </a:xfrm>
        </p:spPr>
        <p:txBody>
          <a:bodyPr>
            <a:normAutofit fontScale="90000"/>
          </a:bodyPr>
          <a:lstStyle/>
          <a:p>
            <a:r>
              <a:rPr lang="en-US" dirty="0" smtClean="0"/>
              <a:t>Frequencies of </a:t>
            </a:r>
            <a:r>
              <a:rPr lang="en-US" dirty="0" smtClean="0"/>
              <a:t>behaviors </a:t>
            </a:r>
            <a:r>
              <a:rPr lang="en-US" dirty="0" smtClean="0"/>
              <a:t>in each phase</a:t>
            </a:r>
            <a:endParaRPr lang="en-IN" dirty="0"/>
          </a:p>
        </p:txBody>
      </p:sp>
      <p:pic>
        <p:nvPicPr>
          <p:cNvPr id="1026" name="Picture 2" descr="D:\et\cs101\for upload-ICER\graphs\SHARE_final.jpg"/>
          <p:cNvPicPr>
            <a:picLocks noChangeAspect="1" noChangeArrowheads="1"/>
          </p:cNvPicPr>
          <p:nvPr/>
        </p:nvPicPr>
        <p:blipFill>
          <a:blip r:embed="rId2" cstate="print"/>
          <a:srcRect/>
          <a:stretch>
            <a:fillRect/>
          </a:stretch>
        </p:blipFill>
        <p:spPr bwMode="auto">
          <a:xfrm>
            <a:off x="2483768" y="4077072"/>
            <a:ext cx="3934786" cy="2160000"/>
          </a:xfrm>
          <a:prstGeom prst="rect">
            <a:avLst/>
          </a:prstGeom>
          <a:noFill/>
        </p:spPr>
      </p:pic>
      <p:pic>
        <p:nvPicPr>
          <p:cNvPr id="1027" name="Picture 3" descr="D:\et\cs101\for upload-ICER\graphs\THINK_final.jpg"/>
          <p:cNvPicPr>
            <a:picLocks noChangeAspect="1" noChangeArrowheads="1"/>
          </p:cNvPicPr>
          <p:nvPr/>
        </p:nvPicPr>
        <p:blipFill>
          <a:blip r:embed="rId3" cstate="print"/>
          <a:srcRect/>
          <a:stretch>
            <a:fillRect/>
          </a:stretch>
        </p:blipFill>
        <p:spPr bwMode="auto">
          <a:xfrm>
            <a:off x="467544" y="1556792"/>
            <a:ext cx="3852000" cy="2136613"/>
          </a:xfrm>
          <a:prstGeom prst="rect">
            <a:avLst/>
          </a:prstGeom>
          <a:noFill/>
        </p:spPr>
      </p:pic>
      <p:pic>
        <p:nvPicPr>
          <p:cNvPr id="1028" name="Picture 4" descr="D:\et\cs101\for upload-ICER\graphs\PAIR_final.jpg"/>
          <p:cNvPicPr>
            <a:picLocks noChangeAspect="1" noChangeArrowheads="1"/>
          </p:cNvPicPr>
          <p:nvPr/>
        </p:nvPicPr>
        <p:blipFill>
          <a:blip r:embed="rId4" cstate="print"/>
          <a:srcRect/>
          <a:stretch>
            <a:fillRect/>
          </a:stretch>
        </p:blipFill>
        <p:spPr bwMode="auto">
          <a:xfrm>
            <a:off x="4860032" y="1585058"/>
            <a:ext cx="3868720" cy="2160000"/>
          </a:xfrm>
          <a:prstGeom prst="rect">
            <a:avLst/>
          </a:prstGeom>
          <a:noFill/>
        </p:spPr>
      </p:pic>
      <p:sp>
        <p:nvSpPr>
          <p:cNvPr id="7" name="Slide Number Placeholder 6"/>
          <p:cNvSpPr>
            <a:spLocks noGrp="1"/>
          </p:cNvSpPr>
          <p:nvPr>
            <p:ph type="sldNum" sz="quarter" idx="12"/>
          </p:nvPr>
        </p:nvSpPr>
        <p:spPr/>
        <p:txBody>
          <a:bodyPr/>
          <a:lstStyle/>
          <a:p>
            <a:fld id="{B13F5976-CE9D-4317-A140-F587A95E57E9}" type="slidenum">
              <a:rPr lang="en-IN" smtClean="0"/>
              <a:pPr/>
              <a:t>25</a:t>
            </a:fld>
            <a:endParaRPr lang="en-IN"/>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Average classroom engagement levels</a:t>
            </a:r>
            <a:endParaRPr lang="en-IN" dirty="0"/>
          </a:p>
        </p:txBody>
      </p:sp>
      <p:pic>
        <p:nvPicPr>
          <p:cNvPr id="4" name="Content Placeholder 3" descr="overall-01.jpg"/>
          <p:cNvPicPr>
            <a:picLocks noGrp="1" noChangeAspect="1"/>
          </p:cNvPicPr>
          <p:nvPr>
            <p:ph idx="1"/>
          </p:nvPr>
        </p:nvPicPr>
        <p:blipFill>
          <a:blip r:embed="rId2" cstate="print"/>
          <a:stretch>
            <a:fillRect/>
          </a:stretch>
        </p:blipFill>
        <p:spPr>
          <a:xfrm>
            <a:off x="446702" y="1196752"/>
            <a:ext cx="7941722" cy="5184576"/>
          </a:xfrm>
        </p:spPr>
      </p:pic>
      <p:sp>
        <p:nvSpPr>
          <p:cNvPr id="6" name="Slide Number Placeholder 5"/>
          <p:cNvSpPr>
            <a:spLocks noGrp="1"/>
          </p:cNvSpPr>
          <p:nvPr>
            <p:ph type="sldNum" sz="quarter" idx="12"/>
          </p:nvPr>
        </p:nvSpPr>
        <p:spPr/>
        <p:txBody>
          <a:bodyPr/>
          <a:lstStyle/>
          <a:p>
            <a:fld id="{B13F5976-CE9D-4317-A140-F587A95E57E9}" type="slidenum">
              <a:rPr lang="en-IN" smtClean="0"/>
              <a:pPr/>
              <a:t>26</a:t>
            </a:fld>
            <a:endParaRPr lang="en-IN"/>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Student </a:t>
            </a:r>
            <a:r>
              <a:rPr lang="en-US" dirty="0" smtClean="0"/>
              <a:t>behavior </a:t>
            </a:r>
            <a:r>
              <a:rPr lang="en-US" dirty="0" smtClean="0"/>
              <a:t>transition model</a:t>
            </a:r>
            <a:endParaRPr lang="en-IN" dirty="0"/>
          </a:p>
        </p:txBody>
      </p:sp>
      <p:pic>
        <p:nvPicPr>
          <p:cNvPr id="4" name="Content Placeholder 3" descr="behavior model.jpg"/>
          <p:cNvPicPr>
            <a:picLocks noGrp="1" noChangeAspect="1"/>
          </p:cNvPicPr>
          <p:nvPr>
            <p:ph idx="1"/>
          </p:nvPr>
        </p:nvPicPr>
        <p:blipFill>
          <a:blip r:embed="rId2" cstate="print"/>
          <a:stretch>
            <a:fillRect/>
          </a:stretch>
        </p:blipFill>
        <p:spPr>
          <a:xfrm>
            <a:off x="1068102" y="1371600"/>
            <a:ext cx="6833732" cy="5125299"/>
          </a:xfrm>
        </p:spPr>
      </p:pic>
      <p:sp>
        <p:nvSpPr>
          <p:cNvPr id="6" name="Slide Number Placeholder 5"/>
          <p:cNvSpPr>
            <a:spLocks noGrp="1"/>
          </p:cNvSpPr>
          <p:nvPr>
            <p:ph type="sldNum" sz="quarter" idx="12"/>
          </p:nvPr>
        </p:nvSpPr>
        <p:spPr/>
        <p:txBody>
          <a:bodyPr/>
          <a:lstStyle/>
          <a:p>
            <a:fld id="{B13F5976-CE9D-4317-A140-F587A95E57E9}" type="slidenum">
              <a:rPr lang="en-IN" smtClean="0"/>
              <a:pPr/>
              <a:t>27</a:t>
            </a:fld>
            <a:endParaRPr lang="en-IN"/>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914400"/>
          </a:xfrm>
        </p:spPr>
        <p:txBody>
          <a:bodyPr>
            <a:noAutofit/>
          </a:bodyPr>
          <a:lstStyle/>
          <a:p>
            <a:r>
              <a:rPr lang="en-US" sz="3600" dirty="0" smtClean="0"/>
              <a:t>How did we triangulate? - </a:t>
            </a:r>
            <a:r>
              <a:rPr lang="en-US" sz="3600" dirty="0" smtClean="0"/>
              <a:t>Engagement </a:t>
            </a:r>
            <a:r>
              <a:rPr lang="en-US" sz="3600" dirty="0" smtClean="0"/>
              <a:t>survey</a:t>
            </a:r>
            <a:endParaRPr lang="en-IN" sz="3600" dirty="0"/>
          </a:p>
        </p:txBody>
      </p:sp>
      <p:sp>
        <p:nvSpPr>
          <p:cNvPr id="3" name="Content Placeholder 2"/>
          <p:cNvSpPr>
            <a:spLocks noGrp="1"/>
          </p:cNvSpPr>
          <p:nvPr>
            <p:ph idx="1"/>
          </p:nvPr>
        </p:nvSpPr>
        <p:spPr>
          <a:xfrm>
            <a:off x="228600" y="1143000"/>
            <a:ext cx="8458200" cy="4983163"/>
          </a:xfrm>
        </p:spPr>
        <p:txBody>
          <a:bodyPr>
            <a:normAutofit/>
          </a:bodyPr>
          <a:lstStyle/>
          <a:p>
            <a:r>
              <a:rPr lang="en-IN" sz="2800" dirty="0" smtClean="0"/>
              <a:t>Measured self-reported student engagement during the TPS activities.</a:t>
            </a:r>
          </a:p>
          <a:p>
            <a:pPr>
              <a:buNone/>
            </a:pPr>
            <a:endParaRPr lang="en-IN" sz="2800" dirty="0" smtClean="0"/>
          </a:p>
          <a:p>
            <a:r>
              <a:rPr lang="en-IN" sz="2800" dirty="0" smtClean="0"/>
              <a:t>Two questions on a 5 point </a:t>
            </a:r>
            <a:r>
              <a:rPr lang="en-IN" sz="2800" dirty="0" err="1" smtClean="0"/>
              <a:t>Likert</a:t>
            </a:r>
            <a:r>
              <a:rPr lang="en-IN" sz="2800" dirty="0" smtClean="0"/>
              <a:t> scale: </a:t>
            </a:r>
          </a:p>
          <a:p>
            <a:pPr lvl="1"/>
            <a:r>
              <a:rPr lang="en-IN" sz="2400" dirty="0" smtClean="0"/>
              <a:t>How frequently did you write the solution to the problem given by the instructor during the think phase?</a:t>
            </a:r>
          </a:p>
          <a:p>
            <a:pPr lvl="1"/>
            <a:r>
              <a:rPr lang="en-IN" sz="2400" dirty="0" smtClean="0"/>
              <a:t>How frequently did you discuss your solution with your partner during the pair phase?</a:t>
            </a:r>
          </a:p>
        </p:txBody>
      </p:sp>
      <p:sp>
        <p:nvSpPr>
          <p:cNvPr id="5" name="Slide Number Placeholder 4"/>
          <p:cNvSpPr>
            <a:spLocks noGrp="1"/>
          </p:cNvSpPr>
          <p:nvPr>
            <p:ph type="sldNum" sz="quarter" idx="12"/>
          </p:nvPr>
        </p:nvSpPr>
        <p:spPr/>
        <p:txBody>
          <a:bodyPr/>
          <a:lstStyle/>
          <a:p>
            <a:fld id="{B13F5976-CE9D-4317-A140-F587A95E57E9}" type="slidenum">
              <a:rPr lang="en-IN" smtClean="0"/>
              <a:pPr/>
              <a:t>28</a:t>
            </a:fld>
            <a:endParaRPr lang="en-IN"/>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Survey questions - responses</a:t>
            </a:r>
            <a:endParaRPr lang="en-IN" dirty="0"/>
          </a:p>
        </p:txBody>
      </p:sp>
      <p:pic>
        <p:nvPicPr>
          <p:cNvPr id="3" name="Picture 2"/>
          <p:cNvPicPr>
            <a:picLocks noChangeAspect="1"/>
          </p:cNvPicPr>
          <p:nvPr/>
        </p:nvPicPr>
        <p:blipFill>
          <a:blip r:embed="rId2"/>
          <a:stretch>
            <a:fillRect/>
          </a:stretch>
        </p:blipFill>
        <p:spPr>
          <a:xfrm>
            <a:off x="762000" y="1371600"/>
            <a:ext cx="7557025" cy="4540513"/>
          </a:xfrm>
          <a:prstGeom prst="rect">
            <a:avLst/>
          </a:prstGeom>
        </p:spPr>
      </p:pic>
      <p:sp>
        <p:nvSpPr>
          <p:cNvPr id="5" name="Slide Number Placeholder 4"/>
          <p:cNvSpPr>
            <a:spLocks noGrp="1"/>
          </p:cNvSpPr>
          <p:nvPr>
            <p:ph type="sldNum" sz="quarter" idx="12"/>
          </p:nvPr>
        </p:nvSpPr>
        <p:spPr/>
        <p:txBody>
          <a:bodyPr/>
          <a:lstStyle/>
          <a:p>
            <a:fld id="{B13F5976-CE9D-4317-A140-F587A95E57E9}" type="slidenum">
              <a:rPr lang="en-IN" smtClean="0"/>
              <a:pPr/>
              <a:t>29</a:t>
            </a:fld>
            <a:endParaRPr lang="en-IN"/>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idx="4294967295"/>
          </p:nvPr>
        </p:nvSpPr>
        <p:spPr>
          <a:xfrm>
            <a:off x="0" y="71439"/>
            <a:ext cx="9144000" cy="690562"/>
          </a:xfrm>
        </p:spPr>
        <p:txBody>
          <a:bodyPr>
            <a:normAutofit/>
          </a:bodyPr>
          <a:lstStyle/>
          <a:p>
            <a:pPr eaLnBrk="1" hangingPunct="1"/>
            <a:r>
              <a:rPr lang="en-US" sz="3800" dirty="0" smtClean="0"/>
              <a:t>Some evidence for need for active learning</a:t>
            </a:r>
            <a:endParaRPr lang="en-IN" sz="3800" dirty="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B1A9C38-8FF1-4C7A-BD12-487A5B2ED0D2}" type="slidenum">
              <a:rPr lang="en-IN" sz="1200">
                <a:solidFill>
                  <a:schemeClr val="tx1">
                    <a:tint val="75000"/>
                  </a:schemeClr>
                </a:solidFill>
                <a:latin typeface="+mn-lt"/>
                <a:cs typeface="+mn-cs"/>
              </a:rPr>
              <a:pPr algn="r" fontAlgn="auto">
                <a:spcBef>
                  <a:spcPts val="0"/>
                </a:spcBef>
                <a:spcAft>
                  <a:spcPts val="0"/>
                </a:spcAft>
                <a:defRPr/>
              </a:pPr>
              <a:t>3</a:t>
            </a:fld>
            <a:endParaRPr lang="en-IN" sz="1200">
              <a:solidFill>
                <a:schemeClr val="tx1">
                  <a:tint val="75000"/>
                </a:schemeClr>
              </a:solidFill>
              <a:latin typeface="+mn-lt"/>
              <a:cs typeface="+mn-cs"/>
            </a:endParaRPr>
          </a:p>
        </p:txBody>
      </p:sp>
      <p:pic>
        <p:nvPicPr>
          <p:cNvPr id="17411" name="Picture 12"/>
          <p:cNvPicPr>
            <a:picLocks noChangeAspect="1" noChangeArrowheads="1"/>
          </p:cNvPicPr>
          <p:nvPr/>
        </p:nvPicPr>
        <p:blipFill>
          <a:blip r:embed="rId3"/>
          <a:srcRect/>
          <a:stretch>
            <a:fillRect/>
          </a:stretch>
        </p:blipFill>
        <p:spPr bwMode="auto">
          <a:xfrm>
            <a:off x="76200" y="3886200"/>
            <a:ext cx="3797300" cy="2787650"/>
          </a:xfrm>
          <a:prstGeom prst="rect">
            <a:avLst/>
          </a:prstGeom>
          <a:noFill/>
          <a:ln w="9525">
            <a:solidFill>
              <a:schemeClr val="tx1"/>
            </a:solidFill>
            <a:miter lim="800000"/>
            <a:headEnd/>
            <a:tailEnd/>
          </a:ln>
        </p:spPr>
      </p:pic>
      <p:sp>
        <p:nvSpPr>
          <p:cNvPr id="17412" name="Text Box 13"/>
          <p:cNvSpPr txBox="1">
            <a:spLocks noChangeArrowheads="1"/>
          </p:cNvSpPr>
          <p:nvPr/>
        </p:nvSpPr>
        <p:spPr bwMode="auto">
          <a:xfrm>
            <a:off x="125413" y="990600"/>
            <a:ext cx="8947150" cy="2625725"/>
          </a:xfrm>
          <a:prstGeom prst="rect">
            <a:avLst/>
          </a:prstGeom>
          <a:noFill/>
          <a:ln w="9525">
            <a:solidFill>
              <a:schemeClr val="tx1"/>
            </a:solidFill>
            <a:miter lim="800000"/>
            <a:headEnd/>
            <a:tailEnd/>
          </a:ln>
        </p:spPr>
        <p:txBody>
          <a:bodyPr lIns="54000" rIns="18000"/>
          <a:lstStyle/>
          <a:p>
            <a:pPr marL="95250" indent="-95250">
              <a:lnSpc>
                <a:spcPct val="110000"/>
              </a:lnSpc>
              <a:spcBef>
                <a:spcPct val="20000"/>
              </a:spcBef>
              <a:buFontTx/>
              <a:buChar char="•"/>
            </a:pPr>
            <a:r>
              <a:rPr lang="en-US" sz="2400" dirty="0">
                <a:latin typeface="Calibri" pitchFamily="34" charset="0"/>
                <a:cs typeface="Calibri" pitchFamily="34" charset="0"/>
              </a:rPr>
              <a:t> </a:t>
            </a:r>
            <a:r>
              <a:rPr lang="en-US" sz="2400" dirty="0" smtClean="0">
                <a:latin typeface="Calibri" pitchFamily="34" charset="0"/>
                <a:cs typeface="Calibri" pitchFamily="34" charset="0"/>
              </a:rPr>
              <a:t>Experiment: 2 </a:t>
            </a:r>
            <a:r>
              <a:rPr lang="en-US" sz="2400" dirty="0">
                <a:latin typeface="Calibri" pitchFamily="34" charset="0"/>
                <a:cs typeface="Calibri" pitchFamily="34" charset="0"/>
              </a:rPr>
              <a:t>video lectures, same content and </a:t>
            </a:r>
            <a:r>
              <a:rPr lang="en-US" sz="2400" dirty="0" smtClean="0">
                <a:latin typeface="Calibri" pitchFamily="34" charset="0"/>
                <a:cs typeface="Calibri" pitchFamily="34" charset="0"/>
              </a:rPr>
              <a:t>instructor.</a:t>
            </a:r>
            <a:endParaRPr lang="en-US" sz="2400" dirty="0">
              <a:latin typeface="Calibri" pitchFamily="34" charset="0"/>
              <a:cs typeface="Calibri" pitchFamily="34" charset="0"/>
            </a:endParaRPr>
          </a:p>
          <a:p>
            <a:pPr marL="355600" lvl="1" indent="-80963">
              <a:lnSpc>
                <a:spcPct val="110000"/>
              </a:lnSpc>
              <a:buFontTx/>
              <a:buChar char="-"/>
            </a:pPr>
            <a:r>
              <a:rPr lang="en-US" sz="2400" dirty="0" smtClean="0">
                <a:latin typeface="Calibri" pitchFamily="34" charset="0"/>
                <a:cs typeface="Calibri" pitchFamily="34" charset="0"/>
              </a:rPr>
              <a:t>Fluent mode: </a:t>
            </a:r>
            <a:r>
              <a:rPr lang="en-US" sz="2400" dirty="0">
                <a:latin typeface="Calibri" pitchFamily="34" charset="0"/>
                <a:cs typeface="Calibri" pitchFamily="34" charset="0"/>
              </a:rPr>
              <a:t>speaks fluently, no notes, upright, </a:t>
            </a:r>
            <a:r>
              <a:rPr lang="en-US" sz="2400" dirty="0" smtClean="0">
                <a:latin typeface="Calibri" pitchFamily="34" charset="0"/>
                <a:cs typeface="Calibri" pitchFamily="34" charset="0"/>
              </a:rPr>
              <a:t>eye-contact.</a:t>
            </a:r>
            <a:endParaRPr lang="en-US" sz="2400" dirty="0">
              <a:latin typeface="Calibri" pitchFamily="34" charset="0"/>
              <a:cs typeface="Calibri" pitchFamily="34" charset="0"/>
            </a:endParaRPr>
          </a:p>
          <a:p>
            <a:pPr marL="355600" lvl="1" indent="-80963">
              <a:lnSpc>
                <a:spcPct val="110000"/>
              </a:lnSpc>
              <a:buFontTx/>
              <a:buChar char="-"/>
            </a:pPr>
            <a:r>
              <a:rPr lang="en-US" sz="2400" dirty="0" err="1">
                <a:latin typeface="Calibri" pitchFamily="34" charset="0"/>
                <a:cs typeface="Calibri" pitchFamily="34" charset="0"/>
              </a:rPr>
              <a:t>Disfluent</a:t>
            </a:r>
            <a:r>
              <a:rPr lang="en-US" sz="2400" dirty="0">
                <a:latin typeface="Calibri" pitchFamily="34" charset="0"/>
                <a:cs typeface="Calibri" pitchFamily="34" charset="0"/>
              </a:rPr>
              <a:t>: speaks haltingly, often sees notes, “poor” body </a:t>
            </a:r>
            <a:r>
              <a:rPr lang="en-US" sz="2400" dirty="0" smtClean="0">
                <a:latin typeface="Calibri" pitchFamily="34" charset="0"/>
                <a:cs typeface="Calibri" pitchFamily="34" charset="0"/>
              </a:rPr>
              <a:t>language.</a:t>
            </a:r>
            <a:endParaRPr lang="en-US" sz="2400" dirty="0">
              <a:latin typeface="Calibri" pitchFamily="34" charset="0"/>
              <a:cs typeface="Calibri" pitchFamily="34" charset="0"/>
            </a:endParaRPr>
          </a:p>
          <a:p>
            <a:pPr marL="95250" indent="-95250">
              <a:lnSpc>
                <a:spcPct val="110000"/>
              </a:lnSpc>
              <a:spcBef>
                <a:spcPct val="20000"/>
              </a:spcBef>
              <a:buFontTx/>
              <a:buChar char="•"/>
            </a:pPr>
            <a:r>
              <a:rPr lang="en-US" sz="2400" dirty="0">
                <a:latin typeface="Calibri" pitchFamily="34" charset="0"/>
                <a:cs typeface="Calibri" pitchFamily="34" charset="0"/>
              </a:rPr>
              <a:t> </a:t>
            </a:r>
            <a:r>
              <a:rPr lang="en-US" sz="2400" dirty="0" smtClean="0">
                <a:latin typeface="Calibri" pitchFamily="34" charset="0"/>
                <a:cs typeface="Calibri" pitchFamily="34" charset="0"/>
              </a:rPr>
              <a:t>Measurement: How much learning? </a:t>
            </a:r>
            <a:r>
              <a:rPr lang="en-US" sz="2000" dirty="0" smtClean="0">
                <a:latin typeface="Calibri" pitchFamily="34" charset="0"/>
                <a:cs typeface="Calibri" pitchFamily="34" charset="0"/>
              </a:rPr>
              <a:t>Measured by a post-test.</a:t>
            </a:r>
            <a:endParaRPr lang="en-US" sz="2400" dirty="0">
              <a:latin typeface="Calibri" pitchFamily="34" charset="0"/>
              <a:cs typeface="Calibri" pitchFamily="34" charset="0"/>
            </a:endParaRPr>
          </a:p>
          <a:p>
            <a:pPr marL="355600" lvl="1" indent="-80963">
              <a:lnSpc>
                <a:spcPct val="110000"/>
              </a:lnSpc>
              <a:buFontTx/>
              <a:buChar char="-"/>
            </a:pPr>
            <a:r>
              <a:rPr lang="en-US" sz="2400" dirty="0">
                <a:latin typeface="Calibri" pitchFamily="34" charset="0"/>
                <a:cs typeface="Calibri" pitchFamily="34" charset="0"/>
              </a:rPr>
              <a:t> Predicted: fluent &gt; </a:t>
            </a:r>
            <a:r>
              <a:rPr lang="en-US" sz="2400" dirty="0" err="1">
                <a:latin typeface="Calibri" pitchFamily="34" charset="0"/>
                <a:cs typeface="Calibri" pitchFamily="34" charset="0"/>
              </a:rPr>
              <a:t>disfluent</a:t>
            </a:r>
            <a:r>
              <a:rPr lang="en-US" sz="2400" dirty="0">
                <a:latin typeface="Calibri" pitchFamily="34" charset="0"/>
                <a:cs typeface="Calibri" pitchFamily="34" charset="0"/>
              </a:rPr>
              <a:t> </a:t>
            </a:r>
          </a:p>
          <a:p>
            <a:pPr marL="355600" lvl="1" indent="-80963">
              <a:lnSpc>
                <a:spcPct val="110000"/>
              </a:lnSpc>
              <a:buFontTx/>
              <a:buChar char="-"/>
            </a:pPr>
            <a:r>
              <a:rPr lang="en-US" sz="2400" dirty="0">
                <a:latin typeface="Calibri" pitchFamily="34" charset="0"/>
                <a:cs typeface="Calibri" pitchFamily="34" charset="0"/>
              </a:rPr>
              <a:t> </a:t>
            </a:r>
            <a:r>
              <a:rPr lang="en-US" sz="2400" dirty="0" smtClean="0">
                <a:latin typeface="Calibri" pitchFamily="34" charset="0"/>
                <a:cs typeface="Calibri" pitchFamily="34" charset="0"/>
              </a:rPr>
              <a:t>Finding: </a:t>
            </a:r>
            <a:r>
              <a:rPr lang="en-US" sz="2400" dirty="0">
                <a:latin typeface="Calibri" pitchFamily="34" charset="0"/>
                <a:cs typeface="Calibri" pitchFamily="34" charset="0"/>
              </a:rPr>
              <a:t>fluent = </a:t>
            </a:r>
            <a:r>
              <a:rPr lang="en-US" sz="2400" dirty="0" err="1">
                <a:latin typeface="Calibri" pitchFamily="34" charset="0"/>
                <a:cs typeface="Calibri" pitchFamily="34" charset="0"/>
              </a:rPr>
              <a:t>disfluent</a:t>
            </a:r>
            <a:r>
              <a:rPr lang="en-US" sz="2400" dirty="0">
                <a:latin typeface="Calibri" pitchFamily="34" charset="0"/>
                <a:cs typeface="Calibri" pitchFamily="34" charset="0"/>
              </a:rPr>
              <a:t> </a:t>
            </a:r>
          </a:p>
        </p:txBody>
      </p:sp>
      <p:sp>
        <p:nvSpPr>
          <p:cNvPr id="17413" name="Rectangle 14"/>
          <p:cNvSpPr>
            <a:spLocks noChangeArrowheads="1"/>
          </p:cNvSpPr>
          <p:nvPr/>
        </p:nvSpPr>
        <p:spPr bwMode="auto">
          <a:xfrm>
            <a:off x="4032250" y="4090988"/>
            <a:ext cx="4721225" cy="2292350"/>
          </a:xfrm>
          <a:prstGeom prst="rect">
            <a:avLst/>
          </a:prstGeom>
          <a:noFill/>
          <a:ln w="9525">
            <a:solidFill>
              <a:schemeClr val="tx1"/>
            </a:solidFill>
            <a:miter lim="800000"/>
            <a:headEnd/>
            <a:tailEnd/>
          </a:ln>
        </p:spPr>
        <p:txBody>
          <a:bodyPr>
            <a:spAutoFit/>
          </a:bodyPr>
          <a:lstStyle/>
          <a:p>
            <a:r>
              <a:rPr lang="en-US" sz="2400" dirty="0">
                <a:latin typeface="Calibri" pitchFamily="34" charset="0"/>
                <a:cs typeface="Calibri" pitchFamily="34" charset="0"/>
              </a:rPr>
              <a:t> Implication: </a:t>
            </a:r>
          </a:p>
          <a:p>
            <a:r>
              <a:rPr lang="en-US" sz="2400" dirty="0">
                <a:latin typeface="Calibri" pitchFamily="34" charset="0"/>
                <a:cs typeface="Calibri" pitchFamily="34" charset="0"/>
              </a:rPr>
              <a:t>Improving the </a:t>
            </a:r>
            <a:r>
              <a:rPr lang="en-US" sz="2400" dirty="0" smtClean="0">
                <a:latin typeface="Calibri" pitchFamily="34" charset="0"/>
                <a:cs typeface="Calibri" pitchFamily="34" charset="0"/>
              </a:rPr>
              <a:t>fluency </a:t>
            </a:r>
            <a:r>
              <a:rPr lang="en-US" sz="2400" dirty="0">
                <a:latin typeface="Calibri" pitchFamily="34" charset="0"/>
                <a:cs typeface="Calibri" pitchFamily="34" charset="0"/>
              </a:rPr>
              <a:t>of lectures </a:t>
            </a:r>
            <a:r>
              <a:rPr lang="en-US" sz="2400" dirty="0" smtClean="0">
                <a:latin typeface="Calibri" pitchFamily="34" charset="0"/>
                <a:cs typeface="Calibri" pitchFamily="34" charset="0"/>
              </a:rPr>
              <a:t>does </a:t>
            </a:r>
            <a:r>
              <a:rPr lang="en-US" sz="2400" dirty="0">
                <a:latin typeface="Calibri" pitchFamily="34" charset="0"/>
                <a:cs typeface="Calibri" pitchFamily="34" charset="0"/>
              </a:rPr>
              <a:t>not necessarily imply better learning. So we need to </a:t>
            </a:r>
            <a:r>
              <a:rPr lang="en-US" sz="2400" dirty="0" smtClean="0">
                <a:latin typeface="Calibri" pitchFamily="34" charset="0"/>
                <a:cs typeface="Calibri" pitchFamily="34" charset="0"/>
              </a:rPr>
              <a:t>focus </a:t>
            </a:r>
            <a:r>
              <a:rPr lang="en-US" sz="2400" dirty="0">
                <a:latin typeface="Calibri" pitchFamily="34" charset="0"/>
                <a:cs typeface="Calibri" pitchFamily="34" charset="0"/>
              </a:rPr>
              <a:t>on identifying what does lead to better learning</a:t>
            </a:r>
            <a:r>
              <a:rPr lang="en-US" sz="2400" dirty="0" smtClean="0">
                <a:latin typeface="Calibri" pitchFamily="34" charset="0"/>
                <a:cs typeface="Calibri" pitchFamily="34" charset="0"/>
              </a:rPr>
              <a:t>.</a:t>
            </a:r>
            <a:endParaRPr lang="en-IN" sz="2400" dirty="0">
              <a:latin typeface="Calibri" pitchFamily="34" charset="0"/>
              <a:cs typeface="Calibri" pitchFamily="34" charset="0"/>
            </a:endParaRPr>
          </a:p>
        </p:txBody>
      </p:sp>
      <p:sp>
        <p:nvSpPr>
          <p:cNvPr id="17414" name="Text Box 15"/>
          <p:cNvSpPr txBox="1">
            <a:spLocks noChangeArrowheads="1"/>
          </p:cNvSpPr>
          <p:nvPr/>
        </p:nvSpPr>
        <p:spPr bwMode="auto">
          <a:xfrm>
            <a:off x="4002088" y="6491288"/>
            <a:ext cx="4535487" cy="366712"/>
          </a:xfrm>
          <a:prstGeom prst="rect">
            <a:avLst/>
          </a:prstGeom>
          <a:noFill/>
          <a:ln w="9525">
            <a:noFill/>
            <a:miter lim="800000"/>
            <a:headEnd/>
            <a:tailEnd/>
          </a:ln>
        </p:spPr>
        <p:txBody>
          <a:bodyPr lIns="72000" rIns="72000">
            <a:spAutoFit/>
          </a:bodyPr>
          <a:lstStyle/>
          <a:p>
            <a:r>
              <a:rPr lang="en-US">
                <a:solidFill>
                  <a:srgbClr val="30AEAB"/>
                </a:solidFill>
                <a:latin typeface="Calibri" pitchFamily="34" charset="0"/>
                <a:cs typeface="Calibri" pitchFamily="34" charset="0"/>
              </a:rPr>
              <a:t>doi: 10.3758/s13423-013-0442-z</a:t>
            </a:r>
          </a:p>
        </p:txBody>
      </p:sp>
      <p:sp>
        <p:nvSpPr>
          <p:cNvPr id="8" name="Slide Number Placeholder 7"/>
          <p:cNvSpPr>
            <a:spLocks noGrp="1"/>
          </p:cNvSpPr>
          <p:nvPr>
            <p:ph type="sldNum" sz="quarter" idx="12"/>
          </p:nvPr>
        </p:nvSpPr>
        <p:spPr/>
        <p:txBody>
          <a:bodyPr/>
          <a:lstStyle/>
          <a:p>
            <a:fld id="{B13F5976-CE9D-4317-A140-F587A95E57E9}" type="slidenum">
              <a:rPr lang="en-IN" smtClean="0"/>
              <a:pPr/>
              <a:t>3</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831160"/>
          </a:xfrm>
        </p:spPr>
        <p:txBody>
          <a:bodyPr>
            <a:noAutofit/>
          </a:bodyPr>
          <a:lstStyle/>
          <a:p>
            <a:r>
              <a:rPr lang="en-US" sz="2400" dirty="0" smtClean="0"/>
              <a:t>Two-group, quasi-experimental study:</a:t>
            </a:r>
          </a:p>
          <a:p>
            <a:pPr lvl="1"/>
            <a:r>
              <a:rPr lang="en-US" sz="2000" dirty="0" smtClean="0"/>
              <a:t>One section was the experimental group (263 students), which received a TPS treatment, and the other was control group (184 students), which received a regular interactive lecture. Same instructor for both groups.</a:t>
            </a:r>
          </a:p>
          <a:p>
            <a:pPr lvl="1"/>
            <a:r>
              <a:rPr lang="en-US" sz="2000" dirty="0" smtClean="0"/>
              <a:t>In the interest of fairness, we restricted the study to one lecture only.</a:t>
            </a:r>
          </a:p>
          <a:p>
            <a:r>
              <a:rPr lang="en-US" sz="2400" dirty="0" smtClean="0"/>
              <a:t>Topic: CPU execution sequence of multiple threads.</a:t>
            </a:r>
          </a:p>
          <a:p>
            <a:pPr lvl="1"/>
            <a:r>
              <a:rPr lang="en-US" sz="2000" dirty="0" smtClean="0"/>
              <a:t>Concept is new to both novices and advanced learners, so their prior knowledge does not play a role.</a:t>
            </a:r>
          </a:p>
          <a:p>
            <a:r>
              <a:rPr lang="en-US" sz="2400" dirty="0" smtClean="0"/>
              <a:t>TPS Treatment:</a:t>
            </a:r>
          </a:p>
          <a:p>
            <a:pPr lvl="1"/>
            <a:r>
              <a:rPr lang="en-IN" sz="2000" dirty="0" smtClean="0">
                <a:solidFill>
                  <a:srgbClr val="0070C0"/>
                </a:solidFill>
              </a:rPr>
              <a:t>Think:</a:t>
            </a:r>
            <a:r>
              <a:rPr lang="en-IN" sz="2000" dirty="0" smtClean="0"/>
              <a:t> Write one possible interleaved execution sequence.</a:t>
            </a:r>
            <a:endParaRPr lang="en-US" sz="2000" dirty="0" smtClean="0"/>
          </a:p>
          <a:p>
            <a:pPr lvl="1"/>
            <a:r>
              <a:rPr lang="en-US" sz="2000" dirty="0" smtClean="0">
                <a:solidFill>
                  <a:srgbClr val="0070C0"/>
                </a:solidFill>
              </a:rPr>
              <a:t>Pair:</a:t>
            </a:r>
            <a:r>
              <a:rPr lang="en-US" sz="2000" dirty="0" smtClean="0"/>
              <a:t> Check your neighbors’ solution. If it is the same as yours, come up with a second possible interleaved execution </a:t>
            </a:r>
            <a:r>
              <a:rPr lang="en-IN" sz="2000" dirty="0" smtClean="0"/>
              <a:t>sequence.</a:t>
            </a:r>
            <a:endParaRPr lang="en-US" sz="2000" dirty="0" smtClean="0"/>
          </a:p>
          <a:p>
            <a:pPr lvl="1"/>
            <a:r>
              <a:rPr lang="en-US" sz="2000" dirty="0" smtClean="0">
                <a:solidFill>
                  <a:srgbClr val="0070C0"/>
                </a:solidFill>
              </a:rPr>
              <a:t>Share:</a:t>
            </a:r>
            <a:r>
              <a:rPr lang="en-US" sz="2000" dirty="0" smtClean="0"/>
              <a:t> Identify differences in your solution with one given by the Instructor. </a:t>
            </a:r>
          </a:p>
          <a:p>
            <a:r>
              <a:rPr lang="en-US" sz="2400" dirty="0" smtClean="0"/>
              <a:t>Post-test:</a:t>
            </a:r>
          </a:p>
          <a:p>
            <a:pPr lvl="1"/>
            <a:r>
              <a:rPr lang="en-US" sz="2000" dirty="0" smtClean="0"/>
              <a:t>Problem on thread interleaving, similar to the one discussed. Included as the last part of Quiz1 – in the class following the above activity.</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TPS and learning</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30</a:t>
            </a:fld>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0999" y="960120"/>
          <a:ext cx="8305801" cy="914400"/>
        </p:xfrm>
        <a:graphic>
          <a:graphicData uri="http://schemas.openxmlformats.org/drawingml/2006/table">
            <a:tbl>
              <a:tblPr/>
              <a:tblGrid>
                <a:gridCol w="2075623"/>
                <a:gridCol w="2075623"/>
                <a:gridCol w="1241400"/>
                <a:gridCol w="2913155"/>
              </a:tblGrid>
              <a:tr h="433770">
                <a:tc>
                  <a:txBody>
                    <a:bodyPr/>
                    <a:lstStyle/>
                    <a:p>
                      <a:pPr marL="0" marR="0" algn="ctr">
                        <a:spcBef>
                          <a:spcPts val="0"/>
                        </a:spcBef>
                        <a:spcAft>
                          <a:spcPts val="0"/>
                        </a:spcAft>
                      </a:pPr>
                      <a:r>
                        <a:rPr lang="en-IN" sz="2000" dirty="0">
                          <a:solidFill>
                            <a:srgbClr val="000000"/>
                          </a:solidFill>
                          <a:latin typeface="Times New Roman"/>
                          <a:ea typeface="Times New Roman"/>
                          <a:cs typeface="Verdana"/>
                        </a:rPr>
                        <a:t>Experimental Mean (SD)</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Times New Roman"/>
                          <a:ea typeface="Times New Roman"/>
                          <a:cs typeface="Verdana"/>
                        </a:rPr>
                        <a:t>Control</a:t>
                      </a:r>
                      <a:endParaRPr lang="en-US" sz="2000" dirty="0">
                        <a:solidFill>
                          <a:srgbClr val="000000"/>
                        </a:solidFill>
                        <a:latin typeface="Verdana"/>
                        <a:ea typeface="Times New Roman"/>
                        <a:cs typeface="Verdana"/>
                      </a:endParaRPr>
                    </a:p>
                    <a:p>
                      <a:pPr marL="0" marR="0" algn="ctr">
                        <a:spcBef>
                          <a:spcPts val="0"/>
                        </a:spcBef>
                        <a:spcAft>
                          <a:spcPts val="0"/>
                        </a:spcAft>
                      </a:pPr>
                      <a:r>
                        <a:rPr lang="en-IN" sz="2000" dirty="0">
                          <a:solidFill>
                            <a:srgbClr val="000000"/>
                          </a:solidFill>
                          <a:latin typeface="Times New Roman"/>
                          <a:ea typeface="Times New Roman"/>
                          <a:cs typeface="Verdana"/>
                        </a:rPr>
                        <a:t>Mean (SD)</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a:solidFill>
                            <a:srgbClr val="000000"/>
                          </a:solidFill>
                          <a:latin typeface="Times New Roman"/>
                          <a:ea typeface="Times New Roman"/>
                          <a:cs typeface="Verdana"/>
                        </a:rPr>
                        <a:t>p-value</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a:solidFill>
                            <a:srgbClr val="000000"/>
                          </a:solidFill>
                          <a:latin typeface="Times New Roman"/>
                          <a:ea typeface="Times New Roman"/>
                          <a:cs typeface="Verdana"/>
                        </a:rPr>
                        <a:t>Difference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marL="0" marR="0" algn="ctr">
                        <a:spcBef>
                          <a:spcPts val="0"/>
                        </a:spcBef>
                        <a:spcAft>
                          <a:spcPts val="0"/>
                        </a:spcAft>
                      </a:pPr>
                      <a:r>
                        <a:rPr lang="en-IN" sz="2000">
                          <a:solidFill>
                            <a:srgbClr val="000000"/>
                          </a:solidFill>
                          <a:latin typeface="Times New Roman"/>
                          <a:ea typeface="Times New Roman"/>
                          <a:cs typeface="Verdana"/>
                        </a:rPr>
                        <a:t>1.91 (1.65)</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Times New Roman"/>
                          <a:ea typeface="Times New Roman"/>
                          <a:cs typeface="Verdana"/>
                        </a:rPr>
                        <a:t>0.88 (1.38)</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dirty="0">
                          <a:solidFill>
                            <a:srgbClr val="000000"/>
                          </a:solidFill>
                          <a:latin typeface="Times New Roman"/>
                          <a:ea typeface="Times New Roman"/>
                          <a:cs typeface="Verdana"/>
                        </a:rPr>
                        <a:t>0.00</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dirty="0">
                          <a:solidFill>
                            <a:srgbClr val="000000"/>
                          </a:solidFill>
                          <a:latin typeface="Times New Roman"/>
                          <a:ea typeface="Times New Roman"/>
                          <a:cs typeface="Verdana"/>
                        </a:rPr>
                        <a:t>Significant at p&lt;0.05</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a:xfrm>
            <a:off x="467544" y="0"/>
            <a:ext cx="8229600" cy="685800"/>
          </a:xfrm>
        </p:spPr>
        <p:txBody>
          <a:bodyPr>
            <a:normAutofit fontScale="90000"/>
          </a:bodyPr>
          <a:lstStyle/>
          <a:p>
            <a:r>
              <a:rPr lang="en-US" dirty="0" smtClean="0"/>
              <a:t>Results: TPS and learning</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31</a:t>
            </a:fld>
            <a:endParaRPr lang="en-IN"/>
          </a:p>
        </p:txBody>
      </p:sp>
      <p:sp>
        <p:nvSpPr>
          <p:cNvPr id="8" name="TextBox 7"/>
          <p:cNvSpPr txBox="1"/>
          <p:nvPr/>
        </p:nvSpPr>
        <p:spPr>
          <a:xfrm>
            <a:off x="381000" y="609600"/>
            <a:ext cx="1823000" cy="400110"/>
          </a:xfrm>
          <a:prstGeom prst="rect">
            <a:avLst/>
          </a:prstGeom>
          <a:noFill/>
        </p:spPr>
        <p:txBody>
          <a:bodyPr wrap="none" rtlCol="0">
            <a:spAutoFit/>
          </a:bodyPr>
          <a:lstStyle/>
          <a:p>
            <a:r>
              <a:rPr lang="en-US" sz="2000" dirty="0" smtClean="0"/>
              <a:t>Post-test scores</a:t>
            </a:r>
            <a:endParaRPr lang="en-US" sz="2000" dirty="0"/>
          </a:p>
        </p:txBody>
      </p:sp>
      <p:sp>
        <p:nvSpPr>
          <p:cNvPr id="9" name="TextBox 8"/>
          <p:cNvSpPr txBox="1"/>
          <p:nvPr/>
        </p:nvSpPr>
        <p:spPr>
          <a:xfrm>
            <a:off x="533400" y="2266890"/>
            <a:ext cx="2490938" cy="400110"/>
          </a:xfrm>
          <a:prstGeom prst="rect">
            <a:avLst/>
          </a:prstGeom>
          <a:noFill/>
        </p:spPr>
        <p:txBody>
          <a:bodyPr wrap="none" rtlCol="0">
            <a:spAutoFit/>
          </a:bodyPr>
          <a:lstStyle/>
          <a:p>
            <a:r>
              <a:rPr lang="en-US" sz="2000" dirty="0" smtClean="0"/>
              <a:t>Perception of learning</a:t>
            </a:r>
            <a:endParaRPr lang="en-US" sz="2000" dirty="0"/>
          </a:p>
        </p:txBody>
      </p:sp>
      <p:graphicFrame>
        <p:nvGraphicFramePr>
          <p:cNvPr id="10" name="Table 9"/>
          <p:cNvGraphicFramePr>
            <a:graphicFrameLocks noGrp="1"/>
          </p:cNvGraphicFramePr>
          <p:nvPr/>
        </p:nvGraphicFramePr>
        <p:xfrm>
          <a:off x="457201" y="2667000"/>
          <a:ext cx="8305799" cy="3657600"/>
        </p:xfrm>
        <a:graphic>
          <a:graphicData uri="http://schemas.openxmlformats.org/drawingml/2006/table">
            <a:tbl>
              <a:tblPr/>
              <a:tblGrid>
                <a:gridCol w="5410199"/>
                <a:gridCol w="838200"/>
                <a:gridCol w="990600"/>
                <a:gridCol w="1066800"/>
              </a:tblGrid>
              <a:tr h="220980">
                <a:tc>
                  <a:txBody>
                    <a:bodyPr/>
                    <a:lstStyle/>
                    <a:p>
                      <a:pPr marL="0" marR="0">
                        <a:spcBef>
                          <a:spcPts val="0"/>
                        </a:spcBef>
                        <a:spcAft>
                          <a:spcPts val="0"/>
                        </a:spcAft>
                      </a:pPr>
                      <a:r>
                        <a:rPr lang="en-IN" sz="2000" dirty="0" err="1" smtClean="0">
                          <a:solidFill>
                            <a:srgbClr val="000000"/>
                          </a:solidFill>
                          <a:latin typeface="Times New Roman"/>
                          <a:ea typeface="Times New Roman"/>
                          <a:cs typeface="Verdana"/>
                        </a:rPr>
                        <a:t>Likert</a:t>
                      </a:r>
                      <a:r>
                        <a:rPr lang="en-IN" sz="2000" dirty="0" smtClean="0">
                          <a:solidFill>
                            <a:srgbClr val="000000"/>
                          </a:solidFill>
                          <a:latin typeface="Times New Roman"/>
                          <a:ea typeface="Times New Roman"/>
                          <a:cs typeface="Verdana"/>
                        </a:rPr>
                        <a:t> scale survey</a:t>
                      </a:r>
                      <a:endParaRPr lang="en-IN" sz="2000" dirty="0">
                        <a:solidFill>
                          <a:srgbClr val="000000"/>
                        </a:solidFill>
                        <a:latin typeface="Times New Roman"/>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Agree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Neutral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Disagree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a:txBody>
                    <a:bodyPr/>
                    <a:lstStyle/>
                    <a:p>
                      <a:pPr marL="0" marR="0">
                        <a:spcBef>
                          <a:spcPts val="0"/>
                        </a:spcBef>
                        <a:spcAft>
                          <a:spcPts val="0"/>
                        </a:spcAft>
                      </a:pPr>
                      <a:r>
                        <a:rPr lang="en-IN" sz="2000" dirty="0" smtClean="0"/>
                        <a:t>Thinking about the problem and writing the solution during the think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72</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21</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a:txBody>
                    <a:bodyPr/>
                    <a:lstStyle/>
                    <a:p>
                      <a:pPr marL="0" marR="0">
                        <a:spcBef>
                          <a:spcPts val="0"/>
                        </a:spcBef>
                        <a:spcAft>
                          <a:spcPts val="0"/>
                        </a:spcAft>
                      </a:pPr>
                      <a:r>
                        <a:rPr lang="en-IN" sz="2000" dirty="0" smtClean="0"/>
                        <a:t>Discussing my solution with my partner during the pair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67</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24</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9</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a:txBody>
                    <a:bodyPr/>
                    <a:lstStyle/>
                    <a:p>
                      <a:pPr marL="0" marR="0">
                        <a:spcBef>
                          <a:spcPts val="0"/>
                        </a:spcBef>
                        <a:spcAft>
                          <a:spcPts val="0"/>
                        </a:spcAft>
                      </a:pPr>
                      <a:r>
                        <a:rPr lang="en-IN" sz="2000" dirty="0" smtClean="0"/>
                        <a:t>Listening to other students' solutions and discussion during the share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73</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21</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6</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a:txBody>
                    <a:bodyPr/>
                    <a:lstStyle/>
                    <a:p>
                      <a:pPr marL="0" marR="0">
                        <a:spcBef>
                          <a:spcPts val="0"/>
                        </a:spcBef>
                        <a:spcAft>
                          <a:spcPts val="0"/>
                        </a:spcAft>
                      </a:pPr>
                      <a:r>
                        <a:rPr lang="en-US" sz="2000" dirty="0" smtClean="0"/>
                        <a:t>I would not have learned as much from the lecture if there had been no think-pair-share activities.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58</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29</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Times New Roman"/>
                          <a:ea typeface="Times New Roman"/>
                          <a:cs typeface="Verdana"/>
                        </a:rPr>
                        <a:t>13</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US" sz="2400" i="1" dirty="0" smtClean="0"/>
              <a:t>“The think and pair parts were equally important. Unless we think on our own, we won’t get to know at what level we are. When we were made to think on certain questions we realize that these are some places we get stuck. We discuss those things with our partner, we realize that he overcame this problem in a certain manner and then we may come up with better solutions. So that’s a way of learning.”</a:t>
            </a:r>
          </a:p>
          <a:p>
            <a:endParaRPr lang="en-US" sz="2400" dirty="0" smtClean="0"/>
          </a:p>
          <a:p>
            <a:r>
              <a:rPr lang="en-US" sz="2400" i="1" dirty="0" smtClean="0"/>
              <a:t>“In a class of 240 you can come with 4 or 5 different solutions. […] In that half an hour [of TPS] we are able to learn five methods of solving a problem and pros and cons of each method. That’s more that you can learn in an hour.”</a:t>
            </a:r>
            <a:endParaRPr lang="en-US" sz="2400" dirty="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Confirmation: focus group interviews</a:t>
            </a:r>
          </a:p>
        </p:txBody>
      </p:sp>
      <p:sp>
        <p:nvSpPr>
          <p:cNvPr id="6" name="Slide Number Placeholder 5"/>
          <p:cNvSpPr>
            <a:spLocks noGrp="1"/>
          </p:cNvSpPr>
          <p:nvPr>
            <p:ph type="sldNum" sz="quarter" idx="12"/>
          </p:nvPr>
        </p:nvSpPr>
        <p:spPr/>
        <p:txBody>
          <a:bodyPr/>
          <a:lstStyle/>
          <a:p>
            <a:fld id="{B13F5976-CE9D-4317-A140-F587A95E57E9}" type="slidenum">
              <a:rPr lang="en-IN" smtClean="0"/>
              <a:pPr/>
              <a:t>32</a:t>
            </a:fld>
            <a:endParaRPr lang="en-IN"/>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US" sz="2400" dirty="0" smtClean="0"/>
              <a:t>“Think-Pair-Share activity proved useful in clearing the doubts and </a:t>
            </a:r>
            <a:r>
              <a:rPr lang="en-US" sz="2400" u="sng" dirty="0" smtClean="0"/>
              <a:t>building confidence</a:t>
            </a:r>
            <a:r>
              <a:rPr lang="en-US" sz="2400" dirty="0" smtClean="0"/>
              <a:t> in the course.”</a:t>
            </a:r>
          </a:p>
          <a:p>
            <a:r>
              <a:rPr lang="en-US" sz="2400" dirty="0" smtClean="0"/>
              <a:t>“The think-pair exercises were nice. They </a:t>
            </a:r>
            <a:r>
              <a:rPr lang="en-US" sz="2400" u="sng" dirty="0" smtClean="0"/>
              <a:t>stimulated our thinking</a:t>
            </a:r>
            <a:r>
              <a:rPr lang="en-US" sz="2400" dirty="0" smtClean="0"/>
              <a:t> process.”</a:t>
            </a:r>
          </a:p>
          <a:p>
            <a:r>
              <a:rPr lang="en-US" sz="2400" dirty="0" smtClean="0"/>
              <a:t>“He came up with very innovative exercises such as Think-Pair-Share which further </a:t>
            </a:r>
            <a:r>
              <a:rPr lang="en-US" sz="2400" u="sng" dirty="0" smtClean="0"/>
              <a:t>improved our understanding</a:t>
            </a:r>
            <a:r>
              <a:rPr lang="en-US" sz="2400" dirty="0" smtClean="0"/>
              <a:t> of the course.”</a:t>
            </a:r>
          </a:p>
          <a:p>
            <a:endParaRPr lang="en-US" sz="2400" dirty="0" smtClean="0"/>
          </a:p>
          <a:p>
            <a:r>
              <a:rPr lang="en-US" sz="2400" dirty="0" smtClean="0"/>
              <a:t>“Think, Pair, Share was a good idea, but sometimes it was more than needed. Anyhow, overall it was good.”</a:t>
            </a:r>
          </a:p>
          <a:p>
            <a:r>
              <a:rPr lang="en-US" sz="2400" dirty="0" smtClean="0"/>
              <a:t>“Used Think Pair Share very effectively. This involved everyone. However, pace was often slow.”</a:t>
            </a:r>
          </a:p>
          <a:p>
            <a:r>
              <a:rPr lang="en-US" sz="2400" dirty="0" smtClean="0"/>
              <a:t>“His methods were innovative but I couldn`t connect to.”</a:t>
            </a:r>
            <a:br>
              <a:rPr lang="en-US" sz="2400" dirty="0" smtClean="0"/>
            </a:br>
            <a:endParaRPr lang="en-IN" sz="24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Snippets from </a:t>
            </a:r>
            <a:r>
              <a:rPr lang="en-US" dirty="0" err="1" smtClean="0"/>
              <a:t>cs</a:t>
            </a:r>
            <a:r>
              <a:rPr lang="en-US" dirty="0" smtClean="0"/>
              <a:t> 101 course evaluation</a:t>
            </a:r>
          </a:p>
        </p:txBody>
      </p:sp>
      <p:sp>
        <p:nvSpPr>
          <p:cNvPr id="6" name="Slide Number Placeholder 5"/>
          <p:cNvSpPr>
            <a:spLocks noGrp="1"/>
          </p:cNvSpPr>
          <p:nvPr>
            <p:ph type="sldNum" sz="quarter" idx="12"/>
          </p:nvPr>
        </p:nvSpPr>
        <p:spPr/>
        <p:txBody>
          <a:bodyPr/>
          <a:lstStyle/>
          <a:p>
            <a:fld id="{B13F5976-CE9D-4317-A140-F587A95E57E9}" type="slidenum">
              <a:rPr lang="en-IN" smtClean="0"/>
              <a:pPr/>
              <a:t>33</a:t>
            </a:fld>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Engagement:</a:t>
            </a:r>
          </a:p>
          <a:p>
            <a:pPr lvl="1"/>
            <a:r>
              <a:rPr lang="en-IN" sz="2000" dirty="0" smtClean="0"/>
              <a:t>70% to 95% of students are engaged, averaging out to 83%</a:t>
            </a:r>
          </a:p>
          <a:p>
            <a:pPr lvl="1"/>
            <a:r>
              <a:rPr lang="en-IN" sz="2000" dirty="0" smtClean="0">
                <a:solidFill>
                  <a:srgbClr val="C00000"/>
                </a:solidFill>
              </a:rPr>
              <a:t>Observations triangulate well with self-reported engagement.</a:t>
            </a:r>
          </a:p>
          <a:p>
            <a:pPr lvl="1"/>
            <a:r>
              <a:rPr lang="en-IN" sz="2000" dirty="0" smtClean="0"/>
              <a:t>Student who is fully engaged in the think phase is likely remain engaged with probability 0.68 (see state-transition diagram).</a:t>
            </a:r>
          </a:p>
          <a:p>
            <a:pPr lvl="1"/>
            <a:r>
              <a:rPr lang="en-IN" sz="2000" dirty="0" smtClean="0">
                <a:solidFill>
                  <a:srgbClr val="C00000"/>
                </a:solidFill>
              </a:rPr>
              <a:t>Significant probabilities (0.47, 0.6) that students from lower engagement states in think phase will move to higher engagement states in pair phase.</a:t>
            </a:r>
          </a:p>
          <a:p>
            <a:endParaRPr lang="en-IN" sz="2400" dirty="0" smtClean="0"/>
          </a:p>
          <a:p>
            <a:r>
              <a:rPr lang="en-IN" sz="2400" dirty="0" smtClean="0"/>
              <a:t>Learning:</a:t>
            </a:r>
          </a:p>
          <a:p>
            <a:pPr lvl="1"/>
            <a:r>
              <a:rPr lang="en-US" sz="2000" dirty="0" smtClean="0"/>
              <a:t>Group which learned a concept via a TPS-activity performed significantly better </a:t>
            </a:r>
            <a:r>
              <a:rPr lang="en-US" sz="2000" dirty="0" smtClean="0">
                <a:solidFill>
                  <a:srgbClr val="C00000"/>
                </a:solidFill>
              </a:rPr>
              <a:t>(with a moderate to high effect size)</a:t>
            </a:r>
            <a:r>
              <a:rPr lang="en-US" sz="2000" dirty="0" smtClean="0"/>
              <a:t> than the group which learned the same concept from an interactive lecture.</a:t>
            </a:r>
          </a:p>
          <a:p>
            <a:pPr lvl="1"/>
            <a:r>
              <a:rPr lang="en-US" sz="2000" dirty="0" smtClean="0"/>
              <a:t>Students </a:t>
            </a:r>
            <a:r>
              <a:rPr lang="en-US" sz="2000" dirty="0" smtClean="0"/>
              <a:t>approved of a TPS-based classroom environment, and felt that they would not have been able to learn CS1 as well had they not performed the TPS activities.</a:t>
            </a:r>
            <a:endParaRPr lang="en-IN" sz="20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Summary of findings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34</a:t>
            </a:fld>
            <a:endParaRPr lang="en-IN"/>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lstStyle/>
          <a:p>
            <a:r>
              <a:rPr lang="en-US" dirty="0" smtClean="0"/>
              <a:t>TPS in your class</a:t>
            </a:r>
            <a:endParaRPr lang="en-US" dirty="0"/>
          </a:p>
        </p:txBody>
      </p:sp>
      <p:sp>
        <p:nvSpPr>
          <p:cNvPr id="4" name="Slide Number Placeholder 3"/>
          <p:cNvSpPr>
            <a:spLocks noGrp="1"/>
          </p:cNvSpPr>
          <p:nvPr>
            <p:ph type="sldNum" sz="quarter" idx="12"/>
          </p:nvPr>
        </p:nvSpPr>
        <p:spPr/>
        <p:txBody>
          <a:bodyPr/>
          <a:lstStyle/>
          <a:p>
            <a:fld id="{B13F5976-CE9D-4317-A140-F587A95E57E9}" type="slidenum">
              <a:rPr lang="en-IN" smtClean="0"/>
              <a:pPr/>
              <a:t>35</a:t>
            </a:fld>
            <a:endParaRPr lang="en-IN"/>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Look at the </a:t>
            </a:r>
            <a:r>
              <a:rPr lang="en-IN" sz="2400" i="1" dirty="0" smtClean="0"/>
              <a:t>TPS-activity-constructor</a:t>
            </a:r>
            <a:r>
              <a:rPr lang="en-IN" sz="2400" dirty="0" smtClean="0"/>
              <a:t> resource sheet handout given.</a:t>
            </a:r>
          </a:p>
          <a:p>
            <a:pPr lvl="1"/>
            <a:r>
              <a:rPr lang="en-IN" sz="2000" dirty="0" smtClean="0"/>
              <a:t>Download from </a:t>
            </a:r>
            <a:r>
              <a:rPr lang="en-IN" sz="2000" dirty="0" smtClean="0">
                <a:hlinkClick r:id="rId2"/>
              </a:rPr>
              <a:t>www.et.iitb.ac.in/resources</a:t>
            </a:r>
            <a:endParaRPr lang="en-IN" sz="2000" dirty="0" smtClean="0"/>
          </a:p>
          <a:p>
            <a:pPr marL="514350" indent="-514350"/>
            <a:endParaRPr lang="en-US" sz="2400" dirty="0" smtClean="0">
              <a:solidFill>
                <a:srgbClr val="0000FF"/>
              </a:solidFill>
            </a:endParaRPr>
          </a:p>
          <a:p>
            <a:pPr marL="514350" indent="-514350"/>
            <a:r>
              <a:rPr lang="en-US" sz="2400" dirty="0" smtClean="0">
                <a:solidFill>
                  <a:srgbClr val="0000FF"/>
                </a:solidFill>
              </a:rPr>
              <a:t>Think (Individually): </a:t>
            </a:r>
            <a:r>
              <a:rPr lang="en-US" sz="2400" dirty="0" smtClean="0"/>
              <a:t>Do Part 1 of the handout.</a:t>
            </a:r>
          </a:p>
          <a:p>
            <a:pPr marL="914400" lvl="1" indent="-514350"/>
            <a:r>
              <a:rPr lang="en-US" sz="2000" dirty="0" smtClean="0"/>
              <a:t>Write questions for one TPS activity in your course . </a:t>
            </a:r>
            <a:r>
              <a:rPr lang="en-IN" sz="2000" dirty="0" smtClean="0">
                <a:solidFill>
                  <a:srgbClr val="C00000"/>
                </a:solidFill>
              </a:rPr>
              <a:t>[~3 Minutes]</a:t>
            </a:r>
            <a:endParaRPr lang="en-US" sz="2000" dirty="0" smtClean="0"/>
          </a:p>
          <a:p>
            <a:pPr marL="514350" indent="-514350"/>
            <a:endParaRPr lang="en-US" sz="2400" dirty="0" smtClean="0">
              <a:solidFill>
                <a:srgbClr val="0000FF"/>
              </a:solidFill>
            </a:endParaRPr>
          </a:p>
          <a:p>
            <a:pPr marL="514350" indent="-514350"/>
            <a:r>
              <a:rPr lang="en-US" sz="2400" dirty="0" smtClean="0">
                <a:solidFill>
                  <a:srgbClr val="0000FF"/>
                </a:solidFill>
              </a:rPr>
              <a:t>Pair (with your neighbor): </a:t>
            </a:r>
            <a:r>
              <a:rPr lang="en-US" sz="2400" dirty="0" smtClean="0"/>
              <a:t>Do Part 2 of the handout.</a:t>
            </a:r>
          </a:p>
          <a:p>
            <a:pPr marL="914400" lvl="1" indent="-514350"/>
            <a:r>
              <a:rPr lang="en-US" sz="2000" dirty="0" smtClean="0"/>
              <a:t>Get feedback on your TPS activity. </a:t>
            </a:r>
            <a:r>
              <a:rPr lang="en-IN" sz="2000" dirty="0" smtClean="0">
                <a:solidFill>
                  <a:srgbClr val="C00000"/>
                </a:solidFill>
              </a:rPr>
              <a:t>[~2 Minutes]</a:t>
            </a:r>
          </a:p>
          <a:p>
            <a:pPr marL="514350" indent="-514350"/>
            <a:endParaRPr lang="en-US" sz="2400" dirty="0" smtClean="0">
              <a:solidFill>
                <a:srgbClr val="0000FF"/>
              </a:solidFill>
            </a:endParaRPr>
          </a:p>
          <a:p>
            <a:pPr marL="514350" indent="-514350"/>
            <a:r>
              <a:rPr lang="en-US" sz="2400" dirty="0" smtClean="0">
                <a:solidFill>
                  <a:srgbClr val="0000FF"/>
                </a:solidFill>
              </a:rPr>
              <a:t>Share:</a:t>
            </a:r>
            <a:r>
              <a:rPr lang="en-US" sz="2400" dirty="0" smtClean="0"/>
              <a:t> Get more ideas by listening to TPS activities of others.</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Resource sheet</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36</a:t>
            </a:fld>
            <a:endParaRPr lang="en-IN"/>
          </a:p>
        </p:txBody>
      </p:sp>
      <p:sp>
        <p:nvSpPr>
          <p:cNvPr id="5" name="TextBox 4"/>
          <p:cNvSpPr txBox="1"/>
          <p:nvPr/>
        </p:nvSpPr>
        <p:spPr>
          <a:xfrm>
            <a:off x="609600" y="6260068"/>
            <a:ext cx="4188070" cy="369332"/>
          </a:xfrm>
          <a:prstGeom prst="rect">
            <a:avLst/>
          </a:prstGeom>
          <a:noFill/>
        </p:spPr>
        <p:txBody>
          <a:bodyPr wrap="none" rtlCol="0">
            <a:spAutoFit/>
          </a:bodyPr>
          <a:lstStyle/>
          <a:p>
            <a:r>
              <a:rPr lang="en-US" dirty="0" smtClean="0">
                <a:solidFill>
                  <a:srgbClr val="C00000"/>
                </a:solidFill>
              </a:rPr>
              <a:t>Pause here: Do this task before moving on </a:t>
            </a:r>
            <a:endParaRPr lang="en-US" dirty="0">
              <a:solidFill>
                <a:srgbClr val="C00000"/>
              </a:solidFill>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1000125"/>
            <a:ext cx="9072562" cy="5857875"/>
          </a:xfrm>
        </p:spPr>
        <p:txBody>
          <a:bodyPr>
            <a:normAutofit/>
          </a:bodyPr>
          <a:lstStyle/>
          <a:p>
            <a:pPr marL="514350" indent="-514350" eaLnBrk="1" hangingPunct="1"/>
            <a:r>
              <a:rPr lang="en-US" sz="2800" dirty="0" smtClean="0"/>
              <a:t>Three points to keep in mind:</a:t>
            </a:r>
          </a:p>
          <a:p>
            <a:pPr marL="914400" lvl="1" indent="-514350" eaLnBrk="1" hangingPunct="1">
              <a:buFontTx/>
              <a:buAutoNum type="arabicPeriod"/>
            </a:pPr>
            <a:r>
              <a:rPr lang="en-US" sz="2400" dirty="0" smtClean="0"/>
              <a:t>Ensure that there is a </a:t>
            </a:r>
            <a:r>
              <a:rPr lang="en-US" sz="2400" u="sng" dirty="0" smtClean="0"/>
              <a:t>clear ‘deliverable’</a:t>
            </a:r>
            <a:r>
              <a:rPr lang="en-US" sz="2400" dirty="0" smtClean="0"/>
              <a:t> for each phase. This drives the action in that phase.</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 phases are </a:t>
            </a:r>
            <a:r>
              <a:rPr lang="en-US" sz="2400" u="sng" dirty="0" smtClean="0"/>
              <a:t>logically connected</a:t>
            </a:r>
            <a:r>
              <a:rPr lang="en-US" sz="2400" dirty="0" smtClean="0"/>
              <a:t>. They should use the output of one phase in next. </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there is </a:t>
            </a:r>
            <a:r>
              <a:rPr lang="en-US" sz="2400" u="sng" dirty="0" smtClean="0"/>
              <a:t>sufficient time</a:t>
            </a:r>
            <a:r>
              <a:rPr lang="en-US" sz="2400" dirty="0" smtClean="0"/>
              <a:t> for each phase. </a:t>
            </a:r>
          </a:p>
          <a:p>
            <a:pPr marL="914400" lvl="1" indent="-514350" eaLnBrk="1" hangingPunct="1">
              <a:buNone/>
            </a:pPr>
            <a:r>
              <a:rPr lang="en-US" sz="2400" dirty="0" smtClean="0"/>
              <a:t>	Too little </a:t>
            </a:r>
            <a:r>
              <a:rPr lang="en-US" sz="2400" dirty="0" smtClean="0">
                <a:sym typeface="Wingdings" pitchFamily="2" charset="2"/>
              </a:rPr>
              <a:t> Frustration; Too much  Boredom. </a:t>
            </a:r>
          </a:p>
          <a:p>
            <a:pPr marL="914400" lvl="1" indent="-514350" eaLnBrk="1" hangingPunct="1">
              <a:buNone/>
            </a:pPr>
            <a:r>
              <a:rPr lang="en-US" sz="2400" dirty="0" smtClean="0">
                <a:sym typeface="Wingdings" pitchFamily="2" charset="2"/>
              </a:rPr>
              <a:t>	</a:t>
            </a:r>
            <a:r>
              <a:rPr lang="en-US" sz="2400" dirty="0" smtClean="0"/>
              <a:t>Move on when 80% of the class has finished.</a:t>
            </a:r>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37</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Summary of TPS setup guidelines</a:t>
            </a:r>
            <a:endParaRPr lang="en-IN"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831160"/>
          </a:xfrm>
        </p:spPr>
        <p:txBody>
          <a:bodyPr>
            <a:noAutofit/>
          </a:bodyPr>
          <a:lstStyle/>
          <a:p>
            <a:r>
              <a:rPr lang="en-IN" sz="2800" dirty="0" smtClean="0"/>
              <a:t>Slides, TPS resource sheet and video will be up on:</a:t>
            </a:r>
          </a:p>
          <a:p>
            <a:pPr lvl="1"/>
            <a:r>
              <a:rPr lang="en-IN" sz="2400" dirty="0" smtClean="0"/>
              <a:t>IDP-ET website: </a:t>
            </a:r>
            <a:r>
              <a:rPr lang="en-IN" sz="2400" dirty="0" smtClean="0">
                <a:hlinkClick r:id="rId2"/>
              </a:rPr>
              <a:t>www.et.iitb.ac.in/resources</a:t>
            </a:r>
            <a:endParaRPr lang="en-IN" sz="2400" dirty="0" smtClean="0"/>
          </a:p>
          <a:p>
            <a:pPr lvl="1"/>
            <a:endParaRPr lang="en-IN" sz="2400" dirty="0" smtClean="0"/>
          </a:p>
          <a:p>
            <a:r>
              <a:rPr lang="en-US" sz="2800" dirty="0"/>
              <a:t>Contribute an appendix of TPS activities for your </a:t>
            </a:r>
            <a:r>
              <a:rPr lang="en-US" sz="2800" dirty="0" smtClean="0"/>
              <a:t>course, based </a:t>
            </a:r>
            <a:r>
              <a:rPr lang="en-US" sz="2800" dirty="0"/>
              <a:t>on the TPS activities that worked in your class.</a:t>
            </a:r>
          </a:p>
          <a:p>
            <a:pPr lvl="1"/>
            <a:r>
              <a:rPr lang="en-US" sz="2400" dirty="0"/>
              <a:t>This will be useful to other instructors who plan to implement TPS. If interested, send mail to </a:t>
            </a:r>
            <a:r>
              <a:rPr lang="en-US" sz="2400" u="sng" dirty="0">
                <a:hlinkClick r:id="rId3"/>
              </a:rPr>
              <a:t>convener.et@iitb.ac.in</a:t>
            </a:r>
            <a:endParaRPr lang="en-IN" sz="2400" dirty="0" smtClean="0"/>
          </a:p>
          <a:p>
            <a:endParaRPr lang="en-IN" sz="2400" dirty="0" smtClean="0"/>
          </a:p>
          <a:p>
            <a:r>
              <a:rPr lang="en-IN" sz="2400" dirty="0" smtClean="0"/>
              <a:t>My contact information:</a:t>
            </a:r>
          </a:p>
          <a:p>
            <a:pPr lvl="1"/>
            <a:r>
              <a:rPr lang="en-IN" sz="2000" dirty="0" smtClean="0"/>
              <a:t>Sridhar </a:t>
            </a:r>
            <a:r>
              <a:rPr lang="en-IN" sz="2000" dirty="0" err="1" smtClean="0"/>
              <a:t>Iyer</a:t>
            </a:r>
            <a:r>
              <a:rPr lang="en-IN" sz="2000" dirty="0" smtClean="0"/>
              <a:t>, </a:t>
            </a:r>
            <a:r>
              <a:rPr lang="en-IN" sz="2000" dirty="0" err="1" smtClean="0"/>
              <a:t>Dept</a:t>
            </a:r>
            <a:r>
              <a:rPr lang="en-IN" sz="2000" dirty="0" smtClean="0"/>
              <a:t> of CSE, IIT Bombay, </a:t>
            </a:r>
            <a:r>
              <a:rPr lang="en-IN" sz="2000" dirty="0" err="1" smtClean="0"/>
              <a:t>Powai</a:t>
            </a:r>
            <a:r>
              <a:rPr lang="en-IN" sz="2000" dirty="0" smtClean="0"/>
              <a:t>, Mumbai 400076.</a:t>
            </a:r>
          </a:p>
          <a:p>
            <a:pPr lvl="1"/>
            <a:r>
              <a:rPr lang="en-IN" sz="2000" dirty="0" smtClean="0">
                <a:hlinkClick r:id="rId4"/>
              </a:rPr>
              <a:t>sri@iitb.ac.in</a:t>
            </a:r>
            <a:r>
              <a:rPr lang="en-IN" sz="2000" dirty="0" smtClean="0"/>
              <a:t> </a:t>
            </a:r>
          </a:p>
          <a:p>
            <a:pPr lvl="1"/>
            <a:r>
              <a:rPr lang="en-IN" sz="2000" dirty="0" smtClean="0">
                <a:hlinkClick r:id="rId5"/>
              </a:rPr>
              <a:t>www.cse.iitb.ac.in/~sri</a:t>
            </a:r>
            <a:endParaRPr lang="en-IN" sz="20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Announcements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38</a:t>
            </a:fld>
            <a:endParaRPr lang="en-IN"/>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idx="4294967295"/>
          </p:nvPr>
        </p:nvSpPr>
        <p:spPr>
          <a:xfrm>
            <a:off x="0" y="0"/>
            <a:ext cx="9144000" cy="838200"/>
          </a:xfrm>
        </p:spPr>
        <p:txBody>
          <a:bodyPr/>
          <a:lstStyle/>
          <a:p>
            <a:pPr eaLnBrk="1" hangingPunct="1"/>
            <a:r>
              <a:rPr lang="en-US" sz="3800" smtClean="0"/>
              <a:t>Gains from active learning strategies  </a:t>
            </a:r>
            <a:endParaRPr lang="en-IN" sz="3800" smtClean="0"/>
          </a:p>
        </p:txBody>
      </p:sp>
      <p:sp>
        <p:nvSpPr>
          <p:cNvPr id="19458" name="Text Box 4"/>
          <p:cNvSpPr txBox="1">
            <a:spLocks noChangeArrowheads="1"/>
          </p:cNvSpPr>
          <p:nvPr/>
        </p:nvSpPr>
        <p:spPr bwMode="auto">
          <a:xfrm>
            <a:off x="0" y="6248400"/>
            <a:ext cx="9144000" cy="581025"/>
          </a:xfrm>
          <a:prstGeom prst="rect">
            <a:avLst/>
          </a:prstGeom>
          <a:noFill/>
          <a:ln w="9525">
            <a:noFill/>
            <a:miter lim="800000"/>
            <a:headEnd/>
            <a:tailEnd/>
          </a:ln>
        </p:spPr>
        <p:txBody>
          <a:bodyPr lIns="72000" rIns="72000">
            <a:spAutoFit/>
          </a:bodyPr>
          <a:lstStyle/>
          <a:p>
            <a:r>
              <a:rPr lang="en-US" sz="1600" dirty="0">
                <a:solidFill>
                  <a:srgbClr val="30AEAB"/>
                </a:solidFill>
                <a:latin typeface="Calibri" pitchFamily="34" charset="0"/>
                <a:cs typeface="Calibri" pitchFamily="34" charset="0"/>
              </a:rPr>
              <a:t>R. Hake, “</a:t>
            </a:r>
            <a:r>
              <a:rPr lang="en-IN" sz="1600" dirty="0">
                <a:solidFill>
                  <a:srgbClr val="30AEAB"/>
                </a:solidFill>
                <a:latin typeface="Calibri" pitchFamily="34" charset="0"/>
                <a:cs typeface="Calibri" pitchFamily="34" charset="0"/>
              </a:rPr>
              <a:t>Interactive-engagement versus traditional methods: A six-thousand student survey of  mechanics test data for introductory physics courses” </a:t>
            </a:r>
            <a:r>
              <a:rPr lang="en-US" sz="1600" dirty="0">
                <a:solidFill>
                  <a:srgbClr val="30AEAB"/>
                </a:solidFill>
                <a:latin typeface="Calibri" pitchFamily="34" charset="0"/>
                <a:cs typeface="Calibri" pitchFamily="34" charset="0"/>
              </a:rPr>
              <a:t>Amer. Jour. </a:t>
            </a:r>
            <a:r>
              <a:rPr lang="en-US" sz="1600" dirty="0" err="1">
                <a:solidFill>
                  <a:srgbClr val="30AEAB"/>
                </a:solidFill>
                <a:latin typeface="Calibri" pitchFamily="34" charset="0"/>
                <a:cs typeface="Calibri" pitchFamily="34" charset="0"/>
              </a:rPr>
              <a:t>Phy</a:t>
            </a:r>
            <a:r>
              <a:rPr lang="en-US" sz="1600" dirty="0">
                <a:solidFill>
                  <a:srgbClr val="30AEAB"/>
                </a:solidFill>
                <a:latin typeface="Calibri" pitchFamily="34" charset="0"/>
                <a:cs typeface="Calibri" pitchFamily="34" charset="0"/>
              </a:rPr>
              <a:t>., </a:t>
            </a:r>
            <a:r>
              <a:rPr lang="en-US" sz="1600" b="1" dirty="0">
                <a:solidFill>
                  <a:srgbClr val="30AEAB"/>
                </a:solidFill>
                <a:latin typeface="Calibri" pitchFamily="34" charset="0"/>
                <a:cs typeface="Calibri" pitchFamily="34" charset="0"/>
              </a:rPr>
              <a:t>66</a:t>
            </a:r>
            <a:r>
              <a:rPr lang="en-US" sz="1600" dirty="0">
                <a:solidFill>
                  <a:srgbClr val="30AEAB"/>
                </a:solidFill>
                <a:latin typeface="Calibri" pitchFamily="34" charset="0"/>
                <a:cs typeface="Calibri" pitchFamily="34" charset="0"/>
              </a:rPr>
              <a:t> (1998)</a:t>
            </a:r>
          </a:p>
        </p:txBody>
      </p:sp>
      <p:sp>
        <p:nvSpPr>
          <p:cNvPr id="19464" name="Text Box 11"/>
          <p:cNvSpPr txBox="1">
            <a:spLocks noChangeArrowheads="1"/>
          </p:cNvSpPr>
          <p:nvPr/>
        </p:nvSpPr>
        <p:spPr bwMode="auto">
          <a:xfrm>
            <a:off x="76200" y="795278"/>
            <a:ext cx="2667000" cy="2862322"/>
          </a:xfrm>
          <a:prstGeom prst="rect">
            <a:avLst/>
          </a:prstGeom>
          <a:noFill/>
          <a:ln w="9525">
            <a:solidFill>
              <a:schemeClr val="tx1"/>
            </a:solidFill>
            <a:miter lim="800000"/>
            <a:headEnd/>
            <a:tailEnd/>
          </a:ln>
        </p:spPr>
        <p:txBody>
          <a:bodyPr>
            <a:spAutoFit/>
          </a:bodyPr>
          <a:lstStyle/>
          <a:p>
            <a:pPr marL="95250" indent="-95250">
              <a:lnSpc>
                <a:spcPct val="105000"/>
              </a:lnSpc>
              <a:spcBef>
                <a:spcPct val="20000"/>
              </a:spcBef>
              <a:buFontTx/>
              <a:buChar char="•"/>
            </a:pPr>
            <a:r>
              <a:rPr lang="en-US" sz="2000" dirty="0">
                <a:latin typeface="Calibri" pitchFamily="34" charset="0"/>
                <a:cs typeface="Calibri" pitchFamily="34" charset="0"/>
              </a:rPr>
              <a:t>6542 students</a:t>
            </a:r>
          </a:p>
          <a:p>
            <a:pPr marL="95250" indent="-95250">
              <a:lnSpc>
                <a:spcPct val="105000"/>
              </a:lnSpc>
              <a:spcBef>
                <a:spcPct val="20000"/>
              </a:spcBef>
              <a:buFontTx/>
              <a:buChar char="•"/>
            </a:pPr>
            <a:r>
              <a:rPr lang="en-US" sz="2000" dirty="0">
                <a:latin typeface="Calibri" pitchFamily="34" charset="0"/>
                <a:cs typeface="Calibri" pitchFamily="34" charset="0"/>
              </a:rPr>
              <a:t>62 </a:t>
            </a:r>
            <a:r>
              <a:rPr lang="en-US" sz="2000" dirty="0" smtClean="0">
                <a:latin typeface="Calibri" pitchFamily="34" charset="0"/>
                <a:cs typeface="Calibri" pitchFamily="34" charset="0"/>
              </a:rPr>
              <a:t>courses - Physics</a:t>
            </a:r>
            <a:endParaRPr lang="en-US" sz="2000" dirty="0">
              <a:latin typeface="Calibri" pitchFamily="34" charset="0"/>
              <a:cs typeface="Calibri" pitchFamily="34" charset="0"/>
            </a:endParaRPr>
          </a:p>
          <a:p>
            <a:pPr marL="95250" indent="-95250">
              <a:lnSpc>
                <a:spcPct val="105000"/>
              </a:lnSpc>
              <a:spcBef>
                <a:spcPct val="20000"/>
              </a:spcBef>
              <a:buFontTx/>
              <a:buChar char="•"/>
            </a:pPr>
            <a:r>
              <a:rPr lang="en-US" sz="2000" dirty="0">
                <a:latin typeface="Calibri" pitchFamily="34" charset="0"/>
                <a:cs typeface="Calibri" pitchFamily="34" charset="0"/>
              </a:rPr>
              <a:t>Variety of institutions: high school, college, university (including Harvard</a:t>
            </a:r>
            <a:r>
              <a:rPr lang="en-US" sz="2000" dirty="0" smtClean="0">
                <a:latin typeface="Calibri" pitchFamily="34" charset="0"/>
                <a:cs typeface="Calibri" pitchFamily="34" charset="0"/>
              </a:rPr>
              <a:t>)</a:t>
            </a:r>
          </a:p>
          <a:p>
            <a:pPr marL="95250" indent="-95250">
              <a:lnSpc>
                <a:spcPct val="105000"/>
              </a:lnSpc>
              <a:spcBef>
                <a:spcPct val="20000"/>
              </a:spcBef>
              <a:buFontTx/>
              <a:buChar char="•"/>
            </a:pPr>
            <a:r>
              <a:rPr lang="en-US" sz="2000" dirty="0" smtClean="0">
                <a:latin typeface="Calibri" pitchFamily="34" charset="0"/>
                <a:cs typeface="Calibri" pitchFamily="34" charset="0"/>
              </a:rPr>
              <a:t>Test used – FCI (Force Concept Inventory)</a:t>
            </a:r>
          </a:p>
        </p:txBody>
      </p:sp>
      <p:sp>
        <p:nvSpPr>
          <p:cNvPr id="19465" name="Text Box 14"/>
          <p:cNvSpPr txBox="1">
            <a:spLocks noChangeArrowheads="1"/>
          </p:cNvSpPr>
          <p:nvPr/>
        </p:nvSpPr>
        <p:spPr bwMode="auto">
          <a:xfrm>
            <a:off x="233363" y="4059238"/>
            <a:ext cx="8439150" cy="2277547"/>
          </a:xfrm>
          <a:prstGeom prst="rect">
            <a:avLst/>
          </a:prstGeom>
          <a:noFill/>
          <a:ln w="9525">
            <a:solidFill>
              <a:schemeClr val="tx1"/>
            </a:solidFill>
            <a:miter lim="800000"/>
            <a:headEnd/>
            <a:tailEnd/>
          </a:ln>
        </p:spPr>
        <p:txBody>
          <a:bodyPr>
            <a:spAutoFit/>
          </a:bodyPr>
          <a:lstStyle/>
          <a:p>
            <a:pPr marL="95250" indent="-95250">
              <a:lnSpc>
                <a:spcPct val="105000"/>
              </a:lnSpc>
              <a:spcBef>
                <a:spcPct val="20000"/>
              </a:spcBef>
              <a:buFontTx/>
              <a:buChar char="•"/>
            </a:pPr>
            <a:r>
              <a:rPr lang="en-US" sz="2000" dirty="0" smtClean="0">
                <a:latin typeface="Calibri" pitchFamily="34" charset="0"/>
                <a:cs typeface="Calibri" pitchFamily="34" charset="0"/>
              </a:rPr>
              <a:t> Maximum </a:t>
            </a:r>
            <a:r>
              <a:rPr lang="en-US" sz="2000" dirty="0">
                <a:latin typeface="Calibri" pitchFamily="34" charset="0"/>
                <a:cs typeface="Calibri" pitchFamily="34" charset="0"/>
              </a:rPr>
              <a:t>gain from lecture courses was 0.28</a:t>
            </a:r>
          </a:p>
          <a:p>
            <a:pPr marL="552450" lvl="1" indent="-95250">
              <a:lnSpc>
                <a:spcPct val="105000"/>
              </a:lnSpc>
              <a:spcBef>
                <a:spcPct val="20000"/>
              </a:spcBef>
              <a:buFontTx/>
              <a:buChar char="•"/>
            </a:pPr>
            <a:r>
              <a:rPr lang="en-US" dirty="0" smtClean="0">
                <a:latin typeface="Calibri" pitchFamily="34" charset="0"/>
                <a:cs typeface="Calibri" pitchFamily="34" charset="0"/>
              </a:rPr>
              <a:t> Many instructors had high scores on teaching evaluations</a:t>
            </a:r>
          </a:p>
          <a:p>
            <a:pPr marL="95250" indent="-95250">
              <a:lnSpc>
                <a:spcPct val="105000"/>
              </a:lnSpc>
              <a:spcBef>
                <a:spcPct val="20000"/>
              </a:spcBef>
              <a:buFontTx/>
              <a:buChar char="•"/>
            </a:pPr>
            <a:r>
              <a:rPr lang="en-US" sz="2000" dirty="0" smtClean="0">
                <a:latin typeface="Calibri" pitchFamily="34" charset="0"/>
                <a:cs typeface="Calibri" pitchFamily="34" charset="0"/>
              </a:rPr>
              <a:t> </a:t>
            </a:r>
            <a:r>
              <a:rPr lang="en-US" sz="2000" dirty="0">
                <a:latin typeface="Calibri" pitchFamily="34" charset="0"/>
                <a:cs typeface="Calibri" pitchFamily="34" charset="0"/>
              </a:rPr>
              <a:t>Gain from active-learning courses </a:t>
            </a:r>
            <a:r>
              <a:rPr lang="en-US" sz="2000" dirty="0" smtClean="0">
                <a:latin typeface="Calibri" pitchFamily="34" charset="0"/>
                <a:cs typeface="Calibri" pitchFamily="34" charset="0"/>
              </a:rPr>
              <a:t>had a wide </a:t>
            </a:r>
            <a:r>
              <a:rPr lang="en-US" sz="2000" dirty="0">
                <a:latin typeface="Calibri" pitchFamily="34" charset="0"/>
                <a:cs typeface="Calibri" pitchFamily="34" charset="0"/>
              </a:rPr>
              <a:t>range: </a:t>
            </a:r>
            <a:r>
              <a:rPr lang="en-US" sz="2000" dirty="0" smtClean="0">
                <a:latin typeface="Calibri" pitchFamily="34" charset="0"/>
                <a:cs typeface="Calibri" pitchFamily="34" charset="0"/>
              </a:rPr>
              <a:t>0.23-0.7</a:t>
            </a:r>
          </a:p>
          <a:p>
            <a:pPr marL="552450" lvl="1" indent="-95250">
              <a:lnSpc>
                <a:spcPct val="105000"/>
              </a:lnSpc>
              <a:spcBef>
                <a:spcPct val="20000"/>
              </a:spcBef>
              <a:buFontTx/>
              <a:buChar char="•"/>
            </a:pPr>
            <a:r>
              <a:rPr lang="en-US" dirty="0" smtClean="0">
                <a:latin typeface="Calibri" pitchFamily="34" charset="0"/>
                <a:cs typeface="Calibri" pitchFamily="34" charset="0"/>
              </a:rPr>
              <a:t> Active learning courses often had gains 2-3 times greater than lectures</a:t>
            </a:r>
            <a:r>
              <a:rPr lang="en-US" sz="2000" dirty="0" smtClean="0">
                <a:latin typeface="Calibri" pitchFamily="34" charset="0"/>
                <a:cs typeface="Calibri" pitchFamily="34" charset="0"/>
              </a:rPr>
              <a:t> </a:t>
            </a:r>
          </a:p>
          <a:p>
            <a:pPr marL="95250" indent="-95250">
              <a:lnSpc>
                <a:spcPct val="105000"/>
              </a:lnSpc>
              <a:spcBef>
                <a:spcPct val="20000"/>
              </a:spcBef>
            </a:pPr>
            <a:r>
              <a:rPr lang="en-US" sz="2000" dirty="0" smtClean="0">
                <a:latin typeface="Calibri" pitchFamily="34" charset="0"/>
                <a:cs typeface="Calibri" pitchFamily="34" charset="0"/>
              </a:rPr>
              <a:t>Implication</a:t>
            </a:r>
            <a:r>
              <a:rPr lang="en-US" sz="2000" dirty="0">
                <a:latin typeface="Calibri" pitchFamily="34" charset="0"/>
                <a:cs typeface="Calibri" pitchFamily="34" charset="0"/>
              </a:rPr>
              <a:t>: </a:t>
            </a:r>
            <a:r>
              <a:rPr lang="en-US" sz="2000" dirty="0" smtClean="0">
                <a:latin typeface="Calibri" pitchFamily="34" charset="0"/>
                <a:cs typeface="Calibri" pitchFamily="34" charset="0"/>
              </a:rPr>
              <a:t>It is desirable to explicitly incorporate active learning strategies in our teaching-learning process.</a:t>
            </a:r>
          </a:p>
        </p:txBody>
      </p:sp>
      <p:sp>
        <p:nvSpPr>
          <p:cNvPr id="13" name="Slide Number Placeholder 12"/>
          <p:cNvSpPr>
            <a:spLocks noGrp="1"/>
          </p:cNvSpPr>
          <p:nvPr>
            <p:ph type="sldNum" sz="quarter" idx="12"/>
          </p:nvPr>
        </p:nvSpPr>
        <p:spPr/>
        <p:txBody>
          <a:bodyPr/>
          <a:lstStyle/>
          <a:p>
            <a:fld id="{B13F5976-CE9D-4317-A140-F587A95E57E9}" type="slidenum">
              <a:rPr lang="en-IN" smtClean="0"/>
              <a:pPr/>
              <a:t>4</a:t>
            </a:fld>
            <a:endParaRPr lang="en-IN"/>
          </a:p>
        </p:txBody>
      </p:sp>
      <p:grpSp>
        <p:nvGrpSpPr>
          <p:cNvPr id="15" name="Group 14"/>
          <p:cNvGrpSpPr/>
          <p:nvPr/>
        </p:nvGrpSpPr>
        <p:grpSpPr>
          <a:xfrm>
            <a:off x="2819400" y="690563"/>
            <a:ext cx="6477000" cy="3271837"/>
            <a:chOff x="0" y="690563"/>
            <a:chExt cx="6477000" cy="3271837"/>
          </a:xfrm>
        </p:grpSpPr>
        <p:pic>
          <p:nvPicPr>
            <p:cNvPr id="16" name="Picture 6"/>
            <p:cNvPicPr>
              <a:picLocks noChangeAspect="1" noChangeArrowheads="1"/>
            </p:cNvPicPr>
            <p:nvPr/>
          </p:nvPicPr>
          <p:blipFill>
            <a:blip r:embed="rId3"/>
            <a:srcRect/>
            <a:stretch>
              <a:fillRect/>
            </a:stretch>
          </p:blipFill>
          <p:spPr bwMode="auto">
            <a:xfrm>
              <a:off x="0" y="690563"/>
              <a:ext cx="6477000" cy="3271837"/>
            </a:xfrm>
            <a:prstGeom prst="rect">
              <a:avLst/>
            </a:prstGeom>
            <a:noFill/>
            <a:ln w="9525">
              <a:noFill/>
              <a:miter lim="800000"/>
              <a:headEnd/>
              <a:tailEnd/>
            </a:ln>
          </p:spPr>
        </p:pic>
        <p:sp>
          <p:nvSpPr>
            <p:cNvPr id="17" name="Text Box 7"/>
            <p:cNvSpPr txBox="1">
              <a:spLocks noChangeArrowheads="1"/>
            </p:cNvSpPr>
            <p:nvPr/>
          </p:nvSpPr>
          <p:spPr bwMode="auto">
            <a:xfrm>
              <a:off x="276225" y="827088"/>
              <a:ext cx="2166938" cy="396875"/>
            </a:xfrm>
            <a:prstGeom prst="rect">
              <a:avLst/>
            </a:prstGeom>
            <a:noFill/>
            <a:ln w="9525">
              <a:noFill/>
              <a:miter lim="800000"/>
              <a:headEnd/>
              <a:tailEnd/>
            </a:ln>
          </p:spPr>
          <p:txBody>
            <a:bodyPr>
              <a:spAutoFit/>
            </a:bodyPr>
            <a:lstStyle/>
            <a:p>
              <a:pPr>
                <a:spcBef>
                  <a:spcPct val="50000"/>
                </a:spcBef>
              </a:pPr>
              <a:r>
                <a:rPr lang="en-US" sz="2000" b="1">
                  <a:solidFill>
                    <a:schemeClr val="accent2"/>
                  </a:solidFill>
                </a:rPr>
                <a:t>Trad lecture (14)</a:t>
              </a:r>
              <a:endParaRPr lang="en-IN" sz="2000" b="1">
                <a:solidFill>
                  <a:schemeClr val="accent2"/>
                </a:solidFill>
              </a:endParaRPr>
            </a:p>
          </p:txBody>
        </p:sp>
        <p:sp>
          <p:nvSpPr>
            <p:cNvPr id="18" name="Text Box 8"/>
            <p:cNvSpPr txBox="1">
              <a:spLocks noChangeArrowheads="1"/>
            </p:cNvSpPr>
            <p:nvPr/>
          </p:nvSpPr>
          <p:spPr bwMode="auto">
            <a:xfrm>
              <a:off x="2528888" y="827088"/>
              <a:ext cx="3927475" cy="396875"/>
            </a:xfrm>
            <a:prstGeom prst="rect">
              <a:avLst/>
            </a:prstGeom>
            <a:noFill/>
            <a:ln w="9525">
              <a:noFill/>
              <a:miter lim="800000"/>
              <a:headEnd/>
              <a:tailEnd/>
            </a:ln>
          </p:spPr>
          <p:txBody>
            <a:bodyPr>
              <a:spAutoFit/>
            </a:bodyPr>
            <a:lstStyle/>
            <a:p>
              <a:pPr>
                <a:spcBef>
                  <a:spcPct val="50000"/>
                </a:spcBef>
              </a:pPr>
              <a:r>
                <a:rPr lang="en-US" sz="2000" b="1">
                  <a:solidFill>
                    <a:srgbClr val="339933"/>
                  </a:solidFill>
                </a:rPr>
                <a:t>Active learning strategies (48)</a:t>
              </a:r>
              <a:endParaRPr lang="en-IN" sz="2000" b="1">
                <a:solidFill>
                  <a:srgbClr val="339933"/>
                </a:solidFill>
              </a:endParaRPr>
            </a:p>
          </p:txBody>
        </p:sp>
        <p:sp>
          <p:nvSpPr>
            <p:cNvPr id="19" name="Text Box 9"/>
            <p:cNvSpPr txBox="1">
              <a:spLocks noChangeArrowheads="1"/>
            </p:cNvSpPr>
            <p:nvPr/>
          </p:nvSpPr>
          <p:spPr bwMode="auto">
            <a:xfrm>
              <a:off x="3429000" y="1258888"/>
              <a:ext cx="2209800" cy="1107996"/>
            </a:xfrm>
            <a:prstGeom prst="rect">
              <a:avLst/>
            </a:prstGeom>
            <a:solidFill>
              <a:srgbClr val="FFFF99"/>
            </a:solidFill>
            <a:ln w="9525">
              <a:solidFill>
                <a:schemeClr val="tx1"/>
              </a:solidFill>
              <a:miter lim="800000"/>
              <a:headEnd/>
              <a:tailEnd/>
            </a:ln>
          </p:spPr>
          <p:txBody>
            <a:bodyPr wrap="square">
              <a:spAutoFit/>
            </a:bodyPr>
            <a:lstStyle/>
            <a:p>
              <a:pPr algn="ctr" eaLnBrk="0" hangingPunct="0">
                <a:spcBef>
                  <a:spcPct val="20000"/>
                </a:spcBef>
              </a:pPr>
              <a:r>
                <a:rPr lang="en-US" b="1" dirty="0">
                  <a:latin typeface="Times" pitchFamily="18" charset="0"/>
                </a:rPr>
                <a:t>Normalized </a:t>
              </a:r>
              <a:r>
                <a:rPr lang="en-US" b="1" dirty="0" smtClean="0">
                  <a:latin typeface="Times" pitchFamily="18" charset="0"/>
                </a:rPr>
                <a:t>gain</a:t>
              </a:r>
              <a:endParaRPr lang="en-US" b="1" dirty="0">
                <a:latin typeface="Times" pitchFamily="18" charset="0"/>
              </a:endParaRPr>
            </a:p>
            <a:p>
              <a:pPr eaLnBrk="0" hangingPunct="0"/>
              <a:r>
                <a:rPr lang="en-US" b="1" dirty="0">
                  <a:latin typeface="Times" pitchFamily="18" charset="0"/>
                </a:rPr>
                <a:t>&lt;g&gt;</a:t>
              </a:r>
              <a:r>
                <a:rPr lang="en-US" sz="2400" b="1" dirty="0">
                  <a:latin typeface="Times" pitchFamily="18" charset="0"/>
                </a:rPr>
                <a:t> =  </a:t>
              </a:r>
              <a:r>
                <a:rPr lang="en-US" sz="2400" b="1" baseline="30000" dirty="0">
                  <a:latin typeface="Times" pitchFamily="18" charset="0"/>
                </a:rPr>
                <a:t>post-pre</a:t>
              </a:r>
              <a:r>
                <a:rPr lang="en-US" sz="2400" b="1" dirty="0">
                  <a:latin typeface="Times" pitchFamily="18" charset="0"/>
                </a:rPr>
                <a:t> 	</a:t>
              </a:r>
              <a:r>
                <a:rPr lang="en-US" sz="2400" b="1" baseline="30000" dirty="0">
                  <a:latin typeface="Times" pitchFamily="18" charset="0"/>
                </a:rPr>
                <a:t>100-pre</a:t>
              </a:r>
              <a:endParaRPr lang="en-US" sz="2400" b="1" dirty="0">
                <a:latin typeface="Times" pitchFamily="18" charset="0"/>
              </a:endParaRPr>
            </a:p>
          </p:txBody>
        </p:sp>
        <p:sp>
          <p:nvSpPr>
            <p:cNvPr id="20" name="Line 10"/>
            <p:cNvSpPr>
              <a:spLocks noChangeShapeType="1"/>
            </p:cNvSpPr>
            <p:nvPr/>
          </p:nvSpPr>
          <p:spPr bwMode="auto">
            <a:xfrm>
              <a:off x="4360862" y="1905000"/>
              <a:ext cx="973138" cy="0"/>
            </a:xfrm>
            <a:prstGeom prst="line">
              <a:avLst/>
            </a:prstGeom>
            <a:noFill/>
            <a:ln w="2857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4294967295"/>
          </p:nvPr>
        </p:nvSpPr>
        <p:spPr>
          <a:xfrm>
            <a:off x="152400" y="990600"/>
            <a:ext cx="8915400" cy="5576888"/>
          </a:xfrm>
        </p:spPr>
        <p:txBody>
          <a:bodyPr/>
          <a:lstStyle/>
          <a:p>
            <a:pPr marL="177800" indent="-177800" eaLnBrk="1" hangingPunct="1"/>
            <a:r>
              <a:rPr lang="en-IN" sz="2400" dirty="0" smtClean="0"/>
              <a:t>Students engage in problem-solving activities </a:t>
            </a:r>
            <a:r>
              <a:rPr lang="en-IN" sz="2400" i="1" dirty="0" smtClean="0"/>
              <a:t>during</a:t>
            </a:r>
            <a:r>
              <a:rPr lang="en-IN" sz="2400" dirty="0" smtClean="0"/>
              <a:t> class time.</a:t>
            </a:r>
          </a:p>
          <a:p>
            <a:pPr marL="177800" indent="-177800" eaLnBrk="1" hangingPunct="1"/>
            <a:endParaRPr lang="en-IN" sz="2400" dirty="0" smtClean="0"/>
          </a:p>
          <a:p>
            <a:pPr marL="177800" indent="-177800" eaLnBrk="1" hangingPunct="1"/>
            <a:r>
              <a:rPr lang="en-IN" sz="2400" dirty="0" err="1" smtClean="0"/>
              <a:t>Speciﬁc</a:t>
            </a:r>
            <a:r>
              <a:rPr lang="en-IN" sz="2400" dirty="0" smtClean="0"/>
              <a:t> student ideas are elicited and addressed.</a:t>
            </a:r>
          </a:p>
          <a:p>
            <a:pPr marL="177800" indent="-177800" eaLnBrk="1" hangingPunct="1"/>
            <a:r>
              <a:rPr lang="en-IN" sz="2400" dirty="0" smtClean="0"/>
              <a:t>Students are asked to “</a:t>
            </a:r>
            <a:r>
              <a:rPr lang="en-IN" sz="2400" dirty="0" err="1" smtClean="0"/>
              <a:t>ﬁgure</a:t>
            </a:r>
            <a:r>
              <a:rPr lang="en-IN" sz="2400" dirty="0" smtClean="0"/>
              <a:t> things out for themselves.”</a:t>
            </a:r>
          </a:p>
          <a:p>
            <a:pPr marL="177800" indent="-177800" eaLnBrk="1" hangingPunct="1"/>
            <a:r>
              <a:rPr lang="en-IN" sz="2400" dirty="0" smtClean="0"/>
              <a:t>Students are asked to express their reasoning explicitly.</a:t>
            </a:r>
          </a:p>
          <a:p>
            <a:pPr marL="177800" indent="-177800" eaLnBrk="1" hangingPunct="1"/>
            <a:r>
              <a:rPr lang="en-IN" sz="2400" dirty="0" smtClean="0"/>
              <a:t>Students work collaboratively. </a:t>
            </a:r>
          </a:p>
          <a:p>
            <a:pPr marL="177800" indent="-177800" eaLnBrk="1" hangingPunct="1"/>
            <a:endParaRPr lang="en-IN" sz="2400" dirty="0" smtClean="0"/>
          </a:p>
          <a:p>
            <a:pPr marL="177800" indent="-177800" eaLnBrk="1" hangingPunct="1"/>
            <a:r>
              <a:rPr lang="en-IN" sz="2400" dirty="0" smtClean="0"/>
              <a:t>Students receive rapid feedback on their work.</a:t>
            </a:r>
          </a:p>
          <a:p>
            <a:pPr marL="177800" indent="-177800" eaLnBrk="1" hangingPunct="1"/>
            <a:r>
              <a:rPr lang="en-IN" sz="2400" dirty="0" smtClean="0"/>
              <a:t>Qualitative reasoning and conceptual thinking  are emphasized.</a:t>
            </a:r>
            <a:endParaRPr lang="en-US" sz="2400" dirty="0" smtClean="0"/>
          </a:p>
          <a:p>
            <a:pPr marL="177800" indent="-177800" eaLnBrk="1" hangingPunct="1">
              <a:buNone/>
            </a:pPr>
            <a:endParaRPr lang="en-US" sz="2400" dirty="0" smtClean="0"/>
          </a:p>
        </p:txBody>
      </p:sp>
      <p:sp>
        <p:nvSpPr>
          <p:cNvPr id="21506" name="Title 3"/>
          <p:cNvSpPr>
            <a:spLocks noGrp="1"/>
          </p:cNvSpPr>
          <p:nvPr>
            <p:ph type="title" idx="4294967295"/>
          </p:nvPr>
        </p:nvSpPr>
        <p:spPr>
          <a:xfrm>
            <a:off x="0" y="0"/>
            <a:ext cx="9144000" cy="838200"/>
          </a:xfrm>
        </p:spPr>
        <p:txBody>
          <a:bodyPr/>
          <a:lstStyle/>
          <a:p>
            <a:pPr eaLnBrk="1" hangingPunct="1"/>
            <a:r>
              <a:rPr lang="en-US" sz="4000" smtClean="0"/>
              <a:t>Features of active learning strategies</a:t>
            </a:r>
            <a:endParaRPr lang="en-IN" sz="400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0FAC089-64EE-4B47-B1D7-32865629967F}" type="slidenum">
              <a:rPr lang="en-IN" sz="1200">
                <a:solidFill>
                  <a:schemeClr val="tx1">
                    <a:tint val="75000"/>
                  </a:schemeClr>
                </a:solidFill>
                <a:latin typeface="+mn-lt"/>
                <a:cs typeface="+mn-cs"/>
              </a:rPr>
              <a:pPr algn="r" fontAlgn="auto">
                <a:spcBef>
                  <a:spcPts val="0"/>
                </a:spcBef>
                <a:spcAft>
                  <a:spcPts val="0"/>
                </a:spcAft>
                <a:defRPr/>
              </a:pPr>
              <a:t>5</a:t>
            </a:fld>
            <a:endParaRPr lang="en-IN" sz="1200">
              <a:solidFill>
                <a:schemeClr val="tx1">
                  <a:tint val="75000"/>
                </a:schemeClr>
              </a:solidFill>
              <a:latin typeface="+mn-lt"/>
              <a:cs typeface="+mn-cs"/>
            </a:endParaRPr>
          </a:p>
        </p:txBody>
      </p:sp>
      <p:sp>
        <p:nvSpPr>
          <p:cNvPr id="5" name="Slide Number Placeholder 4"/>
          <p:cNvSpPr>
            <a:spLocks noGrp="1"/>
          </p:cNvSpPr>
          <p:nvPr>
            <p:ph type="sldNum" sz="quarter" idx="12"/>
          </p:nvPr>
        </p:nvSpPr>
        <p:spPr/>
        <p:txBody>
          <a:bodyPr/>
          <a:lstStyle/>
          <a:p>
            <a:fld id="{B13F5976-CE9D-4317-A140-F587A95E57E9}" type="slidenum">
              <a:rPr lang="en-IN" smtClean="0"/>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136"/>
            <a:ext cx="8686800" cy="4205064"/>
          </a:xfrm>
        </p:spPr>
        <p:txBody>
          <a:bodyPr>
            <a:noAutofit/>
          </a:bodyPr>
          <a:lstStyle/>
          <a:p>
            <a:r>
              <a:rPr lang="en-IN" sz="2400" dirty="0" smtClean="0"/>
              <a:t>Think-Pair-Share </a:t>
            </a:r>
            <a:r>
              <a:rPr lang="en-IN" sz="2000" dirty="0" smtClean="0"/>
              <a:t>[</a:t>
            </a:r>
            <a:r>
              <a:rPr lang="en-US" sz="2000" dirty="0" smtClean="0"/>
              <a:t>Frank Lyman, University of Maryland, early 1980s]</a:t>
            </a:r>
            <a:endParaRPr lang="en-US" sz="2400" dirty="0" smtClean="0"/>
          </a:p>
          <a:p>
            <a:endParaRPr lang="en-IN" sz="2400" dirty="0" smtClean="0"/>
          </a:p>
          <a:p>
            <a:r>
              <a:rPr lang="en-IN" sz="2400" dirty="0" smtClean="0"/>
              <a:t>Peer-Instruction </a:t>
            </a:r>
            <a:r>
              <a:rPr lang="en-IN" sz="2000" dirty="0" smtClean="0"/>
              <a:t>[Eric Mazur, Harvard University, early 1990s]</a:t>
            </a:r>
          </a:p>
          <a:p>
            <a:pPr>
              <a:buNone/>
            </a:pPr>
            <a:endParaRPr lang="en-IN" sz="2400" dirty="0" smtClean="0"/>
          </a:p>
          <a:p>
            <a:r>
              <a:rPr lang="en-IN" sz="2400" dirty="0" smtClean="0"/>
              <a:t>Team-Pair-Solo </a:t>
            </a:r>
            <a:r>
              <a:rPr lang="en-IN" sz="2000" dirty="0" smtClean="0"/>
              <a:t>[Spencer </a:t>
            </a:r>
            <a:r>
              <a:rPr lang="en-IN" sz="2000" dirty="0" err="1" smtClean="0"/>
              <a:t>Kagan</a:t>
            </a:r>
            <a:r>
              <a:rPr lang="en-IN" sz="2000" dirty="0" smtClean="0"/>
              <a:t>, University of California, early 2000s]</a:t>
            </a:r>
            <a:endParaRPr lang="en-IN" sz="1800" dirty="0" smtClean="0"/>
          </a:p>
          <a:p>
            <a:endParaRPr lang="en-IN" sz="1800" dirty="0" smtClean="0"/>
          </a:p>
          <a:p>
            <a:r>
              <a:rPr lang="en-IN" sz="2400" dirty="0" smtClean="0"/>
              <a:t>Many others:</a:t>
            </a:r>
          </a:p>
          <a:p>
            <a:pPr lvl="1"/>
            <a:r>
              <a:rPr lang="en-IN" sz="2000" dirty="0" smtClean="0"/>
              <a:t>Debates, Role-play, Jigsaw, problem-based learning, productive failure.</a:t>
            </a:r>
          </a:p>
        </p:txBody>
      </p:sp>
      <p:sp>
        <p:nvSpPr>
          <p:cNvPr id="4" name="Title 3"/>
          <p:cNvSpPr>
            <a:spLocks noGrp="1"/>
          </p:cNvSpPr>
          <p:nvPr>
            <p:ph type="title"/>
          </p:nvPr>
        </p:nvSpPr>
        <p:spPr>
          <a:xfrm>
            <a:off x="0" y="0"/>
            <a:ext cx="9144000" cy="1371600"/>
          </a:xfrm>
        </p:spPr>
        <p:txBody>
          <a:bodyPr>
            <a:normAutofit fontScale="90000"/>
          </a:bodyPr>
          <a:lstStyle/>
          <a:p>
            <a:r>
              <a:rPr lang="en-US" dirty="0" smtClean="0"/>
              <a:t>What are some active learning strategies?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6</a:t>
            </a:fld>
            <a:endParaRPr lang="en-IN"/>
          </a:p>
        </p:txBody>
      </p:sp>
      <p:sp>
        <p:nvSpPr>
          <p:cNvPr id="5" name="Rectangle 4"/>
          <p:cNvSpPr/>
          <p:nvPr/>
        </p:nvSpPr>
        <p:spPr>
          <a:xfrm>
            <a:off x="228600" y="1828800"/>
            <a:ext cx="8001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2400" dirty="0" smtClean="0"/>
              <a:t>Consider a large class. </a:t>
            </a:r>
            <a:r>
              <a:rPr lang="en-IN" sz="2000" dirty="0" smtClean="0"/>
              <a:t>Example: CS 101; 450 first year UG students, across various engineering disciplines.</a:t>
            </a:r>
            <a:endParaRPr lang="en-IN" sz="2400" dirty="0" smtClean="0"/>
          </a:p>
          <a:p>
            <a:r>
              <a:rPr lang="en-IN" sz="2400" dirty="0" smtClean="0"/>
              <a:t>Imagine a 90-minute class in a large auditorium with fixed seats. </a:t>
            </a:r>
          </a:p>
          <a:p>
            <a:endParaRPr lang="en-IN" sz="2400" dirty="0" smtClean="0">
              <a:solidFill>
                <a:srgbClr val="0070C0"/>
              </a:solidFill>
            </a:endParaRPr>
          </a:p>
          <a:p>
            <a:r>
              <a:rPr lang="en-IN" sz="2400" dirty="0" smtClean="0">
                <a:solidFill>
                  <a:srgbClr val="0070C0"/>
                </a:solidFill>
              </a:rPr>
              <a:t>Think (Individually):</a:t>
            </a:r>
            <a:r>
              <a:rPr lang="en-IN" sz="2400" dirty="0" smtClean="0"/>
              <a:t> </a:t>
            </a:r>
          </a:p>
          <a:p>
            <a:pPr lvl="1"/>
            <a:r>
              <a:rPr lang="en-IN" sz="2000" dirty="0" smtClean="0"/>
              <a:t>Predict the percentage of students who may be showing </a:t>
            </a:r>
            <a:r>
              <a:rPr lang="en-IN" sz="2400" dirty="0" smtClean="0"/>
              <a:t>“engaged” </a:t>
            </a:r>
            <a:r>
              <a:rPr lang="en-IN" sz="2000" dirty="0" err="1" smtClean="0"/>
              <a:t>behavior</a:t>
            </a:r>
            <a:r>
              <a:rPr lang="en-IN" sz="2400" dirty="0" smtClean="0"/>
              <a:t> </a:t>
            </a:r>
            <a:r>
              <a:rPr lang="en-IN" sz="2000" dirty="0" smtClean="0"/>
              <a:t>(with the content of the lecture), at various instants of time.</a:t>
            </a:r>
          </a:p>
          <a:p>
            <a:pPr lvl="1"/>
            <a:r>
              <a:rPr lang="en-IN" sz="2000" dirty="0" smtClean="0"/>
              <a:t>Draw a graph of engagement versus time. </a:t>
            </a:r>
            <a:r>
              <a:rPr lang="en-IN" sz="2000" dirty="0" smtClean="0">
                <a:solidFill>
                  <a:srgbClr val="C00000"/>
                </a:solidFill>
              </a:rPr>
              <a:t>[~1 Minute]</a:t>
            </a: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 - 1</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7</a:t>
            </a:fld>
            <a:endParaRPr lang="en-IN"/>
          </a:p>
        </p:txBody>
      </p:sp>
      <p:grpSp>
        <p:nvGrpSpPr>
          <p:cNvPr id="5" name="Group 4"/>
          <p:cNvGrpSpPr/>
          <p:nvPr/>
        </p:nvGrpSpPr>
        <p:grpSpPr>
          <a:xfrm>
            <a:off x="5185372" y="4583668"/>
            <a:ext cx="3196629" cy="2034064"/>
            <a:chOff x="7136199" y="4191794"/>
            <a:chExt cx="1678229" cy="1046155"/>
          </a:xfrm>
        </p:grpSpPr>
        <p:cxnSp>
          <p:nvCxnSpPr>
            <p:cNvPr id="7" name="Straight Arrow Connector 6"/>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64001" y="5047995"/>
              <a:ext cx="1350427" cy="189954"/>
            </a:xfrm>
            <a:prstGeom prst="rect">
              <a:avLst/>
            </a:prstGeom>
            <a:noFill/>
          </p:spPr>
          <p:txBody>
            <a:bodyPr wrap="none" rtlCol="0">
              <a:spAutoFit/>
            </a:bodyPr>
            <a:lstStyle/>
            <a:p>
              <a:r>
                <a:rPr lang="en-US" dirty="0" smtClean="0"/>
                <a:t>t (Time instant of lecture)</a:t>
              </a:r>
              <a:endParaRPr lang="en-US" dirty="0"/>
            </a:p>
          </p:txBody>
        </p:sp>
        <p:sp>
          <p:nvSpPr>
            <p:cNvPr id="11" name="TextBox 10"/>
            <p:cNvSpPr txBox="1"/>
            <p:nvPr/>
          </p:nvSpPr>
          <p:spPr>
            <a:xfrm>
              <a:off x="7136199" y="4577703"/>
              <a:ext cx="271998" cy="189954"/>
            </a:xfrm>
            <a:prstGeom prst="rect">
              <a:avLst/>
            </a:prstGeom>
            <a:noFill/>
          </p:spPr>
          <p:txBody>
            <a:bodyPr wrap="none" rtlCol="0">
              <a:spAutoFit/>
            </a:bodyPr>
            <a:lstStyle/>
            <a:p>
              <a:r>
                <a:rPr lang="en-US" dirty="0" smtClean="0"/>
                <a:t>% e</a:t>
              </a:r>
            </a:p>
          </p:txBody>
        </p:sp>
        <p:cxnSp>
          <p:nvCxnSpPr>
            <p:cNvPr id="12" name="Straight Connector 11"/>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rot="-5400000">
            <a:off x="3986137" y="5110915"/>
            <a:ext cx="1896994" cy="646331"/>
          </a:xfrm>
          <a:prstGeom prst="rect">
            <a:avLst/>
          </a:prstGeom>
          <a:noFill/>
        </p:spPr>
        <p:txBody>
          <a:bodyPr wrap="none" rtlCol="0">
            <a:spAutoFit/>
          </a:bodyPr>
          <a:lstStyle/>
          <a:p>
            <a:r>
              <a:rPr lang="en-US" dirty="0" smtClean="0"/>
              <a:t>Percentage of</a:t>
            </a:r>
          </a:p>
          <a:p>
            <a:r>
              <a:rPr lang="en-US" dirty="0" smtClean="0"/>
              <a:t> students engaged</a:t>
            </a:r>
            <a:endParaRPr lang="en-US" dirty="0"/>
          </a:p>
        </p:txBody>
      </p:sp>
      <p:sp>
        <p:nvSpPr>
          <p:cNvPr id="2" name="TextBox 1"/>
          <p:cNvSpPr txBox="1"/>
          <p:nvPr/>
        </p:nvSpPr>
        <p:spPr>
          <a:xfrm>
            <a:off x="609600" y="6260068"/>
            <a:ext cx="4188070" cy="369332"/>
          </a:xfrm>
          <a:prstGeom prst="rect">
            <a:avLst/>
          </a:prstGeom>
          <a:noFill/>
        </p:spPr>
        <p:txBody>
          <a:bodyPr wrap="none" rtlCol="0">
            <a:spAutoFit/>
          </a:bodyPr>
          <a:lstStyle/>
          <a:p>
            <a:r>
              <a:rPr lang="en-US" dirty="0" smtClean="0">
                <a:solidFill>
                  <a:srgbClr val="C00000"/>
                </a:solidFill>
              </a:rPr>
              <a:t>Pause here: Do this task before moving on </a:t>
            </a:r>
            <a:endParaRPr lang="en-US" dirty="0">
              <a:solidFill>
                <a:srgbClr val="C00000"/>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1600" dirty="0" smtClean="0"/>
              <a:t>Consider a large class. </a:t>
            </a:r>
            <a:r>
              <a:rPr lang="en-IN" sz="1400" dirty="0" smtClean="0"/>
              <a:t>Example: CS 101; 450 first year UG students, across various engineering disciplines.</a:t>
            </a:r>
            <a:endParaRPr lang="en-IN" sz="1600" dirty="0" smtClean="0"/>
          </a:p>
          <a:p>
            <a:r>
              <a:rPr lang="en-IN" sz="1600" dirty="0" smtClean="0"/>
              <a:t>Imagine a 90-minute class in a large auditorium with fixed seats. </a:t>
            </a:r>
          </a:p>
          <a:p>
            <a:r>
              <a:rPr lang="en-IN" sz="1600" dirty="0" smtClean="0">
                <a:solidFill>
                  <a:srgbClr val="0070C0"/>
                </a:solidFill>
              </a:rPr>
              <a:t>Think (Individually):</a:t>
            </a:r>
            <a:r>
              <a:rPr lang="en-IN" sz="1600" dirty="0" smtClean="0"/>
              <a:t> </a:t>
            </a:r>
          </a:p>
          <a:p>
            <a:pPr lvl="1"/>
            <a:r>
              <a:rPr lang="en-IN" sz="1400" dirty="0" smtClean="0"/>
              <a:t>Predict the percentage of students who may be showing </a:t>
            </a:r>
            <a:r>
              <a:rPr lang="en-IN" sz="1600" dirty="0" smtClean="0"/>
              <a:t>“engaged” </a:t>
            </a:r>
            <a:r>
              <a:rPr lang="en-IN" sz="1400" dirty="0" err="1" smtClean="0"/>
              <a:t>behavior</a:t>
            </a:r>
            <a:r>
              <a:rPr lang="en-IN" sz="1600" dirty="0" smtClean="0"/>
              <a:t> </a:t>
            </a:r>
            <a:r>
              <a:rPr lang="en-IN" sz="1400" dirty="0" smtClean="0"/>
              <a:t>(with the content of the lecture), at various instants of time.</a:t>
            </a:r>
          </a:p>
          <a:p>
            <a:pPr lvl="1"/>
            <a:r>
              <a:rPr lang="en-IN" sz="1400" dirty="0" smtClean="0"/>
              <a:t>Draw a graph of engagement versus time. </a:t>
            </a:r>
            <a:r>
              <a:rPr lang="en-IN" sz="1400" dirty="0" smtClean="0">
                <a:solidFill>
                  <a:srgbClr val="C00000"/>
                </a:solidFill>
              </a:rPr>
              <a:t>[~1 Minute]</a:t>
            </a:r>
            <a:endParaRPr lang="en-IN" sz="2000" dirty="0" smtClean="0">
              <a:solidFill>
                <a:srgbClr val="C00000"/>
              </a:solidFill>
            </a:endParaRPr>
          </a:p>
          <a:p>
            <a:endParaRPr lang="en-IN" sz="2400" dirty="0" smtClean="0">
              <a:solidFill>
                <a:srgbClr val="0070C0"/>
              </a:solidFill>
            </a:endParaRPr>
          </a:p>
          <a:p>
            <a:r>
              <a:rPr lang="en-IN" sz="2400" dirty="0" smtClean="0">
                <a:solidFill>
                  <a:srgbClr val="0070C0"/>
                </a:solidFill>
              </a:rPr>
              <a:t>Pair (with your </a:t>
            </a:r>
            <a:r>
              <a:rPr lang="en-IN" sz="2400" dirty="0" err="1" smtClean="0">
                <a:solidFill>
                  <a:srgbClr val="0070C0"/>
                </a:solidFill>
              </a:rPr>
              <a:t>neighbor</a:t>
            </a:r>
            <a:r>
              <a:rPr lang="en-IN" sz="2400" dirty="0" smtClean="0">
                <a:solidFill>
                  <a:srgbClr val="0070C0"/>
                </a:solidFill>
              </a:rPr>
              <a:t>):</a:t>
            </a:r>
          </a:p>
          <a:p>
            <a:pPr lvl="1"/>
            <a:r>
              <a:rPr lang="en-IN" sz="2000" dirty="0" smtClean="0"/>
              <a:t>Examine each other’s graphs. </a:t>
            </a:r>
            <a:r>
              <a:rPr lang="en-IN" sz="2000" dirty="0" smtClean="0">
                <a:solidFill>
                  <a:srgbClr val="C00000"/>
                </a:solidFill>
              </a:rPr>
              <a:t>[~1 Minute]</a:t>
            </a:r>
            <a:endParaRPr lang="en-IN" sz="2000" dirty="0" smtClean="0"/>
          </a:p>
          <a:p>
            <a:pPr lvl="1"/>
            <a:r>
              <a:rPr lang="en-IN" sz="2000" dirty="0" smtClean="0"/>
              <a:t>Together, come up with two techniques that could be used to convert your graph into something that looks like the figure shown. </a:t>
            </a:r>
            <a:r>
              <a:rPr lang="en-IN" sz="2000" dirty="0" smtClean="0">
                <a:solidFill>
                  <a:srgbClr val="C00000"/>
                </a:solidFill>
              </a:rPr>
              <a:t>[~3 Minutes]</a:t>
            </a:r>
          </a:p>
          <a:p>
            <a:pPr lvl="1"/>
            <a:endParaRPr lang="en-IN" sz="2000" dirty="0" smtClean="0">
              <a:solidFill>
                <a:srgbClr val="C00000"/>
              </a:solidFill>
            </a:endParaRP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 - 1</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8</a:t>
            </a:fld>
            <a:endParaRPr lang="en-IN"/>
          </a:p>
        </p:txBody>
      </p:sp>
      <p:grpSp>
        <p:nvGrpSpPr>
          <p:cNvPr id="14" name="Group 13"/>
          <p:cNvGrpSpPr/>
          <p:nvPr/>
        </p:nvGrpSpPr>
        <p:grpSpPr>
          <a:xfrm>
            <a:off x="5029202" y="4583668"/>
            <a:ext cx="2819398" cy="2350532"/>
            <a:chOff x="7054216" y="4191794"/>
            <a:chExt cx="1480184" cy="1208920"/>
          </a:xfrm>
        </p:grpSpPr>
        <p:cxnSp>
          <p:nvCxnSpPr>
            <p:cNvPr id="15" name="Straight Arrow Connector 14"/>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7391400" y="4381018"/>
              <a:ext cx="1066799" cy="419582"/>
            </a:xfrm>
            <a:custGeom>
              <a:avLst/>
              <a:gdLst>
                <a:gd name="connsiteX0" fmla="*/ 0 w 1018573"/>
                <a:gd name="connsiteY0" fmla="*/ 190982 h 190982"/>
                <a:gd name="connsiteX1" fmla="*/ 81023 w 1018573"/>
                <a:gd name="connsiteY1" fmla="*/ 17362 h 190982"/>
                <a:gd name="connsiteX2" fmla="*/ 370390 w 1018573"/>
                <a:gd name="connsiteY2" fmla="*/ 86810 h 190982"/>
                <a:gd name="connsiteX3" fmla="*/ 694481 w 1018573"/>
                <a:gd name="connsiteY3" fmla="*/ 5787 h 190982"/>
                <a:gd name="connsiteX4" fmla="*/ 1018573 w 1018573"/>
                <a:gd name="connsiteY4" fmla="*/ 109959 h 190982"/>
                <a:gd name="connsiteX0" fmla="*/ 0 w 1018573"/>
                <a:gd name="connsiteY0" fmla="*/ 200548 h 200548"/>
                <a:gd name="connsiteX1" fmla="*/ 81023 w 1018573"/>
                <a:gd name="connsiteY1" fmla="*/ 26928 h 200548"/>
                <a:gd name="connsiteX2" fmla="*/ 370390 w 1018573"/>
                <a:gd name="connsiteY2" fmla="*/ 96376 h 200548"/>
                <a:gd name="connsiteX3" fmla="*/ 69448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4897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190982 h 190982"/>
                <a:gd name="connsiteX1" fmla="*/ 81023 w 1018573"/>
                <a:gd name="connsiteY1" fmla="*/ 17362 h 190982"/>
                <a:gd name="connsiteX2" fmla="*/ 370390 w 1018573"/>
                <a:gd name="connsiteY2" fmla="*/ 86810 h 190982"/>
                <a:gd name="connsiteX3" fmla="*/ 514812 w 1018573"/>
                <a:gd name="connsiteY3" fmla="*/ 74637 h 190982"/>
                <a:gd name="connsiteX4" fmla="*/ 694482 w 1018573"/>
                <a:gd name="connsiteY4" fmla="*/ 5787 h 190982"/>
                <a:gd name="connsiteX5" fmla="*/ 1018573 w 1018573"/>
                <a:gd name="connsiteY5" fmla="*/ 40591 h 19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573" h="190982">
                  <a:moveTo>
                    <a:pt x="0" y="190982"/>
                  </a:moveTo>
                  <a:cubicBezTo>
                    <a:pt x="9645" y="112853"/>
                    <a:pt x="19291" y="34724"/>
                    <a:pt x="81023" y="17362"/>
                  </a:cubicBezTo>
                  <a:cubicBezTo>
                    <a:pt x="142755" y="0"/>
                    <a:pt x="298092" y="77264"/>
                    <a:pt x="370390" y="86810"/>
                  </a:cubicBezTo>
                  <a:cubicBezTo>
                    <a:pt x="442688" y="96356"/>
                    <a:pt x="460797" y="88141"/>
                    <a:pt x="514812" y="74637"/>
                  </a:cubicBezTo>
                  <a:cubicBezTo>
                    <a:pt x="568827" y="61133"/>
                    <a:pt x="610522" y="11461"/>
                    <a:pt x="694482" y="5787"/>
                  </a:cubicBezTo>
                  <a:cubicBezTo>
                    <a:pt x="778442" y="113"/>
                    <a:pt x="926198" y="38728"/>
                    <a:pt x="1018573" y="405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772400" y="5031382"/>
              <a:ext cx="261610" cy="369332"/>
            </a:xfrm>
            <a:prstGeom prst="rect">
              <a:avLst/>
            </a:prstGeom>
            <a:noFill/>
          </p:spPr>
          <p:txBody>
            <a:bodyPr wrap="none" rtlCol="0">
              <a:spAutoFit/>
            </a:bodyPr>
            <a:lstStyle/>
            <a:p>
              <a:r>
                <a:rPr lang="en-US" dirty="0" smtClean="0"/>
                <a:t>t</a:t>
              </a:r>
              <a:endParaRPr lang="en-US" dirty="0"/>
            </a:p>
          </p:txBody>
        </p:sp>
        <p:sp>
          <p:nvSpPr>
            <p:cNvPr id="19" name="TextBox 18"/>
            <p:cNvSpPr txBox="1"/>
            <p:nvPr/>
          </p:nvSpPr>
          <p:spPr>
            <a:xfrm>
              <a:off x="7054216" y="4656085"/>
              <a:ext cx="518091" cy="369332"/>
            </a:xfrm>
            <a:prstGeom prst="rect">
              <a:avLst/>
            </a:prstGeom>
            <a:noFill/>
          </p:spPr>
          <p:txBody>
            <a:bodyPr wrap="none" rtlCol="0">
              <a:spAutoFit/>
            </a:bodyPr>
            <a:lstStyle/>
            <a:p>
              <a:r>
                <a:rPr lang="en-US" dirty="0" smtClean="0"/>
                <a:t>% e</a:t>
              </a:r>
              <a:endParaRPr lang="en-US" dirty="0"/>
            </a:p>
          </p:txBody>
        </p:sp>
        <p:cxnSp>
          <p:nvCxnSpPr>
            <p:cNvPr id="20" name="Straight Connector 19"/>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57863" y="4395913"/>
              <a:ext cx="476412" cy="338554"/>
            </a:xfrm>
            <a:prstGeom prst="rect">
              <a:avLst/>
            </a:prstGeom>
            <a:noFill/>
          </p:spPr>
          <p:txBody>
            <a:bodyPr wrap="square" rtlCol="0">
              <a:spAutoFit/>
            </a:bodyPr>
            <a:lstStyle/>
            <a:p>
              <a:r>
                <a:rPr lang="en-US" sz="1600" dirty="0" smtClean="0"/>
                <a:t>0.8</a:t>
              </a:r>
              <a:endParaRPr lang="en-US" sz="1600" dirty="0"/>
            </a:p>
          </p:txBody>
        </p:sp>
      </p:grpSp>
      <p:sp>
        <p:nvSpPr>
          <p:cNvPr id="13" name="TextBox 12"/>
          <p:cNvSpPr txBox="1"/>
          <p:nvPr/>
        </p:nvSpPr>
        <p:spPr>
          <a:xfrm>
            <a:off x="609600" y="6260068"/>
            <a:ext cx="4188070" cy="369332"/>
          </a:xfrm>
          <a:prstGeom prst="rect">
            <a:avLst/>
          </a:prstGeom>
          <a:noFill/>
        </p:spPr>
        <p:txBody>
          <a:bodyPr wrap="none" rtlCol="0">
            <a:spAutoFit/>
          </a:bodyPr>
          <a:lstStyle/>
          <a:p>
            <a:r>
              <a:rPr lang="en-US" dirty="0" smtClean="0">
                <a:solidFill>
                  <a:srgbClr val="C00000"/>
                </a:solidFill>
              </a:rPr>
              <a:t>Pause here: Do this task before moving on </a:t>
            </a:r>
            <a:endParaRPr lang="en-US" dirty="0">
              <a:solidFill>
                <a:srgbClr val="C00000"/>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1600" dirty="0" smtClean="0"/>
              <a:t>Consider a large class. </a:t>
            </a:r>
            <a:r>
              <a:rPr lang="en-IN" sz="1400" dirty="0" smtClean="0"/>
              <a:t>Example: CS 101; 450 first year UG students, across various engineering disciplines.</a:t>
            </a:r>
            <a:endParaRPr lang="en-IN" sz="1600" dirty="0" smtClean="0"/>
          </a:p>
          <a:p>
            <a:r>
              <a:rPr lang="en-IN" sz="1600" dirty="0" smtClean="0"/>
              <a:t>Imagine a 90-minute class in a large auditorium with fixed seats. </a:t>
            </a:r>
          </a:p>
          <a:p>
            <a:r>
              <a:rPr lang="en-IN" sz="1600" dirty="0" smtClean="0">
                <a:solidFill>
                  <a:srgbClr val="0070C0"/>
                </a:solidFill>
              </a:rPr>
              <a:t>Think (Individually):</a:t>
            </a:r>
            <a:r>
              <a:rPr lang="en-IN" sz="1600" dirty="0" smtClean="0"/>
              <a:t> </a:t>
            </a:r>
          </a:p>
          <a:p>
            <a:pPr lvl="1"/>
            <a:r>
              <a:rPr lang="en-IN" sz="1400" dirty="0" smtClean="0"/>
              <a:t>Predict the percentage of students who may be showing </a:t>
            </a:r>
            <a:r>
              <a:rPr lang="en-IN" sz="1600" dirty="0" smtClean="0"/>
              <a:t>“engaged” </a:t>
            </a:r>
            <a:r>
              <a:rPr lang="en-IN" sz="1400" dirty="0" err="1" smtClean="0"/>
              <a:t>behavior</a:t>
            </a:r>
            <a:r>
              <a:rPr lang="en-IN" sz="1600" dirty="0" smtClean="0"/>
              <a:t> </a:t>
            </a:r>
            <a:r>
              <a:rPr lang="en-IN" sz="1400" dirty="0" smtClean="0"/>
              <a:t>(with the content of the lecture), at various instants of time.</a:t>
            </a:r>
          </a:p>
          <a:p>
            <a:pPr lvl="1"/>
            <a:r>
              <a:rPr lang="en-IN" sz="1400" dirty="0" smtClean="0"/>
              <a:t>Draw a graph of engagement versus time. </a:t>
            </a:r>
            <a:r>
              <a:rPr lang="en-IN" sz="1400" dirty="0" smtClean="0">
                <a:solidFill>
                  <a:srgbClr val="C00000"/>
                </a:solidFill>
              </a:rPr>
              <a:t>[~1 Minute]</a:t>
            </a:r>
            <a:endParaRPr lang="en-IN" sz="2400" dirty="0" smtClean="0">
              <a:solidFill>
                <a:srgbClr val="0070C0"/>
              </a:solidFill>
            </a:endParaRPr>
          </a:p>
          <a:p>
            <a:r>
              <a:rPr lang="en-IN" sz="1600" dirty="0" smtClean="0">
                <a:solidFill>
                  <a:srgbClr val="0070C0"/>
                </a:solidFill>
              </a:rPr>
              <a:t>Pair (with your </a:t>
            </a:r>
            <a:r>
              <a:rPr lang="en-IN" sz="1600" dirty="0" err="1" smtClean="0">
                <a:solidFill>
                  <a:srgbClr val="0070C0"/>
                </a:solidFill>
              </a:rPr>
              <a:t>neighbor</a:t>
            </a:r>
            <a:r>
              <a:rPr lang="en-IN" sz="1600" dirty="0" smtClean="0">
                <a:solidFill>
                  <a:srgbClr val="0070C0"/>
                </a:solidFill>
              </a:rPr>
              <a:t>):</a:t>
            </a:r>
          </a:p>
          <a:p>
            <a:pPr lvl="1"/>
            <a:r>
              <a:rPr lang="en-IN" sz="1400" dirty="0" smtClean="0"/>
              <a:t>Examine each other’s graphs. </a:t>
            </a:r>
            <a:r>
              <a:rPr lang="en-IN" sz="1400" dirty="0" smtClean="0">
                <a:solidFill>
                  <a:srgbClr val="C00000"/>
                </a:solidFill>
              </a:rPr>
              <a:t>[~1 Minute]</a:t>
            </a:r>
            <a:r>
              <a:rPr lang="en-IN" sz="1400" dirty="0" smtClean="0"/>
              <a:t> </a:t>
            </a:r>
          </a:p>
          <a:p>
            <a:pPr lvl="1"/>
            <a:r>
              <a:rPr lang="en-IN" sz="1400" dirty="0" smtClean="0"/>
              <a:t>Together, come up with three techniques that could be used to convert your graph into something that looks like the figure shown. </a:t>
            </a:r>
            <a:r>
              <a:rPr lang="en-IN" sz="1400" dirty="0" smtClean="0">
                <a:solidFill>
                  <a:srgbClr val="C00000"/>
                </a:solidFill>
              </a:rPr>
              <a:t>[~3 Minutes]</a:t>
            </a:r>
          </a:p>
          <a:p>
            <a:endParaRPr lang="en-IN" sz="2400" dirty="0" smtClean="0">
              <a:solidFill>
                <a:srgbClr val="0070C0"/>
              </a:solidFill>
            </a:endParaRPr>
          </a:p>
          <a:p>
            <a:r>
              <a:rPr lang="en-IN" sz="2400" dirty="0" smtClean="0">
                <a:solidFill>
                  <a:srgbClr val="0070C0"/>
                </a:solidFill>
              </a:rPr>
              <a:t>Share (entire class):</a:t>
            </a:r>
          </a:p>
          <a:p>
            <a:pPr lvl="1"/>
            <a:r>
              <a:rPr lang="en-IN" sz="2000" dirty="0" smtClean="0"/>
              <a:t>Create a combined list of techniques. </a:t>
            </a:r>
            <a:r>
              <a:rPr lang="en-IN" sz="2000" dirty="0" smtClean="0">
                <a:solidFill>
                  <a:srgbClr val="C00000"/>
                </a:solidFill>
              </a:rPr>
              <a:t>[~2 Minutes]</a:t>
            </a:r>
          </a:p>
          <a:p>
            <a:pPr lvl="1"/>
            <a:r>
              <a:rPr lang="en-IN" sz="2000" dirty="0" smtClean="0"/>
              <a:t>Discuss pros and cons of each technique. </a:t>
            </a:r>
            <a:r>
              <a:rPr lang="en-IN" sz="2000" dirty="0" smtClean="0">
                <a:solidFill>
                  <a:srgbClr val="C00000"/>
                </a:solidFill>
              </a:rPr>
              <a:t>[~2 Minutes each]</a:t>
            </a:r>
          </a:p>
          <a:p>
            <a:pPr lvl="1"/>
            <a:r>
              <a:rPr lang="en-IN" sz="2000" dirty="0" smtClean="0"/>
              <a:t>Identify top three techniques that are likely to “succeed”. </a:t>
            </a:r>
            <a:r>
              <a:rPr lang="en-IN" sz="2000" dirty="0" smtClean="0">
                <a:solidFill>
                  <a:srgbClr val="C00000"/>
                </a:solidFill>
              </a:rPr>
              <a:t>[~3 Minutes]</a:t>
            </a:r>
          </a:p>
          <a:p>
            <a:pPr lvl="1">
              <a:buNone/>
            </a:pPr>
            <a:endParaRPr lang="en-IN" sz="2000" dirty="0" smtClean="0">
              <a:solidFill>
                <a:srgbClr val="C00000"/>
              </a:solidFill>
            </a:endParaRPr>
          </a:p>
          <a:p>
            <a:r>
              <a:rPr lang="en-IN" sz="1800" dirty="0" smtClean="0">
                <a:solidFill>
                  <a:srgbClr val="00B0F0"/>
                </a:solidFill>
              </a:rPr>
              <a:t>Points that came up in Share phase are noted in file tps-notings-idp-Dec2013.txt</a:t>
            </a:r>
            <a:endParaRPr lang="en-IN" sz="2800" dirty="0" smtClean="0">
              <a:solidFill>
                <a:srgbClr val="00B0F0"/>
              </a:solidFill>
            </a:endParaRP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 - 1</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9</a:t>
            </a:fld>
            <a:endParaRPr lang="en-IN"/>
          </a:p>
        </p:txBody>
      </p:sp>
      <p:grpSp>
        <p:nvGrpSpPr>
          <p:cNvPr id="13" name="Group 4"/>
          <p:cNvGrpSpPr/>
          <p:nvPr/>
        </p:nvGrpSpPr>
        <p:grpSpPr>
          <a:xfrm>
            <a:off x="6781800" y="3733800"/>
            <a:ext cx="1981200" cy="1436132"/>
            <a:chOff x="6934200" y="4191794"/>
            <a:chExt cx="1600200" cy="1130538"/>
          </a:xfrm>
        </p:grpSpPr>
        <p:cxnSp>
          <p:nvCxnSpPr>
            <p:cNvPr id="14" name="Straight Arrow Connector 13"/>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7391400" y="4381018"/>
              <a:ext cx="1066799" cy="419582"/>
            </a:xfrm>
            <a:custGeom>
              <a:avLst/>
              <a:gdLst>
                <a:gd name="connsiteX0" fmla="*/ 0 w 1018573"/>
                <a:gd name="connsiteY0" fmla="*/ 190982 h 190982"/>
                <a:gd name="connsiteX1" fmla="*/ 81023 w 1018573"/>
                <a:gd name="connsiteY1" fmla="*/ 17362 h 190982"/>
                <a:gd name="connsiteX2" fmla="*/ 370390 w 1018573"/>
                <a:gd name="connsiteY2" fmla="*/ 86810 h 190982"/>
                <a:gd name="connsiteX3" fmla="*/ 694481 w 1018573"/>
                <a:gd name="connsiteY3" fmla="*/ 5787 h 190982"/>
                <a:gd name="connsiteX4" fmla="*/ 1018573 w 1018573"/>
                <a:gd name="connsiteY4" fmla="*/ 109959 h 190982"/>
                <a:gd name="connsiteX0" fmla="*/ 0 w 1018573"/>
                <a:gd name="connsiteY0" fmla="*/ 200548 h 200548"/>
                <a:gd name="connsiteX1" fmla="*/ 81023 w 1018573"/>
                <a:gd name="connsiteY1" fmla="*/ 26928 h 200548"/>
                <a:gd name="connsiteX2" fmla="*/ 370390 w 1018573"/>
                <a:gd name="connsiteY2" fmla="*/ 96376 h 200548"/>
                <a:gd name="connsiteX3" fmla="*/ 69448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4897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190982 h 190982"/>
                <a:gd name="connsiteX1" fmla="*/ 81023 w 1018573"/>
                <a:gd name="connsiteY1" fmla="*/ 17362 h 190982"/>
                <a:gd name="connsiteX2" fmla="*/ 370390 w 1018573"/>
                <a:gd name="connsiteY2" fmla="*/ 86810 h 190982"/>
                <a:gd name="connsiteX3" fmla="*/ 514812 w 1018573"/>
                <a:gd name="connsiteY3" fmla="*/ 74637 h 190982"/>
                <a:gd name="connsiteX4" fmla="*/ 694482 w 1018573"/>
                <a:gd name="connsiteY4" fmla="*/ 5787 h 190982"/>
                <a:gd name="connsiteX5" fmla="*/ 1018573 w 1018573"/>
                <a:gd name="connsiteY5" fmla="*/ 40591 h 19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573" h="190982">
                  <a:moveTo>
                    <a:pt x="0" y="190982"/>
                  </a:moveTo>
                  <a:cubicBezTo>
                    <a:pt x="9645" y="112853"/>
                    <a:pt x="19291" y="34724"/>
                    <a:pt x="81023" y="17362"/>
                  </a:cubicBezTo>
                  <a:cubicBezTo>
                    <a:pt x="142755" y="0"/>
                    <a:pt x="298092" y="77264"/>
                    <a:pt x="370390" y="86810"/>
                  </a:cubicBezTo>
                  <a:cubicBezTo>
                    <a:pt x="442688" y="96356"/>
                    <a:pt x="460797" y="88141"/>
                    <a:pt x="514812" y="74637"/>
                  </a:cubicBezTo>
                  <a:cubicBezTo>
                    <a:pt x="568827" y="61133"/>
                    <a:pt x="610522" y="11461"/>
                    <a:pt x="694482" y="5787"/>
                  </a:cubicBezTo>
                  <a:cubicBezTo>
                    <a:pt x="778442" y="113"/>
                    <a:pt x="926198" y="38728"/>
                    <a:pt x="1018573" y="405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772400" y="4953000"/>
              <a:ext cx="261610" cy="369332"/>
            </a:xfrm>
            <a:prstGeom prst="rect">
              <a:avLst/>
            </a:prstGeom>
            <a:noFill/>
          </p:spPr>
          <p:txBody>
            <a:bodyPr wrap="none" rtlCol="0">
              <a:spAutoFit/>
            </a:bodyPr>
            <a:lstStyle/>
            <a:p>
              <a:r>
                <a:rPr lang="en-US" dirty="0" smtClean="0"/>
                <a:t>t</a:t>
              </a:r>
              <a:endParaRPr lang="en-US" dirty="0"/>
            </a:p>
          </p:txBody>
        </p:sp>
        <p:sp>
          <p:nvSpPr>
            <p:cNvPr id="25" name="TextBox 24"/>
            <p:cNvSpPr txBox="1"/>
            <p:nvPr/>
          </p:nvSpPr>
          <p:spPr>
            <a:xfrm>
              <a:off x="6934200" y="4572000"/>
              <a:ext cx="518091" cy="369332"/>
            </a:xfrm>
            <a:prstGeom prst="rect">
              <a:avLst/>
            </a:prstGeom>
            <a:noFill/>
          </p:spPr>
          <p:txBody>
            <a:bodyPr wrap="none" rtlCol="0">
              <a:spAutoFit/>
            </a:bodyPr>
            <a:lstStyle/>
            <a:p>
              <a:r>
                <a:rPr lang="en-US" dirty="0" smtClean="0"/>
                <a:t>% e</a:t>
              </a:r>
              <a:endParaRPr lang="en-US" dirty="0"/>
            </a:p>
          </p:txBody>
        </p:sp>
        <p:cxnSp>
          <p:nvCxnSpPr>
            <p:cNvPr id="26" name="Straight Connector 25"/>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34200" y="4309646"/>
              <a:ext cx="476412" cy="338554"/>
            </a:xfrm>
            <a:prstGeom prst="rect">
              <a:avLst/>
            </a:prstGeom>
            <a:noFill/>
          </p:spPr>
          <p:txBody>
            <a:bodyPr wrap="square" rtlCol="0">
              <a:spAutoFit/>
            </a:bodyPr>
            <a:lstStyle/>
            <a:p>
              <a:r>
                <a:rPr lang="en-US" sz="1600" dirty="0" smtClean="0"/>
                <a:t>0.8</a:t>
              </a:r>
              <a:endParaRPr lang="en-US" sz="1600" dirty="0"/>
            </a:p>
          </p:txBody>
        </p:sp>
      </p:gr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4260</TotalTime>
  <Words>3775</Words>
  <Application>Microsoft Office PowerPoint</Application>
  <PresentationFormat>On-screen Show (4:3)</PresentationFormat>
  <Paragraphs>417</Paragraphs>
  <Slides>38</Slides>
  <Notes>15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Think-Pair-Share: An active learning strategy Experiences from CS 101 + “How-To” for your course</vt:lpstr>
      <vt:lpstr>What is active learning?</vt:lpstr>
      <vt:lpstr>Some evidence for need for active learning</vt:lpstr>
      <vt:lpstr>Gains from active learning strategies  </vt:lpstr>
      <vt:lpstr>Features of active learning strategies</vt:lpstr>
      <vt:lpstr>What are some active learning strategies?</vt:lpstr>
      <vt:lpstr>Think-Pair-Share: Activity - 1</vt:lpstr>
      <vt:lpstr>Think-Pair-Share: Activity - 1</vt:lpstr>
      <vt:lpstr>Think-Pair-Share: Activity - 1</vt:lpstr>
      <vt:lpstr>Think-Pair-Share (TPS)</vt:lpstr>
      <vt:lpstr>PowerPoint Presentation</vt:lpstr>
      <vt:lpstr>PowerPoint Presentation</vt:lpstr>
      <vt:lpstr>Think-Pair-Share: Activity – 2</vt:lpstr>
      <vt:lpstr>Think-Pair-Share: Activity – 2 (Skip)</vt:lpstr>
      <vt:lpstr>Think-Pair-Share: Activity – 2 (Skip)</vt:lpstr>
      <vt:lpstr>Why ‘interactive lectures’ are not enough</vt:lpstr>
      <vt:lpstr>TPS in CS 101</vt:lpstr>
      <vt:lpstr>Goals</vt:lpstr>
      <vt:lpstr>How we implemented TPS</vt:lpstr>
      <vt:lpstr>TPS in CS 101: Example 1 (conceptual)</vt:lpstr>
      <vt:lpstr>TPS in CS 101: Example 2 (detailing)</vt:lpstr>
      <vt:lpstr>TPS in CS 101: Example 3 (design)</vt:lpstr>
      <vt:lpstr>Did it work?</vt:lpstr>
      <vt:lpstr>How did we measure? - Observation Protocol</vt:lpstr>
      <vt:lpstr>Frequencies of behaviors in each phase</vt:lpstr>
      <vt:lpstr>Average classroom engagement levels</vt:lpstr>
      <vt:lpstr>Student behavior transition model</vt:lpstr>
      <vt:lpstr>How did we triangulate? - Engagement survey</vt:lpstr>
      <vt:lpstr>Survey questions - responses</vt:lpstr>
      <vt:lpstr>TPS and learning</vt:lpstr>
      <vt:lpstr>Results: TPS and learning</vt:lpstr>
      <vt:lpstr>Confirmation: focus group interviews</vt:lpstr>
      <vt:lpstr>Snippets from cs 101 course evaluation</vt:lpstr>
      <vt:lpstr>Summary of findings</vt:lpstr>
      <vt:lpstr>TPS in your class</vt:lpstr>
      <vt:lpstr>Resource sheet</vt:lpstr>
      <vt:lpstr>Summary of TPS setup guidelines</vt:lpstr>
      <vt:lpstr>Announcements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Think-Pair-Share</dc:title>
  <dc:creator>Sridhar Iyer</dc:creator>
  <cp:lastModifiedBy>S</cp:lastModifiedBy>
  <cp:revision>179</cp:revision>
  <dcterms:created xsi:type="dcterms:W3CDTF">2013-08-05T17:57:43Z</dcterms:created>
  <dcterms:modified xsi:type="dcterms:W3CDTF">2013-12-06T14:23:18Z</dcterms:modified>
</cp:coreProperties>
</file>